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3"/>
  </p:notesMasterIdLst>
  <p:handoutMasterIdLst>
    <p:handoutMasterId r:id="rId14"/>
  </p:handoutMasterIdLst>
  <p:sldIdLst>
    <p:sldId id="470" r:id="rId2"/>
    <p:sldId id="577" r:id="rId3"/>
    <p:sldId id="578" r:id="rId4"/>
    <p:sldId id="478" r:id="rId5"/>
    <p:sldId id="582" r:id="rId6"/>
    <p:sldId id="439" r:id="rId7"/>
    <p:sldId id="502" r:id="rId8"/>
    <p:sldId id="551" r:id="rId9"/>
    <p:sldId id="555" r:id="rId10"/>
    <p:sldId id="448" r:id="rId11"/>
    <p:sldId id="581" r:id="rId12"/>
  </p:sldIdLst>
  <p:sldSz cx="9906000" cy="6858000" type="A4"/>
  <p:notesSz cx="6808788" cy="9940925"/>
  <p:custDataLst>
    <p:tags r:id="rId15"/>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3" pos="4617" userDrawn="1">
          <p15:clr>
            <a:srgbClr val="A4A3A4"/>
          </p15:clr>
        </p15:guide>
        <p15:guide id="4" orient="horz" pos="346">
          <p15:clr>
            <a:srgbClr val="A4A3A4"/>
          </p15:clr>
        </p15:guide>
        <p15:guide id="6" orient="horz" pos="4042" userDrawn="1">
          <p15:clr>
            <a:srgbClr val="A4A3A4"/>
          </p15:clr>
        </p15:guide>
        <p15:guide id="7" orient="horz" pos="3362" userDrawn="1">
          <p15:clr>
            <a:srgbClr val="A4A3A4"/>
          </p15:clr>
        </p15:guide>
        <p15:guide id="8" orient="horz" pos="3770" userDrawn="1">
          <p15:clr>
            <a:srgbClr val="A4A3A4"/>
          </p15:clr>
        </p15:guide>
        <p15:guide id="9" pos="5728" userDrawn="1">
          <p15:clr>
            <a:srgbClr val="A4A3A4"/>
          </p15:clr>
        </p15:guide>
        <p15:guide id="10" pos="520">
          <p15:clr>
            <a:srgbClr val="A4A3A4"/>
          </p15:clr>
        </p15:guide>
        <p15:guide id="11" pos="3007" userDrawn="1">
          <p15:clr>
            <a:srgbClr val="A4A3A4"/>
          </p15:clr>
        </p15:guide>
        <p15:guide id="13" pos="5932" userDrawn="1">
          <p15:clr>
            <a:srgbClr val="A4A3A4"/>
          </p15:clr>
        </p15:guide>
        <p15:guide id="14" orient="horz" pos="3952" userDrawn="1">
          <p15:clr>
            <a:srgbClr val="A4A3A4"/>
          </p15:clr>
        </p15:guide>
        <p15:guide id="16" orient="horz" pos="522">
          <p15:clr>
            <a:srgbClr val="A4A3A4"/>
          </p15:clr>
        </p15:guide>
        <p15:guide id="17" orient="horz" pos="801">
          <p15:clr>
            <a:srgbClr val="A4A3A4"/>
          </p15:clr>
        </p15:guide>
        <p15:guide id="18" orient="horz" pos="907">
          <p15:clr>
            <a:srgbClr val="A4A3A4"/>
          </p15:clr>
        </p15:guide>
        <p15:guide id="19" orient="horz" pos="1684" userDrawn="1">
          <p15:clr>
            <a:srgbClr val="A4A3A4"/>
          </p15:clr>
        </p15:guide>
        <p15:guide id="20" orient="horz" pos="2069" userDrawn="1">
          <p15:clr>
            <a:srgbClr val="A4A3A4"/>
          </p15:clr>
        </p15:guide>
        <p15:guide id="21" orient="horz" pos="3203" userDrawn="1">
          <p15:clr>
            <a:srgbClr val="A4A3A4"/>
          </p15:clr>
        </p15:guide>
        <p15:guide id="22" orient="horz" pos="1177">
          <p15:clr>
            <a:srgbClr val="A4A3A4"/>
          </p15:clr>
        </p15:guide>
        <p15:guide id="23" pos="521">
          <p15:clr>
            <a:srgbClr val="A4A3A4"/>
          </p15:clr>
        </p15:guide>
        <p15:guide id="24" pos="3075" userDrawn="1">
          <p15:clr>
            <a:srgbClr val="A4A3A4"/>
          </p15:clr>
        </p15:guide>
        <p15:guide id="25" pos="3237">
          <p15:clr>
            <a:srgbClr val="A4A3A4"/>
          </p15:clr>
        </p15:guide>
        <p15:guide id="26" pos="5935">
          <p15:clr>
            <a:srgbClr val="A4A3A4"/>
          </p15:clr>
        </p15:guide>
        <p15:guide id="27" pos="3800" userDrawn="1">
          <p15:clr>
            <a:srgbClr val="A4A3A4"/>
          </p15:clr>
        </p15:guide>
        <p15:guide id="28" pos="239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rs2" initials="r" lastIdx="48" clrIdx="0"/>
  <p:cmAuthor id="1" name="gang01" initials="g" lastIdx="0" clrIdx="1"/>
  <p:cmAuthor id="2" name="Raut, Amruta,Crest" initials="RA" lastIdx="10" clrIdx="2"/>
  <p:cmAuthor id="3" name="Amruta Raut" initials="AR" lastIdx="5" clrIdx="3"/>
  <p:cmAuthor id="4" name="Rens, Els, Springer SBM NL" initials="RESSN"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AE0"/>
    <a:srgbClr val="183642"/>
    <a:srgbClr val="628BA3"/>
    <a:srgbClr val="EAEEF0"/>
    <a:srgbClr val="486A7E"/>
    <a:srgbClr val="3C9CD7"/>
    <a:srgbClr val="58595B"/>
    <a:srgbClr val="181818"/>
    <a:srgbClr val="00468A"/>
    <a:srgbClr val="95A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5958" autoAdjust="0"/>
  </p:normalViewPr>
  <p:slideViewPr>
    <p:cSldViewPr snapToGrid="0">
      <p:cViewPr>
        <p:scale>
          <a:sx n="91" d="100"/>
          <a:sy n="91" d="100"/>
        </p:scale>
        <p:origin x="2056" y="720"/>
      </p:cViewPr>
      <p:guideLst>
        <p:guide orient="horz" pos="3838"/>
        <p:guide pos="4617"/>
        <p:guide orient="horz" pos="346"/>
        <p:guide orient="horz" pos="4042"/>
        <p:guide orient="horz" pos="3362"/>
        <p:guide orient="horz" pos="3770"/>
        <p:guide pos="5728"/>
        <p:guide pos="520"/>
        <p:guide pos="3007"/>
        <p:guide pos="5932"/>
        <p:guide orient="horz" pos="3952"/>
        <p:guide orient="horz" pos="522"/>
        <p:guide orient="horz" pos="801"/>
        <p:guide orient="horz" pos="907"/>
        <p:guide orient="horz" pos="1684"/>
        <p:guide orient="horz" pos="2069"/>
        <p:guide orient="horz" pos="3203"/>
        <p:guide orient="horz" pos="1177"/>
        <p:guide pos="521"/>
        <p:guide pos="3075"/>
        <p:guide pos="3237"/>
        <p:guide pos="5935"/>
        <p:guide pos="3800"/>
        <p:guide pos="239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018"/>
    </p:cViewPr>
  </p:sorterViewPr>
  <p:notesViewPr>
    <p:cSldViewPr snapToGrid="0" showGuides="1">
      <p:cViewPr varScale="1">
        <p:scale>
          <a:sx n="88" d="100"/>
          <a:sy n="88" d="100"/>
        </p:scale>
        <p:origin x="-3804" y="-102"/>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tags" Target="tags/tag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sechbapi0002\shares\forum\Abteil\EDIT\Life\Journals\ALBO_BH\Alpine%20Botany\ALBO_BH_Downloads_29_09_201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D:\Citation%20Analysis%202021\2021\March\30-03-2021\00035\00035_Alpine%20Botany_Citation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de-CH" sz="2000" dirty="0">
                <a:latin typeface="Candara" pitchFamily="34" charset="0"/>
              </a:rPr>
              <a:t>Total Downloads </a:t>
            </a:r>
            <a:r>
              <a:rPr lang="de-CH" sz="2000" dirty="0" err="1">
                <a:latin typeface="Candara" pitchFamily="34" charset="0"/>
              </a:rPr>
              <a:t>Botanica</a:t>
            </a:r>
            <a:r>
              <a:rPr lang="de-CH" sz="2000" baseline="0" dirty="0">
                <a:latin typeface="Candara" pitchFamily="34" charset="0"/>
              </a:rPr>
              <a:t> </a:t>
            </a:r>
            <a:r>
              <a:rPr lang="de-CH" sz="2000" baseline="0" dirty="0" err="1">
                <a:latin typeface="Candara" pitchFamily="34" charset="0"/>
              </a:rPr>
              <a:t>Helvetica</a:t>
            </a:r>
            <a:r>
              <a:rPr lang="de-CH" sz="2000" baseline="0" dirty="0">
                <a:latin typeface="Candara" pitchFamily="34" charset="0"/>
              </a:rPr>
              <a:t> (2005-2011) </a:t>
            </a:r>
          </a:p>
          <a:p>
            <a:pPr>
              <a:defRPr sz="2000"/>
            </a:pPr>
            <a:endParaRPr lang="de-CH" sz="2000" baseline="0" dirty="0"/>
          </a:p>
          <a:p>
            <a:pPr>
              <a:defRPr sz="2000"/>
            </a:pPr>
            <a:endParaRPr lang="de-CH" sz="2000" dirty="0"/>
          </a:p>
        </c:rich>
      </c:tx>
      <c:layout>
        <c:manualLayout>
          <c:xMode val="edge"/>
          <c:yMode val="edge"/>
          <c:x val="0.0707185026967085"/>
          <c:y val="0.00962663423512621"/>
        </c:manualLayout>
      </c:layout>
      <c:overlay val="1"/>
    </c:title>
    <c:autoTitleDeleted val="0"/>
    <c:plotArea>
      <c:layout>
        <c:manualLayout>
          <c:layoutTarget val="inner"/>
          <c:xMode val="edge"/>
          <c:yMode val="edge"/>
          <c:x val="0.0770195855431268"/>
          <c:y val="0.223561580656827"/>
          <c:w val="0.664839384317922"/>
          <c:h val="0.564265938140381"/>
        </c:manualLayout>
      </c:layout>
      <c:barChart>
        <c:barDir val="col"/>
        <c:grouping val="clustered"/>
        <c:varyColors val="0"/>
        <c:ser>
          <c:idx val="0"/>
          <c:order val="0"/>
          <c:tx>
            <c:strRef>
              <c:f>Tabelle1!$A$5:$B$5</c:f>
              <c:strCache>
                <c:ptCount val="1"/>
                <c:pt idx="0">
                  <c:v>Total Downloads BH</c:v>
                </c:pt>
              </c:strCache>
            </c:strRef>
          </c:tx>
          <c:spPr>
            <a:solidFill>
              <a:srgbClr val="46879F"/>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Tabelle1!$C$4:$I$4</c:f>
              <c:strCache>
                <c:ptCount val="7"/>
                <c:pt idx="0">
                  <c:v>2005</c:v>
                </c:pt>
                <c:pt idx="1">
                  <c:v>2006</c:v>
                </c:pt>
                <c:pt idx="2">
                  <c:v>2007</c:v>
                </c:pt>
                <c:pt idx="3">
                  <c:v>2008</c:v>
                </c:pt>
                <c:pt idx="4">
                  <c:v>2009</c:v>
                </c:pt>
                <c:pt idx="5">
                  <c:v>2010</c:v>
                </c:pt>
                <c:pt idx="6">
                  <c:v>2011 (Jan-Aug)</c:v>
                </c:pt>
              </c:strCache>
            </c:strRef>
          </c:cat>
          <c:val>
            <c:numRef>
              <c:f>Tabelle1!$C$5:$I$5</c:f>
              <c:numCache>
                <c:formatCode>General</c:formatCode>
                <c:ptCount val="7"/>
                <c:pt idx="0">
                  <c:v>145.0</c:v>
                </c:pt>
                <c:pt idx="1">
                  <c:v>950.0</c:v>
                </c:pt>
                <c:pt idx="2">
                  <c:v>2044.0</c:v>
                </c:pt>
                <c:pt idx="3">
                  <c:v>3356.0</c:v>
                </c:pt>
                <c:pt idx="4">
                  <c:v>4166.0</c:v>
                </c:pt>
                <c:pt idx="5">
                  <c:v>4820.0</c:v>
                </c:pt>
                <c:pt idx="6">
                  <c:v>3005.0</c:v>
                </c:pt>
              </c:numCache>
            </c:numRef>
          </c:val>
        </c:ser>
        <c:dLbls>
          <c:showLegendKey val="0"/>
          <c:showVal val="0"/>
          <c:showCatName val="0"/>
          <c:showSerName val="0"/>
          <c:showPercent val="0"/>
          <c:showBubbleSize val="0"/>
        </c:dLbls>
        <c:gapWidth val="150"/>
        <c:axId val="816508384"/>
        <c:axId val="134178160"/>
      </c:barChart>
      <c:catAx>
        <c:axId val="816508384"/>
        <c:scaling>
          <c:orientation val="minMax"/>
        </c:scaling>
        <c:delete val="0"/>
        <c:axPos val="b"/>
        <c:title>
          <c:tx>
            <c:rich>
              <a:bodyPr/>
              <a:lstStyle/>
              <a:p>
                <a:pPr>
                  <a:defRPr/>
                </a:pPr>
                <a:r>
                  <a:rPr lang="de-CH" sz="1400" dirty="0" err="1">
                    <a:latin typeface="Candara" pitchFamily="34" charset="0"/>
                  </a:rPr>
                  <a:t>Year</a:t>
                </a:r>
                <a:endParaRPr lang="de-CH" sz="1400" dirty="0">
                  <a:latin typeface="Candara" pitchFamily="34" charset="0"/>
                </a:endParaRPr>
              </a:p>
            </c:rich>
          </c:tx>
          <c:overlay val="0"/>
        </c:title>
        <c:numFmt formatCode="General" sourceLinked="0"/>
        <c:majorTickMark val="out"/>
        <c:minorTickMark val="none"/>
        <c:tickLblPos val="nextTo"/>
        <c:txPr>
          <a:bodyPr/>
          <a:lstStyle/>
          <a:p>
            <a:pPr>
              <a:defRPr sz="1400">
                <a:latin typeface="Candara" pitchFamily="34" charset="0"/>
              </a:defRPr>
            </a:pPr>
            <a:endParaRPr lang="en-US"/>
          </a:p>
        </c:txPr>
        <c:crossAx val="134178160"/>
        <c:crosses val="autoZero"/>
        <c:auto val="1"/>
        <c:lblAlgn val="ctr"/>
        <c:lblOffset val="100"/>
        <c:noMultiLvlLbl val="0"/>
      </c:catAx>
      <c:valAx>
        <c:axId val="134178160"/>
        <c:scaling>
          <c:orientation val="minMax"/>
        </c:scaling>
        <c:delete val="0"/>
        <c:axPos val="l"/>
        <c:majorGridlines/>
        <c:numFmt formatCode="General" sourceLinked="1"/>
        <c:majorTickMark val="out"/>
        <c:minorTickMark val="none"/>
        <c:tickLblPos val="nextTo"/>
        <c:txPr>
          <a:bodyPr/>
          <a:lstStyle/>
          <a:p>
            <a:pPr>
              <a:defRPr sz="1400">
                <a:latin typeface="Candara" pitchFamily="34" charset="0"/>
              </a:defRPr>
            </a:pPr>
            <a:endParaRPr lang="en-US"/>
          </a:p>
        </c:txPr>
        <c:crossAx val="8165083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904251726686"/>
          <c:y val="0.215842031359901"/>
          <c:w val="0.401969604251814"/>
          <c:h val="0.587495609323362"/>
        </c:manualLayout>
      </c:layout>
      <c:pieChart>
        <c:varyColors val="1"/>
        <c:ser>
          <c:idx val="0"/>
          <c:order val="0"/>
          <c:tx>
            <c:strRef>
              <c:f>Sheet1!$A$2</c:f>
              <c:strCache>
                <c:ptCount val="1"/>
                <c:pt idx="0">
                  <c:v>Category 1</c:v>
                </c:pt>
              </c:strCache>
            </c:strRef>
          </c:tx>
          <c:dPt>
            <c:idx val="1"/>
            <c:bubble3D val="0"/>
            <c:extLst xmlns:c16r2="http://schemas.microsoft.com/office/drawing/2015/06/chart">
              <c:ext xmlns:c16="http://schemas.microsoft.com/office/drawing/2014/chart" uri="{C3380CC4-5D6E-409C-BE32-E72D297353CC}">
                <c16:uniqueId val="{00000000-CD7F-4450-9C9A-4E4AB4540A68}"/>
              </c:ext>
            </c:extLst>
          </c:dPt>
          <c:dLbls>
            <c:dLbl>
              <c:idx val="3"/>
              <c:layout>
                <c:manualLayout>
                  <c:x val="0.00549586590291101"/>
                  <c:y val="0.018138585937739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D7F-4450-9C9A-4E4AB4540A68}"/>
                </c:ext>
                <c:ext xmlns:c15="http://schemas.microsoft.com/office/drawing/2012/chart" uri="{CE6537A1-D6FC-4f65-9D91-7224C49458BB}"/>
              </c:extLst>
            </c:dLbl>
            <c:dLbl>
              <c:idx val="5"/>
              <c:layout>
                <c:manualLayout>
                  <c:x val="0.0369935057463731"/>
                  <c:y val="-0.040283534456469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6C8-40BB-9089-4751291ECDAC}"/>
                </c:ext>
                <c:ext xmlns:c15="http://schemas.microsoft.com/office/drawing/2012/chart" uri="{CE6537A1-D6FC-4f65-9D91-7224C49458BB}"/>
              </c:extLst>
            </c:dLbl>
            <c:spPr>
              <a:noFill/>
              <a:ln>
                <a:noFill/>
              </a:ln>
              <a:effectLst/>
            </c:spPr>
            <c:txPr>
              <a:bodyPr/>
              <a:lstStyle/>
              <a:p>
                <a:pPr>
                  <a:defRPr sz="1200"/>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Sheet1!$B$1:$G$1</c:f>
              <c:strCache>
                <c:ptCount val="6"/>
                <c:pt idx="0">
                  <c:v>Europe</c:v>
                </c:pt>
                <c:pt idx="1">
                  <c:v>Asia-Pacific</c:v>
                </c:pt>
                <c:pt idx="2">
                  <c:v>North America</c:v>
                </c:pt>
                <c:pt idx="3">
                  <c:v>Latin America</c:v>
                </c:pt>
                <c:pt idx="4">
                  <c:v>Middle East</c:v>
                </c:pt>
                <c:pt idx="5">
                  <c:v>Africa</c:v>
                </c:pt>
              </c:strCache>
            </c:strRef>
          </c:cat>
          <c:val>
            <c:numRef>
              <c:f>Sheet1!$B$2:$G$2</c:f>
              <c:numCache>
                <c:formatCode>#,##0</c:formatCode>
                <c:ptCount val="6"/>
                <c:pt idx="0">
                  <c:v>8282.0</c:v>
                </c:pt>
                <c:pt idx="1">
                  <c:v>4804.0</c:v>
                </c:pt>
                <c:pt idx="2">
                  <c:v>3193.0</c:v>
                </c:pt>
                <c:pt idx="3">
                  <c:v>1503.0</c:v>
                </c:pt>
                <c:pt idx="4">
                  <c:v>528.0</c:v>
                </c:pt>
                <c:pt idx="5">
                  <c:v>451.0</c:v>
                </c:pt>
              </c:numCache>
            </c:numRef>
          </c:val>
          <c:extLst xmlns:c16r2="http://schemas.microsoft.com/office/drawing/2015/06/chart">
            <c:ext xmlns:c16="http://schemas.microsoft.com/office/drawing/2014/chart" uri="{C3380CC4-5D6E-409C-BE32-E72D297353CC}">
              <c16:uniqueId val="{00000002-CD7F-4450-9C9A-4E4AB4540A68}"/>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58595B"/>
                </a:solidFill>
                <a:latin typeface="Calibri" pitchFamily="34" charset="0"/>
                <a:cs typeface="Calibri" pitchFamily="34" charset="0"/>
              </a:defRPr>
            </a:pPr>
            <a:r>
              <a:rPr lang="en-IN" sz="1000" b="1" i="0" baseline="0">
                <a:solidFill>
                  <a:srgbClr val="58595B"/>
                </a:solidFill>
                <a:latin typeface="Calibri" pitchFamily="34" charset="0"/>
                <a:cs typeface="Calibri" pitchFamily="34" charset="0"/>
              </a:rPr>
              <a:t>Number of citations, number of source items, and Impact Factors by Year</a:t>
            </a:r>
          </a:p>
        </c:rich>
      </c:tx>
      <c:layout>
        <c:manualLayout>
          <c:xMode val="edge"/>
          <c:yMode val="edge"/>
          <c:x val="0.187205467241123"/>
          <c:y val="0.0302171860245515"/>
        </c:manualLayout>
      </c:layout>
      <c:overlay val="0"/>
    </c:title>
    <c:autoTitleDeleted val="0"/>
    <c:plotArea>
      <c:layout>
        <c:manualLayout>
          <c:layoutTarget val="inner"/>
          <c:xMode val="edge"/>
          <c:yMode val="edge"/>
          <c:x val="0.122239598311081"/>
          <c:y val="0.119099978971472"/>
          <c:w val="0.75210042222984"/>
          <c:h val="0.67777596049753"/>
        </c:manualLayout>
      </c:layout>
      <c:barChart>
        <c:barDir val="col"/>
        <c:grouping val="clustered"/>
        <c:varyColors val="0"/>
        <c:ser>
          <c:idx val="0"/>
          <c:order val="0"/>
          <c:tx>
            <c:strRef>
              <c:f>'IF trend graph'!$A$4</c:f>
              <c:strCache>
                <c:ptCount val="1"/>
                <c:pt idx="0">
                  <c:v>Impact Factor</c:v>
                </c:pt>
              </c:strCache>
            </c:strRef>
          </c:tx>
          <c:spPr>
            <a:solidFill>
              <a:srgbClr val="3C9CD7"/>
            </a:solidFill>
          </c:spPr>
          <c:invertIfNegative val="0"/>
          <c:dPt>
            <c:idx val="0"/>
            <c:invertIfNegative val="0"/>
            <c:bubble3D val="0"/>
            <c:spPr>
              <a:solidFill>
                <a:srgbClr val="3C9CD7"/>
              </a:solidFill>
            </c:spPr>
            <c:extLst xmlns:c16r2="http://schemas.microsoft.com/office/drawing/2015/06/chart">
              <c:ext xmlns:c16="http://schemas.microsoft.com/office/drawing/2014/chart" uri="{C3380CC4-5D6E-409C-BE32-E72D297353CC}">
                <c16:uniqueId val="{00000001-D1E1-42D9-B61A-6257BA2F68A7}"/>
              </c:ext>
            </c:extLst>
          </c:dPt>
          <c:dPt>
            <c:idx val="1"/>
            <c:invertIfNegative val="0"/>
            <c:bubble3D val="0"/>
            <c:extLst xmlns:c16r2="http://schemas.microsoft.com/office/drawing/2015/06/chart">
              <c:ext xmlns:c16="http://schemas.microsoft.com/office/drawing/2014/chart" uri="{C3380CC4-5D6E-409C-BE32-E72D297353CC}">
                <c16:uniqueId val="{00000002-D1E1-42D9-B61A-6257BA2F68A7}"/>
              </c:ext>
            </c:extLst>
          </c:dPt>
          <c:dPt>
            <c:idx val="2"/>
            <c:invertIfNegative val="0"/>
            <c:bubble3D val="0"/>
            <c:extLst xmlns:c16r2="http://schemas.microsoft.com/office/drawing/2015/06/chart">
              <c:ext xmlns:c16="http://schemas.microsoft.com/office/drawing/2014/chart" uri="{C3380CC4-5D6E-409C-BE32-E72D297353CC}">
                <c16:uniqueId val="{00000003-D1E1-42D9-B61A-6257BA2F68A7}"/>
              </c:ext>
            </c:extLst>
          </c:dPt>
          <c:dPt>
            <c:idx val="3"/>
            <c:invertIfNegative val="0"/>
            <c:bubble3D val="0"/>
            <c:extLst xmlns:c16r2="http://schemas.microsoft.com/office/drawing/2015/06/chart">
              <c:ext xmlns:c16="http://schemas.microsoft.com/office/drawing/2014/chart" uri="{C3380CC4-5D6E-409C-BE32-E72D297353CC}">
                <c16:uniqueId val="{00000004-D1E1-42D9-B61A-6257BA2F68A7}"/>
              </c:ext>
            </c:extLst>
          </c:dPt>
          <c:dPt>
            <c:idx val="4"/>
            <c:invertIfNegative val="0"/>
            <c:bubble3D val="0"/>
            <c:extLst xmlns:c16r2="http://schemas.microsoft.com/office/drawing/2015/06/chart">
              <c:ext xmlns:c16="http://schemas.microsoft.com/office/drawing/2014/chart" uri="{C3380CC4-5D6E-409C-BE32-E72D297353CC}">
                <c16:uniqueId val="{00000005-D1E1-42D9-B61A-6257BA2F68A7}"/>
              </c:ext>
            </c:extLst>
          </c:dPt>
          <c:dLbls>
            <c:spPr>
              <a:solidFill>
                <a:srgbClr val="B3DCF5"/>
              </a:solidFill>
              <a:ln>
                <a:noFill/>
              </a:ln>
            </c:spPr>
            <c:txPr>
              <a:bodyPr/>
              <a:lstStyle/>
              <a:p>
                <a:pPr>
                  <a:defRPr sz="900">
                    <a:solidFill>
                      <a:srgbClr val="58595B"/>
                    </a:solidFill>
                    <a:latin typeface="Calibri" pitchFamily="34" charset="0"/>
                    <a:cs typeface="Calibri"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'IF trend graph'!$B$3:$F$3</c:f>
              <c:numCache>
                <c:formatCode>General</c:formatCode>
                <c:ptCount val="5"/>
                <c:pt idx="0">
                  <c:v>2015.0</c:v>
                </c:pt>
                <c:pt idx="1">
                  <c:v>2016.0</c:v>
                </c:pt>
                <c:pt idx="2">
                  <c:v>2017.0</c:v>
                </c:pt>
                <c:pt idx="3">
                  <c:v>2018.0</c:v>
                </c:pt>
                <c:pt idx="4">
                  <c:v>2019.0</c:v>
                </c:pt>
              </c:numCache>
            </c:numRef>
          </c:cat>
          <c:val>
            <c:numRef>
              <c:f>'IF trend graph'!$B$4:$F$4</c:f>
              <c:numCache>
                <c:formatCode>0.000</c:formatCode>
                <c:ptCount val="5"/>
                <c:pt idx="0">
                  <c:v>1.64516129032258</c:v>
                </c:pt>
                <c:pt idx="1">
                  <c:v>2.28125</c:v>
                </c:pt>
                <c:pt idx="2">
                  <c:v>2.448275862068965</c:v>
                </c:pt>
                <c:pt idx="3">
                  <c:v>2.71875</c:v>
                </c:pt>
                <c:pt idx="4">
                  <c:v>2.515151515151515</c:v>
                </c:pt>
              </c:numCache>
            </c:numRef>
          </c:val>
          <c:extLst xmlns:c16r2="http://schemas.microsoft.com/office/drawing/2015/06/chart">
            <c:ext xmlns:c16="http://schemas.microsoft.com/office/drawing/2014/chart" uri="{C3380CC4-5D6E-409C-BE32-E72D297353CC}">
              <c16:uniqueId val="{00000006-D1E1-42D9-B61A-6257BA2F68A7}"/>
            </c:ext>
          </c:extLst>
        </c:ser>
        <c:dLbls>
          <c:showLegendKey val="0"/>
          <c:showVal val="0"/>
          <c:showCatName val="0"/>
          <c:showSerName val="0"/>
          <c:showPercent val="0"/>
          <c:showBubbleSize val="0"/>
        </c:dLbls>
        <c:gapWidth val="150"/>
        <c:axId val="823247600"/>
        <c:axId val="823305696"/>
      </c:barChart>
      <c:lineChart>
        <c:grouping val="standard"/>
        <c:varyColors val="0"/>
        <c:ser>
          <c:idx val="1"/>
          <c:order val="1"/>
          <c:tx>
            <c:strRef>
              <c:f>'IF trend graph'!$A$5</c:f>
              <c:strCache>
                <c:ptCount val="1"/>
                <c:pt idx="0">
                  <c:v>Number of Citations</c:v>
                </c:pt>
              </c:strCache>
            </c:strRef>
          </c:tx>
          <c:spPr>
            <a:ln>
              <a:solidFill>
                <a:srgbClr val="183642"/>
              </a:solidFill>
            </a:ln>
          </c:spPr>
          <c:marker>
            <c:symbol val="triangle"/>
            <c:size val="7"/>
            <c:spPr>
              <a:solidFill>
                <a:srgbClr val="183642"/>
              </a:solidFill>
              <a:ln>
                <a:noFill/>
              </a:ln>
            </c:spPr>
          </c:marker>
          <c:dLbls>
            <c:spPr>
              <a:solidFill>
                <a:srgbClr val="B3DCF5"/>
              </a:solidFill>
              <a:ln>
                <a:noFill/>
              </a:ln>
            </c:spPr>
            <c:txPr>
              <a:bodyPr/>
              <a:lstStyle/>
              <a:p>
                <a:pPr>
                  <a:defRPr sz="900">
                    <a:solidFill>
                      <a:srgbClr val="58595B"/>
                    </a:solidFill>
                    <a:latin typeface="Calibri" pitchFamily="34" charset="0"/>
                    <a:cs typeface="Calibri"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'IF trend graph'!$B$3:$F$3</c:f>
              <c:numCache>
                <c:formatCode>General</c:formatCode>
                <c:ptCount val="5"/>
                <c:pt idx="0">
                  <c:v>2015.0</c:v>
                </c:pt>
                <c:pt idx="1">
                  <c:v>2016.0</c:v>
                </c:pt>
                <c:pt idx="2">
                  <c:v>2017.0</c:v>
                </c:pt>
                <c:pt idx="3">
                  <c:v>2018.0</c:v>
                </c:pt>
                <c:pt idx="4">
                  <c:v>2019.0</c:v>
                </c:pt>
              </c:numCache>
            </c:numRef>
          </c:cat>
          <c:val>
            <c:numRef>
              <c:f>'IF trend graph'!$B$5:$F$5</c:f>
              <c:numCache>
                <c:formatCode>General</c:formatCode>
                <c:ptCount val="5"/>
                <c:pt idx="0">
                  <c:v>51.0</c:v>
                </c:pt>
                <c:pt idx="1">
                  <c:v>73.0</c:v>
                </c:pt>
                <c:pt idx="2">
                  <c:v>71.0</c:v>
                </c:pt>
                <c:pt idx="3">
                  <c:v>87.0</c:v>
                </c:pt>
                <c:pt idx="4">
                  <c:v>83.0</c:v>
                </c:pt>
              </c:numCache>
            </c:numRef>
          </c:val>
          <c:smooth val="0"/>
          <c:extLst xmlns:c16r2="http://schemas.microsoft.com/office/drawing/2015/06/chart">
            <c:ext xmlns:c16="http://schemas.microsoft.com/office/drawing/2014/chart" uri="{C3380CC4-5D6E-409C-BE32-E72D297353CC}">
              <c16:uniqueId val="{00000007-D1E1-42D9-B61A-6257BA2F68A7}"/>
            </c:ext>
          </c:extLst>
        </c:ser>
        <c:ser>
          <c:idx val="2"/>
          <c:order val="2"/>
          <c:tx>
            <c:strRef>
              <c:f>'IF trend graph'!$A$6</c:f>
              <c:strCache>
                <c:ptCount val="1"/>
                <c:pt idx="0">
                  <c:v>Number of Source Items</c:v>
                </c:pt>
              </c:strCache>
            </c:strRef>
          </c:tx>
          <c:spPr>
            <a:ln>
              <a:solidFill>
                <a:srgbClr val="F58220"/>
              </a:solidFill>
            </a:ln>
          </c:spPr>
          <c:marker>
            <c:spPr>
              <a:solidFill>
                <a:srgbClr val="F58220"/>
              </a:solidFill>
              <a:ln>
                <a:noFill/>
              </a:ln>
            </c:spPr>
          </c:marker>
          <c:dLbls>
            <c:dLbl>
              <c:idx val="0"/>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1E1-42D9-B61A-6257BA2F68A7}"/>
                </c:ext>
                <c:ext xmlns:c15="http://schemas.microsoft.com/office/drawing/2012/chart" uri="{CE6537A1-D6FC-4f65-9D91-7224C49458BB}"/>
              </c:extLst>
            </c:dLbl>
            <c:spPr>
              <a:solidFill>
                <a:srgbClr val="B3DCF5"/>
              </a:solidFill>
              <a:ln>
                <a:noFill/>
              </a:ln>
            </c:spPr>
            <c:txPr>
              <a:bodyPr/>
              <a:lstStyle/>
              <a:p>
                <a:pPr>
                  <a:defRPr sz="900">
                    <a:solidFill>
                      <a:srgbClr val="58595B"/>
                    </a:solidFill>
                    <a:latin typeface="Calibri" pitchFamily="34" charset="0"/>
                    <a:cs typeface="Calibri"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'IF trend graph'!$B$3:$F$3</c:f>
              <c:numCache>
                <c:formatCode>General</c:formatCode>
                <c:ptCount val="5"/>
                <c:pt idx="0">
                  <c:v>2015.0</c:v>
                </c:pt>
                <c:pt idx="1">
                  <c:v>2016.0</c:v>
                </c:pt>
                <c:pt idx="2">
                  <c:v>2017.0</c:v>
                </c:pt>
                <c:pt idx="3">
                  <c:v>2018.0</c:v>
                </c:pt>
                <c:pt idx="4">
                  <c:v>2019.0</c:v>
                </c:pt>
              </c:numCache>
            </c:numRef>
          </c:cat>
          <c:val>
            <c:numRef>
              <c:f>'IF trend graph'!$B$6:$F$6</c:f>
              <c:numCache>
                <c:formatCode>General</c:formatCode>
                <c:ptCount val="5"/>
                <c:pt idx="0">
                  <c:v>31.0</c:v>
                </c:pt>
                <c:pt idx="1">
                  <c:v>32.0</c:v>
                </c:pt>
                <c:pt idx="2">
                  <c:v>29.0</c:v>
                </c:pt>
                <c:pt idx="3">
                  <c:v>32.0</c:v>
                </c:pt>
                <c:pt idx="4">
                  <c:v>33.0</c:v>
                </c:pt>
              </c:numCache>
            </c:numRef>
          </c:val>
          <c:smooth val="0"/>
          <c:extLst xmlns:c16r2="http://schemas.microsoft.com/office/drawing/2015/06/chart">
            <c:ext xmlns:c16="http://schemas.microsoft.com/office/drawing/2014/chart" uri="{C3380CC4-5D6E-409C-BE32-E72D297353CC}">
              <c16:uniqueId val="{00000009-D1E1-42D9-B61A-6257BA2F68A7}"/>
            </c:ext>
          </c:extLst>
        </c:ser>
        <c:dLbls>
          <c:showLegendKey val="0"/>
          <c:showVal val="0"/>
          <c:showCatName val="0"/>
          <c:showSerName val="0"/>
          <c:showPercent val="0"/>
          <c:showBubbleSize val="0"/>
        </c:dLbls>
        <c:marker val="1"/>
        <c:smooth val="0"/>
        <c:axId val="823609024"/>
        <c:axId val="823595712"/>
      </c:lineChart>
      <c:catAx>
        <c:axId val="823247600"/>
        <c:scaling>
          <c:orientation val="minMax"/>
        </c:scaling>
        <c:delete val="0"/>
        <c:axPos val="b"/>
        <c:title>
          <c:tx>
            <c:rich>
              <a:bodyPr anchor="t" anchorCtr="1"/>
              <a:lstStyle/>
              <a:p>
                <a:pPr>
                  <a:defRPr>
                    <a:solidFill>
                      <a:srgbClr val="58595B"/>
                    </a:solidFill>
                    <a:latin typeface="+mn-lt"/>
                  </a:defRPr>
                </a:pPr>
                <a:r>
                  <a:rPr lang="en-US">
                    <a:solidFill>
                      <a:srgbClr val="58595B"/>
                    </a:solidFill>
                    <a:latin typeface="+mn-lt"/>
                  </a:rPr>
                  <a:t>Year</a:t>
                </a:r>
              </a:p>
            </c:rich>
          </c:tx>
          <c:layout>
            <c:manualLayout>
              <c:xMode val="edge"/>
              <c:yMode val="edge"/>
              <c:x val="0.470214760890738"/>
              <c:y val="0.862233424787907"/>
            </c:manualLayout>
          </c:layout>
          <c:overlay val="0"/>
        </c:title>
        <c:numFmt formatCode="General" sourceLinked="1"/>
        <c:majorTickMark val="out"/>
        <c:minorTickMark val="none"/>
        <c:tickLblPos val="nextTo"/>
        <c:txPr>
          <a:bodyPr/>
          <a:lstStyle/>
          <a:p>
            <a:pPr>
              <a:defRPr sz="800">
                <a:solidFill>
                  <a:srgbClr val="58595B"/>
                </a:solidFill>
                <a:latin typeface="Calibri" pitchFamily="34" charset="0"/>
                <a:cs typeface="Calibri" pitchFamily="34" charset="0"/>
              </a:defRPr>
            </a:pPr>
            <a:endParaRPr lang="en-US"/>
          </a:p>
        </c:txPr>
        <c:crossAx val="823305696"/>
        <c:crosses val="autoZero"/>
        <c:auto val="1"/>
        <c:lblAlgn val="ctr"/>
        <c:lblOffset val="100"/>
        <c:noMultiLvlLbl val="0"/>
      </c:catAx>
      <c:valAx>
        <c:axId val="823305696"/>
        <c:scaling>
          <c:orientation val="minMax"/>
          <c:max val="3.5"/>
          <c:min val="0.0"/>
        </c:scaling>
        <c:delete val="0"/>
        <c:axPos val="l"/>
        <c:majorGridlines>
          <c:spPr>
            <a:ln>
              <a:solidFill>
                <a:srgbClr val="BFBFBF"/>
              </a:solidFill>
            </a:ln>
          </c:spPr>
        </c:majorGridlines>
        <c:title>
          <c:tx>
            <c:rich>
              <a:bodyPr rot="-5400000" vert="horz"/>
              <a:lstStyle/>
              <a:p>
                <a:pPr>
                  <a:defRPr>
                    <a:solidFill>
                      <a:srgbClr val="58595B"/>
                    </a:solidFill>
                    <a:latin typeface="Calibri" pitchFamily="34" charset="0"/>
                    <a:cs typeface="Calibri" pitchFamily="34" charset="0"/>
                  </a:defRPr>
                </a:pPr>
                <a:r>
                  <a:rPr lang="en-US">
                    <a:solidFill>
                      <a:srgbClr val="58595B"/>
                    </a:solidFill>
                    <a:latin typeface="Calibri" pitchFamily="34" charset="0"/>
                    <a:cs typeface="Calibri" pitchFamily="34" charset="0"/>
                  </a:rPr>
                  <a:t>Impact Factor</a:t>
                </a:r>
              </a:p>
            </c:rich>
          </c:tx>
          <c:overlay val="0"/>
        </c:title>
        <c:numFmt formatCode="0.000" sourceLinked="1"/>
        <c:majorTickMark val="out"/>
        <c:minorTickMark val="none"/>
        <c:tickLblPos val="nextTo"/>
        <c:txPr>
          <a:bodyPr/>
          <a:lstStyle/>
          <a:p>
            <a:pPr>
              <a:defRPr sz="800">
                <a:solidFill>
                  <a:srgbClr val="58595B"/>
                </a:solidFill>
                <a:latin typeface="Calibri" pitchFamily="34" charset="0"/>
                <a:cs typeface="Calibri" pitchFamily="34" charset="0"/>
              </a:defRPr>
            </a:pPr>
            <a:endParaRPr lang="en-US"/>
          </a:p>
        </c:txPr>
        <c:crossAx val="823247600"/>
        <c:crosses val="autoZero"/>
        <c:crossBetween val="between"/>
        <c:majorUnit val="0.7"/>
      </c:valAx>
      <c:catAx>
        <c:axId val="823609024"/>
        <c:scaling>
          <c:orientation val="minMax"/>
        </c:scaling>
        <c:delete val="1"/>
        <c:axPos val="b"/>
        <c:numFmt formatCode="General" sourceLinked="1"/>
        <c:majorTickMark val="out"/>
        <c:minorTickMark val="none"/>
        <c:tickLblPos val="nextTo"/>
        <c:crossAx val="823595712"/>
        <c:crosses val="autoZero"/>
        <c:auto val="1"/>
        <c:lblAlgn val="ctr"/>
        <c:lblOffset val="100"/>
        <c:noMultiLvlLbl val="0"/>
      </c:catAx>
      <c:valAx>
        <c:axId val="823595712"/>
        <c:scaling>
          <c:orientation val="minMax"/>
          <c:max val="150.0"/>
          <c:min val="0.0"/>
        </c:scaling>
        <c:delete val="0"/>
        <c:axPos val="r"/>
        <c:title>
          <c:tx>
            <c:rich>
              <a:bodyPr rot="-5400000" vert="horz"/>
              <a:lstStyle/>
              <a:p>
                <a:pPr>
                  <a:defRPr>
                    <a:solidFill>
                      <a:srgbClr val="58595B"/>
                    </a:solidFill>
                    <a:latin typeface="Calibri" pitchFamily="34" charset="0"/>
                    <a:cs typeface="Calibri" pitchFamily="34" charset="0"/>
                  </a:defRPr>
                </a:pPr>
                <a:r>
                  <a:rPr lang="en-US">
                    <a:solidFill>
                      <a:srgbClr val="58595B"/>
                    </a:solidFill>
                    <a:latin typeface="Calibri" pitchFamily="34" charset="0"/>
                    <a:cs typeface="Calibri" pitchFamily="34" charset="0"/>
                  </a:rPr>
                  <a:t>Number of source items/citations</a:t>
                </a:r>
              </a:p>
            </c:rich>
          </c:tx>
          <c:overlay val="0"/>
        </c:title>
        <c:numFmt formatCode="General" sourceLinked="1"/>
        <c:majorTickMark val="out"/>
        <c:minorTickMark val="none"/>
        <c:tickLblPos val="nextTo"/>
        <c:txPr>
          <a:bodyPr/>
          <a:lstStyle/>
          <a:p>
            <a:pPr>
              <a:defRPr sz="800">
                <a:solidFill>
                  <a:srgbClr val="58595B"/>
                </a:solidFill>
                <a:latin typeface="Calibri" pitchFamily="34" charset="0"/>
                <a:cs typeface="Calibri" pitchFamily="34" charset="0"/>
              </a:defRPr>
            </a:pPr>
            <a:endParaRPr lang="en-US"/>
          </a:p>
        </c:txPr>
        <c:crossAx val="823609024"/>
        <c:crosses val="max"/>
        <c:crossBetween val="between"/>
        <c:majorUnit val="30.0"/>
      </c:valAx>
      <c:spPr>
        <a:solidFill>
          <a:sysClr val="window" lastClr="FFFFFF">
            <a:lumMod val="95000"/>
          </a:sysClr>
        </a:solidFill>
        <a:ln>
          <a:solidFill>
            <a:srgbClr val="BFBFBF"/>
          </a:solidFill>
        </a:ln>
      </c:spPr>
    </c:plotArea>
    <c:legend>
      <c:legendPos val="b"/>
      <c:layout>
        <c:manualLayout>
          <c:xMode val="edge"/>
          <c:yMode val="edge"/>
          <c:x val="0.0861237392495749"/>
          <c:y val="0.920366710535121"/>
          <c:w val="0.836838178246587"/>
          <c:h val="0.0683018447056725"/>
        </c:manualLayout>
      </c:layout>
      <c:overlay val="0"/>
      <c:txPr>
        <a:bodyPr/>
        <a:lstStyle/>
        <a:p>
          <a:pPr>
            <a:defRPr>
              <a:solidFill>
                <a:srgbClr val="58595B"/>
              </a:solidFill>
              <a:latin typeface="Calibri" pitchFamily="34" charset="0"/>
              <a:cs typeface="Calibri" pitchFamily="34" charset="0"/>
            </a:defRPr>
          </a:pPr>
          <a:endParaRPr lang="en-US"/>
        </a:p>
      </c:txPr>
    </c:legend>
    <c:plotVisOnly val="1"/>
    <c:dispBlanksAs val="gap"/>
    <c:showDLblsOverMax val="0"/>
  </c:chart>
  <c:spPr>
    <a:solidFill>
      <a:schemeClr val="bg1">
        <a:lumMod val="95000"/>
      </a:schemeClr>
    </a:solidFill>
    <a:ln>
      <a:noFill/>
    </a:ln>
  </c:spPr>
  <c:txPr>
    <a:bodyPr/>
    <a:lstStyle/>
    <a:p>
      <a:pPr>
        <a:defRPr sz="1000">
          <a:latin typeface="+mn-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72A1F59-74F8-44CF-9608-D1D1F0996587}" type="datetimeFigureOut">
              <a:rPr lang="en-GB" smtClean="0"/>
              <a:t>19/10/2021</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D36F24F6-1556-47AD-907E-11C4C804A6C2}" type="datetimeFigureOut">
              <a:rPr lang="en-GB" smtClean="0"/>
              <a:t>19/10/2021</a:t>
            </a:fld>
            <a:endParaRPr lang="en-GB"/>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712788" y="746125"/>
            <a:ext cx="5383212" cy="3727450"/>
          </a:xfrm>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12788" y="746125"/>
            <a:ext cx="5383212" cy="3727450"/>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3212"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1FDDB-74AF-466F-B92E-1346EC410FD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07123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12788" y="746125"/>
            <a:ext cx="5383212" cy="3727450"/>
          </a:xfrm>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extLst>
      <p:ext uri="{BB962C8B-B14F-4D97-AF65-F5344CB8AC3E}">
        <p14:creationId xmlns:p14="http://schemas.microsoft.com/office/powerpoint/2010/main" val="251932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712788" y="746125"/>
            <a:ext cx="5383212" cy="372745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3212"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1FDDB-74AF-466F-B92E-1346EC410FD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49119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3"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1"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Title 1"/>
          <p:cNvSpPr>
            <a:spLocks noGrp="1"/>
          </p:cNvSpPr>
          <p:nvPr>
            <p:ph type="title"/>
          </p:nvPr>
        </p:nvSpPr>
        <p:spPr>
          <a:xfrm>
            <a:off x="5167255" y="507610"/>
            <a:ext cx="400361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4"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Edit Master text styles</a:t>
            </a:r>
          </a:p>
          <a:p>
            <a:pPr lvl="1"/>
            <a:r>
              <a:rPr lang="en-US" smtClean="0"/>
              <a:t>Second level</a:t>
            </a:r>
          </a:p>
        </p:txBody>
      </p:sp>
      <p:pic>
        <p:nvPicPr>
          <p:cNvPr id="10" name="Picture 2" descr="\\192.168.84.102\Banner\Society Reports\Annual Journal Reports 2017\Template\PPT\LOGO\Springe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9982" y="5973763"/>
            <a:ext cx="1601787" cy="4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25722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9" name="Isosceles Triangle 2"/>
          <p:cNvSpPr/>
          <p:nvPr userDrawn="1"/>
        </p:nvSpPr>
        <p:spPr>
          <a:xfrm rot="16200000">
            <a:off x="6039138" y="2452979"/>
            <a:ext cx="2824488" cy="4909236"/>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1" name="Rectangle 10"/>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322823280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2" y="1436692"/>
            <a:ext cx="8239126" cy="1692771"/>
          </a:xfrm>
        </p:spPr>
        <p:txBody>
          <a:bodyPr>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2" y="538163"/>
            <a:ext cx="8239126"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2474047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91"/>
            <a:ext cx="3945600" cy="276999"/>
          </a:xfrm>
        </p:spPr>
        <p:txBody>
          <a:bodyPr/>
          <a:lstStyle/>
          <a:p>
            <a:r>
              <a:rPr lang="en-US" smtClean="0"/>
              <a:t>Click icon to add picture</a:t>
            </a:r>
            <a:endParaRPr lang="en-GB" dirty="0"/>
          </a:p>
        </p:txBody>
      </p:sp>
      <p:sp>
        <p:nvSpPr>
          <p:cNvPr id="4" name="Title 3"/>
          <p:cNvSpPr>
            <a:spLocks noGrp="1"/>
          </p:cNvSpPr>
          <p:nvPr>
            <p:ph type="title"/>
          </p:nvPr>
        </p:nvSpPr>
        <p:spPr>
          <a:xfrm>
            <a:off x="825502"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92"/>
            <a:ext cx="3945600" cy="1692771"/>
          </a:xfrm>
        </p:spPr>
        <p:txBody>
          <a:bodyPr>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94990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92"/>
            <a:ext cx="3944548" cy="1692771"/>
          </a:xfrm>
        </p:spPr>
        <p:txBody>
          <a:bodyPr>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81" y="1436692"/>
            <a:ext cx="3944548" cy="1692771"/>
          </a:xfrm>
        </p:spPr>
        <p:txBody>
          <a:bodyPr>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2"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2"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2065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2"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3" y="563563"/>
            <a:ext cx="8239126"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ext Placeholder 10"/>
          <p:cNvSpPr>
            <a:spLocks noGrp="1"/>
          </p:cNvSpPr>
          <p:nvPr>
            <p:ph type="body" sz="quarter" idx="14"/>
          </p:nvPr>
        </p:nvSpPr>
        <p:spPr>
          <a:xfrm>
            <a:off x="825500" y="1412879"/>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userDrawn="1"/>
        </p:nvSpPr>
        <p:spPr>
          <a:xfrm>
            <a:off x="5849139"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pic>
        <p:nvPicPr>
          <p:cNvPr id="13" name="Picture 2" descr="\\192.168.84.102\Banner\Society Reports\Annual Journal Reports 2017\Template\PPT\LOGO\Spring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9982" y="5973763"/>
            <a:ext cx="1601787" cy="4272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39253344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39"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825503" y="563563"/>
            <a:ext cx="8239126"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sp>
        <p:nvSpPr>
          <p:cNvPr id="7" name="Text Placeholder 10"/>
          <p:cNvSpPr>
            <a:spLocks noGrp="1"/>
          </p:cNvSpPr>
          <p:nvPr>
            <p:ph type="body" sz="quarter" idx="14"/>
          </p:nvPr>
        </p:nvSpPr>
        <p:spPr>
          <a:xfrm>
            <a:off x="825501" y="1436692"/>
            <a:ext cx="5385933" cy="1692771"/>
          </a:xfrm>
        </p:spPr>
        <p:txBody>
          <a:bodyPr wrap="square">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2" descr="\\192.168.84.102\Banner\Society Reports\Annual Journal Reports 2017\Template\PPT\LOGO\Spring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9982" y="5973763"/>
            <a:ext cx="1601787" cy="4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48181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1041405"/>
            <a:ext cx="8516408" cy="220663"/>
          </a:xfrm>
        </p:spPr>
        <p:txBody>
          <a:bodyPr/>
          <a:lstStyle/>
          <a:p>
            <a:r>
              <a:rPr lang="en-US" smtClean="0"/>
              <a:t>Click to edit Master title style</a:t>
            </a:r>
            <a:endParaRPr lang="en-US" dirty="0"/>
          </a:p>
        </p:txBody>
      </p:sp>
      <p:sp>
        <p:nvSpPr>
          <p:cNvPr id="3" name="Chart Placeholder 2"/>
          <p:cNvSpPr>
            <a:spLocks noGrp="1"/>
          </p:cNvSpPr>
          <p:nvPr>
            <p:ph type="chart" sz="half" idx="1"/>
          </p:nvPr>
        </p:nvSpPr>
        <p:spPr>
          <a:xfrm>
            <a:off x="660400" y="1679577"/>
            <a:ext cx="4168775" cy="276999"/>
          </a:xfrm>
        </p:spPr>
        <p:txBody>
          <a:bodyPr/>
          <a:lstStyle/>
          <a:p>
            <a:pPr lvl="0"/>
            <a:r>
              <a:rPr lang="en-US" noProof="0" smtClean="0"/>
              <a:t>Click icon to add chart</a:t>
            </a:r>
            <a:endParaRPr lang="en-US" noProof="0" dirty="0"/>
          </a:p>
        </p:txBody>
      </p:sp>
      <p:sp>
        <p:nvSpPr>
          <p:cNvPr id="4" name="Text Placeholder 3"/>
          <p:cNvSpPr>
            <a:spLocks noGrp="1"/>
          </p:cNvSpPr>
          <p:nvPr>
            <p:ph type="body" sz="half" idx="2"/>
          </p:nvPr>
        </p:nvSpPr>
        <p:spPr>
          <a:xfrm>
            <a:off x="4994275" y="1679580"/>
            <a:ext cx="4168775" cy="16927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0282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25501" y="1436692"/>
            <a:ext cx="8239125" cy="16927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smtClean="0">
              <a:solidFill>
                <a:schemeClr val="accent1"/>
              </a:solidFill>
            </a:endParaRPr>
          </a:p>
        </p:txBody>
      </p:sp>
      <p:pic>
        <p:nvPicPr>
          <p:cNvPr id="8" name="Picture 2" descr="\\192.168.84.102\Banner\Society Reports\Annual Journal Reports 2017\Template\PPT\LOGO\Spring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1999" y="6392061"/>
            <a:ext cx="688975" cy="18378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124286245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0"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21" name="Text Placeholder 10"/>
          <p:cNvSpPr>
            <a:spLocks noGrp="1"/>
          </p:cNvSpPr>
          <p:nvPr>
            <p:ph type="body" sz="quarter" idx="16"/>
          </p:nvPr>
        </p:nvSpPr>
        <p:spPr>
          <a:xfrm>
            <a:off x="825502" y="1436692"/>
            <a:ext cx="8239126" cy="1692771"/>
          </a:xfrm>
        </p:spPr>
        <p:txBody>
          <a:bodyPr>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1041405"/>
            <a:ext cx="8516408" cy="220663"/>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660400" y="1679577"/>
            <a:ext cx="8502650" cy="276999"/>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51216140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p>
            <a:r>
              <a:rPr lang="en-US" smtClean="0"/>
              <a:t>Click to edit Master title style</a:t>
            </a:r>
            <a:endParaRPr lang="en-GB"/>
          </a:p>
        </p:txBody>
      </p:sp>
      <p:sp>
        <p:nvSpPr>
          <p:cNvPr id="8" name="Rectangle 7"/>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22174517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8"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7" name="Rectangle 6"/>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385728042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6"/>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11" name="Rectangle 10"/>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372150043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6"/>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30180936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6"/>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10"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11" name="Rectangle 10"/>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7652623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6"/>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1286783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6"/>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spTree>
    <p:extLst>
      <p:ext uri="{BB962C8B-B14F-4D97-AF65-F5344CB8AC3E}">
        <p14:creationId xmlns:p14="http://schemas.microsoft.com/office/powerpoint/2010/main" val="379479650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3" y="538163"/>
            <a:ext cx="8239126" cy="37055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25501" y="1436691"/>
            <a:ext cx="8239125" cy="1692771"/>
          </a:xfrm>
          <a:prstGeom prst="rect">
            <a:avLst/>
          </a:prstGeom>
        </p:spPr>
        <p:txBody>
          <a:bodyPr vert="horz" wrap="square"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reeform 6"/>
          <p:cNvSpPr>
            <a:spLocks/>
          </p:cNvSpPr>
          <p:nvPr/>
        </p:nvSpPr>
        <p:spPr bwMode="auto">
          <a:xfrm>
            <a:off x="9064625"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dirty="0" smtClean="0">
              <a:solidFill>
                <a:schemeClr val="accent1"/>
              </a:solidFill>
            </a:endParaRPr>
          </a:p>
        </p:txBody>
      </p:sp>
      <p:sp>
        <p:nvSpPr>
          <p:cNvPr id="9" name="Rectangle 8"/>
          <p:cNvSpPr/>
          <p:nvPr/>
        </p:nvSpPr>
        <p:spPr>
          <a:xfrm>
            <a:off x="825500" y="6387327"/>
            <a:ext cx="2090316" cy="153888"/>
          </a:xfrm>
          <a:prstGeom prst="rect">
            <a:avLst/>
          </a:prstGeom>
        </p:spPr>
        <p:txBody>
          <a:bodyPr wrap="none" lIns="0" tIns="0" rIns="0" bIns="0">
            <a:noAutofit/>
          </a:bodyPr>
          <a:lstStyle/>
          <a:p>
            <a:r>
              <a:rPr lang="en-US" sz="1000" dirty="0" smtClean="0"/>
              <a:t>Alpine Botany  - 2020 Publisher's Report </a:t>
            </a:r>
            <a:endParaRPr lang="en-GB" sz="1000" dirty="0" smtClean="0"/>
          </a:p>
        </p:txBody>
      </p:sp>
      <p:pic>
        <p:nvPicPr>
          <p:cNvPr id="7" name="Picture 2" descr="\\192.168.84.102\Banner\Society Reports\Annual Journal Reports 2017\Template\PPT\LOGO\Springe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81999" y="6392061"/>
            <a:ext cx="688975" cy="18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08" r:id="rId1"/>
    <p:sldLayoutId id="2147483703" r:id="rId2"/>
    <p:sldLayoutId id="2147483711" r:id="rId3"/>
    <p:sldLayoutId id="2147483712" r:id="rId4"/>
    <p:sldLayoutId id="2147483713" r:id="rId5"/>
    <p:sldLayoutId id="2147483714" r:id="rId6"/>
    <p:sldLayoutId id="2147483715" r:id="rId7"/>
    <p:sldLayoutId id="2147483716" r:id="rId8"/>
    <p:sldLayoutId id="2147483717" r:id="rId9"/>
    <p:sldLayoutId id="2147483722" r:id="rId10"/>
    <p:sldLayoutId id="2147483655" r:id="rId11"/>
    <p:sldLayoutId id="2147483700" r:id="rId12"/>
    <p:sldLayoutId id="2147483694" r:id="rId13"/>
    <p:sldLayoutId id="2147483695" r:id="rId14"/>
    <p:sldLayoutId id="2147483685" r:id="rId15"/>
    <p:sldLayoutId id="2147483718" r:id="rId16"/>
    <p:sldLayoutId id="2147483719" r:id="rId17"/>
    <p:sldLayoutId id="2147483744" r:id="rId18"/>
    <p:sldLayoutId id="2147483745" r:id="rId19"/>
    <p:sldLayoutId id="2147483746" r:id="rId20"/>
  </p:sldLayoutIdLst>
  <p:timing>
    <p:tnLst>
      <p:par>
        <p:cTn id="1" dur="indefinite" restart="never" nodeType="tmRoot"/>
      </p:par>
    </p:tnLst>
  </p:timing>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0.xml"/><Relationship Id="rId3"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tags" Target="../tags/tag2.xml"/><Relationship Id="rId2"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hyperlink" Target="https://www.springernature.com/gp/open-research/institutional-agreements" TargetMode="External"/><Relationship Id="rId1" Type="http://schemas.openxmlformats.org/officeDocument/2006/relationships/tags" Target="../tags/tag3.xml"/><Relationship Id="rId2"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chart" Target="../charts/chart2.xml"/><Relationship Id="rId1" Type="http://schemas.openxmlformats.org/officeDocument/2006/relationships/tags" Target="../tags/tag4.xml"/><Relationship Id="rId2"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129213" y="507606"/>
            <a:ext cx="4003613" cy="321069"/>
          </a:xfrm>
        </p:spPr>
        <p:txBody>
          <a:bodyPr/>
          <a:lstStyle/>
          <a:p>
            <a:r>
              <a:rPr lang="en-US" dirty="0" smtClean="0"/>
              <a:t>2020 Publisher’s Report</a:t>
            </a:r>
            <a:endParaRPr lang="en-GB" dirty="0"/>
          </a:p>
        </p:txBody>
      </p:sp>
      <p:sp>
        <p:nvSpPr>
          <p:cNvPr id="6" name="Title 1"/>
          <p:cNvSpPr txBox="1">
            <a:spLocks/>
          </p:cNvSpPr>
          <p:nvPr/>
        </p:nvSpPr>
        <p:spPr>
          <a:xfrm>
            <a:off x="5129213" y="947063"/>
            <a:ext cx="4003613" cy="324525"/>
          </a:xfrm>
          <a:prstGeom prst="rect">
            <a:avLst/>
          </a:prstGeom>
        </p:spPr>
        <p:txBody>
          <a:bodyPr vert="horz" lIns="0" tIns="0" rIns="0" bIns="0" rtlCol="0" anchor="t" anchorCtr="0">
            <a:noAutofit/>
          </a:bodyPr>
          <a:lstStyle>
            <a:lvl1pPr algn="l" defTabSz="872722" rtl="0" eaLnBrk="1" latinLnBrk="0" hangingPunct="1">
              <a:spcBef>
                <a:spcPct val="0"/>
              </a:spcBef>
              <a:buNone/>
              <a:defRPr sz="2300" b="1" kern="1200">
                <a:solidFill>
                  <a:srgbClr val="486A7E"/>
                </a:solidFill>
                <a:latin typeface="+mj-lt"/>
                <a:ea typeface="+mj-ea"/>
                <a:cs typeface="+mj-cs"/>
              </a:defRPr>
            </a:lvl1pPr>
          </a:lstStyle>
          <a:p>
            <a:r>
              <a:rPr lang="en-US" sz="1800" dirty="0" err="1"/>
              <a:t>Schweizerische</a:t>
            </a:r>
            <a:r>
              <a:rPr lang="en-US" sz="1800" dirty="0"/>
              <a:t> </a:t>
            </a:r>
            <a:r>
              <a:rPr lang="en-US" sz="1800" dirty="0" err="1"/>
              <a:t>Botanische</a:t>
            </a:r>
            <a:r>
              <a:rPr lang="en-US" sz="1800" dirty="0"/>
              <a:t> </a:t>
            </a:r>
            <a:r>
              <a:rPr lang="en-US" sz="1800" dirty="0" err="1"/>
              <a:t>Gesellschaft</a:t>
            </a:r>
            <a:endParaRPr lang="en-US" sz="1800" dirty="0"/>
          </a:p>
        </p:txBody>
      </p:sp>
      <p:sp>
        <p:nvSpPr>
          <p:cNvPr id="7" name="Rectangle 6"/>
          <p:cNvSpPr/>
          <p:nvPr/>
        </p:nvSpPr>
        <p:spPr>
          <a:xfrm>
            <a:off x="1482291" y="4514984"/>
            <a:ext cx="2313427" cy="518979"/>
          </a:xfrm>
          <a:prstGeom prst="rect">
            <a:avLst/>
          </a:prstGeom>
        </p:spPr>
        <p:txBody>
          <a:bodyPr wrap="square" lIns="0" tIns="72000" rIns="0" bIns="0" anchor="t" anchorCtr="0">
            <a:spAutoFit/>
          </a:bodyPr>
          <a:lstStyle/>
          <a:p>
            <a:pPr marL="0" lvl="1" algn="r">
              <a:spcAft>
                <a:spcPts val="600"/>
              </a:spcAft>
              <a:buClr>
                <a:srgbClr val="58595B"/>
              </a:buClr>
            </a:pPr>
            <a:r>
              <a:rPr lang="en-GB" sz="1100" b="1" u="sng" dirty="0" smtClean="0">
                <a:solidFill>
                  <a:srgbClr val="002060"/>
                </a:solidFill>
                <a:latin typeface="Calibri" pitchFamily="34" charset="0"/>
                <a:cs typeface="Calibri" pitchFamily="34" charset="0"/>
              </a:rPr>
              <a:t>www.springer.com/35</a:t>
            </a:r>
            <a:endParaRPr lang="en-GB" sz="1100" b="1" u="sng" dirty="0">
              <a:solidFill>
                <a:srgbClr val="002060"/>
              </a:solidFill>
              <a:latin typeface="Calibri" pitchFamily="34" charset="0"/>
              <a:cs typeface="Calibri" pitchFamily="34" charset="0"/>
            </a:endParaRPr>
          </a:p>
          <a:p>
            <a:pPr marL="0" lvl="1" algn="r">
              <a:spcAft>
                <a:spcPts val="600"/>
              </a:spcAft>
              <a:buClr>
                <a:srgbClr val="58595B"/>
              </a:buClr>
            </a:pPr>
            <a:endParaRPr lang="en-US" sz="1300" b="1" dirty="0">
              <a:solidFill>
                <a:srgbClr val="002060"/>
              </a:solidFill>
              <a:latin typeface="Calibri" pitchFamily="34" charset="0"/>
              <a:cs typeface="Calibri"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500" y="549275"/>
            <a:ext cx="2974975" cy="3967833"/>
          </a:xfrm>
          <a:prstGeom prst="rect">
            <a:avLst/>
          </a:prstGeom>
        </p:spPr>
      </p:pic>
    </p:spTree>
    <p:extLst>
      <p:ext uri="{BB962C8B-B14F-4D97-AF65-F5344CB8AC3E}">
        <p14:creationId xmlns:p14="http://schemas.microsoft.com/office/powerpoint/2010/main" val="4257687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4"/>
          <p:cNvSpPr>
            <a:spLocks noChangeArrowheads="1"/>
          </p:cNvSpPr>
          <p:nvPr/>
        </p:nvSpPr>
        <p:spPr bwMode="auto">
          <a:xfrm>
            <a:off x="821313" y="1434724"/>
            <a:ext cx="8252839" cy="11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588" indent="-1588">
              <a:lnSpc>
                <a:spcPct val="110000"/>
              </a:lnSpc>
              <a:spcAft>
                <a:spcPts val="300"/>
              </a:spcAft>
              <a:buClr>
                <a:schemeClr val="accent2"/>
              </a:buClr>
              <a:buSzPct val="130000"/>
            </a:pPr>
            <a:r>
              <a:rPr lang="nn-NO" sz="1100" dirty="0" smtClean="0">
                <a:latin typeface="Calibri" pitchFamily="34" charset="0"/>
              </a:rPr>
              <a:t>AGRICOLA; BIOSIS; Biological Abstracts; CAB Abstracts; CNKI; Current </a:t>
            </a:r>
            <a:r>
              <a:rPr lang="nn-NO" sz="1100" dirty="0">
                <a:latin typeface="Calibri" pitchFamily="34" charset="0"/>
              </a:rPr>
              <a:t>Contents/ Agriculture, Biology &amp; Environmental </a:t>
            </a:r>
            <a:r>
              <a:rPr lang="nn-NO" sz="1100" dirty="0" smtClean="0">
                <a:latin typeface="Calibri" pitchFamily="34" charset="0"/>
              </a:rPr>
              <a:t>Sciences; Dimensions; EBSCO </a:t>
            </a:r>
            <a:r>
              <a:rPr lang="nn-NO" sz="1100" dirty="0">
                <a:latin typeface="Calibri" pitchFamily="34" charset="0"/>
              </a:rPr>
              <a:t>Discovery </a:t>
            </a:r>
            <a:r>
              <a:rPr lang="nn-NO" sz="1100" dirty="0" smtClean="0">
                <a:latin typeface="Calibri" pitchFamily="34" charset="0"/>
              </a:rPr>
              <a:t>Service; EMBiology; Elsevier Biobase; Geobase; Google Scholar; Institute </a:t>
            </a:r>
            <a:r>
              <a:rPr lang="nn-NO" sz="1100" dirty="0">
                <a:latin typeface="Calibri" pitchFamily="34" charset="0"/>
              </a:rPr>
              <a:t>of Scientific and Technical Information of </a:t>
            </a:r>
            <a:r>
              <a:rPr lang="nn-NO" sz="1100" dirty="0" smtClean="0">
                <a:latin typeface="Calibri" pitchFamily="34" charset="0"/>
              </a:rPr>
              <a:t>China; Japanese </a:t>
            </a:r>
            <a:r>
              <a:rPr lang="nn-NO" sz="1100" dirty="0">
                <a:latin typeface="Calibri" pitchFamily="34" charset="0"/>
              </a:rPr>
              <a:t>Science and Technology Agency (JST</a:t>
            </a:r>
            <a:r>
              <a:rPr lang="nn-NO" sz="1100" dirty="0" smtClean="0">
                <a:latin typeface="Calibri" pitchFamily="34" charset="0"/>
              </a:rPr>
              <a:t>); Journal </a:t>
            </a:r>
            <a:r>
              <a:rPr lang="nn-NO" sz="1100" dirty="0">
                <a:latin typeface="Calibri" pitchFamily="34" charset="0"/>
              </a:rPr>
              <a:t>Citation Reports/Science </a:t>
            </a:r>
            <a:r>
              <a:rPr lang="nn-NO" sz="1100" dirty="0" smtClean="0">
                <a:latin typeface="Calibri" pitchFamily="34" charset="0"/>
              </a:rPr>
              <a:t>Edition; Meta; Naver; OCLC </a:t>
            </a:r>
            <a:r>
              <a:rPr lang="nn-NO" sz="1100" dirty="0">
                <a:latin typeface="Calibri" pitchFamily="34" charset="0"/>
              </a:rPr>
              <a:t>WorldCat Discovery </a:t>
            </a:r>
            <a:r>
              <a:rPr lang="nn-NO" sz="1100" dirty="0" smtClean="0">
                <a:latin typeface="Calibri" pitchFamily="34" charset="0"/>
              </a:rPr>
              <a:t>Service; ProQuest </a:t>
            </a:r>
            <a:r>
              <a:rPr lang="nn-NO" sz="1100" dirty="0">
                <a:latin typeface="Calibri" pitchFamily="34" charset="0"/>
              </a:rPr>
              <a:t>Agricultural &amp; Environmental Science </a:t>
            </a:r>
            <a:r>
              <a:rPr lang="nn-NO" sz="1100" dirty="0" smtClean="0">
                <a:latin typeface="Calibri" pitchFamily="34" charset="0"/>
              </a:rPr>
              <a:t>Database; ProQuest </a:t>
            </a:r>
            <a:r>
              <a:rPr lang="nn-NO" sz="1100" dirty="0">
                <a:latin typeface="Calibri" pitchFamily="34" charset="0"/>
              </a:rPr>
              <a:t>Biological Science </a:t>
            </a:r>
            <a:r>
              <a:rPr lang="nn-NO" sz="1100" dirty="0" smtClean="0">
                <a:latin typeface="Calibri" pitchFamily="34" charset="0"/>
              </a:rPr>
              <a:t>Database; ProQuest Central; ProQuest </a:t>
            </a:r>
            <a:r>
              <a:rPr lang="nn-NO" sz="1100" dirty="0">
                <a:latin typeface="Calibri" pitchFamily="34" charset="0"/>
              </a:rPr>
              <a:t>Natural Science </a:t>
            </a:r>
            <a:r>
              <a:rPr lang="nn-NO" sz="1100" dirty="0" smtClean="0">
                <a:latin typeface="Calibri" pitchFamily="34" charset="0"/>
              </a:rPr>
              <a:t>Collection; ProQuest </a:t>
            </a:r>
            <a:r>
              <a:rPr lang="nn-NO" sz="1100" dirty="0">
                <a:latin typeface="Calibri" pitchFamily="34" charset="0"/>
              </a:rPr>
              <a:t>SciTech Premium </a:t>
            </a:r>
            <a:r>
              <a:rPr lang="nn-NO" sz="1100" dirty="0" smtClean="0">
                <a:latin typeface="Calibri" pitchFamily="34" charset="0"/>
              </a:rPr>
              <a:t>Collection; ProQuest-ExLibris Primo; ProQuest-ExLibris Summon; SCImago; SCOPUS; Science </a:t>
            </a:r>
            <a:r>
              <a:rPr lang="nn-NO" sz="1100" dirty="0">
                <a:latin typeface="Calibri" pitchFamily="34" charset="0"/>
              </a:rPr>
              <a:t>Citation Index Expanded (SciSearch</a:t>
            </a:r>
            <a:r>
              <a:rPr lang="nn-NO" sz="1100" dirty="0" smtClean="0">
                <a:latin typeface="Calibri" pitchFamily="34" charset="0"/>
              </a:rPr>
              <a:t>); TD </a:t>
            </a:r>
            <a:r>
              <a:rPr lang="nn-NO" sz="1100" dirty="0">
                <a:latin typeface="Calibri" pitchFamily="34" charset="0"/>
              </a:rPr>
              <a:t>Net Discovery </a:t>
            </a:r>
            <a:r>
              <a:rPr lang="nn-NO" sz="1100" dirty="0" smtClean="0">
                <a:latin typeface="Calibri" pitchFamily="34" charset="0"/>
              </a:rPr>
              <a:t>Service; UGC-CARE </a:t>
            </a:r>
            <a:r>
              <a:rPr lang="nn-NO" sz="1100" dirty="0">
                <a:latin typeface="Calibri" pitchFamily="34" charset="0"/>
              </a:rPr>
              <a:t>List (India)</a:t>
            </a:r>
          </a:p>
        </p:txBody>
      </p:sp>
      <p:sp>
        <p:nvSpPr>
          <p:cNvPr id="11" name="Title 4"/>
          <p:cNvSpPr txBox="1">
            <a:spLocks/>
          </p:cNvSpPr>
          <p:nvPr/>
        </p:nvSpPr>
        <p:spPr>
          <a:xfrm>
            <a:off x="830657" y="297321"/>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pPr>
              <a:lnSpc>
                <a:spcPct val="90000"/>
              </a:lnSpc>
            </a:pPr>
            <a:r>
              <a:rPr lang="de-DE" sz="2100" dirty="0">
                <a:latin typeface="Calibri" pitchFamily="34" charset="0"/>
                <a:cs typeface="Calibri" pitchFamily="34" charset="0"/>
              </a:rPr>
              <a:t>5  Impact</a:t>
            </a:r>
            <a:endParaRPr lang="en-US" sz="2100" dirty="0">
              <a:latin typeface="Calibri" pitchFamily="34" charset="0"/>
              <a:cs typeface="Calibri" pitchFamily="34" charset="0"/>
            </a:endParaRPr>
          </a:p>
        </p:txBody>
      </p:sp>
      <p:sp>
        <p:nvSpPr>
          <p:cNvPr id="14" name="Title 4"/>
          <p:cNvSpPr txBox="1">
            <a:spLocks/>
          </p:cNvSpPr>
          <p:nvPr/>
        </p:nvSpPr>
        <p:spPr>
          <a:xfrm>
            <a:off x="825502" y="780950"/>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de-DE" sz="1500" dirty="0" smtClean="0">
                <a:solidFill>
                  <a:srgbClr val="58595B"/>
                </a:solidFill>
              </a:rPr>
              <a:t>5.1  </a:t>
            </a:r>
            <a:r>
              <a:rPr lang="de-DE" sz="1500" dirty="0">
                <a:solidFill>
                  <a:srgbClr val="58595B"/>
                </a:solidFill>
              </a:rPr>
              <a:t>Coverage in </a:t>
            </a:r>
            <a:r>
              <a:rPr lang="en-US" sz="1500" dirty="0">
                <a:solidFill>
                  <a:srgbClr val="58595B"/>
                </a:solidFill>
              </a:rPr>
              <a:t>Abstracting &amp; Indexing (</a:t>
            </a:r>
            <a:r>
              <a:rPr lang="de-DE" sz="1500" dirty="0">
                <a:solidFill>
                  <a:srgbClr val="58595B"/>
                </a:solidFill>
              </a:rPr>
              <a:t>A&amp;I) Services</a:t>
            </a:r>
            <a:endParaRPr lang="en-US" sz="1500" dirty="0">
              <a:solidFill>
                <a:srgbClr val="58595B"/>
              </a:solidFill>
            </a:endParaRPr>
          </a:p>
        </p:txBody>
      </p:sp>
      <p:sp>
        <p:nvSpPr>
          <p:cNvPr id="15" name="Rectangle 151"/>
          <p:cNvSpPr>
            <a:spLocks noChangeArrowheads="1"/>
          </p:cNvSpPr>
          <p:nvPr/>
        </p:nvSpPr>
        <p:spPr bwMode="auto">
          <a:xfrm>
            <a:off x="817036" y="1116313"/>
            <a:ext cx="8247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50000"/>
              </a:spcBef>
            </a:pPr>
            <a:r>
              <a:rPr lang="en-IN" sz="1200" b="1" i="1" dirty="0" smtClean="0">
                <a:latin typeface="Calibri" pitchFamily="34" charset="0"/>
              </a:rPr>
              <a:t>Alpine Botany  </a:t>
            </a:r>
            <a:r>
              <a:rPr lang="en-US" sz="1200" b="1" dirty="0">
                <a:latin typeface="Calibri" pitchFamily="34" charset="0"/>
              </a:rPr>
              <a:t>is currently covered by the following (A&amp;I) services:</a:t>
            </a:r>
          </a:p>
        </p:txBody>
      </p:sp>
    </p:spTree>
    <p:custDataLst>
      <p:tags r:id="rId1"/>
    </p:custDataLst>
    <p:extLst>
      <p:ext uri="{BB962C8B-B14F-4D97-AF65-F5344CB8AC3E}">
        <p14:creationId xmlns:p14="http://schemas.microsoft.com/office/powerpoint/2010/main" val="30752319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830657" y="297321"/>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pPr>
              <a:lnSpc>
                <a:spcPct val="90000"/>
              </a:lnSpc>
            </a:pPr>
            <a:r>
              <a:rPr lang="de-DE" sz="2100" dirty="0">
                <a:latin typeface="Calibri" pitchFamily="34" charset="0"/>
                <a:cs typeface="Calibri" pitchFamily="34" charset="0"/>
              </a:rPr>
              <a:t>5  Impact</a:t>
            </a:r>
            <a:endParaRPr lang="en-US" sz="2100" dirty="0">
              <a:latin typeface="Calibri" pitchFamily="34" charset="0"/>
              <a:cs typeface="Calibri" pitchFamily="34" charset="0"/>
            </a:endParaRPr>
          </a:p>
        </p:txBody>
      </p:sp>
      <p:sp>
        <p:nvSpPr>
          <p:cNvPr id="9" name="Title 4"/>
          <p:cNvSpPr txBox="1">
            <a:spLocks/>
          </p:cNvSpPr>
          <p:nvPr/>
        </p:nvSpPr>
        <p:spPr>
          <a:xfrm>
            <a:off x="825502" y="780950"/>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en-US" sz="1200" dirty="0">
                <a:solidFill>
                  <a:srgbClr val="58595B"/>
                </a:solidFill>
              </a:rPr>
              <a:t>5.4.1  The JCR Impact Factor trend: Number of Citations and Number of Source Items</a:t>
            </a:r>
          </a:p>
        </p:txBody>
      </p:sp>
      <p:sp>
        <p:nvSpPr>
          <p:cNvPr id="10" name="Rectangle 9"/>
          <p:cNvSpPr/>
          <p:nvPr/>
        </p:nvSpPr>
        <p:spPr>
          <a:xfrm>
            <a:off x="825502" y="1271588"/>
            <a:ext cx="8239126" cy="595869"/>
          </a:xfrm>
          <a:prstGeom prst="rect">
            <a:avLst/>
          </a:prstGeom>
        </p:spPr>
        <p:txBody>
          <a:bodyPr wrap="square" lIns="0" tIns="0" rIns="0" bIns="0">
            <a:spAutoFit/>
          </a:bodyPr>
          <a:lstStyle/>
          <a:p>
            <a:pPr>
              <a:lnSpc>
                <a:spcPct val="120000"/>
              </a:lnSpc>
              <a:spcAft>
                <a:spcPts val="400"/>
              </a:spcAft>
            </a:pPr>
            <a:r>
              <a:rPr lang="en-US" sz="1100" dirty="0">
                <a:latin typeface="Calibri" panose="020F0502020204030204" pitchFamily="34" charset="0"/>
                <a:cs typeface="Calibri" pitchFamily="34" charset="0"/>
              </a:rPr>
              <a:t>This graph shows in one view how the number of source items (“articles”) and the number of citations are affecting the Impact Factor. The following slides will provide details about the sources of citations and their distribution over the journal’s articles, including non-cited articles as well as by article type. </a:t>
            </a:r>
          </a:p>
        </p:txBody>
      </p:sp>
      <p:graphicFrame>
        <p:nvGraphicFramePr>
          <p:cNvPr id="7" name="Chart 6"/>
          <p:cNvGraphicFramePr>
            <a:graphicFrameLocks/>
          </p:cNvGraphicFramePr>
          <p:nvPr>
            <p:extLst/>
          </p:nvPr>
        </p:nvGraphicFramePr>
        <p:xfrm>
          <a:off x="812800" y="2275713"/>
          <a:ext cx="6415200" cy="370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629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a:xfrm>
            <a:off x="825502" y="1228726"/>
            <a:ext cx="8239126" cy="4724370"/>
          </a:xfrm>
        </p:spPr>
        <p:txBody>
          <a:bodyPr/>
          <a:lstStyle/>
          <a:p>
            <a:r>
              <a:rPr lang="en-US" sz="1600" b="0" i="1" dirty="0" smtClean="0">
                <a:solidFill>
                  <a:srgbClr val="FF0000"/>
                </a:solidFill>
                <a:latin typeface="+mn-lt"/>
              </a:rPr>
              <a:t>International Scientific Journal, Peer reviewed</a:t>
            </a:r>
          </a:p>
          <a:p>
            <a:endParaRPr lang="en-US" sz="1600" b="0" i="1" dirty="0" smtClean="0">
              <a:solidFill>
                <a:srgbClr val="FF0000"/>
              </a:solidFill>
              <a:latin typeface="+mn-lt"/>
            </a:endParaRPr>
          </a:p>
          <a:p>
            <a:r>
              <a:rPr lang="en-US" sz="1600" b="0" i="1" dirty="0" smtClean="0">
                <a:solidFill>
                  <a:srgbClr val="FF0000"/>
                </a:solidFill>
                <a:latin typeface="+mn-lt"/>
              </a:rPr>
              <a:t>Alpine </a:t>
            </a:r>
            <a:r>
              <a:rPr lang="en-US" sz="1600" b="0" i="1" dirty="0">
                <a:solidFill>
                  <a:srgbClr val="FF0000"/>
                </a:solidFill>
                <a:latin typeface="+mn-lt"/>
              </a:rPr>
              <a:t>Botany </a:t>
            </a:r>
            <a:r>
              <a:rPr lang="en-US" sz="1600" b="0" dirty="0">
                <a:solidFill>
                  <a:srgbClr val="FF0000"/>
                </a:solidFill>
                <a:latin typeface="+mn-lt"/>
              </a:rPr>
              <a:t>is </a:t>
            </a:r>
            <a:r>
              <a:rPr lang="en-US" sz="1600" b="0" dirty="0" smtClean="0">
                <a:solidFill>
                  <a:srgbClr val="FF0000"/>
                </a:solidFill>
                <a:latin typeface="+mn-lt"/>
              </a:rPr>
              <a:t>providing </a:t>
            </a:r>
            <a:r>
              <a:rPr lang="en-US" sz="1600" b="0" dirty="0">
                <a:solidFill>
                  <a:srgbClr val="FF0000"/>
                </a:solidFill>
                <a:latin typeface="+mn-lt"/>
              </a:rPr>
              <a:t>a forum for plant science studies at high elevation with links to fungal and microbial ecology, including vegetation and flora of mountain regions worldwide</a:t>
            </a:r>
            <a:r>
              <a:rPr lang="en-US" sz="1600" b="0" dirty="0" smtClean="0">
                <a:solidFill>
                  <a:srgbClr val="FF0000"/>
                </a:solidFill>
                <a:latin typeface="+mn-lt"/>
              </a:rPr>
              <a:t>.</a:t>
            </a:r>
          </a:p>
          <a:p>
            <a:endParaRPr lang="en-US" sz="1400" b="0" dirty="0">
              <a:solidFill>
                <a:srgbClr val="FF0000"/>
              </a:solidFill>
              <a:latin typeface="+mn-lt"/>
            </a:endParaRPr>
          </a:p>
          <a:p>
            <a:pPr marL="171450" indent="-171450">
              <a:buClr>
                <a:srgbClr val="95AABA"/>
              </a:buClr>
              <a:buSzPct val="130000"/>
              <a:buFont typeface="Arial" panose="020B0604020202020204" pitchFamily="34" charset="0"/>
              <a:buChar char="•"/>
            </a:pPr>
            <a:r>
              <a:rPr lang="en-US" sz="1400" b="0" dirty="0"/>
              <a:t>Covers biogeography, biosystematics, evolutionary biology, population biology, ecophysiology and functional ecology of plants and vegetation, and interactions of plants with plants, animals or microorganisms.</a:t>
            </a:r>
          </a:p>
          <a:p>
            <a:endParaRPr lang="en-US" sz="1200" b="0" dirty="0" smtClean="0">
              <a:latin typeface="+mn-lt"/>
            </a:endParaRPr>
          </a:p>
          <a:p>
            <a:endParaRPr lang="en-US" sz="1200" b="0" dirty="0">
              <a:latin typeface="+mn-lt"/>
            </a:endParaRPr>
          </a:p>
          <a:p>
            <a:r>
              <a:rPr lang="en-US" sz="1400" b="0" i="1" dirty="0" smtClean="0">
                <a:latin typeface="+mn-lt"/>
              </a:rPr>
              <a:t>Alpine </a:t>
            </a:r>
            <a:r>
              <a:rPr lang="en-US" sz="1400" b="0" i="1" dirty="0">
                <a:latin typeface="+mn-lt"/>
              </a:rPr>
              <a:t>Botany</a:t>
            </a:r>
            <a:r>
              <a:rPr lang="en-US" sz="1400" b="0" dirty="0">
                <a:latin typeface="+mn-lt"/>
              </a:rPr>
              <a:t> is the official publication of the Swiss Botanical Society and is published by Springer International Publishing AG, Basel, Switzerland. </a:t>
            </a:r>
            <a:r>
              <a:rPr lang="en-US" sz="1400" b="0" dirty="0">
                <a:solidFill>
                  <a:srgbClr val="FF0000"/>
                </a:solidFill>
                <a:latin typeface="+mn-lt"/>
              </a:rPr>
              <a:t>The first issue was published in 1891</a:t>
            </a:r>
            <a:r>
              <a:rPr lang="en-US" sz="1400" b="0" dirty="0" smtClean="0">
                <a:latin typeface="+mn-lt"/>
              </a:rPr>
              <a:t>.</a:t>
            </a:r>
          </a:p>
          <a:p>
            <a:pPr marL="171450" indent="-171450">
              <a:buClr>
                <a:srgbClr val="95AABA"/>
              </a:buClr>
              <a:buSzPct val="130000"/>
              <a:buFont typeface="Arial" panose="020B0604020202020204" pitchFamily="34" charset="0"/>
              <a:buChar char="•"/>
            </a:pPr>
            <a:endParaRPr lang="en-US" sz="1400" b="0" dirty="0">
              <a:latin typeface="+mn-lt"/>
            </a:endParaRPr>
          </a:p>
          <a:p>
            <a:pPr marL="171450" indent="-171450">
              <a:buClr>
                <a:srgbClr val="95AABA"/>
              </a:buClr>
              <a:buSzPct val="130000"/>
              <a:buFont typeface="Arial" panose="020B0604020202020204" pitchFamily="34" charset="0"/>
              <a:buChar char="•"/>
            </a:pPr>
            <a:r>
              <a:rPr lang="en-US" sz="1400" b="0" dirty="0" smtClean="0">
                <a:latin typeface="+mn-lt"/>
              </a:rPr>
              <a:t>Previously</a:t>
            </a:r>
            <a:r>
              <a:rPr lang="en-US" sz="1400" b="0" dirty="0" smtClean="0">
                <a:solidFill>
                  <a:srgbClr val="FF0000"/>
                </a:solidFill>
                <a:latin typeface="+mn-lt"/>
              </a:rPr>
              <a:t> </a:t>
            </a:r>
            <a:r>
              <a:rPr lang="en-US" sz="1400" b="0" i="1" dirty="0">
                <a:solidFill>
                  <a:srgbClr val="FF0000"/>
                </a:solidFill>
                <a:latin typeface="+mn-lt"/>
              </a:rPr>
              <a:t>Botanica Helvetica</a:t>
            </a:r>
            <a:r>
              <a:rPr lang="en-US" sz="1400" b="0" dirty="0">
                <a:solidFill>
                  <a:srgbClr val="FF0000"/>
                </a:solidFill>
                <a:latin typeface="+mn-lt"/>
              </a:rPr>
              <a:t>, </a:t>
            </a:r>
            <a:r>
              <a:rPr lang="en-US" sz="1400" b="0" dirty="0">
                <a:latin typeface="+mn-lt"/>
              </a:rPr>
              <a:t>relaunched in </a:t>
            </a:r>
            <a:r>
              <a:rPr lang="en-US" sz="1400" b="0" dirty="0">
                <a:solidFill>
                  <a:srgbClr val="FF0000"/>
                </a:solidFill>
                <a:latin typeface="+mn-lt"/>
              </a:rPr>
              <a:t>2011 as </a:t>
            </a:r>
            <a:r>
              <a:rPr lang="en-US" sz="1400" b="0" i="1" dirty="0">
                <a:solidFill>
                  <a:srgbClr val="FF0000"/>
                </a:solidFill>
                <a:latin typeface="+mn-lt"/>
              </a:rPr>
              <a:t>Alpine Botany</a:t>
            </a:r>
            <a:r>
              <a:rPr lang="en-US" sz="1400" b="0" dirty="0">
                <a:solidFill>
                  <a:srgbClr val="FF0000"/>
                </a:solidFill>
                <a:latin typeface="+mn-lt"/>
              </a:rPr>
              <a:t>)</a:t>
            </a:r>
          </a:p>
          <a:p>
            <a:pPr marL="171450" indent="-171450">
              <a:buClr>
                <a:srgbClr val="95AABA"/>
              </a:buClr>
              <a:buSzPct val="130000"/>
              <a:buFont typeface="Arial" panose="020B0604020202020204" pitchFamily="34" charset="0"/>
              <a:buChar char="•"/>
            </a:pPr>
            <a:r>
              <a:rPr lang="en-US" sz="1400" b="0" dirty="0" smtClean="0">
                <a:solidFill>
                  <a:srgbClr val="FF0000"/>
                </a:solidFill>
                <a:latin typeface="+mn-lt"/>
              </a:rPr>
              <a:t>Open </a:t>
            </a:r>
            <a:r>
              <a:rPr lang="en-US" sz="1400" b="0" dirty="0">
                <a:solidFill>
                  <a:srgbClr val="FF0000"/>
                </a:solidFill>
                <a:latin typeface="+mn-lt"/>
              </a:rPr>
              <a:t>Access in </a:t>
            </a:r>
            <a:r>
              <a:rPr lang="en-US" sz="1400" b="0" i="1" dirty="0">
                <a:solidFill>
                  <a:srgbClr val="FF0000"/>
                </a:solidFill>
                <a:latin typeface="+mn-lt"/>
              </a:rPr>
              <a:t>Alpine Botany</a:t>
            </a:r>
            <a:r>
              <a:rPr lang="en-US" sz="1400" b="0" dirty="0">
                <a:solidFill>
                  <a:srgbClr val="FF0000"/>
                </a:solidFill>
                <a:latin typeface="+mn-lt"/>
              </a:rPr>
              <a:t> with </a:t>
            </a:r>
            <a:r>
              <a:rPr lang="en-US" sz="1400" b="0" i="1" dirty="0">
                <a:solidFill>
                  <a:srgbClr val="FF0000"/>
                </a:solidFill>
                <a:latin typeface="+mn-lt"/>
              </a:rPr>
              <a:t>Open </a:t>
            </a:r>
            <a:r>
              <a:rPr lang="en-US" sz="1400" b="0" i="1" dirty="0" smtClean="0">
                <a:solidFill>
                  <a:srgbClr val="FF0000"/>
                </a:solidFill>
                <a:latin typeface="+mn-lt"/>
              </a:rPr>
              <a:t>Choice (transformative journal)</a:t>
            </a:r>
          </a:p>
          <a:p>
            <a:pPr marL="171450" indent="-171450">
              <a:buClr>
                <a:srgbClr val="95AABA"/>
              </a:buClr>
              <a:buSzPct val="130000"/>
              <a:buFont typeface="Arial" panose="020B0604020202020204" pitchFamily="34" charset="0"/>
              <a:buChar char="•"/>
            </a:pPr>
            <a:endParaRPr lang="en-US" sz="1400" b="0" i="1" dirty="0">
              <a:solidFill>
                <a:srgbClr val="FF0000"/>
              </a:solidFill>
              <a:latin typeface="+mn-lt"/>
            </a:endParaRPr>
          </a:p>
          <a:p>
            <a:pPr marL="171450" indent="-171450">
              <a:buClr>
                <a:srgbClr val="95AABA"/>
              </a:buClr>
              <a:buSzPct val="130000"/>
              <a:buFont typeface="Arial" panose="020B0604020202020204" pitchFamily="34" charset="0"/>
              <a:buChar char="•"/>
            </a:pPr>
            <a:endParaRPr lang="en-US" sz="1400" b="0" i="1" dirty="0">
              <a:solidFill>
                <a:srgbClr val="FF0000"/>
              </a:solidFill>
              <a:latin typeface="+mn-lt"/>
            </a:endParaRPr>
          </a:p>
          <a:p>
            <a:pPr marL="171450" indent="-171450">
              <a:buClr>
                <a:srgbClr val="95AABA"/>
              </a:buClr>
              <a:buSzPct val="130000"/>
              <a:buFont typeface="Arial" panose="020B0604020202020204" pitchFamily="34" charset="0"/>
              <a:buChar char="•"/>
            </a:pPr>
            <a:endParaRPr lang="en-US" sz="1400" b="0" i="1" dirty="0" smtClean="0">
              <a:solidFill>
                <a:srgbClr val="FF0000"/>
              </a:solidFill>
              <a:latin typeface="+mn-lt"/>
            </a:endParaRPr>
          </a:p>
        </p:txBody>
      </p:sp>
      <p:sp>
        <p:nvSpPr>
          <p:cNvPr id="11" name="Title 10"/>
          <p:cNvSpPr>
            <a:spLocks noGrp="1"/>
          </p:cNvSpPr>
          <p:nvPr>
            <p:ph type="title"/>
          </p:nvPr>
        </p:nvSpPr>
        <p:spPr>
          <a:xfrm>
            <a:off x="825503" y="327942"/>
            <a:ext cx="8239126" cy="370558"/>
          </a:xfrm>
        </p:spPr>
        <p:txBody>
          <a:bodyPr/>
          <a:lstStyle/>
          <a:p>
            <a:pPr eaLnBrk="0" hangingPunct="0">
              <a:lnSpc>
                <a:spcPct val="90000"/>
              </a:lnSpc>
            </a:pPr>
            <a:r>
              <a:rPr lang="de-DE" sz="2100" dirty="0" smtClean="0"/>
              <a:t>About </a:t>
            </a:r>
            <a:r>
              <a:rPr lang="de-DE" sz="2100" dirty="0"/>
              <a:t>this journal</a:t>
            </a:r>
          </a:p>
        </p:txBody>
      </p:sp>
    </p:spTree>
    <p:extLst>
      <p:ext uri="{BB962C8B-B14F-4D97-AF65-F5344CB8AC3E}">
        <p14:creationId xmlns:p14="http://schemas.microsoft.com/office/powerpoint/2010/main" val="3534425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2" y="299673"/>
            <a:ext cx="8239126" cy="656466"/>
          </a:xfrm>
        </p:spPr>
        <p:txBody>
          <a:bodyPr/>
          <a:lstStyle/>
          <a:p>
            <a:r>
              <a:rPr lang="de-DE" sz="2100" dirty="0" smtClean="0"/>
              <a:t>International Editorial Board (</a:t>
            </a:r>
            <a:r>
              <a:rPr lang="de-DE" sz="2100" dirty="0" err="1" smtClean="0"/>
              <a:t>since</a:t>
            </a:r>
            <a:r>
              <a:rPr lang="de-DE" sz="2100" dirty="0" smtClean="0"/>
              <a:t> 2011)</a:t>
            </a:r>
            <a:endParaRPr lang="en-US" sz="2100" dirty="0"/>
          </a:p>
        </p:txBody>
      </p:sp>
      <p:sp>
        <p:nvSpPr>
          <p:cNvPr id="3" name="Text Placeholder 2"/>
          <p:cNvSpPr>
            <a:spLocks noGrp="1"/>
          </p:cNvSpPr>
          <p:nvPr>
            <p:ph type="body" sz="quarter" idx="14"/>
          </p:nvPr>
        </p:nvSpPr>
        <p:spPr>
          <a:xfrm>
            <a:off x="825499" y="1206549"/>
            <a:ext cx="2520000" cy="4878259"/>
          </a:xfrm>
        </p:spPr>
        <p:txBody>
          <a:bodyPr/>
          <a:lstStyle/>
          <a:p>
            <a:r>
              <a:rPr lang="en-US" sz="1600" dirty="0">
                <a:solidFill>
                  <a:srgbClr val="FF0000"/>
                </a:solidFill>
                <a:latin typeface="+mn-lt"/>
              </a:rPr>
              <a:t>Editor-in-Chief</a:t>
            </a:r>
            <a:r>
              <a:rPr lang="en-US" sz="1400" dirty="0">
                <a:latin typeface="+mn-lt"/>
              </a:rPr>
              <a:t/>
            </a:r>
            <a:br>
              <a:rPr lang="en-US" sz="1400" dirty="0">
                <a:latin typeface="+mn-lt"/>
              </a:rPr>
            </a:br>
            <a:r>
              <a:rPr lang="en-US" sz="1200" dirty="0" err="1">
                <a:latin typeface="+mn-lt"/>
              </a:rPr>
              <a:t>Jürg</a:t>
            </a:r>
            <a:r>
              <a:rPr lang="en-US" sz="1200" dirty="0">
                <a:latin typeface="+mn-lt"/>
              </a:rPr>
              <a:t> </a:t>
            </a:r>
            <a:r>
              <a:rPr lang="en-US" sz="1200" dirty="0" err="1" smtClean="0">
                <a:latin typeface="+mn-lt"/>
              </a:rPr>
              <a:t>Stöcklin</a:t>
            </a:r>
            <a:r>
              <a:rPr lang="en-US" sz="1200" dirty="0" smtClean="0">
                <a:latin typeface="+mn-lt"/>
              </a:rPr>
              <a:t>, </a:t>
            </a:r>
            <a:r>
              <a:rPr lang="en-US" sz="1200" b="0" dirty="0" smtClean="0">
                <a:latin typeface="+mn-lt"/>
              </a:rPr>
              <a:t>Switzerland</a:t>
            </a:r>
          </a:p>
          <a:p>
            <a:r>
              <a:rPr lang="en-US" sz="1400" dirty="0" smtClean="0">
                <a:solidFill>
                  <a:srgbClr val="FF0000"/>
                </a:solidFill>
                <a:latin typeface="+mn-lt"/>
              </a:rPr>
              <a:t>Senior Editor</a:t>
            </a:r>
            <a:r>
              <a:rPr lang="en-US" sz="1200" dirty="0">
                <a:latin typeface="+mn-lt"/>
              </a:rPr>
              <a:t/>
            </a:r>
            <a:br>
              <a:rPr lang="en-US" sz="1200" dirty="0">
                <a:latin typeface="+mn-lt"/>
              </a:rPr>
            </a:br>
            <a:r>
              <a:rPr lang="en-US" sz="1200" dirty="0" smtClean="0">
                <a:latin typeface="+mn-lt"/>
              </a:rPr>
              <a:t>Christian </a:t>
            </a:r>
            <a:r>
              <a:rPr lang="en-US" sz="1200" dirty="0" err="1" smtClean="0">
                <a:latin typeface="+mn-lt"/>
              </a:rPr>
              <a:t>Parisod</a:t>
            </a:r>
            <a:r>
              <a:rPr lang="en-US" sz="1200" dirty="0" smtClean="0">
                <a:latin typeface="+mn-lt"/>
              </a:rPr>
              <a:t>, </a:t>
            </a:r>
            <a:r>
              <a:rPr lang="en-US" sz="1200" b="0" dirty="0" smtClean="0">
                <a:latin typeface="+mn-lt"/>
              </a:rPr>
              <a:t>Switzerland</a:t>
            </a:r>
          </a:p>
          <a:p>
            <a:r>
              <a:rPr lang="en-US" sz="1200" b="0" dirty="0">
                <a:solidFill>
                  <a:srgbClr val="FF0000"/>
                </a:solidFill>
                <a:latin typeface="+mn-lt"/>
              </a:rPr>
              <a:t/>
            </a:r>
            <a:br>
              <a:rPr lang="en-US" sz="1200" b="0" dirty="0">
                <a:solidFill>
                  <a:srgbClr val="FF0000"/>
                </a:solidFill>
                <a:latin typeface="+mn-lt"/>
              </a:rPr>
            </a:br>
            <a:endParaRPr lang="en-US" sz="1200" b="0" dirty="0" smtClean="0">
              <a:solidFill>
                <a:srgbClr val="FF0000"/>
              </a:solidFill>
              <a:latin typeface="+mn-lt"/>
            </a:endParaRPr>
          </a:p>
          <a:p>
            <a:r>
              <a:rPr lang="en-IN" sz="1600" dirty="0" smtClean="0">
                <a:solidFill>
                  <a:srgbClr val="FF0000"/>
                </a:solidFill>
                <a:latin typeface="+mn-lt"/>
              </a:rPr>
              <a:t>Editorial Board</a:t>
            </a:r>
          </a:p>
          <a:p>
            <a:r>
              <a:rPr lang="en-IN" sz="1400" dirty="0">
                <a:latin typeface="+mn-lt"/>
              </a:rPr>
              <a:t/>
            </a:r>
            <a:br>
              <a:rPr lang="en-IN" sz="1400" dirty="0">
                <a:latin typeface="+mn-lt"/>
              </a:rPr>
            </a:br>
            <a:r>
              <a:rPr lang="en-IN" sz="1200" dirty="0">
                <a:latin typeface="+mn-lt"/>
              </a:rPr>
              <a:t>Jake </a:t>
            </a:r>
            <a:r>
              <a:rPr lang="en-IN" sz="1200" dirty="0" smtClean="0">
                <a:latin typeface="+mn-lt"/>
              </a:rPr>
              <a:t>Alexander, </a:t>
            </a:r>
            <a:r>
              <a:rPr lang="en-IN" sz="1200" b="0" dirty="0" smtClean="0">
                <a:latin typeface="+mn-lt"/>
              </a:rPr>
              <a:t>Switzerland</a:t>
            </a:r>
          </a:p>
          <a:p>
            <a:endParaRPr lang="en-IN" sz="1200" b="0" dirty="0">
              <a:latin typeface="+mn-lt"/>
            </a:endParaRPr>
          </a:p>
          <a:p>
            <a:r>
              <a:rPr lang="en-US" sz="1200" dirty="0"/>
              <a:t>Mary T. </a:t>
            </a:r>
            <a:r>
              <a:rPr lang="en-US" sz="1200" dirty="0" err="1"/>
              <a:t>Kalin</a:t>
            </a:r>
            <a:r>
              <a:rPr lang="en-US" sz="1200" dirty="0"/>
              <a:t> Arroyo </a:t>
            </a:r>
            <a:r>
              <a:rPr lang="en-US" sz="1200" b="0" dirty="0"/>
              <a:t>Chile</a:t>
            </a:r>
            <a:br>
              <a:rPr lang="en-US" sz="1200" b="0" dirty="0"/>
            </a:br>
            <a:endParaRPr lang="en-IN" sz="1200" b="0" dirty="0" smtClean="0">
              <a:latin typeface="+mn-lt"/>
            </a:endParaRPr>
          </a:p>
          <a:p>
            <a:r>
              <a:rPr lang="en-IN" sz="1200" dirty="0">
                <a:latin typeface="+mn-lt"/>
              </a:rPr>
              <a:t/>
            </a:r>
            <a:br>
              <a:rPr lang="en-IN" sz="1200" dirty="0">
                <a:latin typeface="+mn-lt"/>
              </a:rPr>
            </a:br>
            <a:r>
              <a:rPr lang="fr-FR" sz="1200" dirty="0" smtClean="0">
                <a:latin typeface="+mn-lt"/>
              </a:rPr>
              <a:t>Fabien Anthelme, </a:t>
            </a:r>
            <a:r>
              <a:rPr lang="fr-FR" sz="1200" b="0" dirty="0" smtClean="0">
                <a:latin typeface="+mn-lt"/>
              </a:rPr>
              <a:t>France</a:t>
            </a:r>
          </a:p>
          <a:p>
            <a:endParaRPr lang="fr-FR" sz="1200" dirty="0">
              <a:latin typeface="+mn-lt"/>
            </a:endParaRPr>
          </a:p>
          <a:p>
            <a:r>
              <a:rPr lang="en-IN" sz="1200" dirty="0"/>
              <a:t>Christian </a:t>
            </a:r>
            <a:r>
              <a:rPr lang="en-IN" sz="1200" dirty="0" err="1"/>
              <a:t>Brochmann</a:t>
            </a:r>
            <a:r>
              <a:rPr lang="en-IN" sz="1200" dirty="0"/>
              <a:t> , </a:t>
            </a:r>
            <a:r>
              <a:rPr lang="en-IN" sz="1200" b="0" dirty="0" smtClean="0"/>
              <a:t>Norway</a:t>
            </a:r>
          </a:p>
          <a:p>
            <a:endParaRPr lang="en-IN" sz="1200" b="0" dirty="0"/>
          </a:p>
          <a:p>
            <a:r>
              <a:rPr lang="fr-FR" sz="1200" dirty="0"/>
              <a:t>Philippe </a:t>
            </a:r>
            <a:r>
              <a:rPr lang="fr-FR" sz="1200" dirty="0" smtClean="0"/>
              <a:t>Choler</a:t>
            </a:r>
            <a:r>
              <a:rPr lang="fr-FR" sz="1200" b="0" dirty="0" smtClean="0"/>
              <a:t>, France</a:t>
            </a:r>
          </a:p>
          <a:p>
            <a:endParaRPr lang="fr-FR" sz="1200" b="0" dirty="0"/>
          </a:p>
          <a:p>
            <a:r>
              <a:rPr lang="es-ES" sz="1200" dirty="0" err="1"/>
              <a:t>Lohengrin</a:t>
            </a:r>
            <a:r>
              <a:rPr lang="es-ES" sz="1200" dirty="0"/>
              <a:t> </a:t>
            </a:r>
            <a:r>
              <a:rPr lang="es-ES" sz="1200" dirty="0" err="1"/>
              <a:t>Cavieres</a:t>
            </a:r>
            <a:r>
              <a:rPr lang="es-ES" sz="1200" dirty="0"/>
              <a:t>, </a:t>
            </a:r>
            <a:r>
              <a:rPr lang="es-ES" sz="1200" b="0" dirty="0" smtClean="0"/>
              <a:t>Chile</a:t>
            </a:r>
            <a:endParaRPr lang="es-ES" sz="1200" b="0" dirty="0"/>
          </a:p>
        </p:txBody>
      </p:sp>
      <p:sp>
        <p:nvSpPr>
          <p:cNvPr id="4" name="Text Placeholder 3"/>
          <p:cNvSpPr>
            <a:spLocks noGrp="1"/>
          </p:cNvSpPr>
          <p:nvPr>
            <p:ph type="body" sz="quarter" idx="15"/>
          </p:nvPr>
        </p:nvSpPr>
        <p:spPr>
          <a:xfrm>
            <a:off x="3687762" y="1206549"/>
            <a:ext cx="2520000" cy="5216813"/>
          </a:xfrm>
        </p:spPr>
        <p:txBody>
          <a:bodyPr/>
          <a:lstStyle/>
          <a:p>
            <a:r>
              <a:rPr lang="en-US" sz="1200" dirty="0"/>
              <a:t>Katharine Dickinson, </a:t>
            </a:r>
            <a:r>
              <a:rPr lang="en-US" sz="1200" b="0" dirty="0"/>
              <a:t>New Zealand</a:t>
            </a:r>
          </a:p>
          <a:p>
            <a:endParaRPr lang="en-US" sz="1200" b="0" dirty="0"/>
          </a:p>
          <a:p>
            <a:r>
              <a:rPr lang="en-US" sz="1200" dirty="0"/>
              <a:t>Markus Fischer, Switzerland</a:t>
            </a:r>
          </a:p>
          <a:p>
            <a:r>
              <a:rPr lang="en-US" sz="1200" b="0" dirty="0"/>
              <a:t/>
            </a:r>
            <a:br>
              <a:rPr lang="en-US" sz="1200" b="0" dirty="0"/>
            </a:br>
            <a:r>
              <a:rPr lang="de-DE" sz="1200" dirty="0"/>
              <a:t>Joachim W. </a:t>
            </a:r>
            <a:r>
              <a:rPr lang="de-DE" sz="1200" dirty="0" err="1"/>
              <a:t>Kaderei</a:t>
            </a:r>
            <a:r>
              <a:rPr lang="de-DE" sz="1200" dirty="0"/>
              <a:t>, </a:t>
            </a:r>
            <a:r>
              <a:rPr lang="de-DE" sz="1200" b="0" dirty="0"/>
              <a:t>Germany</a:t>
            </a:r>
          </a:p>
          <a:p>
            <a:endParaRPr lang="de-DE" sz="1200" b="0" dirty="0"/>
          </a:p>
          <a:p>
            <a:r>
              <a:rPr lang="en-US" sz="1200" dirty="0"/>
              <a:t>Christian </a:t>
            </a:r>
            <a:r>
              <a:rPr lang="en-US" sz="1200" dirty="0" err="1"/>
              <a:t>Körner</a:t>
            </a:r>
            <a:r>
              <a:rPr lang="en-US" sz="1200" dirty="0"/>
              <a:t>, </a:t>
            </a:r>
            <a:r>
              <a:rPr lang="en-US" sz="1200" b="0" dirty="0"/>
              <a:t>Switzerland</a:t>
            </a:r>
            <a:br>
              <a:rPr lang="en-US" sz="1200" b="0" dirty="0"/>
            </a:br>
            <a:endParaRPr lang="en-US" sz="1200" b="0" dirty="0"/>
          </a:p>
          <a:p>
            <a:r>
              <a:rPr lang="en-US" sz="1200" dirty="0" err="1"/>
              <a:t>Gaku</a:t>
            </a:r>
            <a:r>
              <a:rPr lang="en-US" sz="1200" dirty="0"/>
              <a:t> Kudo, </a:t>
            </a:r>
            <a:r>
              <a:rPr lang="en-US" sz="1200" b="0" dirty="0" smtClean="0"/>
              <a:t>Japan</a:t>
            </a:r>
          </a:p>
          <a:p>
            <a:endParaRPr lang="en-US" sz="1200" b="0" dirty="0">
              <a:latin typeface="+mn-lt"/>
            </a:endParaRPr>
          </a:p>
          <a:p>
            <a:r>
              <a:rPr lang="fr-FR" sz="1200" dirty="0"/>
              <a:t>Sébastien </a:t>
            </a:r>
            <a:r>
              <a:rPr lang="fr-FR" sz="1200" dirty="0" err="1" smtClean="0"/>
              <a:t>Lavergne</a:t>
            </a:r>
            <a:r>
              <a:rPr lang="fr-FR" sz="1200" dirty="0" smtClean="0"/>
              <a:t>, </a:t>
            </a:r>
            <a:r>
              <a:rPr lang="fr-FR" sz="1200" b="0" dirty="0" smtClean="0"/>
              <a:t>France</a:t>
            </a:r>
            <a:r>
              <a:rPr lang="fr-FR" sz="1200" dirty="0"/>
              <a:t/>
            </a:r>
            <a:br>
              <a:rPr lang="fr-FR" sz="1200" dirty="0"/>
            </a:br>
            <a:endParaRPr lang="fr-FR" sz="1200" dirty="0" smtClean="0"/>
          </a:p>
          <a:p>
            <a:r>
              <a:rPr lang="en-US" sz="1200" dirty="0" smtClean="0"/>
              <a:t>Andreas </a:t>
            </a:r>
            <a:r>
              <a:rPr lang="en-US" sz="1200" dirty="0" err="1" smtClean="0"/>
              <a:t>Lüscher</a:t>
            </a:r>
            <a:r>
              <a:rPr lang="en-US" sz="1200" dirty="0" smtClean="0"/>
              <a:t>, </a:t>
            </a:r>
            <a:r>
              <a:rPr lang="en-US" sz="1200" b="0" dirty="0" smtClean="0"/>
              <a:t>Switzerland</a:t>
            </a:r>
            <a:r>
              <a:rPr lang="en-US" sz="1200" dirty="0"/>
              <a:t/>
            </a:r>
            <a:br>
              <a:rPr lang="en-US" sz="1200" dirty="0"/>
            </a:br>
            <a:endParaRPr lang="en-US" sz="1200" dirty="0" smtClean="0"/>
          </a:p>
          <a:p>
            <a:r>
              <a:rPr lang="en-US" sz="1200" dirty="0" smtClean="0"/>
              <a:t>Vladimir </a:t>
            </a:r>
            <a:r>
              <a:rPr lang="en-US" sz="1200" dirty="0" err="1" smtClean="0"/>
              <a:t>Onipchenko</a:t>
            </a:r>
            <a:r>
              <a:rPr lang="en-US" sz="1200" dirty="0" smtClean="0"/>
              <a:t>, </a:t>
            </a:r>
            <a:r>
              <a:rPr lang="en-US" sz="1200" b="0" dirty="0" smtClean="0"/>
              <a:t>Russia</a:t>
            </a:r>
          </a:p>
          <a:p>
            <a:endParaRPr lang="en-US" sz="1200" b="0" dirty="0" smtClean="0"/>
          </a:p>
          <a:p>
            <a:r>
              <a:rPr lang="en-US" sz="1200" dirty="0"/>
              <a:t>Harald </a:t>
            </a:r>
            <a:r>
              <a:rPr lang="en-US" sz="1200" dirty="0" smtClean="0"/>
              <a:t>Pauli, </a:t>
            </a:r>
            <a:r>
              <a:rPr lang="en-US" sz="1200" b="0" dirty="0" smtClean="0"/>
              <a:t>Austria</a:t>
            </a:r>
          </a:p>
          <a:p>
            <a:r>
              <a:rPr lang="en-US" sz="1200" dirty="0"/>
              <a:t/>
            </a:r>
            <a:br>
              <a:rPr lang="en-US" sz="1200" dirty="0"/>
            </a:br>
            <a:r>
              <a:rPr lang="en-US" sz="1200" dirty="0" smtClean="0"/>
              <a:t>Christian </a:t>
            </a:r>
            <a:r>
              <a:rPr lang="en-US" sz="1200" dirty="0" err="1" smtClean="0"/>
              <a:t>Rixen</a:t>
            </a:r>
            <a:r>
              <a:rPr lang="en-US" sz="1200" dirty="0" smtClean="0"/>
              <a:t>, </a:t>
            </a:r>
            <a:r>
              <a:rPr lang="en-US" sz="1200" b="0" dirty="0" smtClean="0"/>
              <a:t>Switzerland</a:t>
            </a:r>
          </a:p>
          <a:p>
            <a:r>
              <a:rPr lang="en-US" sz="1200" dirty="0"/>
              <a:t/>
            </a:r>
            <a:br>
              <a:rPr lang="en-US" sz="1200" dirty="0"/>
            </a:br>
            <a:r>
              <a:rPr lang="en-US" sz="1200" dirty="0" err="1" smtClean="0"/>
              <a:t>Niek</a:t>
            </a:r>
            <a:r>
              <a:rPr lang="en-US" sz="1200" dirty="0" smtClean="0"/>
              <a:t> </a:t>
            </a:r>
            <a:r>
              <a:rPr lang="en-US" sz="1200" dirty="0" err="1" smtClean="0"/>
              <a:t>Scheepens</a:t>
            </a:r>
            <a:r>
              <a:rPr lang="en-US" sz="1200" dirty="0" smtClean="0"/>
              <a:t>, </a:t>
            </a:r>
            <a:r>
              <a:rPr lang="en-US" sz="1200" b="0" dirty="0" smtClean="0"/>
              <a:t>Germany </a:t>
            </a:r>
          </a:p>
          <a:p>
            <a:endParaRPr lang="en-US" sz="1200" b="0" dirty="0" smtClean="0"/>
          </a:p>
        </p:txBody>
      </p:sp>
      <p:sp>
        <p:nvSpPr>
          <p:cNvPr id="5" name="Text Placeholder 4"/>
          <p:cNvSpPr>
            <a:spLocks noGrp="1"/>
          </p:cNvSpPr>
          <p:nvPr>
            <p:ph type="body" sz="quarter" idx="16"/>
          </p:nvPr>
        </p:nvSpPr>
        <p:spPr>
          <a:xfrm>
            <a:off x="6439856" y="1206549"/>
            <a:ext cx="2520000" cy="4278094"/>
          </a:xfrm>
        </p:spPr>
        <p:txBody>
          <a:bodyPr/>
          <a:lstStyle/>
          <a:p>
            <a:r>
              <a:rPr lang="en-IN" sz="1200" dirty="0"/>
              <a:t>Christoph </a:t>
            </a:r>
            <a:r>
              <a:rPr lang="en-IN" sz="1200" dirty="0" err="1"/>
              <a:t>Scheidegger</a:t>
            </a:r>
            <a:r>
              <a:rPr lang="en-IN" sz="1200" dirty="0"/>
              <a:t>, </a:t>
            </a:r>
            <a:r>
              <a:rPr lang="en-IN" sz="1200" b="0" dirty="0"/>
              <a:t>Switzerland</a:t>
            </a:r>
            <a:endParaRPr lang="en-US" sz="1200" dirty="0" smtClean="0"/>
          </a:p>
          <a:p>
            <a:endParaRPr lang="en-US" sz="1200" dirty="0"/>
          </a:p>
          <a:p>
            <a:r>
              <a:rPr lang="en-US" sz="1200" dirty="0" smtClean="0"/>
              <a:t>Gerald M. </a:t>
            </a:r>
            <a:r>
              <a:rPr lang="en-US" sz="1200" dirty="0" err="1" smtClean="0"/>
              <a:t>Schneeweiss</a:t>
            </a:r>
            <a:r>
              <a:rPr lang="en-US" sz="1200" dirty="0" smtClean="0"/>
              <a:t>, </a:t>
            </a:r>
            <a:r>
              <a:rPr lang="en-US" sz="1200" b="0" dirty="0" smtClean="0"/>
              <a:t>Austria</a:t>
            </a:r>
          </a:p>
          <a:p>
            <a:r>
              <a:rPr lang="en-US" sz="1200" b="0" dirty="0" smtClean="0"/>
              <a:t/>
            </a:r>
            <a:br>
              <a:rPr lang="en-US" sz="1200" b="0" dirty="0" smtClean="0"/>
            </a:br>
            <a:r>
              <a:rPr lang="en-US" sz="1200" dirty="0" smtClean="0"/>
              <a:t>Peter </a:t>
            </a:r>
            <a:r>
              <a:rPr lang="en-US" sz="1200" dirty="0" err="1" smtClean="0"/>
              <a:t>Schoenswetter</a:t>
            </a:r>
            <a:r>
              <a:rPr lang="en-US" sz="1200" dirty="0" smtClean="0"/>
              <a:t>, </a:t>
            </a:r>
            <a:r>
              <a:rPr lang="en-US" sz="1200" b="0" dirty="0" smtClean="0"/>
              <a:t>Austria</a:t>
            </a:r>
          </a:p>
          <a:p>
            <a:r>
              <a:rPr lang="en-US" sz="1200" dirty="0" smtClean="0"/>
              <a:t/>
            </a:r>
            <a:br>
              <a:rPr lang="en-US" sz="1200" dirty="0" smtClean="0"/>
            </a:br>
            <a:r>
              <a:rPr lang="en-US" sz="1200" dirty="0" smtClean="0"/>
              <a:t>Eva Spehn, </a:t>
            </a:r>
            <a:r>
              <a:rPr lang="en-US" sz="1200" b="0" dirty="0" smtClean="0"/>
              <a:t>Switzerland</a:t>
            </a:r>
          </a:p>
          <a:p>
            <a:r>
              <a:rPr lang="en-US" sz="1200" dirty="0" smtClean="0"/>
              <a:t/>
            </a:r>
            <a:br>
              <a:rPr lang="en-US" sz="1200" dirty="0" smtClean="0"/>
            </a:br>
            <a:r>
              <a:rPr lang="en-US" sz="1200" dirty="0" smtClean="0"/>
              <a:t>Hang Sun, </a:t>
            </a:r>
            <a:r>
              <a:rPr lang="en-US" sz="1200" b="0" dirty="0" smtClean="0"/>
              <a:t>China</a:t>
            </a:r>
          </a:p>
          <a:p>
            <a:endParaRPr lang="en-US" sz="1200" b="0" dirty="0" smtClean="0"/>
          </a:p>
          <a:p>
            <a:r>
              <a:rPr lang="en-US" sz="1200" dirty="0" err="1" smtClean="0"/>
              <a:t>Ørjan</a:t>
            </a:r>
            <a:r>
              <a:rPr lang="en-US" sz="1200" dirty="0" smtClean="0"/>
              <a:t> </a:t>
            </a:r>
            <a:r>
              <a:rPr lang="en-US" sz="1200" dirty="0" err="1" smtClean="0"/>
              <a:t>Totland</a:t>
            </a:r>
            <a:r>
              <a:rPr lang="en-US" sz="1200" dirty="0" smtClean="0"/>
              <a:t>, </a:t>
            </a:r>
            <a:r>
              <a:rPr lang="en-US" sz="1200" b="0" dirty="0" smtClean="0"/>
              <a:t>Norway</a:t>
            </a:r>
            <a:br>
              <a:rPr lang="en-US" sz="1200" b="0" dirty="0" smtClean="0"/>
            </a:br>
            <a:endParaRPr lang="en-US" sz="1200" b="0" dirty="0" smtClean="0"/>
          </a:p>
          <a:p>
            <a:r>
              <a:rPr lang="en-US" sz="1200" dirty="0" smtClean="0"/>
              <a:t>Andreas </a:t>
            </a:r>
            <a:r>
              <a:rPr lang="en-US" sz="1200" dirty="0" err="1" smtClean="0"/>
              <a:t>Tribsch</a:t>
            </a:r>
            <a:r>
              <a:rPr lang="en-US" sz="1200" dirty="0" smtClean="0"/>
              <a:t>, </a:t>
            </a:r>
            <a:r>
              <a:rPr lang="en-US" sz="1200" b="0" dirty="0" smtClean="0"/>
              <a:t>Austria</a:t>
            </a:r>
          </a:p>
          <a:p>
            <a:r>
              <a:rPr lang="en-US" sz="1200" dirty="0" smtClean="0"/>
              <a:t/>
            </a:r>
            <a:br>
              <a:rPr lang="en-US" sz="1200" dirty="0" smtClean="0"/>
            </a:br>
            <a:r>
              <a:rPr lang="en-IN" sz="1200" dirty="0" err="1" smtClean="0"/>
              <a:t>Jurriaan</a:t>
            </a:r>
            <a:r>
              <a:rPr lang="en-IN" sz="1200" dirty="0" smtClean="0"/>
              <a:t> </a:t>
            </a:r>
            <a:r>
              <a:rPr lang="en-IN" sz="1200" dirty="0" err="1" smtClean="0"/>
              <a:t>Michiel</a:t>
            </a:r>
            <a:r>
              <a:rPr lang="en-IN" sz="1200" dirty="0" smtClean="0"/>
              <a:t> de </a:t>
            </a:r>
            <a:r>
              <a:rPr lang="en-IN" sz="1200" dirty="0" err="1" smtClean="0"/>
              <a:t>Vos</a:t>
            </a:r>
            <a:r>
              <a:rPr lang="en-IN" sz="1200" dirty="0" smtClean="0"/>
              <a:t>, </a:t>
            </a:r>
            <a:r>
              <a:rPr lang="en-IN" sz="1200" b="0" dirty="0" smtClean="0"/>
              <a:t>Switzerland</a:t>
            </a:r>
          </a:p>
          <a:p>
            <a:r>
              <a:rPr lang="en-IN" sz="1200" dirty="0" smtClean="0"/>
              <a:t/>
            </a:r>
            <a:br>
              <a:rPr lang="en-IN" sz="1200" dirty="0" smtClean="0"/>
            </a:br>
            <a:r>
              <a:rPr lang="de-DE" sz="1200" dirty="0" smtClean="0"/>
              <a:t>Sonja </a:t>
            </a:r>
            <a:r>
              <a:rPr lang="de-DE" sz="1200" dirty="0" err="1" smtClean="0"/>
              <a:t>Wipf</a:t>
            </a:r>
            <a:r>
              <a:rPr lang="de-DE" sz="1200" dirty="0" smtClean="0"/>
              <a:t>, </a:t>
            </a:r>
            <a:r>
              <a:rPr lang="de-DE" sz="1200" b="0" dirty="0" err="1" smtClean="0"/>
              <a:t>Switzerland</a:t>
            </a:r>
            <a:r>
              <a:rPr lang="de-DE" sz="1200" dirty="0" smtClean="0"/>
              <a:t/>
            </a:r>
            <a:br>
              <a:rPr lang="de-DE" sz="1200" dirty="0" smtClean="0"/>
            </a:br>
            <a:r>
              <a:rPr lang="en-US" sz="1200" dirty="0" smtClean="0"/>
              <a:t/>
            </a:r>
            <a:br>
              <a:rPr lang="en-US" sz="1200" dirty="0" smtClean="0"/>
            </a:br>
            <a:endParaRPr lang="en-US" sz="1200" b="0" dirty="0"/>
          </a:p>
        </p:txBody>
      </p:sp>
    </p:spTree>
    <p:extLst>
      <p:ext uri="{BB962C8B-B14F-4D97-AF65-F5344CB8AC3E}">
        <p14:creationId xmlns:p14="http://schemas.microsoft.com/office/powerpoint/2010/main" val="312733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5502" y="309157"/>
            <a:ext cx="8239126" cy="370558"/>
          </a:xfrm>
        </p:spPr>
        <p:txBody>
          <a:bodyPr/>
          <a:lstStyle/>
          <a:p>
            <a:r>
              <a:rPr lang="en-GB" sz="2100" dirty="0"/>
              <a:t>Journal Metrics</a:t>
            </a:r>
          </a:p>
        </p:txBody>
      </p:sp>
      <p:pic>
        <p:nvPicPr>
          <p:cNvPr id="2" name="Picture 1"/>
          <p:cNvPicPr>
            <a:picLocks noChangeAspect="1"/>
          </p:cNvPicPr>
          <p:nvPr/>
        </p:nvPicPr>
        <p:blipFill>
          <a:blip r:embed="rId2"/>
          <a:stretch>
            <a:fillRect/>
          </a:stretch>
        </p:blipFill>
        <p:spPr>
          <a:xfrm>
            <a:off x="793753" y="1170945"/>
            <a:ext cx="8270875" cy="2621010"/>
          </a:xfrm>
          <a:prstGeom prst="rect">
            <a:avLst/>
          </a:prstGeom>
          <a:ln>
            <a:solidFill>
              <a:schemeClr val="bg1">
                <a:lumMod val="50000"/>
              </a:schemeClr>
            </a:solidFill>
          </a:ln>
        </p:spPr>
      </p:pic>
      <p:sp>
        <p:nvSpPr>
          <p:cNvPr id="3" name="Rectangle 2"/>
          <p:cNvSpPr/>
          <p:nvPr/>
        </p:nvSpPr>
        <p:spPr>
          <a:xfrm>
            <a:off x="825501" y="4243715"/>
            <a:ext cx="8032060" cy="2123658"/>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
                <a:srgbClr val="95AABA"/>
              </a:buClr>
              <a:buSzPct val="130000"/>
              <a:buFont typeface="Arial" panose="020B0604020202020204" pitchFamily="34" charset="0"/>
              <a:buNone/>
              <a:tabLst/>
              <a:defRPr/>
            </a:pPr>
            <a:r>
              <a:rPr lang="en-US" b="1" dirty="0" smtClean="0">
                <a:solidFill>
                  <a:schemeClr val="accent3"/>
                </a:solidFill>
              </a:rPr>
              <a:t>History and Costs for the Swiss Botanical Society (SBS)</a:t>
            </a:r>
          </a:p>
          <a:p>
            <a:pPr marL="171450" marR="0" lvl="0" indent="-171450" defTabSz="914400" eaLnBrk="1" fontAlgn="auto" latinLnBrk="0" hangingPunct="1">
              <a:lnSpc>
                <a:spcPct val="100000"/>
              </a:lnSpc>
              <a:spcBef>
                <a:spcPts val="0"/>
              </a:spcBef>
              <a:spcAft>
                <a:spcPts val="0"/>
              </a:spcAft>
              <a:buClr>
                <a:srgbClr val="95AABA"/>
              </a:buClr>
              <a:buSzPct val="130000"/>
              <a:buFont typeface="Arial" panose="020B0604020202020204" pitchFamily="34" charset="0"/>
              <a:buNone/>
              <a:tabLst/>
              <a:defRPr/>
            </a:pPr>
            <a:endParaRPr lang="en-US" sz="800" dirty="0"/>
          </a:p>
          <a:p>
            <a:pPr marL="171450" marR="0" lvl="0" indent="-171450" defTabSz="914400" eaLnBrk="1" fontAlgn="auto" latinLnBrk="0" hangingPunct="1">
              <a:lnSpc>
                <a:spcPct val="100000"/>
              </a:lnSpc>
              <a:spcBef>
                <a:spcPts val="0"/>
              </a:spcBef>
              <a:spcAft>
                <a:spcPts val="0"/>
              </a:spcAft>
              <a:buClr>
                <a:srgbClr val="95AABA"/>
              </a:buClr>
              <a:buSzPct val="130000"/>
              <a:buFont typeface="Arial" panose="020B0604020202020204" pitchFamily="34" charset="0"/>
              <a:buNone/>
              <a:tabLst/>
              <a:defRPr/>
            </a:pPr>
            <a:r>
              <a:rPr lang="en-US" dirty="0" smtClean="0"/>
              <a:t>Since </a:t>
            </a:r>
            <a:r>
              <a:rPr lang="en-US" dirty="0" smtClean="0">
                <a:solidFill>
                  <a:schemeClr val="accent3"/>
                </a:solidFill>
              </a:rPr>
              <a:t>2005</a:t>
            </a:r>
            <a:r>
              <a:rPr lang="en-US" dirty="0" smtClean="0"/>
              <a:t>: Published by Springer, Page fee: ca. 36’000 CHF per Year for SBS</a:t>
            </a:r>
          </a:p>
          <a:p>
            <a:pPr marL="171450" marR="0" lvl="0" indent="-171450" defTabSz="914400" eaLnBrk="1" fontAlgn="auto" latinLnBrk="0" hangingPunct="1">
              <a:lnSpc>
                <a:spcPct val="100000"/>
              </a:lnSpc>
              <a:spcBef>
                <a:spcPts val="0"/>
              </a:spcBef>
              <a:spcAft>
                <a:spcPts val="0"/>
              </a:spcAft>
              <a:buClr>
                <a:srgbClr val="95AABA"/>
              </a:buClr>
              <a:buSzPct val="130000"/>
              <a:buFont typeface="Arial" panose="020B0604020202020204" pitchFamily="34" charset="0"/>
              <a:buNone/>
              <a:tabLst/>
              <a:defRPr/>
            </a:pPr>
            <a:endParaRPr lang="en-US" sz="800" dirty="0"/>
          </a:p>
          <a:p>
            <a:pPr marL="171450" marR="0" lvl="0" indent="-171450" defTabSz="914400" eaLnBrk="1" fontAlgn="auto" latinLnBrk="0" hangingPunct="1">
              <a:lnSpc>
                <a:spcPct val="100000"/>
              </a:lnSpc>
              <a:spcBef>
                <a:spcPts val="0"/>
              </a:spcBef>
              <a:spcAft>
                <a:spcPts val="0"/>
              </a:spcAft>
              <a:buClr>
                <a:srgbClr val="95AABA"/>
              </a:buClr>
              <a:buSzPct val="130000"/>
              <a:buFont typeface="Arial" panose="020B0604020202020204" pitchFamily="34" charset="0"/>
              <a:buNone/>
              <a:tabLst/>
              <a:defRPr/>
            </a:pPr>
            <a:r>
              <a:rPr lang="en-US" dirty="0" smtClean="0">
                <a:solidFill>
                  <a:schemeClr val="accent3"/>
                </a:solidFill>
              </a:rPr>
              <a:t>2011</a:t>
            </a:r>
            <a:r>
              <a:rPr lang="en-US" dirty="0" smtClean="0"/>
              <a:t>: Relaunch as Alpine Botany, </a:t>
            </a:r>
            <a:r>
              <a:rPr lang="en-US" dirty="0" err="1" smtClean="0"/>
              <a:t>EditorialManagerSystem</a:t>
            </a:r>
            <a:r>
              <a:rPr lang="en-US" dirty="0" smtClean="0"/>
              <a:t>,  ca. same costs for SBS</a:t>
            </a:r>
          </a:p>
          <a:p>
            <a:pPr marL="171450" marR="0" lvl="0" indent="-171450" defTabSz="914400" eaLnBrk="1" fontAlgn="auto" latinLnBrk="0" hangingPunct="1">
              <a:lnSpc>
                <a:spcPct val="100000"/>
              </a:lnSpc>
              <a:spcBef>
                <a:spcPts val="0"/>
              </a:spcBef>
              <a:spcAft>
                <a:spcPts val="0"/>
              </a:spcAft>
              <a:buClr>
                <a:srgbClr val="95AABA"/>
              </a:buClr>
              <a:buSzPct val="130000"/>
              <a:buFont typeface="Arial" panose="020B0604020202020204" pitchFamily="34" charset="0"/>
              <a:buNone/>
              <a:tabLst/>
              <a:defRPr/>
            </a:pPr>
            <a:endParaRPr lang="en-US" sz="800" dirty="0"/>
          </a:p>
          <a:p>
            <a:pPr marL="171450" marR="0" lvl="0" indent="-171450" defTabSz="914400" eaLnBrk="1" fontAlgn="auto" latinLnBrk="0" hangingPunct="1">
              <a:lnSpc>
                <a:spcPct val="100000"/>
              </a:lnSpc>
              <a:spcBef>
                <a:spcPts val="0"/>
              </a:spcBef>
              <a:spcAft>
                <a:spcPts val="0"/>
              </a:spcAft>
              <a:buClr>
                <a:srgbClr val="95AABA"/>
              </a:buClr>
              <a:buSzPct val="130000"/>
              <a:buFont typeface="Arial" panose="020B0604020202020204" pitchFamily="34" charset="0"/>
              <a:buNone/>
              <a:tabLst/>
              <a:defRPr/>
            </a:pPr>
            <a:r>
              <a:rPr lang="en-US" dirty="0" smtClean="0">
                <a:solidFill>
                  <a:schemeClr val="accent3"/>
                </a:solidFill>
              </a:rPr>
              <a:t>2019</a:t>
            </a:r>
            <a:r>
              <a:rPr lang="en-US" dirty="0" smtClean="0"/>
              <a:t> onwards: Society members do not receive printed copies, free access to electronic edition. 25 institutional members receive printed copies at a rate of Euro 120. </a:t>
            </a:r>
            <a:r>
              <a:rPr lang="en-US" b="1" dirty="0" smtClean="0">
                <a:solidFill>
                  <a:srgbClr val="00B050"/>
                </a:solidFill>
              </a:rPr>
              <a:t>No further costs for Swiss Botanical Society.</a:t>
            </a:r>
            <a:endParaRPr lang="en-US" b="1" dirty="0">
              <a:solidFill>
                <a:srgbClr val="00B050"/>
              </a:solidFill>
            </a:endParaRPr>
          </a:p>
        </p:txBody>
      </p:sp>
    </p:spTree>
    <p:extLst>
      <p:ext uri="{BB962C8B-B14F-4D97-AF65-F5344CB8AC3E}">
        <p14:creationId xmlns:p14="http://schemas.microsoft.com/office/powerpoint/2010/main" val="62296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25502" y="1436692"/>
            <a:ext cx="8239126" cy="2492990"/>
          </a:xfrm>
        </p:spPr>
        <p:txBody>
          <a:bodyPr/>
          <a:lstStyle/>
          <a:p>
            <a:r>
              <a:rPr lang="en-US" b="0" i="1" dirty="0" smtClean="0"/>
              <a:t>Alpine </a:t>
            </a:r>
            <a:r>
              <a:rPr lang="en-US" b="0" i="1" dirty="0"/>
              <a:t>Botany</a:t>
            </a:r>
            <a:r>
              <a:rPr lang="en-US" b="0" dirty="0"/>
              <a:t> is a Transformative Journal (TJ). When research is accepted for publication, </a:t>
            </a:r>
            <a:r>
              <a:rPr lang="en-US" b="0" dirty="0">
                <a:solidFill>
                  <a:srgbClr val="FF0000"/>
                </a:solidFill>
              </a:rPr>
              <a:t>authors can choose to publish using either the traditional publishing route OR via immediate gold Open </a:t>
            </a:r>
            <a:r>
              <a:rPr lang="en-US" b="0" dirty="0" smtClean="0">
                <a:solidFill>
                  <a:srgbClr val="FF0000"/>
                </a:solidFill>
              </a:rPr>
              <a:t>Access (publication fee</a:t>
            </a:r>
            <a:r>
              <a:rPr lang="en-US" b="0" dirty="0" smtClean="0">
                <a:solidFill>
                  <a:srgbClr val="FF0000"/>
                </a:solidFill>
              </a:rPr>
              <a:t>).</a:t>
            </a:r>
          </a:p>
          <a:p>
            <a:endParaRPr lang="en-US" sz="800" b="0" dirty="0">
              <a:solidFill>
                <a:srgbClr val="FF0000"/>
              </a:solidFill>
            </a:endParaRPr>
          </a:p>
          <a:p>
            <a:r>
              <a:rPr lang="en-US" b="0" dirty="0" smtClean="0"/>
              <a:t>2021: open access (gold </a:t>
            </a:r>
            <a:r>
              <a:rPr lang="en-US" b="0" dirty="0" err="1" smtClean="0"/>
              <a:t>standart</a:t>
            </a:r>
            <a:r>
              <a:rPr lang="en-US" b="0" dirty="0" smtClean="0"/>
              <a:t>): ca. 50%</a:t>
            </a:r>
            <a:endParaRPr lang="en-US" b="0" dirty="0" smtClean="0"/>
          </a:p>
          <a:p>
            <a:endParaRPr lang="en-US" sz="800" b="0" dirty="0">
              <a:solidFill>
                <a:srgbClr val="FF0000"/>
              </a:solidFill>
            </a:endParaRPr>
          </a:p>
          <a:p>
            <a:r>
              <a:rPr lang="en-US" b="0" i="1" dirty="0"/>
              <a:t>Alpine Botany</a:t>
            </a:r>
            <a:r>
              <a:rPr lang="en-US" b="0" dirty="0"/>
              <a:t> is actively committed to becoming a fully Open Access journal. We will increase the number of articles we publish OA, with the eventual goal of becoming a fully Open Access journal. </a:t>
            </a:r>
          </a:p>
        </p:txBody>
      </p:sp>
      <p:sp>
        <p:nvSpPr>
          <p:cNvPr id="3" name="Title 2"/>
          <p:cNvSpPr>
            <a:spLocks noGrp="1"/>
          </p:cNvSpPr>
          <p:nvPr>
            <p:ph type="title"/>
          </p:nvPr>
        </p:nvSpPr>
        <p:spPr/>
        <p:txBody>
          <a:bodyPr/>
          <a:lstStyle/>
          <a:p>
            <a:r>
              <a:rPr lang="en-US" b="0" dirty="0"/>
              <a:t>Publishing open access in </a:t>
            </a:r>
            <a:r>
              <a:rPr lang="en-US" b="0" dirty="0" smtClean="0"/>
              <a:t>Alpine Botany</a:t>
            </a:r>
            <a:r>
              <a:rPr lang="en-US" b="0" dirty="0"/>
              <a:t/>
            </a:r>
            <a:br>
              <a:rPr lang="en-US" b="0" dirty="0"/>
            </a:br>
            <a:endParaRPr lang="en-US" dirty="0"/>
          </a:p>
        </p:txBody>
      </p:sp>
      <p:pic>
        <p:nvPicPr>
          <p:cNvPr id="4" name="Picture 3"/>
          <p:cNvPicPr>
            <a:picLocks noChangeAspect="1"/>
          </p:cNvPicPr>
          <p:nvPr/>
        </p:nvPicPr>
        <p:blipFill>
          <a:blip r:embed="rId2"/>
          <a:stretch>
            <a:fillRect/>
          </a:stretch>
        </p:blipFill>
        <p:spPr>
          <a:xfrm>
            <a:off x="2831335" y="4030615"/>
            <a:ext cx="4429567" cy="2510088"/>
          </a:xfrm>
          <a:prstGeom prst="rect">
            <a:avLst/>
          </a:prstGeom>
        </p:spPr>
      </p:pic>
    </p:spTree>
    <p:extLst>
      <p:ext uri="{BB962C8B-B14F-4D97-AF65-F5344CB8AC3E}">
        <p14:creationId xmlns:p14="http://schemas.microsoft.com/office/powerpoint/2010/main" val="28751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825502" y="309157"/>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en-GB" sz="2100" dirty="0" smtClean="0">
                <a:latin typeface="Calibri" pitchFamily="34" charset="0"/>
                <a:cs typeface="Calibri" pitchFamily="34" charset="0"/>
              </a:rPr>
              <a:t>2  Production</a:t>
            </a:r>
            <a:endParaRPr lang="en-GB" sz="2100" dirty="0">
              <a:latin typeface="Calibri" pitchFamily="34" charset="0"/>
              <a:cs typeface="Calibri" pitchFamily="34" charset="0"/>
            </a:endParaRPr>
          </a:p>
        </p:txBody>
      </p:sp>
      <p:sp>
        <p:nvSpPr>
          <p:cNvPr id="13" name="Title 4"/>
          <p:cNvSpPr txBox="1">
            <a:spLocks/>
          </p:cNvSpPr>
          <p:nvPr/>
        </p:nvSpPr>
        <p:spPr>
          <a:xfrm>
            <a:off x="825502" y="1141724"/>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de-DE" sz="1500" dirty="0">
                <a:solidFill>
                  <a:schemeClr val="tx1"/>
                </a:solidFill>
              </a:rPr>
              <a:t>2.2  Production Turnaround Time</a:t>
            </a:r>
            <a:endParaRPr lang="en-GB" sz="1500" dirty="0">
              <a:solidFill>
                <a:schemeClr val="tx1"/>
              </a:solidFill>
            </a:endParaRPr>
          </a:p>
        </p:txBody>
      </p:sp>
      <p:sp>
        <p:nvSpPr>
          <p:cNvPr id="16" name="Tekstvak 5"/>
          <p:cNvSpPr txBox="1">
            <a:spLocks noChangeArrowheads="1"/>
          </p:cNvSpPr>
          <p:nvPr/>
        </p:nvSpPr>
        <p:spPr bwMode="auto">
          <a:xfrm>
            <a:off x="4021210" y="3897594"/>
            <a:ext cx="101123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buClr>
                <a:schemeClr val="accent2"/>
              </a:buClr>
              <a:buSzPct val="130000"/>
            </a:pPr>
            <a:r>
              <a:rPr lang="en-US" sz="800" b="1" dirty="0">
                <a:solidFill>
                  <a:schemeClr val="tx1"/>
                </a:solidFill>
                <a:latin typeface="Calibri" pitchFamily="34" charset="0"/>
                <a:cs typeface="Calibri" pitchFamily="34" charset="0"/>
              </a:rPr>
              <a:t>Disclaimer: </a:t>
            </a:r>
            <a:r>
              <a:rPr lang="en-US" sz="800" dirty="0">
                <a:solidFill>
                  <a:schemeClr val="tx1"/>
                </a:solidFill>
                <a:latin typeface="Calibri" pitchFamily="34" charset="0"/>
                <a:cs typeface="Calibri" pitchFamily="34" charset="0"/>
              </a:rPr>
              <a:t>For the time to production (‘Received by Springer Nature) the ‘Final Disposition Date’ is taken. There could be a time lag between the ‘Final Decision Date’ and the ‘Final Disposition Date’.</a:t>
            </a:r>
            <a:endParaRPr lang="nl-NL" sz="800" b="1" dirty="0">
              <a:solidFill>
                <a:schemeClr val="tx1"/>
              </a:solidFill>
              <a:latin typeface="Calibri" pitchFamily="34" charset="0"/>
              <a:cs typeface="Calibri" pitchFamily="34" charset="0"/>
            </a:endParaRP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49783" y="2471399"/>
            <a:ext cx="1422232" cy="74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51"/>
          <p:cNvSpPr>
            <a:spLocks noChangeArrowheads="1"/>
          </p:cNvSpPr>
          <p:nvPr/>
        </p:nvSpPr>
        <p:spPr bwMode="auto">
          <a:xfrm>
            <a:off x="847409" y="1481619"/>
            <a:ext cx="4061356"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lnSpc>
                <a:spcPct val="90000"/>
              </a:lnSpc>
            </a:pPr>
            <a:r>
              <a:rPr lang="en-IN" sz="1200" b="1" dirty="0">
                <a:solidFill>
                  <a:srgbClr val="58595B"/>
                </a:solidFill>
                <a:latin typeface="Calibri" pitchFamily="34" charset="0"/>
              </a:rPr>
              <a:t>Average Time from Acceptance at Publisher to Publication in an Online Issue </a:t>
            </a:r>
            <a:r>
              <a:rPr lang="de-DE" sz="1200" b="1" dirty="0">
                <a:solidFill>
                  <a:srgbClr val="58595B"/>
                </a:solidFill>
                <a:latin typeface="Calibri" pitchFamily="34" charset="0"/>
              </a:rPr>
              <a:t>(</a:t>
            </a:r>
            <a:r>
              <a:rPr lang="en-IN" sz="1200" b="1" dirty="0">
                <a:solidFill>
                  <a:srgbClr val="58595B"/>
                </a:solidFill>
                <a:latin typeface="Calibri" pitchFamily="34" charset="0"/>
              </a:rPr>
              <a:t>by year 2018 + 2019 + </a:t>
            </a:r>
            <a:r>
              <a:rPr lang="en-IN" sz="1200" b="1" dirty="0" smtClean="0">
                <a:solidFill>
                  <a:srgbClr val="58595B"/>
                </a:solidFill>
                <a:latin typeface="Calibri" pitchFamily="34" charset="0"/>
              </a:rPr>
              <a:t>2020</a:t>
            </a:r>
            <a:r>
              <a:rPr lang="en-US" sz="1200" b="1" dirty="0" smtClean="0">
                <a:solidFill>
                  <a:srgbClr val="58595B"/>
                </a:solidFill>
                <a:latin typeface="Calibri" pitchFamily="34" charset="0"/>
              </a:rPr>
              <a:t>)</a:t>
            </a:r>
            <a:endParaRPr lang="de-DE" sz="1200" b="1" dirty="0">
              <a:solidFill>
                <a:srgbClr val="58595B"/>
              </a:solidFill>
              <a:latin typeface="Calibri" pitchFamily="34" charset="0"/>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78889" y="2903962"/>
            <a:ext cx="3056944" cy="18918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499" y="2444395"/>
            <a:ext cx="2983992" cy="2697480"/>
          </a:xfrm>
          <a:prstGeom prst="rect">
            <a:avLst/>
          </a:prstGeom>
        </p:spPr>
      </p:pic>
    </p:spTree>
    <p:custDataLst>
      <p:tags r:id="rId1"/>
    </p:custDataLst>
    <p:extLst>
      <p:ext uri="{BB962C8B-B14F-4D97-AF65-F5344CB8AC3E}">
        <p14:creationId xmlns:p14="http://schemas.microsoft.com/office/powerpoint/2010/main" val="355961820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
          <p:cNvGraphicFramePr>
            <a:graphicFrameLocks noGrp="1"/>
          </p:cNvGraphicFramePr>
          <p:nvPr>
            <p:extLst>
              <p:ext uri="{D42A27DB-BD31-4B8C-83A1-F6EECF244321}">
                <p14:modId xmlns:p14="http://schemas.microsoft.com/office/powerpoint/2010/main" val="1329027386"/>
              </p:ext>
            </p:extLst>
          </p:nvPr>
        </p:nvGraphicFramePr>
        <p:xfrm>
          <a:off x="820794" y="1223890"/>
          <a:ext cx="8247007" cy="2433479"/>
        </p:xfrm>
        <a:graphic>
          <a:graphicData uri="http://schemas.openxmlformats.org/drawingml/2006/table">
            <a:tbl>
              <a:tblPr/>
              <a:tblGrid>
                <a:gridCol w="1141356">
                  <a:extLst>
                    <a:ext uri="{9D8B030D-6E8A-4147-A177-3AD203B41FA5}">
                      <a16:colId xmlns="" xmlns:a16="http://schemas.microsoft.com/office/drawing/2014/main" val="20000"/>
                    </a:ext>
                  </a:extLst>
                </a:gridCol>
                <a:gridCol w="923925">
                  <a:extLst>
                    <a:ext uri="{9D8B030D-6E8A-4147-A177-3AD203B41FA5}">
                      <a16:colId xmlns="" xmlns:a16="http://schemas.microsoft.com/office/drawing/2014/main" val="20001"/>
                    </a:ext>
                  </a:extLst>
                </a:gridCol>
                <a:gridCol w="1428750">
                  <a:extLst>
                    <a:ext uri="{9D8B030D-6E8A-4147-A177-3AD203B41FA5}">
                      <a16:colId xmlns="" xmlns:a16="http://schemas.microsoft.com/office/drawing/2014/main" val="20002"/>
                    </a:ext>
                  </a:extLst>
                </a:gridCol>
                <a:gridCol w="1000125">
                  <a:extLst>
                    <a:ext uri="{9D8B030D-6E8A-4147-A177-3AD203B41FA5}">
                      <a16:colId xmlns="" xmlns:a16="http://schemas.microsoft.com/office/drawing/2014/main" val="20003"/>
                    </a:ext>
                  </a:extLst>
                </a:gridCol>
                <a:gridCol w="1400175">
                  <a:extLst>
                    <a:ext uri="{9D8B030D-6E8A-4147-A177-3AD203B41FA5}">
                      <a16:colId xmlns="" xmlns:a16="http://schemas.microsoft.com/office/drawing/2014/main" val="20004"/>
                    </a:ext>
                  </a:extLst>
                </a:gridCol>
                <a:gridCol w="971550">
                  <a:extLst>
                    <a:ext uri="{9D8B030D-6E8A-4147-A177-3AD203B41FA5}">
                      <a16:colId xmlns="" xmlns:a16="http://schemas.microsoft.com/office/drawing/2014/main" val="20005"/>
                    </a:ext>
                  </a:extLst>
                </a:gridCol>
                <a:gridCol w="1381126">
                  <a:extLst>
                    <a:ext uri="{9D8B030D-6E8A-4147-A177-3AD203B41FA5}">
                      <a16:colId xmlns="" xmlns:a16="http://schemas.microsoft.com/office/drawing/2014/main" val="20006"/>
                    </a:ext>
                  </a:extLst>
                </a:gridCol>
              </a:tblGrid>
              <a:tr h="233372">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endParaRPr kumimoji="0" lang="en-US" sz="900" b="1" i="0" u="none" strike="noStrike" cap="none" normalizeH="0" baseline="0" dirty="0" smtClean="0">
                        <a:ln>
                          <a:noFill/>
                        </a:ln>
                        <a:solidFill>
                          <a:schemeClr val="bg1"/>
                        </a:solidFill>
                        <a:effectLst/>
                        <a:latin typeface="Calibri" pitchFamily="34" charset="0"/>
                      </a:endParaRP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gridSpan="2">
                  <a:txBody>
                    <a:bodyPr/>
                    <a:lstStyle/>
                    <a:p>
                      <a:pPr marL="0" marR="0" lvl="0" indent="0" algn="ctr"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900" b="1" i="0" u="none" strike="noStrike" kern="1200" cap="none" normalizeH="0" baseline="0" dirty="0" smtClean="0">
                          <a:ln>
                            <a:noFill/>
                          </a:ln>
                          <a:solidFill>
                            <a:schemeClr val="bg1"/>
                          </a:solidFill>
                          <a:effectLst/>
                          <a:latin typeface="Calibri" pitchFamily="34" charset="0"/>
                          <a:ea typeface="+mn-ea"/>
                          <a:cs typeface="+mn-cs"/>
                        </a:rPr>
                        <a:t>2018</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hMerge="1">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gridSpan="2">
                  <a:txBody>
                    <a:bodyPr/>
                    <a:lstStyle/>
                    <a:p>
                      <a:pPr marL="0" marR="0" lvl="0" indent="0" algn="ctr"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900" b="1" i="0" u="none" strike="noStrike" kern="1200" cap="none" normalizeH="0" baseline="0" dirty="0" smtClean="0">
                          <a:ln>
                            <a:noFill/>
                          </a:ln>
                          <a:solidFill>
                            <a:schemeClr val="bg1"/>
                          </a:solidFill>
                          <a:effectLst/>
                          <a:latin typeface="Calibri" pitchFamily="34" charset="0"/>
                          <a:ea typeface="+mn-ea"/>
                          <a:cs typeface="+mn-cs"/>
                        </a:rPr>
                        <a:t>2019</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hMerge="1">
                  <a:txBody>
                    <a:bodyPr/>
                    <a:lstStyle/>
                    <a:p>
                      <a:endParaRPr lang="en-US"/>
                    </a:p>
                  </a:txBody>
                  <a:tcPr/>
                </a:tc>
                <a:tc gridSpan="2">
                  <a:txBody>
                    <a:bodyPr/>
                    <a:lstStyle/>
                    <a:p>
                      <a:pPr marL="0" marR="0" lvl="0" indent="0" algn="ctr"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900" b="1" i="0" u="none" strike="noStrike" kern="1200" cap="none" normalizeH="0" baseline="0" dirty="0" smtClean="0">
                          <a:ln>
                            <a:noFill/>
                          </a:ln>
                          <a:solidFill>
                            <a:schemeClr val="bg1"/>
                          </a:solidFill>
                          <a:effectLst/>
                          <a:latin typeface="Calibri" pitchFamily="34" charset="0"/>
                          <a:ea typeface="+mn-ea"/>
                          <a:cs typeface="+mn-cs"/>
                        </a:rPr>
                        <a:t>2020</a:t>
                      </a:r>
                    </a:p>
                  </a:txBody>
                  <a:tcPr marL="43200" marR="43200" marT="14400" marB="14400" anchor="ctr" horzOverflow="overflow">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hMerge="1">
                  <a:txBody>
                    <a:bodyPr/>
                    <a:lstStyle/>
                    <a:p>
                      <a:endParaRPr lang="en-US"/>
                    </a:p>
                  </a:txBody>
                  <a:tcPr/>
                </a:tc>
                <a:extLst>
                  <a:ext uri="{0D108BD9-81ED-4DB2-BD59-A6C34878D82A}">
                    <a16:rowId xmlns="" xmlns:a16="http://schemas.microsoft.com/office/drawing/2014/main" val="10000"/>
                  </a:ext>
                </a:extLst>
              </a:tr>
              <a:tr h="319889">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1" i="0" u="none" strike="noStrike" cap="none" normalizeH="0" baseline="0" dirty="0" smtClean="0">
                          <a:ln>
                            <a:noFill/>
                          </a:ln>
                          <a:solidFill>
                            <a:schemeClr val="bg1"/>
                          </a:solidFill>
                          <a:effectLst/>
                          <a:latin typeface="Calibri" pitchFamily="34" charset="0"/>
                        </a:rPr>
                        <a:t>Region</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alibri" pitchFamily="34" charset="0"/>
                        </a:rPr>
                        <a:t>Number of Deals</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alibri" pitchFamily="34" charset="0"/>
                        </a:rPr>
                        <a:t>Institutions with </a:t>
                      </a:r>
                      <a:br>
                        <a:rPr kumimoji="0" lang="en-US" sz="900" b="1" i="0" u="none" strike="noStrike" cap="none" normalizeH="0" baseline="0" dirty="0" smtClean="0">
                          <a:ln>
                            <a:noFill/>
                          </a:ln>
                          <a:solidFill>
                            <a:schemeClr val="bg1"/>
                          </a:solidFill>
                          <a:effectLst/>
                          <a:latin typeface="Calibri" pitchFamily="34" charset="0"/>
                        </a:rPr>
                      </a:br>
                      <a:r>
                        <a:rPr kumimoji="0" lang="en-US" sz="900" b="1" i="0" u="none" strike="noStrike" cap="none" normalizeH="0" baseline="0" dirty="0" smtClean="0">
                          <a:ln>
                            <a:noFill/>
                          </a:ln>
                          <a:solidFill>
                            <a:schemeClr val="bg1"/>
                          </a:solidFill>
                          <a:effectLst/>
                          <a:latin typeface="Calibri" pitchFamily="34" charset="0"/>
                        </a:rPr>
                        <a:t>exposure via online deals </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alibri" pitchFamily="34" charset="0"/>
                        </a:rPr>
                        <a:t>Number of Deals</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alibri" pitchFamily="34" charset="0"/>
                        </a:rPr>
                        <a:t>Institutions with </a:t>
                      </a:r>
                      <a:br>
                        <a:rPr kumimoji="0" lang="en-US" sz="900" b="1" i="0" u="none" strike="noStrike" cap="none" normalizeH="0" baseline="0" dirty="0" smtClean="0">
                          <a:ln>
                            <a:noFill/>
                          </a:ln>
                          <a:solidFill>
                            <a:schemeClr val="bg1"/>
                          </a:solidFill>
                          <a:effectLst/>
                          <a:latin typeface="Calibri" pitchFamily="34" charset="0"/>
                        </a:rPr>
                      </a:br>
                      <a:r>
                        <a:rPr kumimoji="0" lang="en-US" sz="900" b="1" i="0" u="none" strike="noStrike" cap="none" normalizeH="0" baseline="0" dirty="0" smtClean="0">
                          <a:ln>
                            <a:noFill/>
                          </a:ln>
                          <a:solidFill>
                            <a:schemeClr val="bg1"/>
                          </a:solidFill>
                          <a:effectLst/>
                          <a:latin typeface="Calibri" pitchFamily="34" charset="0"/>
                        </a:rPr>
                        <a:t>exposure via online deals </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alibri" pitchFamily="34" charset="0"/>
                        </a:rPr>
                        <a:t>Number of Deals</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accent3"/>
                          </a:solidFill>
                          <a:effectLst/>
                          <a:latin typeface="Calibri" pitchFamily="34" charset="0"/>
                        </a:rPr>
                        <a:t>Institutions with </a:t>
                      </a:r>
                      <a:br>
                        <a:rPr kumimoji="0" lang="en-US" sz="900" b="1" i="0" u="none" strike="noStrike" cap="none" normalizeH="0" baseline="0" dirty="0" smtClean="0">
                          <a:ln>
                            <a:noFill/>
                          </a:ln>
                          <a:solidFill>
                            <a:schemeClr val="accent3"/>
                          </a:solidFill>
                          <a:effectLst/>
                          <a:latin typeface="Calibri" pitchFamily="34" charset="0"/>
                        </a:rPr>
                      </a:br>
                      <a:r>
                        <a:rPr kumimoji="0" lang="en-US" sz="900" b="1" i="0" u="none" strike="noStrike" cap="none" normalizeH="0" baseline="0" dirty="0" smtClean="0">
                          <a:ln>
                            <a:noFill/>
                          </a:ln>
                          <a:solidFill>
                            <a:schemeClr val="accent3"/>
                          </a:solidFill>
                          <a:effectLst/>
                          <a:latin typeface="Calibri" pitchFamily="34" charset="0"/>
                        </a:rPr>
                        <a:t>exposure via online deals </a:t>
                      </a:r>
                    </a:p>
                  </a:txBody>
                  <a:tcPr marL="43200" marR="43200" marT="14400" marB="14400"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extLst>
                  <a:ext uri="{0D108BD9-81ED-4DB2-BD59-A6C34878D82A}">
                    <a16:rowId xmlns="" xmlns:a16="http://schemas.microsoft.com/office/drawing/2014/main" val="10001"/>
                  </a:ext>
                </a:extLst>
              </a:tr>
              <a:tr h="192498">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0" i="0" u="none" strike="noStrike" cap="none" normalizeH="0" baseline="0" dirty="0" smtClean="0">
                          <a:ln>
                            <a:noFill/>
                          </a:ln>
                          <a:solidFill>
                            <a:srgbClr val="686868"/>
                          </a:solidFill>
                          <a:effectLst/>
                          <a:latin typeface="Calibri" pitchFamily="34" charset="0"/>
                        </a:rPr>
                        <a:t>Americas</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ctr"/>
                      <a:r>
                        <a:rPr lang="en-US" sz="900" b="0" i="0" u="none" strike="noStrike" dirty="0">
                          <a:solidFill>
                            <a:srgbClr val="58595B"/>
                          </a:solidFill>
                          <a:effectLst/>
                          <a:latin typeface="Calibri" panose="020F0502020204030204" pitchFamily="34" charset="0"/>
                        </a:rPr>
                        <a:t>148</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ctr"/>
                      <a:r>
                        <a:rPr lang="en-US" sz="900" b="0" i="0" u="none" strike="noStrike">
                          <a:solidFill>
                            <a:srgbClr val="58595B"/>
                          </a:solidFill>
                          <a:effectLst/>
                          <a:latin typeface="Calibri" panose="020F0502020204030204" pitchFamily="34" charset="0"/>
                        </a:rPr>
                        <a:t>2,181</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dirty="0">
                          <a:solidFill>
                            <a:schemeClr val="tx1"/>
                          </a:solidFill>
                          <a:effectLst/>
                          <a:latin typeface="Calibri" panose="020F0502020204030204" pitchFamily="34" charset="0"/>
                        </a:rPr>
                        <a:t>125</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a:solidFill>
                            <a:schemeClr val="tx1"/>
                          </a:solidFill>
                          <a:effectLst/>
                          <a:latin typeface="Calibri" panose="020F0502020204030204" pitchFamily="34" charset="0"/>
                        </a:rPr>
                        <a:t>1,269</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dirty="0">
                          <a:solidFill>
                            <a:schemeClr val="tx1"/>
                          </a:solidFill>
                          <a:effectLst/>
                          <a:latin typeface="Calibri" panose="020F0502020204030204" pitchFamily="34" charset="0"/>
                        </a:rPr>
                        <a:t>137</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dirty="0">
                          <a:solidFill>
                            <a:schemeClr val="accent3"/>
                          </a:solidFill>
                          <a:effectLst/>
                          <a:latin typeface="Calibri" panose="020F0502020204030204" pitchFamily="34" charset="0"/>
                        </a:rPr>
                        <a:t>1,800</a:t>
                      </a: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extLst>
                  <a:ext uri="{0D108BD9-81ED-4DB2-BD59-A6C34878D82A}">
                    <a16:rowId xmlns="" xmlns:a16="http://schemas.microsoft.com/office/drawing/2014/main" val="10002"/>
                  </a:ext>
                </a:extLst>
              </a:tr>
              <a:tr h="192498">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0" i="0" u="none" strike="noStrike" cap="none" normalizeH="0" baseline="0" dirty="0" smtClean="0">
                          <a:ln>
                            <a:noFill/>
                          </a:ln>
                          <a:solidFill>
                            <a:srgbClr val="686868"/>
                          </a:solidFill>
                          <a:effectLst/>
                          <a:latin typeface="Calibri" pitchFamily="34" charset="0"/>
                        </a:rPr>
                        <a:t>Asia Pacific</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0" i="0" u="none" strike="noStrike">
                          <a:solidFill>
                            <a:srgbClr val="58595B"/>
                          </a:solidFill>
                          <a:effectLst/>
                          <a:latin typeface="Calibri" panose="020F0502020204030204" pitchFamily="34" charset="0"/>
                        </a:rPr>
                        <a:t>182</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0" i="0" u="none" strike="noStrike">
                          <a:solidFill>
                            <a:srgbClr val="58595B"/>
                          </a:solidFill>
                          <a:effectLst/>
                          <a:latin typeface="Calibri" panose="020F0502020204030204" pitchFamily="34" charset="0"/>
                        </a:rPr>
                        <a:t>2,366</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0" i="0" u="none" strike="noStrike">
                          <a:solidFill>
                            <a:schemeClr val="tx1"/>
                          </a:solidFill>
                          <a:effectLst/>
                          <a:latin typeface="Calibri" panose="020F0502020204030204" pitchFamily="34" charset="0"/>
                        </a:rPr>
                        <a:t>436</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0" i="0" u="none" strike="noStrike" dirty="0">
                          <a:solidFill>
                            <a:schemeClr val="tx1"/>
                          </a:solidFill>
                          <a:effectLst/>
                          <a:latin typeface="Calibri" panose="020F0502020204030204" pitchFamily="34" charset="0"/>
                        </a:rPr>
                        <a:t>2,114</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0" i="0" u="none" strike="noStrike">
                          <a:solidFill>
                            <a:schemeClr val="tx1"/>
                          </a:solidFill>
                          <a:effectLst/>
                          <a:latin typeface="Calibri" panose="020F0502020204030204" pitchFamily="34" charset="0"/>
                        </a:rPr>
                        <a:t>489</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0" i="0" u="none" strike="noStrike" dirty="0">
                          <a:solidFill>
                            <a:schemeClr val="accent3"/>
                          </a:solidFill>
                          <a:effectLst/>
                          <a:latin typeface="Calibri" panose="020F0502020204030204" pitchFamily="34" charset="0"/>
                        </a:rPr>
                        <a:t>2,022</a:t>
                      </a: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extLst>
                  <a:ext uri="{0D108BD9-81ED-4DB2-BD59-A6C34878D82A}">
                    <a16:rowId xmlns="" xmlns:a16="http://schemas.microsoft.com/office/drawing/2014/main" val="10003"/>
                  </a:ext>
                </a:extLst>
              </a:tr>
              <a:tr h="192498">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0" i="0" u="none" strike="noStrike" cap="none" normalizeH="0" baseline="0" dirty="0" smtClean="0">
                          <a:ln>
                            <a:noFill/>
                          </a:ln>
                          <a:solidFill>
                            <a:srgbClr val="686868"/>
                          </a:solidFill>
                          <a:effectLst/>
                          <a:latin typeface="Calibri" pitchFamily="34" charset="0"/>
                        </a:rPr>
                        <a:t>EMEA*</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ctr"/>
                      <a:r>
                        <a:rPr lang="en-US" sz="900" b="0" i="0" u="none" strike="noStrike">
                          <a:solidFill>
                            <a:srgbClr val="58595B"/>
                          </a:solidFill>
                          <a:effectLst/>
                          <a:latin typeface="Calibri" panose="020F0502020204030204" pitchFamily="34" charset="0"/>
                        </a:rPr>
                        <a:t>150</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ctr"/>
                      <a:r>
                        <a:rPr lang="en-US" sz="900" b="0" i="0" u="none" strike="noStrike">
                          <a:solidFill>
                            <a:srgbClr val="58595B"/>
                          </a:solidFill>
                          <a:effectLst/>
                          <a:latin typeface="Calibri" panose="020F0502020204030204" pitchFamily="34" charset="0"/>
                        </a:rPr>
                        <a:t>4,553</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a:solidFill>
                            <a:schemeClr val="tx1"/>
                          </a:solidFill>
                          <a:effectLst/>
                          <a:latin typeface="Calibri" panose="020F0502020204030204" pitchFamily="34" charset="0"/>
                        </a:rPr>
                        <a:t>135</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a:solidFill>
                            <a:schemeClr val="tx1"/>
                          </a:solidFill>
                          <a:effectLst/>
                          <a:latin typeface="Calibri" panose="020F0502020204030204" pitchFamily="34" charset="0"/>
                        </a:rPr>
                        <a:t>3,135</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dirty="0">
                          <a:solidFill>
                            <a:schemeClr val="tx1"/>
                          </a:solidFill>
                          <a:effectLst/>
                          <a:latin typeface="Calibri" panose="020F0502020204030204" pitchFamily="34" charset="0"/>
                        </a:rPr>
                        <a:t>212</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r>
                        <a:rPr lang="en-US" sz="900" b="0" i="0" u="none" strike="noStrike" dirty="0">
                          <a:solidFill>
                            <a:schemeClr val="accent3"/>
                          </a:solidFill>
                          <a:effectLst/>
                          <a:latin typeface="Calibri" panose="020F0502020204030204" pitchFamily="34" charset="0"/>
                        </a:rPr>
                        <a:t>4,306</a:t>
                      </a: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extLst>
                  <a:ext uri="{0D108BD9-81ED-4DB2-BD59-A6C34878D82A}">
                    <a16:rowId xmlns="" xmlns:a16="http://schemas.microsoft.com/office/drawing/2014/main" val="10004"/>
                  </a:ext>
                </a:extLst>
              </a:tr>
              <a:tr h="192498">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1" i="0" u="none" strike="noStrike" cap="none" normalizeH="0" baseline="0" dirty="0" smtClean="0">
                          <a:ln>
                            <a:noFill/>
                          </a:ln>
                          <a:solidFill>
                            <a:srgbClr val="686868"/>
                          </a:solidFill>
                          <a:effectLst/>
                          <a:latin typeface="Calibri" pitchFamily="34" charset="0"/>
                        </a:rPr>
                        <a:t>Grand Total **</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1" i="0" u="none" strike="noStrike">
                          <a:solidFill>
                            <a:srgbClr val="58595B"/>
                          </a:solidFill>
                          <a:effectLst/>
                          <a:latin typeface="Calibri" panose="020F0502020204030204" pitchFamily="34" charset="0"/>
                        </a:rPr>
                        <a:t>480</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1" i="0" u="none" strike="noStrike" dirty="0">
                          <a:solidFill>
                            <a:srgbClr val="58595B"/>
                          </a:solidFill>
                          <a:effectLst/>
                          <a:latin typeface="Calibri" panose="020F0502020204030204" pitchFamily="34" charset="0"/>
                        </a:rPr>
                        <a:t>9,100</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1" i="0" u="none" strike="noStrike">
                          <a:solidFill>
                            <a:schemeClr val="tx1"/>
                          </a:solidFill>
                          <a:effectLst/>
                          <a:latin typeface="Calibri" panose="020F0502020204030204" pitchFamily="34" charset="0"/>
                        </a:rPr>
                        <a:t>696</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1" i="0" u="none" strike="noStrike" dirty="0">
                          <a:solidFill>
                            <a:schemeClr val="tx1"/>
                          </a:solidFill>
                          <a:effectLst/>
                          <a:latin typeface="Calibri" panose="020F0502020204030204" pitchFamily="34" charset="0"/>
                        </a:rPr>
                        <a:t>6,518</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1" i="0" u="none" strike="noStrike" dirty="0">
                          <a:solidFill>
                            <a:schemeClr val="tx1"/>
                          </a:solidFill>
                          <a:effectLst/>
                          <a:latin typeface="Calibri" panose="020F0502020204030204" pitchFamily="34" charset="0"/>
                        </a:rPr>
                        <a:t>838</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b"/>
                      <a:r>
                        <a:rPr lang="en-US" sz="900" b="1" i="0" u="none" strike="noStrike" dirty="0">
                          <a:solidFill>
                            <a:schemeClr val="accent3"/>
                          </a:solidFill>
                          <a:effectLst/>
                          <a:latin typeface="Calibri" panose="020F0502020204030204" pitchFamily="34" charset="0"/>
                        </a:rPr>
                        <a:t>8,128</a:t>
                      </a: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extLst>
                  <a:ext uri="{0D108BD9-81ED-4DB2-BD59-A6C34878D82A}">
                    <a16:rowId xmlns="" xmlns:a16="http://schemas.microsoft.com/office/drawing/2014/main" val="10005"/>
                  </a:ext>
                </a:extLst>
              </a:tr>
              <a:tr h="204090">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endParaRPr kumimoji="0" lang="en-US" sz="900" b="1" i="0" u="none" strike="noStrike" cap="none" normalizeH="0" baseline="0" dirty="0" smtClean="0">
                        <a:ln>
                          <a:noFill/>
                        </a:ln>
                        <a:solidFill>
                          <a:srgbClr val="002060"/>
                        </a:solidFill>
                        <a:effectLst/>
                        <a:latin typeface="Calibri" pitchFamily="34" charset="0"/>
                      </a:endParaRP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0" i="0" u="none" strike="noStrike" dirty="0">
                        <a:solidFill>
                          <a:srgbClr val="002060"/>
                        </a:solidFill>
                        <a:effectLst/>
                        <a:latin typeface="Calibri" pitchFamily="34" charset="0"/>
                      </a:endParaRP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0" i="0" u="none" strike="noStrike" dirty="0">
                        <a:solidFill>
                          <a:srgbClr val="002060"/>
                        </a:solidFill>
                        <a:effectLst/>
                        <a:latin typeface="Calibri" pitchFamily="34" charset="0"/>
                      </a:endParaRP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0" i="0" u="none" strike="noStrike" dirty="0">
                        <a:solidFill>
                          <a:srgbClr val="002060"/>
                        </a:solidFill>
                        <a:effectLst/>
                        <a:latin typeface="Calibri" pitchFamily="34" charset="0"/>
                      </a:endParaRP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0" i="0" u="none" strike="noStrike" dirty="0">
                        <a:solidFill>
                          <a:srgbClr val="002060"/>
                        </a:solidFill>
                        <a:effectLst/>
                        <a:latin typeface="Calibri" pitchFamily="34" charset="0"/>
                      </a:endParaRP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0" i="0" u="none" strike="noStrike" dirty="0">
                        <a:solidFill>
                          <a:srgbClr val="002060"/>
                        </a:solidFill>
                        <a:effectLst/>
                        <a:latin typeface="Calibri" pitchFamily="34" charset="0"/>
                      </a:endParaRP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0" i="0" u="none" strike="noStrike" dirty="0">
                        <a:solidFill>
                          <a:srgbClr val="002060"/>
                        </a:solidFill>
                        <a:effectLst/>
                        <a:latin typeface="Calibri" pitchFamily="34" charset="0"/>
                      </a:endParaRP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extLst>
                  <a:ext uri="{0D108BD9-81ED-4DB2-BD59-A6C34878D82A}">
                    <a16:rowId xmlns="" xmlns:a16="http://schemas.microsoft.com/office/drawing/2014/main" val="10006"/>
                  </a:ext>
                </a:extLst>
              </a:tr>
              <a:tr h="802326">
                <a:tc gridSpan="7">
                  <a:txBody>
                    <a:bodyPr/>
                    <a:lstStyle/>
                    <a:p>
                      <a:pPr eaLnBrk="0" hangingPunct="0">
                        <a:lnSpc>
                          <a:spcPct val="100000"/>
                        </a:lnSpc>
                        <a:spcBef>
                          <a:spcPts val="0"/>
                        </a:spcBef>
                        <a:spcAft>
                          <a:spcPts val="400"/>
                        </a:spcAft>
                        <a:buClr>
                          <a:schemeClr val="accent2"/>
                        </a:buClr>
                        <a:buSzPct val="130000"/>
                        <a:buFont typeface="Times" pitchFamily="18" charset="0"/>
                        <a:buNone/>
                      </a:pPr>
                      <a:r>
                        <a:rPr lang="en-US" sz="900" dirty="0" smtClean="0">
                          <a:solidFill>
                            <a:srgbClr val="686868"/>
                          </a:solidFill>
                          <a:latin typeface="Calibri" pitchFamily="34" charset="0"/>
                        </a:rPr>
                        <a:t>The type of deal, as well as the type and number of “members” or “sites” participating in these deals, varies greatly. Also the way in which these members and sites are administrated in our contracts can vary considerably. For example in a consortium deal we count institutions as “members”, which in themselves may represent many locations/schools/libraries. Therefore the numbers given in the tables in this section should be viewed as an indication of distribution of the title through online deals.</a:t>
                      </a:r>
                    </a:p>
                    <a:p>
                      <a:pPr eaLnBrk="0" hangingPunct="0">
                        <a:lnSpc>
                          <a:spcPct val="100000"/>
                        </a:lnSpc>
                        <a:spcBef>
                          <a:spcPts val="0"/>
                        </a:spcBef>
                        <a:buClr>
                          <a:schemeClr val="accent2"/>
                        </a:buClr>
                        <a:buSzPct val="130000"/>
                        <a:buFont typeface="Times" pitchFamily="18" charset="0"/>
                        <a:buNone/>
                      </a:pPr>
                      <a:r>
                        <a:rPr lang="en-US" sz="900" dirty="0" smtClean="0">
                          <a:solidFill>
                            <a:srgbClr val="686868"/>
                          </a:solidFill>
                          <a:latin typeface="Calibri" pitchFamily="34" charset="0"/>
                        </a:rPr>
                        <a:t>The figures provided under “Institutions with exposure via online deals” refer to institutions that have exposure to the journal as part of an online deal with Springer (consortia, multi-site licenses, and site licenses). This does </a:t>
                      </a:r>
                      <a:r>
                        <a:rPr lang="en-US" sz="900" u="sng" dirty="0" smtClean="0">
                          <a:solidFill>
                            <a:srgbClr val="686868"/>
                          </a:solidFill>
                          <a:latin typeface="Calibri" pitchFamily="34" charset="0"/>
                        </a:rPr>
                        <a:t>not</a:t>
                      </a:r>
                      <a:r>
                        <a:rPr lang="en-US" sz="900" dirty="0" smtClean="0">
                          <a:solidFill>
                            <a:srgbClr val="686868"/>
                          </a:solidFill>
                          <a:latin typeface="Calibri" pitchFamily="34" charset="0"/>
                        </a:rPr>
                        <a:t> mean that these institutions had fully paid institutional subscriptions and/or are paying the equivalent of the list price to obtain access to the journal under an online deal arrangement.</a:t>
                      </a:r>
                      <a:endParaRPr kumimoji="0" lang="en-US" sz="900" b="1" i="0" u="none" strike="noStrike" cap="none" normalizeH="0" baseline="0" dirty="0" smtClean="0">
                        <a:ln>
                          <a:noFill/>
                        </a:ln>
                        <a:solidFill>
                          <a:srgbClr val="686868"/>
                        </a:solidFill>
                        <a:effectLst/>
                        <a:latin typeface="Calibri" pitchFamily="34" charset="0"/>
                      </a:endParaRPr>
                    </a:p>
                  </a:txBody>
                  <a:tcPr marL="43200" marR="43200" marT="14400" marB="14400" anchor="ctr" horzOverflow="overflow">
                    <a:lnL>
                      <a:noFill/>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EEEEE"/>
                    </a:solidFill>
                  </a:tcPr>
                </a:tc>
                <a:tc hMerge="1">
                  <a:txBody>
                    <a:bodyPr/>
                    <a:lstStyle/>
                    <a:p>
                      <a:endParaRPr lang="en-US"/>
                    </a:p>
                  </a:txBody>
                  <a:tcPr/>
                </a:tc>
                <a:tc hMerge="1">
                  <a:txBody>
                    <a:bodyPr/>
                    <a:lstStyle/>
                    <a:p>
                      <a:endParaRPr lang="en-US"/>
                    </a:p>
                  </a:txBody>
                  <a:tcPr/>
                </a:tc>
                <a:tc hMerge="1">
                  <a:txBody>
                    <a:bodyPr/>
                    <a:lstStyle/>
                    <a:p>
                      <a:pPr algn="r" fontAlgn="b"/>
                      <a:endParaRPr lang="en-US" sz="900" b="0" i="0" u="none" strike="noStrike" dirty="0">
                        <a:solidFill>
                          <a:srgbClr val="002060"/>
                        </a:solidFill>
                        <a:effectLst/>
                        <a:latin typeface="Calibri"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EEEEE"/>
                    </a:solidFill>
                  </a:tcPr>
                </a:tc>
                <a:tc hMerge="1">
                  <a:txBody>
                    <a:bodyPr/>
                    <a:lstStyle/>
                    <a:p>
                      <a:pPr algn="r" fontAlgn="b"/>
                      <a:endParaRPr lang="en-US" sz="900" b="0" i="0" u="none" strike="noStrike" dirty="0">
                        <a:solidFill>
                          <a:srgbClr val="002060"/>
                        </a:solidFill>
                        <a:effectLst/>
                        <a:latin typeface="Calibri"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EEEEE"/>
                    </a:solidFill>
                  </a:tcPr>
                </a:tc>
                <a:tc hMerge="1">
                  <a:txBody>
                    <a:bodyPr/>
                    <a:lstStyle/>
                    <a:p>
                      <a:pPr algn="r" fontAlgn="b"/>
                      <a:endParaRPr lang="en-US" sz="900" b="0" i="0" u="none" strike="noStrike" dirty="0">
                        <a:solidFill>
                          <a:srgbClr val="002060"/>
                        </a:solidFill>
                        <a:effectLst/>
                        <a:latin typeface="Calibri"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EEEEE"/>
                    </a:solidFill>
                  </a:tcPr>
                </a:tc>
                <a:tc hMerge="1">
                  <a:txBody>
                    <a:bodyPr/>
                    <a:lstStyle/>
                    <a:p>
                      <a:pPr algn="r" fontAlgn="b"/>
                      <a:endParaRPr lang="en-US" sz="900" b="0" i="0" u="none" strike="noStrike" dirty="0">
                        <a:solidFill>
                          <a:srgbClr val="002060"/>
                        </a:solidFill>
                        <a:effectLst/>
                        <a:latin typeface="Calibri" pitchFamily="34" charset="0"/>
                      </a:endParaRPr>
                    </a:p>
                  </a:txBody>
                  <a:tcPr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EEEEE"/>
                    </a:solidFill>
                  </a:tcPr>
                </a:tc>
                <a:extLst>
                  <a:ext uri="{0D108BD9-81ED-4DB2-BD59-A6C34878D82A}">
                    <a16:rowId xmlns="" xmlns:a16="http://schemas.microsoft.com/office/drawing/2014/main" val="10007"/>
                  </a:ext>
                </a:extLst>
              </a:tr>
            </a:tbl>
          </a:graphicData>
        </a:graphic>
      </p:graphicFrame>
      <p:sp>
        <p:nvSpPr>
          <p:cNvPr id="18482" name="Rectangle 2"/>
          <p:cNvSpPr>
            <a:spLocks noChangeArrowheads="1"/>
          </p:cNvSpPr>
          <p:nvPr/>
        </p:nvSpPr>
        <p:spPr bwMode="auto">
          <a:xfrm>
            <a:off x="825501" y="3679460"/>
            <a:ext cx="8586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sz="800" dirty="0">
                <a:solidFill>
                  <a:schemeClr val="accent4"/>
                </a:solidFill>
                <a:latin typeface="Calibri" pitchFamily="34" charset="0"/>
                <a:cs typeface="Calibri" pitchFamily="34" charset="0"/>
              </a:rPr>
              <a:t>*EMEA = Europe, Middle East and Africa</a:t>
            </a:r>
          </a:p>
          <a:p>
            <a:r>
              <a:rPr lang="en-US" sz="800" dirty="0">
                <a:solidFill>
                  <a:schemeClr val="accent4"/>
                </a:solidFill>
                <a:latin typeface="Calibri" pitchFamily="34" charset="0"/>
              </a:rPr>
              <a:t>**The Research4Life online access data are not included in the above table (see Appendix for more information)</a:t>
            </a:r>
          </a:p>
        </p:txBody>
      </p:sp>
      <p:sp>
        <p:nvSpPr>
          <p:cNvPr id="6" name="Title 3"/>
          <p:cNvSpPr txBox="1">
            <a:spLocks/>
          </p:cNvSpPr>
          <p:nvPr/>
        </p:nvSpPr>
        <p:spPr>
          <a:xfrm>
            <a:off x="825501" y="297321"/>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chemeClr val="bg1"/>
                </a:solidFill>
                <a:latin typeface="+mj-lt"/>
                <a:ea typeface="+mj-ea"/>
                <a:cs typeface="+mj-cs"/>
              </a:defRPr>
            </a:lvl1pPr>
          </a:lstStyle>
          <a:p>
            <a:r>
              <a:rPr lang="en-GB" sz="2100" dirty="0">
                <a:solidFill>
                  <a:srgbClr val="486A7E"/>
                </a:solidFill>
                <a:latin typeface="Calibri" pitchFamily="34" charset="0"/>
                <a:cs typeface="Calibri" pitchFamily="34" charset="0"/>
              </a:rPr>
              <a:t>3  Circulation</a:t>
            </a:r>
            <a:endParaRPr lang="en-GB" sz="2100" dirty="0">
              <a:solidFill>
                <a:srgbClr val="486A7E"/>
              </a:solidFill>
            </a:endParaRPr>
          </a:p>
        </p:txBody>
      </p:sp>
      <p:sp>
        <p:nvSpPr>
          <p:cNvPr id="10" name="Title 4"/>
          <p:cNvSpPr txBox="1">
            <a:spLocks/>
          </p:cNvSpPr>
          <p:nvPr/>
        </p:nvSpPr>
        <p:spPr>
          <a:xfrm>
            <a:off x="825502" y="800200"/>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en-US" sz="1500" dirty="0" smtClean="0">
                <a:solidFill>
                  <a:srgbClr val="58595B"/>
                </a:solidFill>
              </a:rPr>
              <a:t>Online </a:t>
            </a:r>
            <a:r>
              <a:rPr lang="en-US" sz="1500" dirty="0">
                <a:solidFill>
                  <a:srgbClr val="58595B"/>
                </a:solidFill>
              </a:rPr>
              <a:t>Deals</a:t>
            </a:r>
          </a:p>
        </p:txBody>
      </p:sp>
      <p:sp>
        <p:nvSpPr>
          <p:cNvPr id="14" name="Rectangle 13"/>
          <p:cNvSpPr/>
          <p:nvPr/>
        </p:nvSpPr>
        <p:spPr>
          <a:xfrm>
            <a:off x="7848147" y="3714191"/>
            <a:ext cx="1325880" cy="138499"/>
          </a:xfrm>
          <a:prstGeom prst="rect">
            <a:avLst/>
          </a:prstGeom>
        </p:spPr>
        <p:txBody>
          <a:bodyPr wrap="square" lIns="0" tIns="0" rIns="0" bIns="0">
            <a:spAutoFit/>
          </a:bodyPr>
          <a:lstStyle/>
          <a:p>
            <a:r>
              <a:rPr lang="en-US" sz="900" i="1" dirty="0">
                <a:latin typeface="Calibri" pitchFamily="34" charset="0"/>
                <a:cs typeface="Calibri" pitchFamily="34" charset="0"/>
              </a:rPr>
              <a:t>Run Date: </a:t>
            </a:r>
            <a:r>
              <a:rPr lang="en-US" sz="900" i="1" dirty="0" smtClean="0">
                <a:latin typeface="Calibri" pitchFamily="34" charset="0"/>
                <a:cs typeface="Calibri" pitchFamily="34" charset="0"/>
              </a:rPr>
              <a:t>08</a:t>
            </a:r>
            <a:r>
              <a:rPr lang="en-US" sz="900" i="1" baseline="30000" dirty="0" smtClean="0">
                <a:latin typeface="Calibri" pitchFamily="34" charset="0"/>
                <a:cs typeface="Calibri" pitchFamily="34" charset="0"/>
              </a:rPr>
              <a:t>th</a:t>
            </a:r>
            <a:r>
              <a:rPr lang="en-US" sz="900" i="1" dirty="0" smtClean="0">
                <a:latin typeface="Calibri" pitchFamily="34" charset="0"/>
                <a:cs typeface="Calibri" pitchFamily="34" charset="0"/>
              </a:rPr>
              <a:t> </a:t>
            </a:r>
            <a:r>
              <a:rPr lang="en-US" sz="900" i="1" dirty="0">
                <a:latin typeface="Calibri" pitchFamily="34" charset="0"/>
                <a:cs typeface="Calibri" pitchFamily="34" charset="0"/>
              </a:rPr>
              <a:t>April 2021</a:t>
            </a:r>
          </a:p>
        </p:txBody>
      </p:sp>
      <p:sp>
        <p:nvSpPr>
          <p:cNvPr id="13" name="Title 4"/>
          <p:cNvSpPr txBox="1">
            <a:spLocks/>
          </p:cNvSpPr>
          <p:nvPr/>
        </p:nvSpPr>
        <p:spPr>
          <a:xfrm>
            <a:off x="848374" y="4051899"/>
            <a:ext cx="4052887"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en-US" sz="1500" dirty="0">
                <a:solidFill>
                  <a:srgbClr val="58595B"/>
                </a:solidFill>
              </a:rPr>
              <a:t>3.3  TA Agreements/Compact Deals</a:t>
            </a:r>
          </a:p>
        </p:txBody>
      </p:sp>
      <p:graphicFrame>
        <p:nvGraphicFramePr>
          <p:cNvPr id="15" name="Group 66"/>
          <p:cNvGraphicFramePr>
            <a:graphicFrameLocks noGrp="1"/>
          </p:cNvGraphicFramePr>
          <p:nvPr>
            <p:extLst>
              <p:ext uri="{D42A27DB-BD31-4B8C-83A1-F6EECF244321}">
                <p14:modId xmlns:p14="http://schemas.microsoft.com/office/powerpoint/2010/main" val="203702378"/>
              </p:ext>
            </p:extLst>
          </p:nvPr>
        </p:nvGraphicFramePr>
        <p:xfrm>
          <a:off x="820794" y="4380243"/>
          <a:ext cx="4289370" cy="1712582"/>
        </p:xfrm>
        <a:graphic>
          <a:graphicData uri="http://schemas.openxmlformats.org/drawingml/2006/table">
            <a:tbl>
              <a:tblPr/>
              <a:tblGrid>
                <a:gridCol w="996030">
                  <a:extLst>
                    <a:ext uri="{9D8B030D-6E8A-4147-A177-3AD203B41FA5}">
                      <a16:colId xmlns="" xmlns:a16="http://schemas.microsoft.com/office/drawing/2014/main" val="20000"/>
                    </a:ext>
                  </a:extLst>
                </a:gridCol>
                <a:gridCol w="1491066">
                  <a:extLst>
                    <a:ext uri="{9D8B030D-6E8A-4147-A177-3AD203B41FA5}">
                      <a16:colId xmlns="" xmlns:a16="http://schemas.microsoft.com/office/drawing/2014/main" val="20005"/>
                    </a:ext>
                  </a:extLst>
                </a:gridCol>
                <a:gridCol w="1802274">
                  <a:extLst>
                    <a:ext uri="{9D8B030D-6E8A-4147-A177-3AD203B41FA5}">
                      <a16:colId xmlns="" xmlns:a16="http://schemas.microsoft.com/office/drawing/2014/main" val="20006"/>
                    </a:ext>
                  </a:extLst>
                </a:gridCol>
              </a:tblGrid>
              <a:tr h="206820">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endParaRPr kumimoji="0" lang="en-US" sz="900" b="1" i="0" u="none" strike="noStrike" cap="none" normalizeH="0" baseline="0" dirty="0" smtClean="0">
                        <a:ln>
                          <a:noFill/>
                        </a:ln>
                        <a:solidFill>
                          <a:schemeClr val="bg1"/>
                        </a:solidFill>
                        <a:effectLst/>
                        <a:latin typeface="+mn-lt"/>
                      </a:endParaRP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gridSpan="2">
                  <a:txBody>
                    <a:bodyPr/>
                    <a:lstStyle/>
                    <a:p>
                      <a:pPr marL="0" marR="0" lvl="0" indent="0" algn="ctr" defTabSz="914400" rtl="0" eaLnBrk="0" fontAlgn="base" latinLnBrk="0" hangingPunct="0">
                        <a:lnSpc>
                          <a:spcPct val="120000"/>
                        </a:lnSpc>
                        <a:spcBef>
                          <a:spcPct val="40000"/>
                        </a:spcBef>
                        <a:spcAft>
                          <a:spcPct val="0"/>
                        </a:spcAft>
                        <a:buClr>
                          <a:schemeClr val="accent2"/>
                        </a:buClr>
                        <a:buSzPct val="130000"/>
                        <a:buFont typeface="Times" pitchFamily="18" charset="0"/>
                        <a:buNone/>
                        <a:tabLst/>
                      </a:pPr>
                      <a:r>
                        <a:rPr kumimoji="0" lang="en-US" sz="900" b="1" i="0" u="none" strike="noStrike" kern="1200" cap="none" normalizeH="0" baseline="0" dirty="0" smtClean="0">
                          <a:ln>
                            <a:noFill/>
                          </a:ln>
                          <a:solidFill>
                            <a:schemeClr val="bg1"/>
                          </a:solidFill>
                          <a:effectLst/>
                          <a:latin typeface="+mn-lt"/>
                          <a:ea typeface="+mn-ea"/>
                          <a:cs typeface="+mn-cs"/>
                        </a:rPr>
                        <a:t>2020</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hMerge="1">
                  <a:txBody>
                    <a:bodyPr/>
                    <a:lstStyle/>
                    <a:p>
                      <a:endParaRPr lang="en-US"/>
                    </a:p>
                  </a:txBody>
                  <a:tcPr>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extLst>
                  <a:ext uri="{0D108BD9-81ED-4DB2-BD59-A6C34878D82A}">
                    <a16:rowId xmlns="" xmlns:a16="http://schemas.microsoft.com/office/drawing/2014/main" val="10000"/>
                  </a:ext>
                </a:extLst>
              </a:tr>
              <a:tr h="335919">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1" i="0" u="none" strike="noStrike" cap="none" normalizeH="0" baseline="0" dirty="0" smtClean="0">
                          <a:ln>
                            <a:noFill/>
                          </a:ln>
                          <a:solidFill>
                            <a:schemeClr val="bg1"/>
                          </a:solidFill>
                          <a:effectLst/>
                          <a:latin typeface="Calibri" pitchFamily="34" charset="0"/>
                        </a:rPr>
                        <a:t>Region</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alibri" pitchFamily="34" charset="0"/>
                        </a:rPr>
                        <a:t>Number of Deals</a:t>
                      </a:r>
                    </a:p>
                  </a:txBody>
                  <a:tcPr marL="43200" marR="43200" marT="14400" marB="1440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solidFill>
                          <a:effectLst/>
                          <a:latin typeface="Calibri" pitchFamily="34" charset="0"/>
                        </a:rPr>
                        <a:t>Institutions with </a:t>
                      </a:r>
                      <a:br>
                        <a:rPr kumimoji="0" lang="en-US" sz="900" b="1" i="0" u="none" strike="noStrike" cap="none" normalizeH="0" baseline="0" dirty="0" smtClean="0">
                          <a:ln>
                            <a:noFill/>
                          </a:ln>
                          <a:solidFill>
                            <a:schemeClr val="bg1"/>
                          </a:solidFill>
                          <a:effectLst/>
                          <a:latin typeface="Calibri" pitchFamily="34" charset="0"/>
                        </a:rPr>
                      </a:br>
                      <a:r>
                        <a:rPr kumimoji="0" lang="en-US" sz="900" b="1" i="0" u="none" strike="noStrike" cap="none" normalizeH="0" baseline="0" dirty="0" smtClean="0">
                          <a:ln>
                            <a:noFill/>
                          </a:ln>
                          <a:solidFill>
                            <a:schemeClr val="bg1"/>
                          </a:solidFill>
                          <a:effectLst/>
                          <a:latin typeface="Calibri" pitchFamily="34" charset="0"/>
                        </a:rPr>
                        <a:t>exposure via TA Agreements </a:t>
                      </a:r>
                    </a:p>
                  </a:txBody>
                  <a:tcPr marL="43200" marR="43200" marT="14400" marB="14400" anchor="ctr"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extLst>
                  <a:ext uri="{0D108BD9-81ED-4DB2-BD59-A6C34878D82A}">
                    <a16:rowId xmlns="" xmlns:a16="http://schemas.microsoft.com/office/drawing/2014/main" val="10001"/>
                  </a:ext>
                </a:extLst>
              </a:tr>
              <a:tr h="239560">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0" i="0" u="none" strike="noStrike" cap="none" normalizeH="0" baseline="0" dirty="0" smtClean="0">
                          <a:ln>
                            <a:noFill/>
                          </a:ln>
                          <a:solidFill>
                            <a:schemeClr val="tx1"/>
                          </a:solidFill>
                          <a:effectLst/>
                          <a:latin typeface="Calibri" pitchFamily="34" charset="0"/>
                        </a:rPr>
                        <a:t>Americas</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endParaRPr lang="en-US" sz="900" b="0" i="0" u="none" strike="noStrike" dirty="0">
                        <a:solidFill>
                          <a:schemeClr val="tx1"/>
                        </a:solidFill>
                        <a:effectLst/>
                        <a:latin typeface="Calibri" panose="020F0502020204030204" pitchFamily="34" charset="0"/>
                      </a:endParaRP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b"/>
                      <a:endParaRPr lang="en-US" sz="900" b="0" i="0" u="none" strike="noStrike" dirty="0">
                        <a:solidFill>
                          <a:schemeClr val="tx1"/>
                        </a:solidFill>
                        <a:effectLst/>
                        <a:latin typeface="Calibri" panose="020F0502020204030204" pitchFamily="34" charset="0"/>
                      </a:endParaRP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extLst>
                  <a:ext uri="{0D108BD9-81ED-4DB2-BD59-A6C34878D82A}">
                    <a16:rowId xmlns="" xmlns:a16="http://schemas.microsoft.com/office/drawing/2014/main" val="286442423"/>
                  </a:ext>
                </a:extLst>
              </a:tr>
              <a:tr h="285218">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0" i="0" u="none" strike="noStrike" cap="none" normalizeH="0" baseline="0" dirty="0" smtClean="0">
                          <a:ln>
                            <a:noFill/>
                          </a:ln>
                          <a:solidFill>
                            <a:schemeClr val="tx1"/>
                          </a:solidFill>
                          <a:effectLst/>
                          <a:latin typeface="Calibri" pitchFamily="34" charset="0"/>
                        </a:rPr>
                        <a:t>Asia Pacific</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0" i="0" u="none" strike="noStrike" dirty="0">
                          <a:solidFill>
                            <a:srgbClr val="58595B"/>
                          </a:solidFill>
                          <a:effectLst/>
                          <a:latin typeface="Calibri" panose="020F0502020204030204" pitchFamily="34" charset="0"/>
                        </a:rPr>
                        <a:t>2</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0" i="0" u="none" strike="noStrike" dirty="0">
                          <a:solidFill>
                            <a:srgbClr val="58595B"/>
                          </a:solidFill>
                          <a:effectLst/>
                          <a:latin typeface="Calibri" panose="020F0502020204030204" pitchFamily="34" charset="0"/>
                        </a:rPr>
                        <a:t>57</a:t>
                      </a: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extLst>
                  <a:ext uri="{0D108BD9-81ED-4DB2-BD59-A6C34878D82A}">
                    <a16:rowId xmlns="" xmlns:a16="http://schemas.microsoft.com/office/drawing/2014/main" val="656705504"/>
                  </a:ext>
                </a:extLst>
              </a:tr>
              <a:tr h="215024">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0" i="0" u="none" strike="noStrike" cap="none" normalizeH="0" baseline="0" dirty="0" smtClean="0">
                          <a:ln>
                            <a:noFill/>
                          </a:ln>
                          <a:solidFill>
                            <a:srgbClr val="686868"/>
                          </a:solidFill>
                          <a:effectLst/>
                          <a:latin typeface="Calibri" pitchFamily="34" charset="0"/>
                        </a:rPr>
                        <a:t>EMEA*</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ctr"/>
                      <a:r>
                        <a:rPr lang="en-US" sz="900" b="0" i="0" u="none" strike="noStrike">
                          <a:solidFill>
                            <a:srgbClr val="58595B"/>
                          </a:solidFill>
                          <a:effectLst/>
                          <a:latin typeface="Calibri" panose="020F0502020204030204" pitchFamily="34" charset="0"/>
                        </a:rPr>
                        <a:t>11</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tc>
                  <a:txBody>
                    <a:bodyPr/>
                    <a:lstStyle/>
                    <a:p>
                      <a:pPr algn="r" fontAlgn="ctr"/>
                      <a:r>
                        <a:rPr lang="en-US" sz="900" b="0" i="0" u="none" strike="noStrike" dirty="0">
                          <a:solidFill>
                            <a:srgbClr val="58595B"/>
                          </a:solidFill>
                          <a:effectLst/>
                          <a:latin typeface="Calibri" panose="020F0502020204030204" pitchFamily="34" charset="0"/>
                        </a:rPr>
                        <a:t>1,891</a:t>
                      </a: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AEEF0"/>
                    </a:solidFill>
                  </a:tcPr>
                </a:tc>
                <a:extLst>
                  <a:ext uri="{0D108BD9-81ED-4DB2-BD59-A6C34878D82A}">
                    <a16:rowId xmlns="" xmlns:a16="http://schemas.microsoft.com/office/drawing/2014/main" val="10002"/>
                  </a:ext>
                </a:extLst>
              </a:tr>
              <a:tr h="223221">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r>
                        <a:rPr kumimoji="0" lang="en-US" sz="900" b="1" i="0" u="none" strike="noStrike" cap="none" normalizeH="0" baseline="0" dirty="0" smtClean="0">
                          <a:ln>
                            <a:noFill/>
                          </a:ln>
                          <a:solidFill>
                            <a:srgbClr val="686868"/>
                          </a:solidFill>
                          <a:effectLst/>
                          <a:latin typeface="Calibri" pitchFamily="34" charset="0"/>
                        </a:rPr>
                        <a:t>Grand Total **</a:t>
                      </a: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1" i="0" u="none" strike="noStrike" dirty="0">
                          <a:solidFill>
                            <a:srgbClr val="58595B"/>
                          </a:solidFill>
                          <a:effectLst/>
                          <a:latin typeface="Calibri" panose="020F0502020204030204" pitchFamily="34" charset="0"/>
                        </a:rPr>
                        <a:t>13</a:t>
                      </a: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tc>
                  <a:txBody>
                    <a:bodyPr/>
                    <a:lstStyle/>
                    <a:p>
                      <a:pPr algn="r" fontAlgn="ctr"/>
                      <a:r>
                        <a:rPr lang="en-US" sz="900" b="1" i="0" u="none" strike="noStrike" dirty="0">
                          <a:solidFill>
                            <a:srgbClr val="58595B"/>
                          </a:solidFill>
                          <a:effectLst/>
                          <a:latin typeface="Calibri" panose="020F0502020204030204" pitchFamily="34" charset="0"/>
                        </a:rPr>
                        <a:t>1,948</a:t>
                      </a: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D3DAE0"/>
                    </a:solidFill>
                  </a:tcPr>
                </a:tc>
                <a:extLst>
                  <a:ext uri="{0D108BD9-81ED-4DB2-BD59-A6C34878D82A}">
                    <a16:rowId xmlns="" xmlns:a16="http://schemas.microsoft.com/office/drawing/2014/main" val="715237341"/>
                  </a:ext>
                </a:extLst>
              </a:tr>
              <a:tr h="206820">
                <a:tc>
                  <a:txBody>
                    <a:bodyPr/>
                    <a:lstStyle/>
                    <a:p>
                      <a:pPr marL="0" marR="0" lvl="0" indent="0" algn="l" defTabSz="914400" rtl="0" eaLnBrk="0" fontAlgn="base" latinLnBrk="0" hangingPunct="0">
                        <a:lnSpc>
                          <a:spcPct val="120000"/>
                        </a:lnSpc>
                        <a:spcBef>
                          <a:spcPct val="0"/>
                        </a:spcBef>
                        <a:spcAft>
                          <a:spcPct val="0"/>
                        </a:spcAft>
                        <a:buClr>
                          <a:schemeClr val="accent2"/>
                        </a:buClr>
                        <a:buSzPct val="130000"/>
                        <a:buFont typeface="Times" pitchFamily="18" charset="0"/>
                        <a:buNone/>
                        <a:tabLst/>
                      </a:pPr>
                      <a:endParaRPr kumimoji="0" lang="en-US" sz="900" b="1" i="0" u="none" strike="noStrike" cap="none" normalizeH="0" baseline="0" dirty="0" smtClean="0">
                        <a:ln>
                          <a:noFill/>
                        </a:ln>
                        <a:solidFill>
                          <a:srgbClr val="686868"/>
                        </a:solidFill>
                        <a:effectLst/>
                        <a:latin typeface="Calibri" pitchFamily="34" charset="0"/>
                      </a:endParaRPr>
                    </a:p>
                  </a:txBody>
                  <a:tcPr marL="43200" marR="43200" marT="14400" marB="14400" anchor="ctr"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1" i="0" u="none" strike="noStrike" dirty="0">
                        <a:solidFill>
                          <a:schemeClr val="tx1"/>
                        </a:solidFill>
                        <a:effectLst/>
                        <a:latin typeface="Calibri" panose="020F0502020204030204" pitchFamily="34" charset="0"/>
                      </a:endParaRPr>
                    </a:p>
                  </a:txBody>
                  <a:tcPr marL="43200" marR="43200" marT="14400" marB="144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tc>
                  <a:txBody>
                    <a:bodyPr/>
                    <a:lstStyle/>
                    <a:p>
                      <a:pPr algn="r" fontAlgn="b"/>
                      <a:endParaRPr lang="en-US" sz="900" b="1" i="0" u="none" strike="noStrike" dirty="0">
                        <a:solidFill>
                          <a:schemeClr val="tx1"/>
                        </a:solidFill>
                        <a:effectLst/>
                        <a:latin typeface="Calibri" panose="020F0502020204030204" pitchFamily="34" charset="0"/>
                      </a:endParaRPr>
                    </a:p>
                  </a:txBody>
                  <a:tcPr marL="43200" marR="43200" marT="14400" marB="1440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28BA3"/>
                    </a:solidFill>
                  </a:tcPr>
                </a:tc>
                <a:extLst>
                  <a:ext uri="{0D108BD9-81ED-4DB2-BD59-A6C34878D82A}">
                    <a16:rowId xmlns="" xmlns:a16="http://schemas.microsoft.com/office/drawing/2014/main" val="10003"/>
                  </a:ext>
                </a:extLst>
              </a:tr>
            </a:tbl>
          </a:graphicData>
        </a:graphic>
      </p:graphicFrame>
      <p:sp>
        <p:nvSpPr>
          <p:cNvPr id="16" name="TextBox 15"/>
          <p:cNvSpPr txBox="1"/>
          <p:nvPr/>
        </p:nvSpPr>
        <p:spPr>
          <a:xfrm>
            <a:off x="5239657" y="4237178"/>
            <a:ext cx="3817031" cy="1992066"/>
          </a:xfrm>
          <a:prstGeom prst="rect">
            <a:avLst/>
          </a:prstGeom>
          <a:noFill/>
        </p:spPr>
        <p:txBody>
          <a:bodyPr wrap="square" lIns="72000" tIns="72000" rIns="72000" bIns="72000" rtlCol="0">
            <a:spAutoFit/>
          </a:bodyPr>
          <a:lstStyle/>
          <a:p>
            <a:pPr fontAlgn="base"/>
            <a:r>
              <a:rPr lang="en-US" sz="1000" dirty="0"/>
              <a:t>Transformative Agreements: </a:t>
            </a:r>
            <a:r>
              <a:rPr lang="en-US" sz="1000" dirty="0">
                <a:hlinkClick r:id="rId4"/>
              </a:rPr>
              <a:t>https://</a:t>
            </a:r>
            <a:r>
              <a:rPr lang="en-US" sz="1000" dirty="0" smtClean="0">
                <a:hlinkClick r:id="rId4"/>
              </a:rPr>
              <a:t>www.springernature.com/gp/open-research/institutional-agreements</a:t>
            </a:r>
            <a:r>
              <a:rPr lang="en-US" sz="1000" dirty="0" smtClean="0"/>
              <a:t> </a:t>
            </a:r>
            <a:endParaRPr lang="en-US" sz="1000" dirty="0"/>
          </a:p>
          <a:p>
            <a:pPr fontAlgn="base"/>
            <a:r>
              <a:rPr lang="en-US" sz="1000" dirty="0"/>
              <a:t>Our Transformative Agreements enable participating institutions to combine journal subscription access along with OA publication costs (APCs). </a:t>
            </a:r>
          </a:p>
          <a:p>
            <a:pPr fontAlgn="base"/>
            <a:r>
              <a:rPr lang="en-US" sz="1000" dirty="0"/>
              <a:t>In addition to managing the cost and administration of OA, </a:t>
            </a:r>
            <a:r>
              <a:rPr lang="en-US" sz="1000" dirty="0">
                <a:solidFill>
                  <a:schemeClr val="accent3"/>
                </a:solidFill>
              </a:rPr>
              <a:t>Transformative Agreements offer authors an easy way to comply with funders’ OA requirements.</a:t>
            </a:r>
          </a:p>
          <a:p>
            <a:pPr fontAlgn="base"/>
            <a:r>
              <a:rPr lang="en-US" sz="1000" dirty="0"/>
              <a:t>If your institution has a Transformative Agreement, you may publish your article OA with your fees covered, in Springer Nature journals that are included in the agreement.</a:t>
            </a:r>
          </a:p>
        </p:txBody>
      </p:sp>
    </p:spTree>
    <p:custDataLst>
      <p:tags r:id="rId1"/>
    </p:custDataLst>
    <p:extLst>
      <p:ext uri="{BB962C8B-B14F-4D97-AF65-F5344CB8AC3E}">
        <p14:creationId xmlns:p14="http://schemas.microsoft.com/office/powerpoint/2010/main" val="323978965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830657" y="297321"/>
            <a:ext cx="8239126" cy="370558"/>
          </a:xfrm>
        </p:spPr>
        <p:txBody>
          <a:bodyPr/>
          <a:lstStyle/>
          <a:p>
            <a:r>
              <a:rPr lang="en-GB" sz="2100" dirty="0">
                <a:latin typeface="Calibri" pitchFamily="34" charset="0"/>
                <a:cs typeface="Calibri" pitchFamily="34" charset="0"/>
              </a:rPr>
              <a:t>4  </a:t>
            </a:r>
            <a:r>
              <a:rPr lang="en-GB" sz="2100" dirty="0" smtClean="0">
                <a:latin typeface="Calibri" pitchFamily="34" charset="0"/>
                <a:cs typeface="Calibri" pitchFamily="34" charset="0"/>
              </a:rPr>
              <a:t>Usage	</a:t>
            </a:r>
            <a:endParaRPr lang="en-GB" sz="2100" dirty="0">
              <a:latin typeface="Calibri" pitchFamily="34" charset="0"/>
              <a:cs typeface="Calibri" pitchFamily="34" charset="0"/>
            </a:endParaRPr>
          </a:p>
        </p:txBody>
      </p:sp>
      <p:sp>
        <p:nvSpPr>
          <p:cNvPr id="12" name="Title 4"/>
          <p:cNvSpPr txBox="1">
            <a:spLocks/>
          </p:cNvSpPr>
          <p:nvPr/>
        </p:nvSpPr>
        <p:spPr>
          <a:xfrm>
            <a:off x="825502" y="800200"/>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en-US" sz="1500" dirty="0">
                <a:solidFill>
                  <a:srgbClr val="58595B"/>
                </a:solidFill>
              </a:rPr>
              <a:t>4.1  Successful Full-Text </a:t>
            </a:r>
            <a:r>
              <a:rPr lang="en-US" sz="1500" dirty="0" smtClean="0">
                <a:solidFill>
                  <a:srgbClr val="58595B"/>
                </a:solidFill>
              </a:rPr>
              <a:t>Article Requests</a:t>
            </a:r>
            <a:endParaRPr lang="en-US" sz="1500" dirty="0">
              <a:solidFill>
                <a:srgbClr val="58595B"/>
              </a:solidFill>
            </a:endParaRPr>
          </a:p>
        </p:txBody>
      </p:sp>
      <p:sp>
        <p:nvSpPr>
          <p:cNvPr id="10" name="Rectangle 4"/>
          <p:cNvSpPr>
            <a:spLocks noChangeArrowheads="1"/>
          </p:cNvSpPr>
          <p:nvPr/>
        </p:nvSpPr>
        <p:spPr bwMode="auto">
          <a:xfrm>
            <a:off x="2490356" y="6122492"/>
            <a:ext cx="65869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spcBef>
                <a:spcPts val="600"/>
              </a:spcBef>
              <a:buClr>
                <a:schemeClr val="accent2"/>
              </a:buClr>
              <a:buSzPct val="100000"/>
            </a:pPr>
            <a:r>
              <a:rPr lang="en-US" sz="1000" dirty="0"/>
              <a:t>Source: COUNTER usage data on Google </a:t>
            </a:r>
            <a:r>
              <a:rPr lang="en-US" sz="1000" dirty="0" err="1"/>
              <a:t>BigQuery</a:t>
            </a:r>
            <a:r>
              <a:rPr lang="en-US" sz="1000" dirty="0"/>
              <a:t>. Downloads from </a:t>
            </a:r>
            <a:r>
              <a:rPr lang="en-US" sz="1000" dirty="0" err="1"/>
              <a:t>SpringerLink</a:t>
            </a:r>
            <a:r>
              <a:rPr lang="en-US" sz="1000" dirty="0"/>
              <a:t>, Nature.com and BMC Platform .</a:t>
            </a:r>
          </a:p>
        </p:txBody>
      </p:sp>
      <p:grpSp>
        <p:nvGrpSpPr>
          <p:cNvPr id="16" name="Group 24"/>
          <p:cNvGrpSpPr>
            <a:grpSpLocks/>
          </p:cNvGrpSpPr>
          <p:nvPr/>
        </p:nvGrpSpPr>
        <p:grpSpPr bwMode="auto">
          <a:xfrm>
            <a:off x="828666" y="1196752"/>
            <a:ext cx="8248650" cy="4710113"/>
            <a:chOff x="3233" y="1149"/>
            <a:chExt cx="2530" cy="2625"/>
          </a:xfrm>
        </p:grpSpPr>
        <p:sp>
          <p:nvSpPr>
            <p:cNvPr id="17" name="Text Box 25"/>
            <p:cNvSpPr txBox="1">
              <a:spLocks noChangeArrowheads="1"/>
            </p:cNvSpPr>
            <p:nvPr/>
          </p:nvSpPr>
          <p:spPr bwMode="auto">
            <a:xfrm>
              <a:off x="3233" y="1149"/>
              <a:ext cx="2530" cy="172"/>
            </a:xfrm>
            <a:prstGeom prst="rect">
              <a:avLst/>
            </a:prstGeom>
            <a:solidFill>
              <a:schemeClr val="accent1"/>
            </a:solidFill>
            <a:ln w="12700">
              <a:solidFill>
                <a:schemeClr val="accent1"/>
              </a:solidFill>
              <a:miter lim="800000"/>
              <a:headEnd/>
              <a:tailEnd/>
            </a:ln>
            <a:effectLst/>
          </p:spPr>
          <p:txBody>
            <a:bodyPr>
              <a:spAutoFit/>
            </a:bodyPr>
            <a:lstStyle/>
            <a:p>
              <a:pPr algn="ctr">
                <a:spcBef>
                  <a:spcPct val="0"/>
                </a:spcBef>
              </a:pPr>
              <a:r>
                <a:rPr lang="en-US" sz="1400" b="1" dirty="0" smtClean="0">
                  <a:solidFill>
                    <a:schemeClr val="bg1"/>
                  </a:solidFill>
                </a:rPr>
                <a:t>Full-Text Article Requests 2017 – 2021 (YTD)</a:t>
              </a:r>
              <a:endParaRPr lang="en-US" sz="1400" b="1" dirty="0">
                <a:solidFill>
                  <a:schemeClr val="bg1"/>
                </a:solidFill>
              </a:endParaRPr>
            </a:p>
          </p:txBody>
        </p:sp>
        <p:sp>
          <p:nvSpPr>
            <p:cNvPr id="18" name="Rectangle 26"/>
            <p:cNvSpPr>
              <a:spLocks noChangeArrowheads="1"/>
            </p:cNvSpPr>
            <p:nvPr/>
          </p:nvSpPr>
          <p:spPr bwMode="auto">
            <a:xfrm>
              <a:off x="3233" y="1149"/>
              <a:ext cx="2530" cy="2625"/>
            </a:xfrm>
            <a:prstGeom prst="rect">
              <a:avLst/>
            </a:prstGeom>
            <a:noFill/>
            <a:ln w="12700">
              <a:solidFill>
                <a:schemeClr val="accent1"/>
              </a:solidFill>
              <a:miter lim="800000"/>
              <a:headEnd/>
              <a:tailEnd/>
            </a:ln>
            <a:effectLst/>
          </p:spPr>
          <p:txBody>
            <a:bodyPr wrap="none" anchor="ctr"/>
            <a:lstStyle/>
            <a:p>
              <a:endParaRPr lang="en-US"/>
            </a:p>
          </p:txBody>
        </p:sp>
      </p:grpSp>
      <p:graphicFrame>
        <p:nvGraphicFramePr>
          <p:cNvPr id="20" name="Table 19"/>
          <p:cNvGraphicFramePr>
            <a:graphicFrameLocks noGrp="1"/>
          </p:cNvGraphicFramePr>
          <p:nvPr>
            <p:extLst>
              <p:ext uri="{D42A27DB-BD31-4B8C-83A1-F6EECF244321}">
                <p14:modId xmlns:p14="http://schemas.microsoft.com/office/powerpoint/2010/main" val="1973058493"/>
              </p:ext>
            </p:extLst>
          </p:nvPr>
        </p:nvGraphicFramePr>
        <p:xfrm>
          <a:off x="6444868" y="2333829"/>
          <a:ext cx="2091866" cy="2895548"/>
        </p:xfrm>
        <a:graphic>
          <a:graphicData uri="http://schemas.openxmlformats.org/drawingml/2006/table">
            <a:tbl>
              <a:tblPr firstRow="1" bandRow="1">
                <a:tableStyleId>{5C22544A-7EE6-4342-B048-85BDC9FD1C3A}</a:tableStyleId>
              </a:tblPr>
              <a:tblGrid>
                <a:gridCol w="1130202">
                  <a:extLst>
                    <a:ext uri="{9D8B030D-6E8A-4147-A177-3AD203B41FA5}">
                      <a16:colId xmlns="" xmlns:a16="http://schemas.microsoft.com/office/drawing/2014/main" val="20000"/>
                    </a:ext>
                  </a:extLst>
                </a:gridCol>
                <a:gridCol w="961664">
                  <a:extLst>
                    <a:ext uri="{9D8B030D-6E8A-4147-A177-3AD203B41FA5}">
                      <a16:colId xmlns="" xmlns:a16="http://schemas.microsoft.com/office/drawing/2014/main" val="20001"/>
                    </a:ext>
                  </a:extLst>
                </a:gridCol>
              </a:tblGrid>
              <a:tr h="431504">
                <a:tc gridSpan="2">
                  <a:txBody>
                    <a:bodyPr/>
                    <a:lstStyle/>
                    <a:p>
                      <a:pPr algn="ctr"/>
                      <a:r>
                        <a:rPr lang="de-DE" sz="1100" dirty="0" smtClean="0">
                          <a:solidFill>
                            <a:srgbClr val="FF0000"/>
                          </a:solidFill>
                          <a:latin typeface="+mn-lt"/>
                        </a:rPr>
                        <a:t>Totals</a:t>
                      </a:r>
                      <a:endParaRPr lang="en-US" sz="1100" dirty="0">
                        <a:solidFill>
                          <a:srgbClr val="FF0000"/>
                        </a:solidFill>
                        <a:latin typeface="+mn-lt"/>
                      </a:endParaRPr>
                    </a:p>
                  </a:txBody>
                  <a:tcPr marL="43200" marR="43200" marT="14400" marB="14400" anchor="ctr"/>
                </a:tc>
                <a:tc hMerge="1">
                  <a:txBody>
                    <a:bodyPr/>
                    <a:lstStyle/>
                    <a:p>
                      <a:endParaRPr lang="en-US" sz="1100"/>
                    </a:p>
                  </a:txBody>
                  <a:tcPr/>
                </a:tc>
                <a:extLst>
                  <a:ext uri="{0D108BD9-81ED-4DB2-BD59-A6C34878D82A}">
                    <a16:rowId xmlns="" xmlns:a16="http://schemas.microsoft.com/office/drawing/2014/main" val="10000"/>
                  </a:ext>
                </a:extLst>
              </a:tr>
              <a:tr h="738028">
                <a:tc>
                  <a:txBody>
                    <a:bodyPr/>
                    <a:lstStyle/>
                    <a:p>
                      <a:endParaRPr lang="de-DE" sz="1100" dirty="0" smtClean="0">
                        <a:solidFill>
                          <a:srgbClr val="FF0000"/>
                        </a:solidFill>
                        <a:latin typeface="+mn-lt"/>
                      </a:endParaRPr>
                    </a:p>
                    <a:p>
                      <a:r>
                        <a:rPr lang="de-DE" sz="1100" dirty="0" smtClean="0">
                          <a:solidFill>
                            <a:srgbClr val="FF0000"/>
                          </a:solidFill>
                          <a:latin typeface="+mn-lt"/>
                        </a:rPr>
                        <a:t>2017</a:t>
                      </a:r>
                      <a:endParaRPr lang="en-US" sz="1100" dirty="0">
                        <a:solidFill>
                          <a:srgbClr val="FF0000"/>
                        </a:solidFill>
                        <a:latin typeface="+mn-lt"/>
                      </a:endParaRPr>
                    </a:p>
                  </a:txBody>
                  <a:tcPr marL="43200" marR="43200" marT="14400" marB="14400" anchor="ctr"/>
                </a:tc>
                <a:tc>
                  <a:txBody>
                    <a:bodyPr/>
                    <a:lstStyle/>
                    <a:p>
                      <a:pPr algn="r" fontAlgn="b"/>
                      <a:endParaRPr lang="en-US" sz="1100" b="0" i="0" u="none" strike="noStrike" dirty="0" smtClean="0">
                        <a:solidFill>
                          <a:srgbClr val="FF0000"/>
                        </a:solidFill>
                        <a:effectLst/>
                        <a:latin typeface="+mn-lt"/>
                      </a:endParaRPr>
                    </a:p>
                    <a:p>
                      <a:pPr algn="r" fontAlgn="b"/>
                      <a:r>
                        <a:rPr lang="en-US" sz="1100" b="0" i="0" u="none" strike="noStrike" dirty="0" smtClean="0">
                          <a:solidFill>
                            <a:srgbClr val="FF0000"/>
                          </a:solidFill>
                          <a:effectLst/>
                          <a:latin typeface="+mn-lt"/>
                        </a:rPr>
                        <a:t>19,904</a:t>
                      </a:r>
                      <a:endParaRPr lang="en-US" sz="1100" b="0" i="0" u="none" strike="noStrike" dirty="0">
                        <a:solidFill>
                          <a:srgbClr val="FF0000"/>
                        </a:solidFill>
                        <a:effectLst/>
                        <a:latin typeface="+mn-lt"/>
                      </a:endParaRPr>
                    </a:p>
                  </a:txBody>
                  <a:tcPr marL="9525" marR="9525" marT="9525" marB="0" anchor="ctr"/>
                </a:tc>
                <a:extLst>
                  <a:ext uri="{0D108BD9-81ED-4DB2-BD59-A6C34878D82A}">
                    <a16:rowId xmlns="" xmlns:a16="http://schemas.microsoft.com/office/drawing/2014/main" val="10001"/>
                  </a:ext>
                </a:extLst>
              </a:tr>
              <a:tr h="431504">
                <a:tc>
                  <a:txBody>
                    <a:bodyPr/>
                    <a:lstStyle/>
                    <a:p>
                      <a:r>
                        <a:rPr lang="de-DE" sz="1100" dirty="0" smtClean="0">
                          <a:solidFill>
                            <a:srgbClr val="FF0000"/>
                          </a:solidFill>
                          <a:latin typeface="+mn-lt"/>
                        </a:rPr>
                        <a:t>2018</a:t>
                      </a:r>
                      <a:endParaRPr lang="en-US" sz="1100" dirty="0">
                        <a:solidFill>
                          <a:srgbClr val="FF0000"/>
                        </a:solidFill>
                        <a:latin typeface="+mn-lt"/>
                      </a:endParaRPr>
                    </a:p>
                  </a:txBody>
                  <a:tcPr marL="43200" marR="43200" marT="14400" marB="14400" anchor="ctr"/>
                </a:tc>
                <a:tc>
                  <a:txBody>
                    <a:bodyPr/>
                    <a:lstStyle/>
                    <a:p>
                      <a:pPr algn="r" fontAlgn="b"/>
                      <a:r>
                        <a:rPr lang="en-US" sz="1100" b="0" i="0" u="none" strike="noStrike" dirty="0" smtClean="0">
                          <a:solidFill>
                            <a:srgbClr val="FF0000"/>
                          </a:solidFill>
                          <a:effectLst/>
                          <a:latin typeface="+mn-lt"/>
                        </a:rPr>
                        <a:t>20,016</a:t>
                      </a:r>
                      <a:endParaRPr lang="en-US" sz="1100" b="0" i="0" u="none" strike="noStrike" dirty="0">
                        <a:solidFill>
                          <a:srgbClr val="FF0000"/>
                        </a:solidFill>
                        <a:effectLst/>
                        <a:latin typeface="+mn-lt"/>
                      </a:endParaRPr>
                    </a:p>
                  </a:txBody>
                  <a:tcPr marL="9525" marR="9525" marT="9525" marB="0" anchor="ctr"/>
                </a:tc>
                <a:extLst>
                  <a:ext uri="{0D108BD9-81ED-4DB2-BD59-A6C34878D82A}">
                    <a16:rowId xmlns="" xmlns:a16="http://schemas.microsoft.com/office/drawing/2014/main" val="10002"/>
                  </a:ext>
                </a:extLst>
              </a:tr>
              <a:tr h="431504">
                <a:tc>
                  <a:txBody>
                    <a:bodyPr/>
                    <a:lstStyle/>
                    <a:p>
                      <a:r>
                        <a:rPr lang="de-DE" sz="1100" dirty="0" smtClean="0">
                          <a:solidFill>
                            <a:srgbClr val="FF0000"/>
                          </a:solidFill>
                          <a:latin typeface="+mn-lt"/>
                        </a:rPr>
                        <a:t>2019 </a:t>
                      </a:r>
                      <a:endParaRPr lang="en-US" sz="1100" dirty="0">
                        <a:solidFill>
                          <a:srgbClr val="FF0000"/>
                        </a:solidFill>
                        <a:latin typeface="+mn-lt"/>
                      </a:endParaRPr>
                    </a:p>
                  </a:txBody>
                  <a:tcPr marL="43200" marR="43200" marT="14400" marB="14400" anchor="ctr"/>
                </a:tc>
                <a:tc>
                  <a:txBody>
                    <a:bodyPr/>
                    <a:lstStyle/>
                    <a:p>
                      <a:pPr algn="r" fontAlgn="b"/>
                      <a:r>
                        <a:rPr lang="en-US" sz="1100" b="0" i="0" u="none" strike="noStrike" dirty="0" smtClean="0">
                          <a:solidFill>
                            <a:srgbClr val="FF0000"/>
                          </a:solidFill>
                          <a:effectLst/>
                          <a:latin typeface="+mn-lt"/>
                        </a:rPr>
                        <a:t>19,998</a:t>
                      </a:r>
                      <a:endParaRPr lang="en-US" sz="1100" b="0" i="0" u="none" strike="noStrike" dirty="0">
                        <a:solidFill>
                          <a:srgbClr val="FF0000"/>
                        </a:solidFill>
                        <a:effectLst/>
                        <a:latin typeface="+mn-lt"/>
                      </a:endParaRPr>
                    </a:p>
                  </a:txBody>
                  <a:tcPr marL="9525" marR="9525" marT="9525" marB="0" anchor="ctr"/>
                </a:tc>
                <a:extLst>
                  <a:ext uri="{0D108BD9-81ED-4DB2-BD59-A6C34878D82A}">
                    <a16:rowId xmlns="" xmlns:a16="http://schemas.microsoft.com/office/drawing/2014/main" val="10003"/>
                  </a:ext>
                </a:extLst>
              </a:tr>
              <a:tr h="431504">
                <a:tc>
                  <a:txBody>
                    <a:bodyPr/>
                    <a:lstStyle/>
                    <a:p>
                      <a:r>
                        <a:rPr lang="en-US" sz="1400" dirty="0" smtClean="0">
                          <a:solidFill>
                            <a:schemeClr val="accent3"/>
                          </a:solidFill>
                          <a:latin typeface="+mn-lt"/>
                        </a:rPr>
                        <a:t>2020</a:t>
                      </a:r>
                      <a:endParaRPr lang="en-US" sz="1400" dirty="0">
                        <a:solidFill>
                          <a:schemeClr val="accent3"/>
                        </a:solidFill>
                        <a:latin typeface="+mn-lt"/>
                      </a:endParaRPr>
                    </a:p>
                  </a:txBody>
                  <a:tcPr marL="43200" marR="43200" marT="14400" marB="14400" anchor="ctr"/>
                </a:tc>
                <a:tc>
                  <a:txBody>
                    <a:bodyPr/>
                    <a:lstStyle/>
                    <a:p>
                      <a:pPr algn="r" fontAlgn="b"/>
                      <a:r>
                        <a:rPr lang="en-US" sz="1400" b="1" i="0" u="none" strike="noStrike" dirty="0" smtClean="0">
                          <a:solidFill>
                            <a:srgbClr val="FF0000"/>
                          </a:solidFill>
                          <a:effectLst/>
                          <a:latin typeface="+mn-lt"/>
                        </a:rPr>
                        <a:t>25,790</a:t>
                      </a:r>
                      <a:endParaRPr lang="en-US" sz="1400" b="1" i="0" u="none" strike="noStrike" dirty="0">
                        <a:solidFill>
                          <a:srgbClr val="FF0000"/>
                        </a:solidFill>
                        <a:effectLst/>
                        <a:latin typeface="+mn-lt"/>
                      </a:endParaRPr>
                    </a:p>
                  </a:txBody>
                  <a:tcPr marL="9525" marR="9525" marT="9525" marB="0" anchor="ctr"/>
                </a:tc>
                <a:extLst>
                  <a:ext uri="{0D108BD9-81ED-4DB2-BD59-A6C34878D82A}">
                    <a16:rowId xmlns="" xmlns:a16="http://schemas.microsoft.com/office/drawing/2014/main" val="10004"/>
                  </a:ext>
                </a:extLst>
              </a:tr>
              <a:tr h="431504">
                <a:tc>
                  <a:txBody>
                    <a:bodyPr/>
                    <a:lstStyle/>
                    <a:p>
                      <a:r>
                        <a:rPr lang="en-US" sz="1100" dirty="0" smtClean="0">
                          <a:solidFill>
                            <a:srgbClr val="FF0000"/>
                          </a:solidFill>
                          <a:latin typeface="+mn-lt"/>
                        </a:rPr>
                        <a:t>2021 (YTD)</a:t>
                      </a:r>
                      <a:endParaRPr lang="en-US" sz="1100" dirty="0">
                        <a:solidFill>
                          <a:srgbClr val="FF0000"/>
                        </a:solidFill>
                        <a:latin typeface="+mn-lt"/>
                      </a:endParaRPr>
                    </a:p>
                  </a:txBody>
                  <a:tcPr marL="43200" marR="43200" marT="14400" marB="14400" anchor="ctr"/>
                </a:tc>
                <a:tc>
                  <a:txBody>
                    <a:bodyPr/>
                    <a:lstStyle/>
                    <a:p>
                      <a:pPr algn="r"/>
                      <a:r>
                        <a:rPr lang="de-DE" sz="1100" dirty="0" smtClean="0">
                          <a:solidFill>
                            <a:srgbClr val="FF0000"/>
                          </a:solidFill>
                          <a:latin typeface="+mn-lt"/>
                        </a:rPr>
                        <a:t>4,729</a:t>
                      </a:r>
                      <a:endParaRPr lang="en-US" sz="1100" dirty="0">
                        <a:solidFill>
                          <a:srgbClr val="FF0000"/>
                        </a:solidFill>
                        <a:latin typeface="+mn-lt"/>
                      </a:endParaRPr>
                    </a:p>
                  </a:txBody>
                  <a:tcPr marL="43200" marR="43200" marT="14400" marB="14400" anchor="ctr"/>
                </a:tc>
                <a:extLst>
                  <a:ext uri="{0D108BD9-81ED-4DB2-BD59-A6C34878D82A}">
                    <a16:rowId xmlns="" xmlns:a16="http://schemas.microsoft.com/office/drawing/2014/main" val="150468314"/>
                  </a:ext>
                </a:extLst>
              </a:tr>
            </a:tbl>
          </a:graphicData>
        </a:graphic>
      </p:graphicFrame>
      <p:graphicFrame>
        <p:nvGraphicFramePr>
          <p:cNvPr id="11" name="Diagrammplatzhalter 17"/>
          <p:cNvGraphicFramePr>
            <a:graphicFrameLocks/>
          </p:cNvGraphicFramePr>
          <p:nvPr>
            <p:extLst>
              <p:ext uri="{D42A27DB-BD31-4B8C-83A1-F6EECF244321}">
                <p14:modId xmlns:p14="http://schemas.microsoft.com/office/powerpoint/2010/main" val="1228183179"/>
              </p:ext>
            </p:extLst>
          </p:nvPr>
        </p:nvGraphicFramePr>
        <p:xfrm>
          <a:off x="1222111" y="2192356"/>
          <a:ext cx="5078784" cy="2985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117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8"/>
          <p:cNvSpPr txBox="1">
            <a:spLocks noChangeArrowheads="1"/>
          </p:cNvSpPr>
          <p:nvPr/>
        </p:nvSpPr>
        <p:spPr bwMode="auto">
          <a:xfrm>
            <a:off x="6392928" y="6088229"/>
            <a:ext cx="27042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2"/>
                </a:solidFill>
                <a:latin typeface="Arial" pitchFamily="34" charset="0"/>
              </a:defRPr>
            </a:lvl1pPr>
            <a:lvl2pPr marL="742950" indent="-285750" eaLnBrk="0" hangingPunct="0">
              <a:defRPr sz="1600">
                <a:solidFill>
                  <a:schemeClr val="tx2"/>
                </a:solidFill>
                <a:latin typeface="Arial" pitchFamily="34" charset="0"/>
              </a:defRPr>
            </a:lvl2pPr>
            <a:lvl3pPr marL="1143000" indent="-228600" eaLnBrk="0" hangingPunct="0">
              <a:defRPr sz="1600">
                <a:solidFill>
                  <a:schemeClr val="tx2"/>
                </a:solidFill>
                <a:latin typeface="Arial" pitchFamily="34" charset="0"/>
              </a:defRPr>
            </a:lvl3pPr>
            <a:lvl4pPr marL="1600200" indent="-228600" eaLnBrk="0" hangingPunct="0">
              <a:defRPr sz="1600">
                <a:solidFill>
                  <a:schemeClr val="tx2"/>
                </a:solidFill>
                <a:latin typeface="Arial" pitchFamily="34" charset="0"/>
              </a:defRPr>
            </a:lvl4pPr>
            <a:lvl5pPr marL="2057400" indent="-228600" eaLnBrk="0" hangingPunct="0">
              <a:defRPr sz="1600">
                <a:solidFill>
                  <a:schemeClr val="tx2"/>
                </a:solidFill>
                <a:latin typeface="Arial" pitchFamily="34" charset="0"/>
              </a:defRPr>
            </a:lvl5pPr>
            <a:lvl6pPr marL="2514600" indent="-228600" eaLnBrk="0" fontAlgn="base" hangingPunct="0">
              <a:spcBef>
                <a:spcPct val="0"/>
              </a:spcBef>
              <a:spcAft>
                <a:spcPct val="0"/>
              </a:spcAft>
              <a:defRPr sz="1600">
                <a:solidFill>
                  <a:schemeClr val="tx2"/>
                </a:solidFill>
                <a:latin typeface="Arial" pitchFamily="34" charset="0"/>
              </a:defRPr>
            </a:lvl6pPr>
            <a:lvl7pPr marL="2971800" indent="-228600" eaLnBrk="0" fontAlgn="base" hangingPunct="0">
              <a:spcBef>
                <a:spcPct val="0"/>
              </a:spcBef>
              <a:spcAft>
                <a:spcPct val="0"/>
              </a:spcAft>
              <a:defRPr sz="1600">
                <a:solidFill>
                  <a:schemeClr val="tx2"/>
                </a:solidFill>
                <a:latin typeface="Arial" pitchFamily="34" charset="0"/>
              </a:defRPr>
            </a:lvl7pPr>
            <a:lvl8pPr marL="3429000" indent="-228600" eaLnBrk="0" fontAlgn="base" hangingPunct="0">
              <a:spcBef>
                <a:spcPct val="0"/>
              </a:spcBef>
              <a:spcAft>
                <a:spcPct val="0"/>
              </a:spcAft>
              <a:defRPr sz="1600">
                <a:solidFill>
                  <a:schemeClr val="tx2"/>
                </a:solidFill>
                <a:latin typeface="Arial" pitchFamily="34" charset="0"/>
              </a:defRPr>
            </a:lvl8pPr>
            <a:lvl9pPr marL="3886200" indent="-228600" eaLnBrk="0" fontAlgn="base" hangingPunct="0">
              <a:spcBef>
                <a:spcPct val="0"/>
              </a:spcBef>
              <a:spcAft>
                <a:spcPct val="0"/>
              </a:spcAft>
              <a:defRPr sz="1600">
                <a:solidFill>
                  <a:schemeClr val="tx2"/>
                </a:solidFill>
                <a:latin typeface="Arial" pitchFamily="34" charset="0"/>
              </a:defRPr>
            </a:lvl9pPr>
          </a:lstStyle>
          <a:p>
            <a:pPr algn="r" eaLnBrk="1" hangingPunct="1"/>
            <a:r>
              <a:rPr lang="en-US" sz="1000" dirty="0">
                <a:solidFill>
                  <a:schemeClr val="tx1"/>
                </a:solidFill>
                <a:latin typeface="Calibri" pitchFamily="34" charset="0"/>
              </a:rPr>
              <a:t>Source: Google Analytics data on Google Big </a:t>
            </a:r>
            <a:r>
              <a:rPr lang="en-US" sz="1000" dirty="0" smtClean="0">
                <a:solidFill>
                  <a:schemeClr val="tx1"/>
                </a:solidFill>
                <a:latin typeface="Calibri" pitchFamily="34" charset="0"/>
              </a:rPr>
              <a:t>Query. </a:t>
            </a:r>
            <a:endParaRPr lang="en-US" sz="1000" dirty="0">
              <a:solidFill>
                <a:schemeClr val="tx1"/>
              </a:solidFill>
              <a:latin typeface="Calibri" pitchFamily="34" charset="0"/>
            </a:endParaRPr>
          </a:p>
        </p:txBody>
      </p:sp>
      <p:sp>
        <p:nvSpPr>
          <p:cNvPr id="13" name="Title 4"/>
          <p:cNvSpPr txBox="1">
            <a:spLocks/>
          </p:cNvSpPr>
          <p:nvPr/>
        </p:nvSpPr>
        <p:spPr>
          <a:xfrm>
            <a:off x="830657" y="297321"/>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en-GB" sz="2100" dirty="0" smtClean="0">
                <a:latin typeface="Calibri" pitchFamily="34" charset="0"/>
                <a:cs typeface="Calibri" pitchFamily="34" charset="0"/>
              </a:rPr>
              <a:t>4  Usage</a:t>
            </a:r>
            <a:endParaRPr lang="en-GB" sz="2100" dirty="0">
              <a:latin typeface="Calibri" pitchFamily="34" charset="0"/>
              <a:cs typeface="Calibri" pitchFamily="34" charset="0"/>
            </a:endParaRPr>
          </a:p>
        </p:txBody>
      </p:sp>
      <p:sp>
        <p:nvSpPr>
          <p:cNvPr id="14" name="Title 4"/>
          <p:cNvSpPr txBox="1">
            <a:spLocks/>
          </p:cNvSpPr>
          <p:nvPr/>
        </p:nvSpPr>
        <p:spPr>
          <a:xfrm>
            <a:off x="825502" y="800200"/>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486A7E"/>
                </a:solidFill>
                <a:latin typeface="+mj-lt"/>
                <a:ea typeface="+mj-ea"/>
                <a:cs typeface="+mj-cs"/>
              </a:defRPr>
            </a:lvl1pPr>
          </a:lstStyle>
          <a:p>
            <a:r>
              <a:rPr lang="de-DE" sz="1500" dirty="0">
                <a:solidFill>
                  <a:srgbClr val="58595B"/>
                </a:solidFill>
              </a:rPr>
              <a:t>4.4  </a:t>
            </a:r>
            <a:r>
              <a:rPr lang="en-US" sz="1500" dirty="0">
                <a:solidFill>
                  <a:srgbClr val="58595B"/>
                </a:solidFill>
              </a:rPr>
              <a:t>Visits by Geography</a:t>
            </a:r>
          </a:p>
        </p:txBody>
      </p:sp>
      <p:grpSp>
        <p:nvGrpSpPr>
          <p:cNvPr id="12" name="Group 24"/>
          <p:cNvGrpSpPr>
            <a:grpSpLocks/>
          </p:cNvGrpSpPr>
          <p:nvPr/>
        </p:nvGrpSpPr>
        <p:grpSpPr bwMode="auto">
          <a:xfrm>
            <a:off x="827986" y="1263650"/>
            <a:ext cx="8246163" cy="4710113"/>
            <a:chOff x="3233" y="1149"/>
            <a:chExt cx="2530" cy="2625"/>
          </a:xfrm>
        </p:grpSpPr>
        <p:sp>
          <p:nvSpPr>
            <p:cNvPr id="22" name="Text Box 25"/>
            <p:cNvSpPr txBox="1">
              <a:spLocks noChangeArrowheads="1"/>
            </p:cNvSpPr>
            <p:nvPr/>
          </p:nvSpPr>
          <p:spPr bwMode="auto">
            <a:xfrm>
              <a:off x="3233" y="1149"/>
              <a:ext cx="2530" cy="172"/>
            </a:xfrm>
            <a:prstGeom prst="rect">
              <a:avLst/>
            </a:prstGeom>
            <a:solidFill>
              <a:schemeClr val="accent1"/>
            </a:solidFill>
            <a:ln w="12700">
              <a:solidFill>
                <a:schemeClr val="accent1"/>
              </a:solidFill>
              <a:miter lim="800000"/>
              <a:headEnd/>
              <a:tailEnd/>
            </a:ln>
            <a:effectLst/>
          </p:spPr>
          <p:txBody>
            <a:bodyPr>
              <a:spAutoFit/>
            </a:bodyPr>
            <a:lstStyle/>
            <a:p>
              <a:pPr algn="ctr">
                <a:spcBef>
                  <a:spcPct val="0"/>
                </a:spcBef>
              </a:pPr>
              <a:r>
                <a:rPr lang="en-US" sz="1400" b="1" dirty="0" smtClean="0">
                  <a:solidFill>
                    <a:schemeClr val="bg1"/>
                  </a:solidFill>
                </a:rPr>
                <a:t>Visits by Geography </a:t>
              </a:r>
              <a:endParaRPr lang="en-US" sz="1400" b="1" dirty="0">
                <a:solidFill>
                  <a:schemeClr val="bg1"/>
                </a:solidFill>
              </a:endParaRPr>
            </a:p>
          </p:txBody>
        </p:sp>
        <p:sp>
          <p:nvSpPr>
            <p:cNvPr id="23" name="Rectangle 26"/>
            <p:cNvSpPr>
              <a:spLocks noChangeArrowheads="1"/>
            </p:cNvSpPr>
            <p:nvPr/>
          </p:nvSpPr>
          <p:spPr bwMode="auto">
            <a:xfrm>
              <a:off x="3233" y="1149"/>
              <a:ext cx="2530" cy="2625"/>
            </a:xfrm>
            <a:prstGeom prst="rect">
              <a:avLst/>
            </a:prstGeom>
            <a:noFill/>
            <a:ln w="12700">
              <a:solidFill>
                <a:schemeClr val="accent1"/>
              </a:solidFill>
              <a:miter lim="800000"/>
              <a:headEnd/>
              <a:tailEnd/>
            </a:ln>
            <a:effectLst/>
          </p:spPr>
          <p:txBody>
            <a:bodyPr wrap="none" anchor="ctr"/>
            <a:lstStyle/>
            <a:p>
              <a:endParaRPr lang="en-US"/>
            </a:p>
          </p:txBody>
        </p:sp>
      </p:grpSp>
      <p:graphicFrame>
        <p:nvGraphicFramePr>
          <p:cNvPr id="24" name="Chart 23"/>
          <p:cNvGraphicFramePr/>
          <p:nvPr>
            <p:extLst>
              <p:ext uri="{D42A27DB-BD31-4B8C-83A1-F6EECF244321}">
                <p14:modId xmlns:p14="http://schemas.microsoft.com/office/powerpoint/2010/main" val="1647784565"/>
              </p:ext>
            </p:extLst>
          </p:nvPr>
        </p:nvGraphicFramePr>
        <p:xfrm>
          <a:off x="834866" y="1560049"/>
          <a:ext cx="8239284" cy="4413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50416336"/>
              </p:ext>
            </p:extLst>
          </p:nvPr>
        </p:nvGraphicFramePr>
        <p:xfrm>
          <a:off x="6833000" y="4237566"/>
          <a:ext cx="1678334" cy="1325034"/>
        </p:xfrm>
        <a:graphic>
          <a:graphicData uri="http://schemas.openxmlformats.org/drawingml/2006/table">
            <a:tbl>
              <a:tblPr firstRow="1" bandRow="1">
                <a:tableStyleId>{5C22544A-7EE6-4342-B048-85BDC9FD1C3A}</a:tableStyleId>
              </a:tblPr>
              <a:tblGrid>
                <a:gridCol w="1158988">
                  <a:extLst>
                    <a:ext uri="{9D8B030D-6E8A-4147-A177-3AD203B41FA5}">
                      <a16:colId xmlns="" xmlns:a16="http://schemas.microsoft.com/office/drawing/2014/main" val="20000"/>
                    </a:ext>
                  </a:extLst>
                </a:gridCol>
                <a:gridCol w="519346">
                  <a:extLst>
                    <a:ext uri="{9D8B030D-6E8A-4147-A177-3AD203B41FA5}">
                      <a16:colId xmlns="" xmlns:a16="http://schemas.microsoft.com/office/drawing/2014/main" val="20001"/>
                    </a:ext>
                  </a:extLst>
                </a:gridCol>
              </a:tblGrid>
              <a:tr h="220839">
                <a:tc gridSpan="2">
                  <a:txBody>
                    <a:bodyPr/>
                    <a:lstStyle/>
                    <a:p>
                      <a:pPr algn="ctr"/>
                      <a:r>
                        <a:rPr lang="de-DE" sz="1100" smtClean="0">
                          <a:latin typeface="+mn-lt"/>
                        </a:rPr>
                        <a:t>Top 5 Europe</a:t>
                      </a:r>
                      <a:endParaRPr lang="en-US" sz="1100">
                        <a:latin typeface="+mn-lt"/>
                      </a:endParaRPr>
                    </a:p>
                  </a:txBody>
                  <a:tcPr marL="45720" marR="45720" marT="18288" marB="18288" anchor="ctr"/>
                </a:tc>
                <a:tc hMerge="1">
                  <a:txBody>
                    <a:bodyPr/>
                    <a:lstStyle/>
                    <a:p>
                      <a:endParaRPr lang="en-US" sz="1100"/>
                    </a:p>
                  </a:txBody>
                  <a:tcPr/>
                </a:tc>
                <a:extLst>
                  <a:ext uri="{0D108BD9-81ED-4DB2-BD59-A6C34878D82A}">
                    <a16:rowId xmlns="" xmlns:a16="http://schemas.microsoft.com/office/drawing/2014/main" val="10000"/>
                  </a:ext>
                </a:extLst>
              </a:tr>
              <a:tr h="220839">
                <a:tc>
                  <a:txBody>
                    <a:bodyPr/>
                    <a:lstStyle/>
                    <a:p>
                      <a:pPr algn="l" fontAlgn="b"/>
                      <a:r>
                        <a:rPr lang="en-US" sz="1100" b="0" i="0" u="none" strike="noStrike" dirty="0">
                          <a:solidFill>
                            <a:schemeClr val="tx1"/>
                          </a:solidFill>
                          <a:effectLst/>
                          <a:latin typeface="+mn-lt"/>
                        </a:rPr>
                        <a:t>Switzerland</a:t>
                      </a:r>
                    </a:p>
                  </a:txBody>
                  <a:tcPr marL="85725" marR="9525" marT="9525" marB="0" anchor="ctr"/>
                </a:tc>
                <a:tc>
                  <a:txBody>
                    <a:bodyPr/>
                    <a:lstStyle/>
                    <a:p>
                      <a:pPr algn="r" fontAlgn="b"/>
                      <a:r>
                        <a:rPr lang="en-US" sz="1100" b="0" i="0" u="none" strike="noStrike">
                          <a:solidFill>
                            <a:schemeClr val="tx1"/>
                          </a:solidFill>
                          <a:effectLst/>
                          <a:latin typeface="+mn-lt"/>
                        </a:rPr>
                        <a:t>8%</a:t>
                      </a:r>
                    </a:p>
                  </a:txBody>
                  <a:tcPr marL="9525" marR="9525" marT="9525" marB="0" anchor="ctr"/>
                </a:tc>
                <a:extLst>
                  <a:ext uri="{0D108BD9-81ED-4DB2-BD59-A6C34878D82A}">
                    <a16:rowId xmlns="" xmlns:a16="http://schemas.microsoft.com/office/drawing/2014/main" val="10001"/>
                  </a:ext>
                </a:extLst>
              </a:tr>
              <a:tr h="220839">
                <a:tc>
                  <a:txBody>
                    <a:bodyPr/>
                    <a:lstStyle/>
                    <a:p>
                      <a:pPr algn="l" fontAlgn="b"/>
                      <a:r>
                        <a:rPr lang="en-US" sz="1100" b="0" i="0" u="none" strike="noStrike" dirty="0">
                          <a:solidFill>
                            <a:schemeClr val="tx1"/>
                          </a:solidFill>
                          <a:effectLst/>
                          <a:latin typeface="+mn-lt"/>
                        </a:rPr>
                        <a:t>Germany</a:t>
                      </a:r>
                    </a:p>
                  </a:txBody>
                  <a:tcPr marL="85725" marR="9525" marT="9525" marB="0" anchor="ctr"/>
                </a:tc>
                <a:tc>
                  <a:txBody>
                    <a:bodyPr/>
                    <a:lstStyle/>
                    <a:p>
                      <a:pPr algn="r" fontAlgn="b"/>
                      <a:r>
                        <a:rPr lang="en-US" sz="1100" b="0" i="0" u="none" strike="noStrike">
                          <a:solidFill>
                            <a:schemeClr val="tx1"/>
                          </a:solidFill>
                          <a:effectLst/>
                          <a:latin typeface="+mn-lt"/>
                        </a:rPr>
                        <a:t>5%</a:t>
                      </a:r>
                    </a:p>
                  </a:txBody>
                  <a:tcPr marL="9525" marR="9525" marT="9525" marB="0" anchor="ctr"/>
                </a:tc>
                <a:extLst>
                  <a:ext uri="{0D108BD9-81ED-4DB2-BD59-A6C34878D82A}">
                    <a16:rowId xmlns="" xmlns:a16="http://schemas.microsoft.com/office/drawing/2014/main" val="10002"/>
                  </a:ext>
                </a:extLst>
              </a:tr>
              <a:tr h="220839">
                <a:tc>
                  <a:txBody>
                    <a:bodyPr/>
                    <a:lstStyle/>
                    <a:p>
                      <a:pPr algn="l" fontAlgn="b"/>
                      <a:r>
                        <a:rPr lang="en-US" sz="1100" b="0" i="0" u="none" strike="noStrike">
                          <a:solidFill>
                            <a:schemeClr val="tx1"/>
                          </a:solidFill>
                          <a:effectLst/>
                          <a:latin typeface="+mn-lt"/>
                        </a:rPr>
                        <a:t>United Kingdom</a:t>
                      </a:r>
                    </a:p>
                  </a:txBody>
                  <a:tcPr marL="85725" marR="9525" marT="9525" marB="0" anchor="ctr"/>
                </a:tc>
                <a:tc>
                  <a:txBody>
                    <a:bodyPr/>
                    <a:lstStyle/>
                    <a:p>
                      <a:pPr algn="r" fontAlgn="b"/>
                      <a:r>
                        <a:rPr lang="en-US" sz="1100" b="0" i="0" u="none" strike="noStrike">
                          <a:solidFill>
                            <a:schemeClr val="tx1"/>
                          </a:solidFill>
                          <a:effectLst/>
                          <a:latin typeface="+mn-lt"/>
                        </a:rPr>
                        <a:t>4%</a:t>
                      </a:r>
                    </a:p>
                  </a:txBody>
                  <a:tcPr marL="9525" marR="9525" marT="9525" marB="0" anchor="ctr"/>
                </a:tc>
                <a:extLst>
                  <a:ext uri="{0D108BD9-81ED-4DB2-BD59-A6C34878D82A}">
                    <a16:rowId xmlns="" xmlns:a16="http://schemas.microsoft.com/office/drawing/2014/main" val="10003"/>
                  </a:ext>
                </a:extLst>
              </a:tr>
              <a:tr h="220839">
                <a:tc>
                  <a:txBody>
                    <a:bodyPr/>
                    <a:lstStyle/>
                    <a:p>
                      <a:pPr algn="l" fontAlgn="b"/>
                      <a:r>
                        <a:rPr lang="en-US" sz="1100" b="0" i="0" u="none" strike="noStrike">
                          <a:solidFill>
                            <a:schemeClr val="tx1"/>
                          </a:solidFill>
                          <a:effectLst/>
                          <a:latin typeface="+mn-lt"/>
                        </a:rPr>
                        <a:t>Norway</a:t>
                      </a:r>
                    </a:p>
                  </a:txBody>
                  <a:tcPr marL="85725" marR="9525" marT="9525" marB="0" anchor="ctr"/>
                </a:tc>
                <a:tc>
                  <a:txBody>
                    <a:bodyPr/>
                    <a:lstStyle/>
                    <a:p>
                      <a:pPr algn="r" fontAlgn="b"/>
                      <a:r>
                        <a:rPr lang="en-US" sz="1100" b="0" i="0" u="none" strike="noStrike">
                          <a:solidFill>
                            <a:schemeClr val="tx1"/>
                          </a:solidFill>
                          <a:effectLst/>
                          <a:latin typeface="+mn-lt"/>
                        </a:rPr>
                        <a:t>3%</a:t>
                      </a:r>
                    </a:p>
                  </a:txBody>
                  <a:tcPr marL="9525" marR="9525" marT="9525" marB="0" anchor="ctr"/>
                </a:tc>
                <a:extLst>
                  <a:ext uri="{0D108BD9-81ED-4DB2-BD59-A6C34878D82A}">
                    <a16:rowId xmlns="" xmlns:a16="http://schemas.microsoft.com/office/drawing/2014/main" val="10004"/>
                  </a:ext>
                </a:extLst>
              </a:tr>
              <a:tr h="220839">
                <a:tc>
                  <a:txBody>
                    <a:bodyPr/>
                    <a:lstStyle/>
                    <a:p>
                      <a:pPr algn="l" fontAlgn="b"/>
                      <a:r>
                        <a:rPr lang="en-US" sz="1100" b="0" i="0" u="none" strike="noStrike">
                          <a:solidFill>
                            <a:schemeClr val="tx1"/>
                          </a:solidFill>
                          <a:effectLst/>
                          <a:latin typeface="+mn-lt"/>
                        </a:rPr>
                        <a:t>Italy</a:t>
                      </a:r>
                    </a:p>
                  </a:txBody>
                  <a:tcPr marL="85725" marR="9525" marT="9525" marB="0" anchor="ctr"/>
                </a:tc>
                <a:tc>
                  <a:txBody>
                    <a:bodyPr/>
                    <a:lstStyle/>
                    <a:p>
                      <a:pPr algn="r" fontAlgn="b"/>
                      <a:r>
                        <a:rPr lang="en-US" sz="1100" b="0" i="0" u="none" strike="noStrike" dirty="0">
                          <a:solidFill>
                            <a:schemeClr val="tx1"/>
                          </a:solidFill>
                          <a:effectLst/>
                          <a:latin typeface="+mn-lt"/>
                        </a:rPr>
                        <a:t>3%</a:t>
                      </a:r>
                    </a:p>
                  </a:txBody>
                  <a:tcPr marL="9525" marR="9525" marT="9525" marB="0" anchor="ctr"/>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716921507"/>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9 Publisher’s Report_Template_New">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2020 Publisher’s Report_06-04-2021.potx" id="{043B65EC-EAC6-44AA-9769-2080872C76F4}" vid="{7860CC7F-7029-4892-902E-88D696367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2020 Publisher’s Report_06-04-2021</Template>
  <TotalTime>281</TotalTime>
  <Words>959</Words>
  <Application>Microsoft Macintosh PowerPoint</Application>
  <PresentationFormat>A4 Paper (210x297 mm)</PresentationFormat>
  <Paragraphs>186</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Candara</vt:lpstr>
      <vt:lpstr>Times</vt:lpstr>
      <vt:lpstr>Arial</vt:lpstr>
      <vt:lpstr>2019 Publisher’s Report_Template_New</vt:lpstr>
      <vt:lpstr>2020 Publisher’s Report</vt:lpstr>
      <vt:lpstr>About this journal</vt:lpstr>
      <vt:lpstr>International Editorial Board (since 2011)</vt:lpstr>
      <vt:lpstr>Journal Metrics</vt:lpstr>
      <vt:lpstr>Publishing open access in Alpine Botany </vt:lpstr>
      <vt:lpstr>PowerPoint Presentation</vt:lpstr>
      <vt:lpstr>PowerPoint Presentation</vt:lpstr>
      <vt:lpstr>4  Usage </vt:lpstr>
      <vt:lpstr>PowerPoint Presentation</vt:lpstr>
      <vt:lpstr>PowerPoint Presentation</vt:lpstr>
      <vt:lpstr>PowerPoint Presentation</vt:lpstr>
    </vt:vector>
  </TitlesOfParts>
  <Company>Springer Nature IT</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Publisher’s Report</dc:title>
  <dc:creator>Pranali Satam</dc:creator>
  <cp:lastModifiedBy>Microsoft Office User</cp:lastModifiedBy>
  <cp:revision>69</cp:revision>
  <cp:lastPrinted>2015-06-04T08:29:30Z</cp:lastPrinted>
  <dcterms:created xsi:type="dcterms:W3CDTF">2021-04-06T08:19:56Z</dcterms:created>
  <dcterms:modified xsi:type="dcterms:W3CDTF">2021-10-19T12:30:13Z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8364A15B-D273-4ECE-99CD-5E51F2AFC15E</vt:lpwstr>
  </property>
  <property fmtid="{D5CDD505-2E9C-101B-9397-08002B2CF9AE}" pid="3" name="ArticulatePath">
    <vt:lpwstr>Presentation1</vt:lpwstr>
  </property>
</Properties>
</file>