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1"/>
  </p:sldMasterIdLst>
  <p:notesMasterIdLst>
    <p:notesMasterId r:id="rId44"/>
  </p:notesMasterIdLst>
  <p:handoutMasterIdLst>
    <p:handoutMasterId r:id="rId45"/>
  </p:handoutMasterIdLst>
  <p:sldIdLst>
    <p:sldId id="275" r:id="rId2"/>
    <p:sldId id="276" r:id="rId3"/>
    <p:sldId id="722" r:id="rId4"/>
    <p:sldId id="723" r:id="rId5"/>
    <p:sldId id="289" r:id="rId6"/>
    <p:sldId id="293" r:id="rId7"/>
    <p:sldId id="290" r:id="rId8"/>
    <p:sldId id="298" r:id="rId9"/>
    <p:sldId id="299" r:id="rId10"/>
    <p:sldId id="306" r:id="rId11"/>
    <p:sldId id="340" r:id="rId12"/>
    <p:sldId id="292" r:id="rId13"/>
    <p:sldId id="719" r:id="rId14"/>
    <p:sldId id="718" r:id="rId15"/>
    <p:sldId id="328" r:id="rId16"/>
    <p:sldId id="329" r:id="rId17"/>
    <p:sldId id="330" r:id="rId18"/>
    <p:sldId id="331" r:id="rId19"/>
    <p:sldId id="332" r:id="rId20"/>
    <p:sldId id="305" r:id="rId21"/>
    <p:sldId id="720" r:id="rId22"/>
    <p:sldId id="336" r:id="rId23"/>
    <p:sldId id="337" r:id="rId24"/>
    <p:sldId id="339" r:id="rId25"/>
    <p:sldId id="338" r:id="rId26"/>
    <p:sldId id="303" r:id="rId27"/>
    <p:sldId id="294" r:id="rId28"/>
    <p:sldId id="315" r:id="rId29"/>
    <p:sldId id="344" r:id="rId30"/>
    <p:sldId id="316" r:id="rId31"/>
    <p:sldId id="346" r:id="rId32"/>
    <p:sldId id="277" r:id="rId33"/>
    <p:sldId id="716" r:id="rId34"/>
    <p:sldId id="396" r:id="rId35"/>
    <p:sldId id="345" r:id="rId36"/>
    <p:sldId id="397" r:id="rId37"/>
    <p:sldId id="310" r:id="rId38"/>
    <p:sldId id="288" r:id="rId39"/>
    <p:sldId id="317" r:id="rId40"/>
    <p:sldId id="309" r:id="rId41"/>
    <p:sldId id="300" r:id="rId42"/>
    <p:sldId id="715" r:id="rId43"/>
  </p:sldIdLst>
  <p:sldSz cx="10691813" cy="7559675"/>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B6468"/>
    <a:srgbClr val="DD565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Mittlere Formatvorlage 3 - Akz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37CE84F3-28C3-443E-9E96-99CF82512B78}" styleName="Dunkle Formatvorlage 1 - Akz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537"/>
    <p:restoredTop sz="63007"/>
  </p:normalViewPr>
  <p:slideViewPr>
    <p:cSldViewPr snapToGrid="0" snapToObjects="1">
      <p:cViewPr varScale="1">
        <p:scale>
          <a:sx n="50" d="100"/>
          <a:sy n="50" d="100"/>
        </p:scale>
        <p:origin x="1920" y="176"/>
      </p:cViewPr>
      <p:guideLst/>
    </p:cSldViewPr>
  </p:slideViewPr>
  <p:outlineViewPr>
    <p:cViewPr>
      <p:scale>
        <a:sx n="33" d="100"/>
        <a:sy n="33" d="100"/>
      </p:scale>
      <p:origin x="0" y="-4240"/>
    </p:cViewPr>
  </p:outlineViewPr>
  <p:notesTextViewPr>
    <p:cViewPr>
      <p:scale>
        <a:sx n="1" d="1"/>
        <a:sy n="1" d="1"/>
      </p:scale>
      <p:origin x="0" y="0"/>
    </p:cViewPr>
  </p:notesTextViewPr>
  <p:sorterViewPr>
    <p:cViewPr varScale="1">
      <p:scale>
        <a:sx n="100" d="100"/>
        <a:sy n="100" d="100"/>
      </p:scale>
      <p:origin x="0" y="0"/>
    </p:cViewPr>
  </p:sorterViewPr>
  <p:notesViewPr>
    <p:cSldViewPr snapToGrid="0" snapToObjects="1">
      <p:cViewPr varScale="1">
        <p:scale>
          <a:sx n="146" d="100"/>
          <a:sy n="146" d="100"/>
        </p:scale>
        <p:origin x="2520" y="16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3962400" cy="344091"/>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5179484" y="1"/>
            <a:ext cx="3962400" cy="344091"/>
          </a:xfrm>
          <a:prstGeom prst="rect">
            <a:avLst/>
          </a:prstGeom>
        </p:spPr>
        <p:txBody>
          <a:bodyPr vert="horz" lIns="91440" tIns="45720" rIns="91440" bIns="45720" rtlCol="0"/>
          <a:lstStyle>
            <a:lvl1pPr algn="r">
              <a:defRPr sz="1200"/>
            </a:lvl1pPr>
          </a:lstStyle>
          <a:p>
            <a:fld id="{14E32324-A6F3-2F41-A611-387F46C53855}" type="datetimeFigureOut">
              <a:rPr lang="de-DE" smtClean="0"/>
              <a:t>27.04.20</a:t>
            </a:fld>
            <a:endParaRPr lang="de-DE"/>
          </a:p>
        </p:txBody>
      </p:sp>
      <p:sp>
        <p:nvSpPr>
          <p:cNvPr id="4" name="Fußzeilenplatzhalter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0CE57184-FF67-B34B-A2CE-A1244A6B774F}" type="slidenum">
              <a:rPr lang="de-DE" smtClean="0"/>
              <a:t>‹Nr.›</a:t>
            </a:fld>
            <a:endParaRPr lang="de-DE"/>
          </a:p>
        </p:txBody>
      </p:sp>
    </p:spTree>
    <p:extLst>
      <p:ext uri="{BB962C8B-B14F-4D97-AF65-F5344CB8AC3E}">
        <p14:creationId xmlns:p14="http://schemas.microsoft.com/office/powerpoint/2010/main" val="8989085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3962400" cy="344091"/>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5179484" y="1"/>
            <a:ext cx="3962400" cy="344091"/>
          </a:xfrm>
          <a:prstGeom prst="rect">
            <a:avLst/>
          </a:prstGeom>
        </p:spPr>
        <p:txBody>
          <a:bodyPr vert="horz" lIns="91440" tIns="45720" rIns="91440" bIns="45720" rtlCol="0"/>
          <a:lstStyle>
            <a:lvl1pPr algn="r">
              <a:defRPr sz="1200"/>
            </a:lvl1pPr>
          </a:lstStyle>
          <a:p>
            <a:fld id="{9A2E3750-FF72-3148-AA13-DF32A649BF7A}" type="datetimeFigureOut">
              <a:rPr lang="de-DE" smtClean="0"/>
              <a:t>27.04.20</a:t>
            </a:fld>
            <a:endParaRPr lang="de-DE"/>
          </a:p>
        </p:txBody>
      </p:sp>
      <p:sp>
        <p:nvSpPr>
          <p:cNvPr id="4" name="Folienbildplatzhalter 3"/>
          <p:cNvSpPr>
            <a:spLocks noGrp="1" noRot="1" noChangeAspect="1"/>
          </p:cNvSpPr>
          <p:nvPr>
            <p:ph type="sldImg" idx="2"/>
          </p:nvPr>
        </p:nvSpPr>
        <p:spPr>
          <a:xfrm>
            <a:off x="2935288" y="857250"/>
            <a:ext cx="3273425" cy="231457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92383C3E-C972-D14F-BBA1-88A056F54D7F}" type="slidenum">
              <a:rPr lang="de-DE" smtClean="0"/>
              <a:t>‹Nr.›</a:t>
            </a:fld>
            <a:endParaRPr lang="de-DE"/>
          </a:p>
        </p:txBody>
      </p:sp>
    </p:spTree>
    <p:extLst>
      <p:ext uri="{BB962C8B-B14F-4D97-AF65-F5344CB8AC3E}">
        <p14:creationId xmlns:p14="http://schemas.microsoft.com/office/powerpoint/2010/main" val="384142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ipbes.net/global-assessment-report-biodiversity-ecosystem-services" TargetMode="External"/><Relationship Id="rId7" Type="http://schemas.openxmlformats.org/officeDocument/2006/relationships/hyperlink" Target="https://www.nomos-elibrary.de/10.5771/9783845261447/naturschutzethik"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dx.doi.org/10.1016/j.ecolecon.2014.09.003" TargetMode="External"/><Relationship Id="rId5" Type="http://schemas.openxmlformats.org/officeDocument/2006/relationships/hyperlink" Target="https://doi.org/10.1126/science.aap8826" TargetMode="External"/><Relationship Id="rId4" Type="http://schemas.openxmlformats.org/officeDocument/2006/relationships/hyperlink" Target="https://doi.org/10.1016/j.cosust.2016.12.006"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sustainabledevelopment.un.org/globalsdreport/2019"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datablog.cde.unibe.ch/index.php/2019/08/29/sdg-interactions/" TargetMode="External"/><Relationship Id="rId4" Type="http://schemas.openxmlformats.org/officeDocument/2006/relationships/hyperlink" Target="https://ipbes.net/global-assessment-report-biodiversity-ecosystem-services"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sciencemag.org/content/348/6232/336.abstract/nhttp:/www.sciencemag.org/content/348/6232/336.full.pdf"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doi.org/10.1038/nature06870"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doi.org/10.1126/science.1191056"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annualreviews.org/doi/abs/10.1146/annurev.energy.32.031306.102758"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doi.org/10.1146/annurev.energy.32.031306.102758"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doi.org/10.1016/j.jenvman.2016.09.077"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doi.org/10.1080/21513732.2014.997292"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doi.org/10.1016/j.cosust.2016.12.006"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doi.org/10.1126/science.aap8826"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fao.org/3/a-i7687e.pdf" TargetMode="External"/><Relationship Id="rId2" Type="http://schemas.openxmlformats.org/officeDocument/2006/relationships/slide" Target="../slides/slide21.xml"/><Relationship Id="rId1" Type="http://schemas.openxmlformats.org/officeDocument/2006/relationships/notesMaster" Target="../notesMasters/notesMaster1.xml"/><Relationship Id="rId5" Type="http://schemas.openxmlformats.org/officeDocument/2006/relationships/hyperlink" Target="https://www.ecohealthalliance.org/publications" TargetMode="External"/><Relationship Id="rId4" Type="http://schemas.openxmlformats.org/officeDocument/2006/relationships/hyperlink" Target="https://doi.org/10.1111/j.1755-263X.2010.00099.x"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doi.org/10.1039/C6EE00414H"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s://link.springer.com/chapter/10.1007/978-1-4020-5774-8_6" TargetMode="External"/><Relationship Id="rId5" Type="http://schemas.openxmlformats.org/officeDocument/2006/relationships/hyperlink" Target="https://link.springer.com/book/10.1007/978-1-4020-5774-8" TargetMode="External"/><Relationship Id="rId4" Type="http://schemas.openxmlformats.org/officeDocument/2006/relationships/hyperlink" Target="https://doi.org/10.1016/j.agee.2011.04.020"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fao.org/3/i9540en/I9540EN.pdf"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doi.org/10.1016/j.ecolecon.2014.06.018"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doi.org/10.1300/J280v01n02_02"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www.fao.org/3/ca6030en/ca6030en.pdf"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doi.org/10.1038/nrd1064"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s://doi.org/10.1073/pnas.1202242109" TargetMode="External"/><Relationship Id="rId5" Type="http://schemas.openxmlformats.org/officeDocument/2006/relationships/hyperlink" Target="https://doi.org/10.1016/j.ecolecon.2004.09.024" TargetMode="External"/><Relationship Id="rId4" Type="http://schemas.openxmlformats.org/officeDocument/2006/relationships/hyperlink" Target="https://doi.org/10.1016/j.phytochem.2007.04.032"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dx.doi.org/10.1016/j.ecoser.2016.09.002"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dx.doi.org/10.1016/j.ecoser.2017.04.002" TargetMode="External"/><Relationship Id="rId5" Type="http://schemas.openxmlformats.org/officeDocument/2006/relationships/hyperlink" Target="https://doi.org/10.1177/0162243916689599" TargetMode="External"/><Relationship Id="rId4" Type="http://schemas.openxmlformats.org/officeDocument/2006/relationships/hyperlink" Target="https://doi.org/10.1016/j.ecolind.2015.06.031"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dx.doi.org/10.1016/j.ecoser.2016.09.002"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dx.doi.org/10.1016/j.ecoser.2017.04.002" TargetMode="External"/><Relationship Id="rId5" Type="http://schemas.openxmlformats.org/officeDocument/2006/relationships/hyperlink" Target="https://doi.org/10.1177/0162243916689599" TargetMode="External"/><Relationship Id="rId4" Type="http://schemas.openxmlformats.org/officeDocument/2006/relationships/hyperlink" Target="https://doi.org/10.1016/j.ecolind.2015.06.031"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dx.doi.org/10.1016/j.ecoser.2016.09.002" TargetMode="External"/><Relationship Id="rId7" Type="http://schemas.openxmlformats.org/officeDocument/2006/relationships/hyperlink" Target="https://doi.org/10.1186/s13002-015-0055-x"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http://dx.doi.org/10.1016/j.ecoser.2017.04.002" TargetMode="External"/><Relationship Id="rId5" Type="http://schemas.openxmlformats.org/officeDocument/2006/relationships/hyperlink" Target="https://doi.org/10.1177/0162243916689599" TargetMode="External"/><Relationship Id="rId4" Type="http://schemas.openxmlformats.org/officeDocument/2006/relationships/hyperlink" Target="https://doi.org/10.1016/j.ecolind.2015.06.031"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edocs.unep.org/bitstream/handle/20.500.11822/9190/Cultural_Spiritual_thebible.pdf?isAllowed=y&amp;sequence=1"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doi.org/10.1016/j.ecolecon.2011.11.011"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besafe.pensoft.net/img/uplf/BESAFE_brochure_online_19.pdf?P=111" TargetMode="External"/><Relationship Id="rId7" Type="http://schemas.openxmlformats.org/officeDocument/2006/relationships/hyperlink" Target="https://doi.org/10.1007/s10531-016-1082-1"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doi.org/10.1007/s10531-016-1264-x" TargetMode="External"/><Relationship Id="rId5" Type="http://schemas.openxmlformats.org/officeDocument/2006/relationships/hyperlink" Target="https://doi.org/10.1007/s10531-018-1549-3" TargetMode="External"/><Relationship Id="rId4" Type="http://schemas.openxmlformats.org/officeDocument/2006/relationships/hyperlink" Target="https://doi.org/10.1126/science.1254704" TargetMode="Externa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naturwissenschaften.ch/organisations/biodiversity/publications/factsheet/118834-biodiversitaet-eine-garantie-fuer-gesundheit-"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https://doi.org/10.1016/j.ecoser.2014.12.007" TargetMode="External"/><Relationship Id="rId5" Type="http://schemas.openxmlformats.org/officeDocument/2006/relationships/hyperlink" Target="https://www.researchgate.net/deref/http:/dx.doi.org/10.1016/j.ecolind.2017.02.009?_sg%5b0%5d=3EoWLHH0_tDgxvHeR0gTndat6ZuOMzrmeQiMmu6Y-WKpERku26HARf5l-85tXh3Yb05AjynBANti50OogmoZzQbezQ.djN70uWqNRAFrcq52Mt64SNAJi5xRtQ9Zfw2_BrZoOSAQ99WameBDycxFOj85Xu7pqnLaVXEE4ZFvJhYPe8P1A" TargetMode="External"/><Relationship Id="rId4" Type="http://schemas.openxmlformats.org/officeDocument/2006/relationships/hyperlink" Target="https://doi.org/10.1093/heapro/dai032"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naturwissenschaften.ch/organisations/biodiversity/publications/factsheet/118834-biodiversitaet-eine-garantie-fuer-gesundheit-" TargetMode="External"/><Relationship Id="rId2" Type="http://schemas.openxmlformats.org/officeDocument/2006/relationships/slide" Target="../slides/slide32.xml"/><Relationship Id="rId1" Type="http://schemas.openxmlformats.org/officeDocument/2006/relationships/notesMaster" Target="../notesMasters/notesMaster1.xml"/><Relationship Id="rId6" Type="http://schemas.openxmlformats.org/officeDocument/2006/relationships/hyperlink" Target="https://doi.org/10.1016/j.ecoser.2014.12.007" TargetMode="External"/><Relationship Id="rId5" Type="http://schemas.openxmlformats.org/officeDocument/2006/relationships/hyperlink" Target="https://www.researchgate.net/deref/http:/dx.doi.org/10.1016/j.ecolind.2017.02.009?_sg%5b0%5d=3EoWLHH0_tDgxvHeR0gTndat6ZuOMzrmeQiMmu6Y-WKpERku26HARf5l-85tXh3Yb05AjynBANti50OogmoZzQbezQ.djN70uWqNRAFrcq52Mt64SNAJi5xRtQ9Zfw2_BrZoOSAQ99WameBDycxFOj85Xu7pqnLaVXEE4ZFvJhYPe8P1A" TargetMode="External"/><Relationship Id="rId4" Type="http://schemas.openxmlformats.org/officeDocument/2006/relationships/hyperlink" Target="https://doi.org/10.1093/heapro/dai032"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naturwissenschaften.ch/organisations/biodiversity/publications/factsheet/118834-biodiversitaet-eine-garantie-fuer-gesundheit-"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portals.iucn.org/library/sites/library/files/documents/2010-045.pdf"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portals.iucn.org/library/sites/library/files/documents/2010-045.pdf"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doi.org/10.1098/rstb.2016.0028"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cudl.lib.cam.ac.uk/view/PR-CCA-00024-00017/1"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de.wikipedia.org/wiki/Spezial:ISBN-Suche/9783642328350"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admin.ch/ch/d/pore/va/19990418/index.html"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www.bafu.admin.ch/dam/bafu/de/dokumente/biodiversitaet/fachinfo-daten/aktionsplan-strategie-biodiversitaet-schweiz.pdf.download.pdf/Aktionsplan_SBS_final_Deutsch.pdf" TargetMode="External"/><Relationship Id="rId4" Type="http://schemas.openxmlformats.org/officeDocument/2006/relationships/hyperlink" Target="https://www.admin.ch/opc/de/classified-compilation/19660144/index.html"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b="1" dirty="0"/>
              <a:t>Intrinsisches Argument</a:t>
            </a:r>
            <a:r>
              <a:rPr lang="de-CH" dirty="0"/>
              <a:t>: Biodiversität hat einen Wert jenseits aller menschlichen Bedürfnisse und Ansprüche und unabhängig von der menschlichen Existenz (nicht-anthropozentrische Werte).</a:t>
            </a:r>
          </a:p>
          <a:p>
            <a:pPr marL="0" marR="0" lvl="0" indent="0" algn="l" defTabSz="914400" rtl="0" eaLnBrk="1" fontAlgn="auto" latinLnBrk="0" hangingPunct="1">
              <a:lnSpc>
                <a:spcPct val="100000"/>
              </a:lnSpc>
              <a:spcBef>
                <a:spcPts val="0"/>
              </a:spcBef>
              <a:spcAft>
                <a:spcPts val="0"/>
              </a:spcAft>
              <a:buClrTx/>
              <a:buSzTx/>
              <a:buFontTx/>
              <a:buNone/>
              <a:tabLst/>
              <a:defRPr/>
            </a:pPr>
            <a:r>
              <a:rPr lang="de-CH" b="1" dirty="0"/>
              <a:t>Instrumentelles Argument</a:t>
            </a:r>
            <a:r>
              <a:rPr lang="de-CH" dirty="0"/>
              <a:t>: Biodiversität ist wertvoll, weil der Mensch vollständig abhängig ist von den Ressourcen und Leistungen, die die Biosphäre mit ihrer Vielfalt bereithält. </a:t>
            </a:r>
          </a:p>
          <a:p>
            <a:pPr marL="0" marR="0" lvl="0" indent="0" algn="l" defTabSz="914400" rtl="0" eaLnBrk="1" fontAlgn="auto" latinLnBrk="0" hangingPunct="1">
              <a:lnSpc>
                <a:spcPct val="100000"/>
              </a:lnSpc>
              <a:spcBef>
                <a:spcPts val="0"/>
              </a:spcBef>
              <a:spcAft>
                <a:spcPts val="0"/>
              </a:spcAft>
              <a:buClrTx/>
              <a:buSzTx/>
              <a:buFontTx/>
              <a:buNone/>
              <a:tabLst/>
              <a:defRPr/>
            </a:pPr>
            <a:r>
              <a:rPr lang="de-CH" b="1" dirty="0"/>
              <a:t>Relationales Argument</a:t>
            </a:r>
            <a:r>
              <a:rPr lang="de-CH" dirty="0"/>
              <a:t>: Die Beziehung zur Natur ist ein wesentlicher Faktor menschlichen Wohlbefindens. Bei Instrumentellen und Relationalen Argumenten sind die Beiträge der Natur für den Menschen (</a:t>
            </a:r>
            <a:r>
              <a:rPr lang="de-CH" b="1" dirty="0" err="1"/>
              <a:t>N</a:t>
            </a:r>
            <a:r>
              <a:rPr lang="de-CH" dirty="0" err="1"/>
              <a:t>ature’s</a:t>
            </a:r>
            <a:r>
              <a:rPr lang="de-CH" dirty="0"/>
              <a:t> </a:t>
            </a:r>
            <a:r>
              <a:rPr lang="de-CH" b="1" dirty="0" err="1"/>
              <a:t>C</a:t>
            </a:r>
            <a:r>
              <a:rPr lang="de-CH" dirty="0" err="1"/>
              <a:t>ontributions</a:t>
            </a:r>
            <a:r>
              <a:rPr lang="de-CH" dirty="0"/>
              <a:t> </a:t>
            </a:r>
            <a:r>
              <a:rPr lang="de-CH" dirty="0" err="1"/>
              <a:t>to</a:t>
            </a:r>
            <a:r>
              <a:rPr lang="de-CH" dirty="0"/>
              <a:t> </a:t>
            </a:r>
            <a:r>
              <a:rPr lang="de-CH" b="1" dirty="0"/>
              <a:t>P</a:t>
            </a:r>
            <a:r>
              <a:rPr lang="de-CH" dirty="0"/>
              <a:t>eople,</a:t>
            </a:r>
            <a:r>
              <a:rPr lang="de-CH" b="1" dirty="0"/>
              <a:t> NCPs</a:t>
            </a:r>
            <a:r>
              <a:rPr lang="de-CH" dirty="0"/>
              <a:t>, Diaz et al. 2018) im Fokus.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CH" sz="12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u="sng" kern="1200" dirty="0">
                <a:solidFill>
                  <a:schemeClr val="tx1"/>
                </a:solidFill>
                <a:effectLst/>
                <a:latin typeface="+mn-lt"/>
                <a:ea typeface="+mn-ea"/>
                <a:cs typeface="+mn-cs"/>
              </a:rPr>
              <a:t>Weiterführende Literatur: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IPBES (2019): Summary for policymakers of the global assessment report on biodiversity and ecosystem services of the Intergovernmental Science-Policy Platform on Biodiversity and Ecosystem Services. IPBES secretariat, Bonn, Germany. </a:t>
            </a:r>
            <a:r>
              <a:rPr lang="en-US" sz="1200" u="sng" kern="1200" dirty="0">
                <a:solidFill>
                  <a:schemeClr val="tx1"/>
                </a:solidFill>
                <a:effectLst/>
                <a:latin typeface="+mn-lt"/>
                <a:ea typeface="+mn-ea"/>
                <a:cs typeface="+mn-cs"/>
                <a:hlinkClick r:id="rId3"/>
              </a:rPr>
              <a:t>https://ipbes.net/global-assessment-report-biodiversity-ecosystem-services</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kern="1200" dirty="0">
                <a:solidFill>
                  <a:schemeClr val="tx1"/>
                </a:solidFill>
                <a:effectLst/>
                <a:latin typeface="+mn-lt"/>
                <a:ea typeface="+mn-ea"/>
                <a:cs typeface="+mn-cs"/>
              </a:rPr>
              <a:t>Pascual, </a:t>
            </a:r>
            <a:r>
              <a:rPr lang="de-CH" sz="1200" kern="1200" dirty="0" err="1">
                <a:solidFill>
                  <a:schemeClr val="tx1"/>
                </a:solidFill>
                <a:effectLst/>
                <a:latin typeface="+mn-lt"/>
                <a:ea typeface="+mn-ea"/>
                <a:cs typeface="+mn-cs"/>
              </a:rPr>
              <a:t>Unai</a:t>
            </a:r>
            <a:r>
              <a:rPr lang="de-CH" sz="1200" kern="1200" dirty="0">
                <a:solidFill>
                  <a:schemeClr val="tx1"/>
                </a:solidFill>
                <a:effectLst/>
                <a:latin typeface="+mn-lt"/>
                <a:ea typeface="+mn-ea"/>
                <a:cs typeface="+mn-cs"/>
              </a:rPr>
              <a:t> et al. (2017) </a:t>
            </a:r>
            <a:r>
              <a:rPr lang="de-CH" sz="1200" kern="1200" dirty="0" err="1">
                <a:solidFill>
                  <a:schemeClr val="tx1"/>
                </a:solidFill>
                <a:effectLst/>
                <a:latin typeface="+mn-lt"/>
                <a:ea typeface="+mn-ea"/>
                <a:cs typeface="+mn-cs"/>
              </a:rPr>
              <a:t>Valuing</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nature’s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contributions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to</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people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the</a:t>
            </a:r>
            <a:r>
              <a:rPr lang="de-CH" sz="1200" kern="1200" dirty="0">
                <a:solidFill>
                  <a:schemeClr val="tx1"/>
                </a:solidFill>
                <a:effectLst/>
                <a:latin typeface="+mn-lt"/>
                <a:ea typeface="+mn-ea"/>
                <a:cs typeface="+mn-cs"/>
              </a:rPr>
              <a:t> IPBES </a:t>
            </a:r>
            <a:r>
              <a:rPr lang="de-CH" sz="1200" kern="1200" dirty="0" err="1">
                <a:solidFill>
                  <a:schemeClr val="tx1"/>
                </a:solidFill>
                <a:effectLst/>
                <a:latin typeface="+mn-lt"/>
                <a:ea typeface="+mn-ea"/>
                <a:cs typeface="+mn-cs"/>
              </a:rPr>
              <a:t>approach</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Current</a:t>
            </a:r>
            <a:r>
              <a:rPr lang="de-CH" sz="1200" kern="1200" dirty="0">
                <a:solidFill>
                  <a:schemeClr val="tx1"/>
                </a:solidFill>
                <a:effectLst/>
                <a:latin typeface="+mn-lt"/>
                <a:ea typeface="+mn-ea"/>
                <a:cs typeface="+mn-cs"/>
              </a:rPr>
              <a:t> Opinion in Environmental </a:t>
            </a:r>
            <a:r>
              <a:rPr lang="de-CH" sz="1200" kern="1200" dirty="0" err="1">
                <a:solidFill>
                  <a:schemeClr val="tx1"/>
                </a:solidFill>
                <a:effectLst/>
                <a:latin typeface="+mn-lt"/>
                <a:ea typeface="+mn-ea"/>
                <a:cs typeface="+mn-cs"/>
              </a:rPr>
              <a:t>Sustainability</a:t>
            </a:r>
            <a:r>
              <a:rPr lang="de-CH" sz="1200" kern="1200" dirty="0">
                <a:solidFill>
                  <a:schemeClr val="tx1"/>
                </a:solidFill>
                <a:effectLst/>
                <a:latin typeface="+mn-lt"/>
                <a:ea typeface="+mn-ea"/>
                <a:cs typeface="+mn-cs"/>
              </a:rPr>
              <a:t>, 26-27:7–16 </a:t>
            </a:r>
            <a:r>
              <a:rPr lang="de-CH" sz="1200" u="none" strike="noStrike" kern="1200" dirty="0">
                <a:solidFill>
                  <a:schemeClr val="tx1"/>
                </a:solidFill>
                <a:effectLst/>
                <a:latin typeface="+mn-lt"/>
                <a:ea typeface="+mn-ea"/>
                <a:cs typeface="+mn-cs"/>
                <a:hlinkClick r:id="rId4" tooltip="Persistent link using digital object identifier"/>
              </a:rPr>
              <a:t>https://doi.org/10.1016/j.cosust.2016.12.006</a:t>
            </a:r>
            <a:endParaRPr lang="de-CH" sz="1200" kern="1200" dirty="0">
              <a:solidFill>
                <a:schemeClr val="tx1"/>
              </a:solidFill>
              <a:effectLst/>
              <a:latin typeface="+mn-lt"/>
              <a:ea typeface="+mn-ea"/>
              <a:cs typeface="+mn-cs"/>
            </a:endParaRPr>
          </a:p>
          <a:p>
            <a:endParaRPr lang="de-CH" sz="1200" kern="1200" dirty="0">
              <a:solidFill>
                <a:schemeClr val="tx1"/>
              </a:solidFill>
              <a:effectLst/>
              <a:latin typeface="+mn-lt"/>
              <a:ea typeface="+mn-ea"/>
              <a:cs typeface="+mn-cs"/>
            </a:endParaRPr>
          </a:p>
          <a:p>
            <a:r>
              <a:rPr lang="de-CH" sz="1200" kern="1200" dirty="0">
                <a:solidFill>
                  <a:schemeClr val="tx1"/>
                </a:solidFill>
                <a:effectLst/>
                <a:latin typeface="+mn-lt"/>
                <a:ea typeface="+mn-ea"/>
                <a:cs typeface="+mn-cs"/>
              </a:rPr>
              <a:t>Diaz S., Pascual U. et al. (2018) </a:t>
            </a:r>
            <a:r>
              <a:rPr lang="de-CH" sz="1200" kern="1200" dirty="0" err="1">
                <a:solidFill>
                  <a:schemeClr val="tx1"/>
                </a:solidFill>
                <a:effectLst/>
                <a:latin typeface="+mn-lt"/>
                <a:ea typeface="+mn-ea"/>
                <a:cs typeface="+mn-cs"/>
              </a:rPr>
              <a:t>Assessing</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nature's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contributions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to</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people</a:t>
            </a:r>
            <a:r>
              <a:rPr lang="de-CH" sz="1200" kern="1200" dirty="0">
                <a:solidFill>
                  <a:schemeClr val="tx1"/>
                </a:solidFill>
                <a:effectLst/>
                <a:latin typeface="+mn-lt"/>
                <a:ea typeface="+mn-ea"/>
                <a:cs typeface="+mn-cs"/>
              </a:rPr>
              <a:t>. Science, Vol. 359, </a:t>
            </a:r>
            <a:r>
              <a:rPr lang="de-CH" sz="1200" kern="1200" dirty="0" err="1">
                <a:solidFill>
                  <a:schemeClr val="tx1"/>
                </a:solidFill>
                <a:effectLst/>
                <a:latin typeface="+mn-lt"/>
                <a:ea typeface="+mn-ea"/>
                <a:cs typeface="+mn-cs"/>
              </a:rPr>
              <a:t>Issue</a:t>
            </a:r>
            <a:r>
              <a:rPr lang="de-CH" sz="1200" kern="1200" dirty="0">
                <a:solidFill>
                  <a:schemeClr val="tx1"/>
                </a:solidFill>
                <a:effectLst/>
                <a:latin typeface="+mn-lt"/>
                <a:ea typeface="+mn-ea"/>
                <a:cs typeface="+mn-cs"/>
              </a:rPr>
              <a:t> 6373, pp. 270-272, </a:t>
            </a:r>
            <a:r>
              <a:rPr lang="de-CH" sz="1200" u="none" strike="noStrike" kern="1200" dirty="0">
                <a:solidFill>
                  <a:schemeClr val="tx1"/>
                </a:solidFill>
                <a:effectLst/>
                <a:latin typeface="+mn-lt"/>
                <a:ea typeface="+mn-ea"/>
                <a:cs typeface="+mn-cs"/>
                <a:hlinkClick r:id="rId5"/>
              </a:rPr>
              <a:t>https://doi.org/10.1126/science.aap8826</a:t>
            </a:r>
            <a:endParaRPr lang="de-CH" sz="1200" kern="1200" dirty="0">
              <a:solidFill>
                <a:schemeClr val="tx1"/>
              </a:solidFill>
              <a:effectLst/>
              <a:latin typeface="+mn-lt"/>
              <a:ea typeface="+mn-ea"/>
              <a:cs typeface="+mn-cs"/>
            </a:endParaRPr>
          </a:p>
          <a:p>
            <a:endParaRPr lang="de-CH" sz="1200" kern="1200" dirty="0">
              <a:solidFill>
                <a:schemeClr val="tx1"/>
              </a:solidFill>
              <a:effectLst/>
              <a:latin typeface="+mn-lt"/>
              <a:ea typeface="+mn-ea"/>
              <a:cs typeface="+mn-cs"/>
            </a:endParaRPr>
          </a:p>
          <a:p>
            <a:r>
              <a:rPr lang="de-CH" sz="1200" kern="1200" dirty="0">
                <a:solidFill>
                  <a:schemeClr val="tx1"/>
                </a:solidFill>
                <a:effectLst/>
                <a:latin typeface="+mn-lt"/>
                <a:ea typeface="+mn-ea"/>
                <a:cs typeface="+mn-cs"/>
              </a:rPr>
              <a:t>Newman J.A., </a:t>
            </a:r>
            <a:r>
              <a:rPr lang="de-CH" sz="1200" kern="1200" dirty="0" err="1">
                <a:solidFill>
                  <a:schemeClr val="tx1"/>
                </a:solidFill>
                <a:effectLst/>
                <a:latin typeface="+mn-lt"/>
                <a:ea typeface="+mn-ea"/>
                <a:cs typeface="+mn-cs"/>
              </a:rPr>
              <a:t>Varner</a:t>
            </a:r>
            <a:r>
              <a:rPr lang="de-CH" sz="1200" kern="1200" dirty="0">
                <a:solidFill>
                  <a:schemeClr val="tx1"/>
                </a:solidFill>
                <a:effectLst/>
                <a:latin typeface="+mn-lt"/>
                <a:ea typeface="+mn-ea"/>
                <a:cs typeface="+mn-cs"/>
              </a:rPr>
              <a:t> G., </a:t>
            </a:r>
            <a:r>
              <a:rPr lang="de-CH" sz="1200" kern="1200" dirty="0" err="1">
                <a:solidFill>
                  <a:schemeClr val="tx1"/>
                </a:solidFill>
                <a:effectLst/>
                <a:latin typeface="+mn-lt"/>
                <a:ea typeface="+mn-ea"/>
                <a:cs typeface="+mn-cs"/>
              </a:rPr>
              <a:t>Linquist</a:t>
            </a:r>
            <a:r>
              <a:rPr lang="de-CH" sz="1200" kern="1200" dirty="0">
                <a:solidFill>
                  <a:schemeClr val="tx1"/>
                </a:solidFill>
                <a:effectLst/>
                <a:latin typeface="+mn-lt"/>
                <a:ea typeface="+mn-ea"/>
                <a:cs typeface="+mn-cs"/>
              </a:rPr>
              <a:t> S (2017) </a:t>
            </a:r>
            <a:r>
              <a:rPr lang="de-CH" sz="1200" kern="1200" dirty="0" err="1">
                <a:solidFill>
                  <a:schemeClr val="tx1"/>
                </a:solidFill>
                <a:effectLst/>
                <a:latin typeface="+mn-lt"/>
                <a:ea typeface="+mn-ea"/>
                <a:cs typeface="+mn-cs"/>
              </a:rPr>
              <a:t>Defending</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Biodiversity</a:t>
            </a:r>
            <a:r>
              <a:rPr lang="de-CH" sz="1200" kern="1200" dirty="0">
                <a:solidFill>
                  <a:schemeClr val="tx1"/>
                </a:solidFill>
                <a:effectLst/>
                <a:latin typeface="+mn-lt"/>
                <a:ea typeface="+mn-ea"/>
                <a:cs typeface="+mn-cs"/>
              </a:rPr>
              <a:t>. Environmental Science </a:t>
            </a:r>
            <a:r>
              <a:rPr lang="de-CH" sz="1200" kern="1200" dirty="0" err="1">
                <a:solidFill>
                  <a:schemeClr val="tx1"/>
                </a:solidFill>
                <a:effectLst/>
                <a:latin typeface="+mn-lt"/>
                <a:ea typeface="+mn-ea"/>
                <a:cs typeface="+mn-cs"/>
              </a:rPr>
              <a:t>and</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Ethics</a:t>
            </a:r>
            <a:r>
              <a:rPr lang="de-CH" sz="1200" kern="1200" dirty="0">
                <a:solidFill>
                  <a:schemeClr val="tx1"/>
                </a:solidFill>
                <a:effectLst/>
                <a:latin typeface="+mn-lt"/>
                <a:ea typeface="+mn-ea"/>
                <a:cs typeface="+mn-cs"/>
              </a:rPr>
              <a:t>. Cambridge University Press</a:t>
            </a:r>
          </a:p>
          <a:p>
            <a:endParaRPr lang="de-CH" sz="1200" kern="1200" dirty="0">
              <a:solidFill>
                <a:schemeClr val="tx1"/>
              </a:solidFill>
              <a:effectLst/>
              <a:latin typeface="+mn-lt"/>
              <a:ea typeface="+mn-ea"/>
              <a:cs typeface="+mn-cs"/>
            </a:endParaRPr>
          </a:p>
          <a:p>
            <a:r>
              <a:rPr lang="de-CH" sz="1200" kern="1200" dirty="0">
                <a:solidFill>
                  <a:schemeClr val="tx1"/>
                </a:solidFill>
                <a:effectLst/>
                <a:latin typeface="+mn-lt"/>
                <a:ea typeface="+mn-ea"/>
                <a:cs typeface="+mn-cs"/>
              </a:rPr>
              <a:t>Jacobs S et al. (2020). </a:t>
            </a:r>
            <a:r>
              <a:rPr lang="de-CH" sz="1200" kern="1200" dirty="0" err="1">
                <a:solidFill>
                  <a:schemeClr val="tx1"/>
                </a:solidFill>
                <a:effectLst/>
                <a:latin typeface="+mn-lt"/>
                <a:ea typeface="+mn-ea"/>
                <a:cs typeface="+mn-cs"/>
              </a:rPr>
              <a:t>Use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your</a:t>
            </a:r>
            <a:r>
              <a:rPr lang="de-CH" sz="1200" kern="1200" dirty="0">
                <a:solidFill>
                  <a:schemeClr val="tx1"/>
                </a:solidFill>
                <a:effectLst/>
                <a:latin typeface="+mn-lt"/>
                <a:ea typeface="+mn-ea"/>
                <a:cs typeface="+mn-cs"/>
              </a:rPr>
              <a:t> power </a:t>
            </a:r>
            <a:r>
              <a:rPr lang="de-CH" sz="1200" kern="1200" dirty="0" err="1">
                <a:solidFill>
                  <a:schemeClr val="tx1"/>
                </a:solidFill>
                <a:effectLst/>
                <a:latin typeface="+mn-lt"/>
                <a:ea typeface="+mn-ea"/>
                <a:cs typeface="+mn-cs"/>
              </a:rPr>
              <a:t>for</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good</a:t>
            </a:r>
            <a:r>
              <a:rPr lang="de-CH" sz="1200" kern="1200" dirty="0">
                <a:solidFill>
                  <a:schemeClr val="tx1"/>
                </a:solidFill>
                <a:effectLst/>
                <a:latin typeface="+mn-lt"/>
                <a:ea typeface="+mn-ea"/>
                <a:cs typeface="+mn-cs"/>
              </a:rPr>
              <a:t>: plural </a:t>
            </a:r>
            <a:r>
              <a:rPr lang="de-CH" sz="1200" kern="1200" dirty="0" err="1">
                <a:solidFill>
                  <a:schemeClr val="tx1"/>
                </a:solidFill>
                <a:effectLst/>
                <a:latin typeface="+mn-lt"/>
                <a:ea typeface="+mn-ea"/>
                <a:cs typeface="+mn-cs"/>
              </a:rPr>
              <a:t>valuation</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of</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nature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the</a:t>
            </a:r>
            <a:r>
              <a:rPr lang="de-CH" sz="1200" kern="1200" dirty="0">
                <a:solidFill>
                  <a:schemeClr val="tx1"/>
                </a:solidFill>
                <a:effectLst/>
                <a:latin typeface="+mn-lt"/>
                <a:ea typeface="+mn-ea"/>
                <a:cs typeface="+mn-cs"/>
              </a:rPr>
              <a:t> Oaxaca </a:t>
            </a:r>
            <a:r>
              <a:rPr lang="de-CH" sz="1200" kern="1200" dirty="0" err="1">
                <a:solidFill>
                  <a:schemeClr val="tx1"/>
                </a:solidFill>
                <a:effectLst/>
                <a:latin typeface="+mn-lt"/>
                <a:ea typeface="+mn-ea"/>
                <a:cs typeface="+mn-cs"/>
              </a:rPr>
              <a:t>statement</a:t>
            </a:r>
            <a:r>
              <a:rPr lang="de-CH" sz="1200" kern="1200" dirty="0">
                <a:solidFill>
                  <a:schemeClr val="tx1"/>
                </a:solidFill>
                <a:effectLst/>
                <a:latin typeface="+mn-lt"/>
                <a:ea typeface="+mn-ea"/>
                <a:cs typeface="+mn-cs"/>
              </a:rPr>
              <a:t>. Global </a:t>
            </a:r>
            <a:r>
              <a:rPr lang="de-CH" sz="1200" kern="1200" dirty="0" err="1">
                <a:solidFill>
                  <a:schemeClr val="tx1"/>
                </a:solidFill>
                <a:effectLst/>
                <a:latin typeface="+mn-lt"/>
                <a:ea typeface="+mn-ea"/>
                <a:cs typeface="+mn-cs"/>
              </a:rPr>
              <a:t>Sustainability</a:t>
            </a:r>
            <a:r>
              <a:rPr lang="de-CH" sz="1200" kern="1200" dirty="0">
                <a:solidFill>
                  <a:schemeClr val="tx1"/>
                </a:solidFill>
                <a:effectLst/>
                <a:latin typeface="+mn-lt"/>
                <a:ea typeface="+mn-ea"/>
                <a:cs typeface="+mn-cs"/>
              </a:rPr>
              <a:t> 3, e8, 17. https://</a:t>
            </a:r>
            <a:r>
              <a:rPr lang="de-CH" sz="1200" kern="1200" dirty="0" err="1">
                <a:solidFill>
                  <a:schemeClr val="tx1"/>
                </a:solidFill>
                <a:effectLst/>
                <a:latin typeface="+mn-lt"/>
                <a:ea typeface="+mn-ea"/>
                <a:cs typeface="+mn-cs"/>
              </a:rPr>
              <a:t>doi.org</a:t>
            </a:r>
            <a:r>
              <a:rPr lang="de-CH" sz="1200" kern="1200" dirty="0">
                <a:solidFill>
                  <a:schemeClr val="tx1"/>
                </a:solidFill>
                <a:effectLst/>
                <a:latin typeface="+mn-lt"/>
                <a:ea typeface="+mn-ea"/>
                <a:cs typeface="+mn-cs"/>
              </a:rPr>
              <a:t>/10.1017/sus.2020.2</a:t>
            </a:r>
          </a:p>
          <a:p>
            <a:endParaRPr lang="de-CH" sz="1200" kern="1200" dirty="0">
              <a:solidFill>
                <a:schemeClr val="tx1"/>
              </a:solidFill>
              <a:effectLst/>
              <a:latin typeface="+mn-lt"/>
              <a:ea typeface="+mn-ea"/>
              <a:cs typeface="+mn-cs"/>
            </a:endParaRPr>
          </a:p>
          <a:p>
            <a:r>
              <a:rPr lang="de-CH" sz="1200" kern="1200" dirty="0" err="1">
                <a:solidFill>
                  <a:schemeClr val="tx1"/>
                </a:solidFill>
                <a:effectLst/>
                <a:latin typeface="+mn-lt"/>
                <a:ea typeface="+mn-ea"/>
                <a:cs typeface="+mn-cs"/>
              </a:rPr>
              <a:t>Klain</a:t>
            </a:r>
            <a:r>
              <a:rPr lang="de-CH" sz="1200" kern="1200" dirty="0">
                <a:solidFill>
                  <a:schemeClr val="tx1"/>
                </a:solidFill>
                <a:effectLst/>
                <a:latin typeface="+mn-lt"/>
                <a:ea typeface="+mn-ea"/>
                <a:cs typeface="+mn-cs"/>
              </a:rPr>
              <a:t> S. C. et al.(2014) </a:t>
            </a:r>
            <a:r>
              <a:rPr lang="de-CH" sz="1200" kern="1200" dirty="0" err="1">
                <a:solidFill>
                  <a:schemeClr val="tx1"/>
                </a:solidFill>
                <a:effectLst/>
                <a:latin typeface="+mn-lt"/>
                <a:ea typeface="+mn-ea"/>
                <a:cs typeface="+mn-cs"/>
              </a:rPr>
              <a:t>What</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matters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and</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why</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Ecosystem</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services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and</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their</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bundled</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qualities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Ecological</a:t>
            </a:r>
            <a:r>
              <a:rPr lang="de-CH" sz="1200" kern="1200" dirty="0">
                <a:solidFill>
                  <a:schemeClr val="tx1"/>
                </a:solidFill>
                <a:effectLst/>
                <a:latin typeface="+mn-lt"/>
                <a:ea typeface="+mn-ea"/>
                <a:cs typeface="+mn-cs"/>
              </a:rPr>
              <a:t> Economics 107, 310-320. </a:t>
            </a:r>
            <a:r>
              <a:rPr lang="de-CH" sz="1200" u="none" strike="noStrike" kern="1200" dirty="0">
                <a:solidFill>
                  <a:schemeClr val="tx1"/>
                </a:solidFill>
                <a:effectLst/>
                <a:latin typeface="+mn-lt"/>
                <a:ea typeface="+mn-ea"/>
                <a:cs typeface="+mn-cs"/>
                <a:hlinkClick r:id="rId6"/>
              </a:rPr>
              <a:t>http://dx.doi.org/10.1016/j.ecolecon.2014.09.003</a:t>
            </a:r>
            <a:r>
              <a:rPr lang="de-CH" sz="1200" kern="1200" dirty="0">
                <a:solidFill>
                  <a:schemeClr val="tx1"/>
                </a:solidFill>
                <a:effectLst/>
                <a:latin typeface="+mn-lt"/>
                <a:ea typeface="+mn-ea"/>
                <a:cs typeface="+mn-cs"/>
              </a:rPr>
              <a:t> </a:t>
            </a:r>
          </a:p>
          <a:p>
            <a:endParaRPr lang="de-CH" sz="1200" kern="1200" dirty="0">
              <a:solidFill>
                <a:schemeClr val="tx1"/>
              </a:solidFill>
              <a:effectLst/>
              <a:latin typeface="+mn-lt"/>
              <a:ea typeface="+mn-ea"/>
              <a:cs typeface="+mn-cs"/>
            </a:endParaRPr>
          </a:p>
          <a:p>
            <a:r>
              <a:rPr lang="de-CH" sz="1200" kern="1200" dirty="0">
                <a:solidFill>
                  <a:schemeClr val="tx1"/>
                </a:solidFill>
                <a:effectLst/>
                <a:latin typeface="+mn-lt"/>
                <a:ea typeface="+mn-ea"/>
                <a:cs typeface="+mn-cs"/>
              </a:rPr>
              <a:t>Kohler F. et al (2019) </a:t>
            </a:r>
            <a:r>
              <a:rPr lang="de-CH" sz="1200" kern="1200" dirty="0" err="1">
                <a:solidFill>
                  <a:schemeClr val="tx1"/>
                </a:solidFill>
                <a:effectLst/>
                <a:latin typeface="+mn-lt"/>
                <a:ea typeface="+mn-ea"/>
                <a:cs typeface="+mn-cs"/>
              </a:rPr>
              <a:t>Embracing</a:t>
            </a:r>
            <a:r>
              <a:rPr lang="de-CH" sz="1200" kern="1200" dirty="0">
                <a:solidFill>
                  <a:schemeClr val="tx1"/>
                </a:solidFill>
                <a:effectLst/>
                <a:latin typeface="+mn-lt"/>
                <a:ea typeface="+mn-ea"/>
                <a:cs typeface="+mn-cs"/>
              </a:rPr>
              <a:t> diverse </a:t>
            </a:r>
            <a:r>
              <a:rPr lang="de-CH" sz="1200" kern="1200" dirty="0" err="1">
                <a:solidFill>
                  <a:schemeClr val="tx1"/>
                </a:solidFill>
                <a:effectLst/>
                <a:latin typeface="+mn-lt"/>
                <a:ea typeface="+mn-ea"/>
                <a:cs typeface="+mn-cs"/>
              </a:rPr>
              <a:t>worldviews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to</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share</a:t>
            </a:r>
            <a:r>
              <a:rPr lang="de-CH" sz="1200" kern="1200" dirty="0">
                <a:solidFill>
                  <a:schemeClr val="tx1"/>
                </a:solidFill>
                <a:effectLst/>
                <a:latin typeface="+mn-lt"/>
                <a:ea typeface="+mn-ea"/>
                <a:cs typeface="+mn-cs"/>
              </a:rPr>
              <a:t> planet Earth. </a:t>
            </a:r>
            <a:r>
              <a:rPr lang="de-CH" sz="1200" kern="1200" dirty="0" err="1">
                <a:solidFill>
                  <a:schemeClr val="tx1"/>
                </a:solidFill>
                <a:effectLst/>
                <a:latin typeface="+mn-lt"/>
                <a:ea typeface="+mn-ea"/>
                <a:cs typeface="+mn-cs"/>
              </a:rPr>
              <a:t>Conservation</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Biology</a:t>
            </a:r>
            <a:r>
              <a:rPr lang="de-CH" sz="1200" kern="1200" dirty="0">
                <a:solidFill>
                  <a:schemeClr val="tx1"/>
                </a:solidFill>
                <a:effectLst/>
                <a:latin typeface="+mn-lt"/>
                <a:ea typeface="+mn-ea"/>
                <a:cs typeface="+mn-cs"/>
              </a:rPr>
              <a:t>, 33, </a:t>
            </a:r>
            <a:r>
              <a:rPr lang="de-CH" sz="1200" kern="1200" dirty="0" err="1">
                <a:solidFill>
                  <a:schemeClr val="tx1"/>
                </a:solidFill>
                <a:effectLst/>
                <a:latin typeface="+mn-lt"/>
                <a:ea typeface="+mn-ea"/>
                <a:cs typeface="+mn-cs"/>
              </a:rPr>
              <a:t>No</a:t>
            </a:r>
            <a:r>
              <a:rPr lang="de-CH" sz="1200" kern="1200" dirty="0">
                <a:solidFill>
                  <a:schemeClr val="tx1"/>
                </a:solidFill>
                <a:effectLst/>
                <a:latin typeface="+mn-lt"/>
                <a:ea typeface="+mn-ea"/>
                <a:cs typeface="+mn-cs"/>
              </a:rPr>
              <a:t>. 5, 1014–1022, DOI: 10.1111/cobi.13304 </a:t>
            </a:r>
          </a:p>
          <a:p>
            <a:endParaRPr lang="de-CH"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kern="1200" dirty="0">
                <a:solidFill>
                  <a:schemeClr val="tx1"/>
                </a:solidFill>
                <a:effectLst/>
                <a:latin typeface="+mn-lt"/>
                <a:ea typeface="+mn-ea"/>
                <a:cs typeface="+mn-cs"/>
              </a:rPr>
              <a:t>Uta Eser, Potthast T. (1999): Naturschutzethik. Eine Einführung für die Praxis. Baden-Baden: Nomos. Open </a:t>
            </a:r>
            <a:r>
              <a:rPr lang="de-CH" sz="1200" kern="1200" dirty="0" err="1">
                <a:solidFill>
                  <a:schemeClr val="tx1"/>
                </a:solidFill>
                <a:effectLst/>
                <a:latin typeface="+mn-lt"/>
                <a:ea typeface="+mn-ea"/>
                <a:cs typeface="+mn-cs"/>
              </a:rPr>
              <a:t>access</a:t>
            </a:r>
            <a:r>
              <a:rPr lang="de-CH" sz="1200" kern="1200" dirty="0">
                <a:solidFill>
                  <a:schemeClr val="tx1"/>
                </a:solidFill>
                <a:effectLst/>
                <a:latin typeface="+mn-lt"/>
                <a:ea typeface="+mn-ea"/>
                <a:cs typeface="+mn-cs"/>
              </a:rPr>
              <a:t>: </a:t>
            </a:r>
            <a:r>
              <a:rPr lang="de-CH" sz="1200" b="0" i="0" u="none" strike="noStrike" kern="1200" dirty="0">
                <a:solidFill>
                  <a:schemeClr val="tx1"/>
                </a:solidFill>
                <a:effectLst/>
                <a:latin typeface="+mn-lt"/>
                <a:ea typeface="+mn-ea"/>
                <a:cs typeface="+mn-cs"/>
                <a:hlinkClick r:id="rId7"/>
              </a:rPr>
              <a:t>https://www.nomos-elibrary.de/10.5771/9783845261447/naturschutzethik</a:t>
            </a:r>
            <a:endParaRPr lang="de-CH"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CH" sz="120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5"/>
          </p:nvPr>
        </p:nvSpPr>
        <p:spPr/>
        <p:txBody>
          <a:bodyPr/>
          <a:lstStyle/>
          <a:p>
            <a:fld id="{92383C3E-C972-D14F-BBA1-88A056F54D7F}" type="slidenum">
              <a:rPr lang="de-DE" smtClean="0"/>
              <a:t>2</a:t>
            </a:fld>
            <a:endParaRPr lang="de-DE"/>
          </a:p>
        </p:txBody>
      </p:sp>
    </p:spTree>
    <p:extLst>
      <p:ext uri="{BB962C8B-B14F-4D97-AF65-F5344CB8AC3E}">
        <p14:creationId xmlns:p14="http://schemas.microsoft.com/office/powerpoint/2010/main" val="1866076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b="1" dirty="0"/>
              <a:t>Instrumentelles Argument</a:t>
            </a:r>
            <a:r>
              <a:rPr lang="de-CH" dirty="0"/>
              <a:t>: Biodiversität ist wertvoll, weil der Mensch vollständig abhängig ist von den Ressourcen und Leistungen, die die Biosphäre mit ihrer Vielfalt bereithält. Im Fokus sind die Beiträge der Natur für den Menschen (</a:t>
            </a:r>
            <a:r>
              <a:rPr lang="de-CH" b="1" dirty="0" err="1"/>
              <a:t>N</a:t>
            </a:r>
            <a:r>
              <a:rPr lang="de-CH" dirty="0" err="1"/>
              <a:t>ature’s</a:t>
            </a:r>
            <a:r>
              <a:rPr lang="de-CH" dirty="0"/>
              <a:t> </a:t>
            </a:r>
            <a:r>
              <a:rPr lang="de-CH" b="1" dirty="0" err="1"/>
              <a:t>C</a:t>
            </a:r>
            <a:r>
              <a:rPr lang="de-CH" dirty="0" err="1"/>
              <a:t>ontributions</a:t>
            </a:r>
            <a:r>
              <a:rPr lang="de-CH" dirty="0"/>
              <a:t> </a:t>
            </a:r>
            <a:r>
              <a:rPr lang="de-CH" dirty="0" err="1"/>
              <a:t>to</a:t>
            </a:r>
            <a:r>
              <a:rPr lang="de-CH" dirty="0"/>
              <a:t> </a:t>
            </a:r>
            <a:r>
              <a:rPr lang="de-CH" b="1" dirty="0"/>
              <a:t>P</a:t>
            </a:r>
            <a:r>
              <a:rPr lang="de-CH" dirty="0"/>
              <a:t>eople,</a:t>
            </a:r>
            <a:r>
              <a:rPr lang="de-CH" b="1" dirty="0"/>
              <a:t> NCPs</a:t>
            </a:r>
            <a:r>
              <a:rPr lang="de-CH" dirty="0"/>
              <a:t>, Diaz et al. 2018).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u="sng" kern="1200" dirty="0">
                <a:solidFill>
                  <a:schemeClr val="tx1"/>
                </a:solidFill>
                <a:effectLst/>
                <a:latin typeface="+mn-lt"/>
                <a:ea typeface="+mn-ea"/>
                <a:cs typeface="+mn-cs"/>
              </a:rPr>
              <a:t>Weiterführende Literatur:</a:t>
            </a:r>
          </a:p>
          <a:p>
            <a:r>
              <a:rPr lang="en-US" sz="1200" kern="1200" dirty="0">
                <a:solidFill>
                  <a:schemeClr val="tx1"/>
                </a:solidFill>
                <a:effectLst/>
                <a:latin typeface="+mn-lt"/>
                <a:ea typeface="+mn-ea"/>
                <a:cs typeface="+mn-cs"/>
              </a:rPr>
              <a:t>Global Sustainable Development Report (2019): Independent Group of Scientists appointed by the Secretary-General: The Future is Now – Science for Achieving Sustainable Development, (United Nations, New York, 2019). </a:t>
            </a:r>
            <a:r>
              <a:rPr lang="en-US" sz="1200" u="sng" kern="1200" dirty="0">
                <a:solidFill>
                  <a:schemeClr val="tx1"/>
                </a:solidFill>
                <a:effectLst/>
                <a:latin typeface="+mn-lt"/>
                <a:ea typeface="+mn-ea"/>
                <a:cs typeface="+mn-cs"/>
                <a:hlinkClick r:id="rId3"/>
              </a:rPr>
              <a:t>https://sustainabledevelopment.un.org/globalsdreport/2019</a:t>
            </a:r>
            <a:endParaRPr lang="en-US" sz="1200" u="sng" kern="1200" dirty="0">
              <a:solidFill>
                <a:schemeClr val="tx1"/>
              </a:solidFill>
              <a:effectLst/>
              <a:latin typeface="+mn-lt"/>
              <a:ea typeface="+mn-ea"/>
              <a:cs typeface="+mn-cs"/>
            </a:endParaRPr>
          </a:p>
          <a:p>
            <a:endParaRPr lang="de-CH"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IPBES (2019): Summary for policymakers of the global assessment report on biodiversity and ecosystem services of the Intergovernmental Science-Policy Platform on Biodiversity and Ecosystem Services. IPBES secretariat, Bonn, Germany. </a:t>
            </a:r>
            <a:r>
              <a:rPr lang="en-US" sz="1200" u="sng" kern="1200" dirty="0">
                <a:solidFill>
                  <a:schemeClr val="tx1"/>
                </a:solidFill>
                <a:effectLst/>
                <a:latin typeface="+mn-lt"/>
                <a:ea typeface="+mn-ea"/>
                <a:cs typeface="+mn-cs"/>
                <a:hlinkClick r:id="rId4"/>
              </a:rPr>
              <a:t>https://ipbes.net/global-assessment-report-biodiversity-ecosystem-services</a:t>
            </a:r>
            <a:r>
              <a:rPr lang="en-US" sz="1200" kern="1200" dirty="0">
                <a:solidFill>
                  <a:schemeClr val="tx1"/>
                </a:solidFill>
                <a:effectLst/>
                <a:latin typeface="+mn-lt"/>
                <a:ea typeface="+mn-ea"/>
                <a:cs typeface="+mn-cs"/>
              </a:rPr>
              <a:t> </a:t>
            </a:r>
          </a:p>
          <a:p>
            <a:endParaRPr lang="de-CH"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Pham-</a:t>
            </a:r>
            <a:r>
              <a:rPr lang="en-US" sz="1200" kern="1200" dirty="0" err="1">
                <a:solidFill>
                  <a:schemeClr val="tx1"/>
                </a:solidFill>
                <a:effectLst/>
                <a:latin typeface="+mn-lt"/>
                <a:ea typeface="+mn-ea"/>
                <a:cs typeface="+mn-cs"/>
              </a:rPr>
              <a:t>Truffert</a:t>
            </a:r>
            <a:r>
              <a:rPr lang="en-US" sz="1200" kern="1200" dirty="0">
                <a:solidFill>
                  <a:schemeClr val="tx1"/>
                </a:solidFill>
                <a:effectLst/>
                <a:latin typeface="+mn-lt"/>
                <a:ea typeface="+mn-ea"/>
                <a:cs typeface="+mn-cs"/>
              </a:rPr>
              <a:t> M., </a:t>
            </a:r>
            <a:r>
              <a:rPr lang="en-US" sz="1200" kern="1200" dirty="0" err="1">
                <a:solidFill>
                  <a:schemeClr val="tx1"/>
                </a:solidFill>
                <a:effectLst/>
                <a:latin typeface="+mn-lt"/>
                <a:ea typeface="+mn-ea"/>
                <a:cs typeface="+mn-cs"/>
              </a:rPr>
              <a:t>Rueff</a:t>
            </a:r>
            <a:r>
              <a:rPr lang="en-US" sz="1200" kern="1200" dirty="0">
                <a:solidFill>
                  <a:schemeClr val="tx1"/>
                </a:solidFill>
                <a:effectLst/>
                <a:latin typeface="+mn-lt"/>
                <a:ea typeface="+mn-ea"/>
                <a:cs typeface="+mn-cs"/>
              </a:rPr>
              <a:t> H., Messerli P. (2019): Knowledge for Sustainable Development: Interactive repository of SDG interactions. </a:t>
            </a:r>
            <a:r>
              <a:rPr lang="de-CH" sz="1200" kern="1200" dirty="0" err="1">
                <a:solidFill>
                  <a:schemeClr val="tx1"/>
                </a:solidFill>
                <a:effectLst/>
                <a:latin typeface="+mn-lt"/>
                <a:ea typeface="+mn-ea"/>
                <a:cs typeface="+mn-cs"/>
              </a:rPr>
              <a:t>CDEdatablog</a:t>
            </a:r>
            <a:r>
              <a:rPr lang="de-CH" sz="1200" kern="1200" dirty="0">
                <a:solidFill>
                  <a:schemeClr val="tx1"/>
                </a:solidFill>
                <a:effectLst/>
                <a:latin typeface="+mn-lt"/>
                <a:ea typeface="+mn-ea"/>
                <a:cs typeface="+mn-cs"/>
              </a:rPr>
              <a:t>, Bern, </a:t>
            </a:r>
            <a:r>
              <a:rPr lang="de-CH" sz="1200" kern="1200" dirty="0" err="1">
                <a:solidFill>
                  <a:schemeClr val="tx1"/>
                </a:solidFill>
                <a:effectLst/>
                <a:latin typeface="+mn-lt"/>
                <a:ea typeface="+mn-ea"/>
                <a:cs typeface="+mn-cs"/>
              </a:rPr>
              <a:t>Switzerland</a:t>
            </a:r>
            <a:r>
              <a:rPr lang="de-CH" sz="1200" kern="1200" dirty="0">
                <a:solidFill>
                  <a:schemeClr val="tx1"/>
                </a:solidFill>
                <a:effectLst/>
                <a:latin typeface="+mn-lt"/>
                <a:ea typeface="+mn-ea"/>
                <a:cs typeface="+mn-cs"/>
              </a:rPr>
              <a:t>: CDE. </a:t>
            </a:r>
            <a:r>
              <a:rPr lang="de-CH" sz="1200" u="sng" kern="1200" dirty="0">
                <a:solidFill>
                  <a:schemeClr val="tx1"/>
                </a:solidFill>
                <a:effectLst/>
                <a:latin typeface="+mn-lt"/>
                <a:ea typeface="+mn-ea"/>
                <a:cs typeface="+mn-cs"/>
                <a:hlinkClick r:id="rId5"/>
              </a:rPr>
              <a:t>https://datablog.cde.unibe.ch/index.php/2019/08/29/sdg-interactions/ </a:t>
            </a:r>
            <a:r>
              <a:rPr lang="de-CH" sz="1200" kern="1200" dirty="0">
                <a:solidFill>
                  <a:schemeClr val="tx1"/>
                </a:solidFill>
                <a:effectLst/>
                <a:latin typeface="+mn-lt"/>
                <a:ea typeface="+mn-ea"/>
                <a:cs typeface="+mn-cs"/>
              </a:rPr>
              <a:t>   (auf SDG 15 und seine Interaktionen klicken, von dort auf die </a:t>
            </a:r>
            <a:r>
              <a:rPr lang="de-CH" sz="1200" kern="1200" dirty="0" err="1">
                <a:solidFill>
                  <a:schemeClr val="tx1"/>
                </a:solidFill>
                <a:effectLst/>
                <a:latin typeface="+mn-lt"/>
                <a:ea typeface="+mn-ea"/>
                <a:cs typeface="+mn-cs"/>
              </a:rPr>
              <a:t>targets</a:t>
            </a:r>
            <a:r>
              <a:rPr lang="de-CH" sz="1200" kern="1200" dirty="0">
                <a:solidFill>
                  <a:schemeClr val="tx1"/>
                </a:solidFill>
                <a:effectLst/>
                <a:latin typeface="+mn-lt"/>
                <a:ea typeface="+mn-ea"/>
                <a:cs typeface="+mn-cs"/>
              </a:rPr>
              <a:t>). </a:t>
            </a:r>
          </a:p>
          <a:p>
            <a:endParaRPr lang="de-CH"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TEEB (2010): The Economics of Ecosystems and Biodiversity Ecological and Economic Foundations. </a:t>
            </a:r>
            <a:r>
              <a:rPr lang="de-CH" sz="1200" kern="1200" dirty="0" err="1">
                <a:solidFill>
                  <a:schemeClr val="tx1"/>
                </a:solidFill>
                <a:effectLst/>
                <a:latin typeface="+mn-lt"/>
                <a:ea typeface="+mn-ea"/>
                <a:cs typeface="+mn-cs"/>
              </a:rPr>
              <a:t>Edited</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by</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Pushpam</a:t>
            </a:r>
            <a:r>
              <a:rPr lang="de-CH" sz="1200" kern="1200" dirty="0">
                <a:solidFill>
                  <a:schemeClr val="tx1"/>
                </a:solidFill>
                <a:effectLst/>
                <a:latin typeface="+mn-lt"/>
                <a:ea typeface="+mn-ea"/>
                <a:cs typeface="+mn-cs"/>
              </a:rPr>
              <a:t> Kumar. </a:t>
            </a:r>
            <a:r>
              <a:rPr lang="de-CH" sz="1200" kern="1200" dirty="0" err="1">
                <a:solidFill>
                  <a:schemeClr val="tx1"/>
                </a:solidFill>
                <a:effectLst/>
                <a:latin typeface="+mn-lt"/>
                <a:ea typeface="+mn-ea"/>
                <a:cs typeface="+mn-cs"/>
              </a:rPr>
              <a:t>Earthscan</a:t>
            </a:r>
            <a:r>
              <a:rPr lang="de-CH" sz="1200" kern="1200" dirty="0">
                <a:solidFill>
                  <a:schemeClr val="tx1"/>
                </a:solidFill>
                <a:effectLst/>
                <a:latin typeface="+mn-lt"/>
                <a:ea typeface="+mn-ea"/>
                <a:cs typeface="+mn-cs"/>
              </a:rPr>
              <a:t>, London </a:t>
            </a:r>
            <a:r>
              <a:rPr lang="de-CH" sz="1200" kern="1200" dirty="0" err="1">
                <a:solidFill>
                  <a:schemeClr val="tx1"/>
                </a:solidFill>
                <a:effectLst/>
                <a:latin typeface="+mn-lt"/>
                <a:ea typeface="+mn-ea"/>
                <a:cs typeface="+mn-cs"/>
              </a:rPr>
              <a:t>and</a:t>
            </a:r>
            <a:r>
              <a:rPr lang="de-CH" sz="1200" kern="1200" dirty="0">
                <a:solidFill>
                  <a:schemeClr val="tx1"/>
                </a:solidFill>
                <a:effectLst/>
                <a:latin typeface="+mn-lt"/>
                <a:ea typeface="+mn-ea"/>
                <a:cs typeface="+mn-cs"/>
              </a:rPr>
              <a:t> Washington</a:t>
            </a:r>
          </a:p>
          <a:p>
            <a:endParaRPr lang="de-CH" dirty="0"/>
          </a:p>
        </p:txBody>
      </p:sp>
      <p:sp>
        <p:nvSpPr>
          <p:cNvPr id="4" name="Foliennummernplatzhalter 3"/>
          <p:cNvSpPr>
            <a:spLocks noGrp="1"/>
          </p:cNvSpPr>
          <p:nvPr>
            <p:ph type="sldNum" sz="quarter" idx="5"/>
          </p:nvPr>
        </p:nvSpPr>
        <p:spPr/>
        <p:txBody>
          <a:bodyPr/>
          <a:lstStyle/>
          <a:p>
            <a:fld id="{92383C3E-C972-D14F-BBA1-88A056F54D7F}" type="slidenum">
              <a:rPr lang="de-DE" smtClean="0"/>
              <a:t>11</a:t>
            </a:fld>
            <a:endParaRPr lang="de-DE"/>
          </a:p>
        </p:txBody>
      </p:sp>
    </p:spTree>
    <p:extLst>
      <p:ext uri="{BB962C8B-B14F-4D97-AF65-F5344CB8AC3E}">
        <p14:creationId xmlns:p14="http://schemas.microsoft.com/office/powerpoint/2010/main" val="9145598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b="1" dirty="0"/>
              <a:t>Instrumentelles Argument</a:t>
            </a:r>
            <a:r>
              <a:rPr lang="de-CH" dirty="0"/>
              <a:t>: Biodiversität ist wertvoll, weil der Mensch vollständig abhängig ist von den Ressourcen und Leistungen, die die Biosphäre mit ihrer Vielfalt bereithält. Im Fokus sind die Beiträge der Natur für den Menschen (</a:t>
            </a:r>
            <a:r>
              <a:rPr lang="de-CH" b="1" dirty="0" err="1"/>
              <a:t>N</a:t>
            </a:r>
            <a:r>
              <a:rPr lang="de-CH" dirty="0" err="1"/>
              <a:t>ature’s</a:t>
            </a:r>
            <a:r>
              <a:rPr lang="de-CH" dirty="0"/>
              <a:t> </a:t>
            </a:r>
            <a:r>
              <a:rPr lang="de-CH" b="1" dirty="0" err="1"/>
              <a:t>C</a:t>
            </a:r>
            <a:r>
              <a:rPr lang="de-CH" dirty="0" err="1"/>
              <a:t>ontributions</a:t>
            </a:r>
            <a:r>
              <a:rPr lang="de-CH" dirty="0"/>
              <a:t> </a:t>
            </a:r>
            <a:r>
              <a:rPr lang="de-CH" dirty="0" err="1"/>
              <a:t>to</a:t>
            </a:r>
            <a:r>
              <a:rPr lang="de-CH" dirty="0"/>
              <a:t> </a:t>
            </a:r>
            <a:r>
              <a:rPr lang="de-CH" b="1" dirty="0"/>
              <a:t>P</a:t>
            </a:r>
            <a:r>
              <a:rPr lang="de-CH" dirty="0"/>
              <a:t>eople,</a:t>
            </a:r>
            <a:r>
              <a:rPr lang="de-CH" b="1" dirty="0"/>
              <a:t> NCPs</a:t>
            </a:r>
            <a:r>
              <a:rPr lang="de-CH" dirty="0"/>
              <a:t>, Diaz et al. 2018).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sz="12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u="sng" kern="1200" dirty="0">
                <a:solidFill>
                  <a:schemeClr val="tx1"/>
                </a:solidFill>
                <a:effectLst/>
                <a:latin typeface="+mn-lt"/>
                <a:ea typeface="+mn-ea"/>
                <a:cs typeface="+mn-cs"/>
              </a:rPr>
              <a:t>Weiterführende Literatur:</a:t>
            </a:r>
          </a:p>
          <a:p>
            <a:r>
              <a:rPr lang="de-CH" dirty="0" err="1">
                <a:effectLst/>
              </a:rPr>
              <a:t>Isbell</a:t>
            </a:r>
            <a:r>
              <a:rPr lang="de-CH" dirty="0">
                <a:effectLst/>
              </a:rPr>
              <a:t>, F. et al. 2011. High plant </a:t>
            </a:r>
            <a:r>
              <a:rPr lang="de-CH" dirty="0" err="1">
                <a:effectLst/>
              </a:rPr>
              <a:t>diversity</a:t>
            </a:r>
            <a:r>
              <a:rPr lang="de-CH" dirty="0">
                <a:effectLst/>
              </a:rPr>
              <a:t> </a:t>
            </a:r>
            <a:r>
              <a:rPr lang="de-CH" dirty="0" err="1">
                <a:effectLst/>
              </a:rPr>
              <a:t>is</a:t>
            </a:r>
            <a:r>
              <a:rPr lang="de-CH" dirty="0">
                <a:effectLst/>
              </a:rPr>
              <a:t> </a:t>
            </a:r>
            <a:r>
              <a:rPr lang="de-CH" dirty="0" err="1">
                <a:effectLst/>
              </a:rPr>
              <a:t>needed</a:t>
            </a:r>
            <a:r>
              <a:rPr lang="de-CH" dirty="0">
                <a:effectLst/>
              </a:rPr>
              <a:t> </a:t>
            </a:r>
            <a:r>
              <a:rPr lang="de-CH" dirty="0" err="1">
                <a:effectLst/>
              </a:rPr>
              <a:t>to</a:t>
            </a:r>
            <a:r>
              <a:rPr lang="de-CH" dirty="0">
                <a:effectLst/>
              </a:rPr>
              <a:t> </a:t>
            </a:r>
            <a:r>
              <a:rPr lang="de-CH" dirty="0" err="1">
                <a:effectLst/>
              </a:rPr>
              <a:t>maintain</a:t>
            </a:r>
            <a:r>
              <a:rPr lang="de-CH" dirty="0">
                <a:effectLst/>
              </a:rPr>
              <a:t> </a:t>
            </a:r>
            <a:r>
              <a:rPr lang="de-CH" dirty="0" err="1">
                <a:effectLst/>
              </a:rPr>
              <a:t>ecosystem</a:t>
            </a:r>
            <a:r>
              <a:rPr lang="de-CH" dirty="0">
                <a:effectLst/>
              </a:rPr>
              <a:t> </a:t>
            </a:r>
            <a:r>
              <a:rPr lang="de-CH" dirty="0" err="1">
                <a:effectLst/>
              </a:rPr>
              <a:t>services</a:t>
            </a:r>
            <a:r>
              <a:rPr lang="de-CH" dirty="0">
                <a:effectLst/>
              </a:rPr>
              <a:t>. Nature </a:t>
            </a:r>
            <a:r>
              <a:rPr lang="de-CH" b="1" dirty="0">
                <a:effectLst/>
              </a:rPr>
              <a:t>477</a:t>
            </a:r>
            <a:r>
              <a:rPr lang="de-CH" dirty="0">
                <a:effectLst/>
              </a:rPr>
              <a:t>:199–202.</a:t>
            </a:r>
          </a:p>
          <a:p>
            <a:r>
              <a:rPr lang="de-CH" dirty="0" err="1">
                <a:effectLst/>
              </a:rPr>
              <a:t>Isbell</a:t>
            </a:r>
            <a:r>
              <a:rPr lang="de-CH" dirty="0">
                <a:effectLst/>
              </a:rPr>
              <a:t>, F. et al. 2015. </a:t>
            </a:r>
            <a:r>
              <a:rPr lang="de-CH" dirty="0" err="1">
                <a:effectLst/>
              </a:rPr>
              <a:t>Biodiversity</a:t>
            </a:r>
            <a:r>
              <a:rPr lang="de-CH" dirty="0">
                <a:effectLst/>
              </a:rPr>
              <a:t> </a:t>
            </a:r>
            <a:r>
              <a:rPr lang="de-CH" dirty="0" err="1">
                <a:effectLst/>
              </a:rPr>
              <a:t>increases</a:t>
            </a:r>
            <a:r>
              <a:rPr lang="de-CH" dirty="0">
                <a:effectLst/>
              </a:rPr>
              <a:t> </a:t>
            </a:r>
            <a:r>
              <a:rPr lang="de-CH" dirty="0" err="1">
                <a:effectLst/>
              </a:rPr>
              <a:t>the</a:t>
            </a:r>
            <a:r>
              <a:rPr lang="de-CH" dirty="0">
                <a:effectLst/>
              </a:rPr>
              <a:t> </a:t>
            </a:r>
            <a:r>
              <a:rPr lang="de-CH" dirty="0" err="1">
                <a:effectLst/>
              </a:rPr>
              <a:t>resistance</a:t>
            </a:r>
            <a:r>
              <a:rPr lang="de-CH" dirty="0">
                <a:effectLst/>
              </a:rPr>
              <a:t> </a:t>
            </a:r>
            <a:r>
              <a:rPr lang="de-CH" dirty="0" err="1">
                <a:effectLst/>
              </a:rPr>
              <a:t>of</a:t>
            </a:r>
            <a:r>
              <a:rPr lang="de-CH" dirty="0">
                <a:effectLst/>
              </a:rPr>
              <a:t> </a:t>
            </a:r>
            <a:r>
              <a:rPr lang="de-CH" dirty="0" err="1">
                <a:effectLst/>
              </a:rPr>
              <a:t>ecosystem</a:t>
            </a:r>
            <a:r>
              <a:rPr lang="de-CH" dirty="0">
                <a:effectLst/>
              </a:rPr>
              <a:t> </a:t>
            </a:r>
            <a:r>
              <a:rPr lang="de-CH" dirty="0" err="1">
                <a:effectLst/>
              </a:rPr>
              <a:t>productivity</a:t>
            </a:r>
            <a:r>
              <a:rPr lang="de-CH" dirty="0">
                <a:effectLst/>
              </a:rPr>
              <a:t> </a:t>
            </a:r>
            <a:r>
              <a:rPr lang="de-CH" dirty="0" err="1">
                <a:effectLst/>
              </a:rPr>
              <a:t>to</a:t>
            </a:r>
            <a:r>
              <a:rPr lang="de-CH" dirty="0">
                <a:effectLst/>
              </a:rPr>
              <a:t> </a:t>
            </a:r>
            <a:r>
              <a:rPr lang="de-CH" dirty="0" err="1">
                <a:effectLst/>
              </a:rPr>
              <a:t>climate</a:t>
            </a:r>
            <a:r>
              <a:rPr lang="de-CH" dirty="0">
                <a:effectLst/>
              </a:rPr>
              <a:t> extremes. Nature </a:t>
            </a:r>
            <a:r>
              <a:rPr lang="de-CH" b="1" dirty="0">
                <a:effectLst/>
              </a:rPr>
              <a:t>526</a:t>
            </a:r>
            <a:r>
              <a:rPr lang="de-CH" dirty="0">
                <a:effectLst/>
              </a:rPr>
              <a:t>:574–577.</a:t>
            </a:r>
          </a:p>
          <a:p>
            <a:r>
              <a:rPr lang="de-CH" dirty="0" err="1">
                <a:effectLst/>
              </a:rPr>
              <a:t>Hautier</a:t>
            </a:r>
            <a:r>
              <a:rPr lang="de-CH" dirty="0">
                <a:effectLst/>
              </a:rPr>
              <a:t>, Y., D. Tilman, F. </a:t>
            </a:r>
            <a:r>
              <a:rPr lang="de-CH" dirty="0" err="1">
                <a:effectLst/>
              </a:rPr>
              <a:t>Isbell</a:t>
            </a:r>
            <a:r>
              <a:rPr lang="de-CH" dirty="0">
                <a:effectLst/>
              </a:rPr>
              <a:t>, E. W. </a:t>
            </a:r>
            <a:r>
              <a:rPr lang="de-CH" dirty="0" err="1">
                <a:effectLst/>
              </a:rPr>
              <a:t>Seabloom</a:t>
            </a:r>
            <a:r>
              <a:rPr lang="de-CH" dirty="0">
                <a:effectLst/>
              </a:rPr>
              <a:t>, E. T. Borer, </a:t>
            </a:r>
            <a:r>
              <a:rPr lang="de-CH" dirty="0" err="1">
                <a:effectLst/>
              </a:rPr>
              <a:t>and</a:t>
            </a:r>
            <a:r>
              <a:rPr lang="de-CH" dirty="0">
                <a:effectLst/>
              </a:rPr>
              <a:t> P. B. Reich. 2015. </a:t>
            </a:r>
            <a:r>
              <a:rPr lang="de-CH" dirty="0" err="1">
                <a:effectLst/>
              </a:rPr>
              <a:t>Anthropogenic</a:t>
            </a:r>
            <a:r>
              <a:rPr lang="de-CH" dirty="0">
                <a:effectLst/>
              </a:rPr>
              <a:t> environmental </a:t>
            </a:r>
            <a:r>
              <a:rPr lang="de-CH" dirty="0" err="1">
                <a:effectLst/>
              </a:rPr>
              <a:t>changes</a:t>
            </a:r>
            <a:r>
              <a:rPr lang="de-CH" dirty="0">
                <a:effectLst/>
              </a:rPr>
              <a:t> </a:t>
            </a:r>
            <a:r>
              <a:rPr lang="de-CH" dirty="0" err="1">
                <a:effectLst/>
              </a:rPr>
              <a:t>affect</a:t>
            </a:r>
            <a:r>
              <a:rPr lang="de-CH" dirty="0">
                <a:effectLst/>
              </a:rPr>
              <a:t> </a:t>
            </a:r>
            <a:r>
              <a:rPr lang="de-CH" dirty="0" err="1">
                <a:effectLst/>
              </a:rPr>
              <a:t>ecosystem</a:t>
            </a:r>
            <a:r>
              <a:rPr lang="de-CH" dirty="0">
                <a:effectLst/>
              </a:rPr>
              <a:t> </a:t>
            </a:r>
            <a:r>
              <a:rPr lang="de-CH" dirty="0" err="1">
                <a:effectLst/>
              </a:rPr>
              <a:t>stability</a:t>
            </a:r>
            <a:r>
              <a:rPr lang="de-CH" dirty="0">
                <a:effectLst/>
              </a:rPr>
              <a:t> via </a:t>
            </a:r>
            <a:r>
              <a:rPr lang="de-CH" dirty="0" err="1">
                <a:effectLst/>
              </a:rPr>
              <a:t>biodiversity</a:t>
            </a:r>
            <a:r>
              <a:rPr lang="de-CH" dirty="0">
                <a:effectLst/>
              </a:rPr>
              <a:t>. Science </a:t>
            </a:r>
            <a:r>
              <a:rPr lang="de-CH" b="1" dirty="0">
                <a:effectLst/>
              </a:rPr>
              <a:t>348</a:t>
            </a:r>
            <a:r>
              <a:rPr lang="de-CH" dirty="0">
                <a:effectLst/>
              </a:rPr>
              <a:t>:336–340. </a:t>
            </a:r>
            <a:r>
              <a:rPr lang="de-CH" dirty="0" err="1">
                <a:effectLst/>
              </a:rPr>
              <a:t>Available</a:t>
            </a:r>
            <a:r>
              <a:rPr lang="de-CH" dirty="0">
                <a:effectLst/>
              </a:rPr>
              <a:t> </a:t>
            </a:r>
            <a:r>
              <a:rPr lang="de-CH" dirty="0" err="1">
                <a:effectLst/>
              </a:rPr>
              <a:t>from</a:t>
            </a:r>
            <a:r>
              <a:rPr lang="de-CH" dirty="0">
                <a:effectLst/>
              </a:rPr>
              <a:t> </a:t>
            </a:r>
            <a:r>
              <a:rPr lang="de-CH" dirty="0">
                <a:effectLst/>
                <a:hlinkClick r:id="rId3"/>
              </a:rPr>
              <a:t>http://www.sciencemag.org/content/348/6232/336.abstract%5Cnhttp://www.sciencemag.org/content/348/6232/336.full.pdf</a:t>
            </a:r>
            <a:r>
              <a:rPr lang="de-CH" dirty="0">
                <a:effectLst/>
              </a:rPr>
              <a:t>.</a:t>
            </a:r>
          </a:p>
          <a:p>
            <a:r>
              <a:rPr lang="de-CH" dirty="0">
                <a:effectLst/>
              </a:rPr>
              <a:t>Cardinale, B. J. et al. 2012. </a:t>
            </a:r>
            <a:r>
              <a:rPr lang="de-CH" dirty="0" err="1">
                <a:effectLst/>
              </a:rPr>
              <a:t>Biodiversity</a:t>
            </a:r>
            <a:r>
              <a:rPr lang="de-CH" dirty="0">
                <a:effectLst/>
              </a:rPr>
              <a:t> </a:t>
            </a:r>
            <a:r>
              <a:rPr lang="de-CH" dirty="0" err="1">
                <a:effectLst/>
              </a:rPr>
              <a:t>loss</a:t>
            </a:r>
            <a:r>
              <a:rPr lang="de-CH" dirty="0">
                <a:effectLst/>
              </a:rPr>
              <a:t> </a:t>
            </a:r>
            <a:r>
              <a:rPr lang="de-CH" dirty="0" err="1">
                <a:effectLst/>
              </a:rPr>
              <a:t>and</a:t>
            </a:r>
            <a:r>
              <a:rPr lang="de-CH" dirty="0">
                <a:effectLst/>
              </a:rPr>
              <a:t> </a:t>
            </a:r>
            <a:r>
              <a:rPr lang="de-CH" dirty="0" err="1">
                <a:effectLst/>
              </a:rPr>
              <a:t>its</a:t>
            </a:r>
            <a:r>
              <a:rPr lang="de-CH" dirty="0">
                <a:effectLst/>
              </a:rPr>
              <a:t> </a:t>
            </a:r>
            <a:r>
              <a:rPr lang="de-CH" dirty="0" err="1">
                <a:effectLst/>
              </a:rPr>
              <a:t>impact</a:t>
            </a:r>
            <a:r>
              <a:rPr lang="de-CH" dirty="0">
                <a:effectLst/>
              </a:rPr>
              <a:t> on </a:t>
            </a:r>
            <a:r>
              <a:rPr lang="de-CH" dirty="0" err="1">
                <a:effectLst/>
              </a:rPr>
              <a:t>humanity</a:t>
            </a:r>
            <a:r>
              <a:rPr lang="de-CH" dirty="0">
                <a:effectLst/>
              </a:rPr>
              <a:t>. Nature </a:t>
            </a:r>
            <a:r>
              <a:rPr lang="de-CH" b="1" dirty="0">
                <a:effectLst/>
              </a:rPr>
              <a:t>486</a:t>
            </a:r>
            <a:r>
              <a:rPr lang="de-CH" dirty="0">
                <a:effectLst/>
              </a:rPr>
              <a:t>:59–67.</a:t>
            </a:r>
          </a:p>
          <a:p>
            <a:r>
              <a:rPr lang="de-CH" dirty="0" err="1">
                <a:effectLst/>
              </a:rPr>
              <a:t>Elmqvist</a:t>
            </a:r>
            <a:r>
              <a:rPr lang="de-CH" dirty="0">
                <a:effectLst/>
              </a:rPr>
              <a:t>, T., C. Folke, M. </a:t>
            </a:r>
            <a:r>
              <a:rPr lang="de-CH" dirty="0" err="1">
                <a:effectLst/>
              </a:rPr>
              <a:t>Nystrom</a:t>
            </a:r>
            <a:r>
              <a:rPr lang="de-CH" dirty="0">
                <a:effectLst/>
              </a:rPr>
              <a:t>, G. Peterson, J. </a:t>
            </a:r>
            <a:r>
              <a:rPr lang="de-CH" dirty="0" err="1">
                <a:effectLst/>
              </a:rPr>
              <a:t>Bengtsson</a:t>
            </a:r>
            <a:r>
              <a:rPr lang="de-CH" dirty="0">
                <a:effectLst/>
              </a:rPr>
              <a:t>, B. Walker, </a:t>
            </a:r>
            <a:r>
              <a:rPr lang="de-CH" dirty="0" err="1">
                <a:effectLst/>
              </a:rPr>
              <a:t>and</a:t>
            </a:r>
            <a:r>
              <a:rPr lang="de-CH" dirty="0">
                <a:effectLst/>
              </a:rPr>
              <a:t> J. </a:t>
            </a:r>
            <a:r>
              <a:rPr lang="de-CH" dirty="0" err="1">
                <a:effectLst/>
              </a:rPr>
              <a:t>Norberg</a:t>
            </a:r>
            <a:r>
              <a:rPr lang="de-CH" dirty="0">
                <a:effectLst/>
              </a:rPr>
              <a:t>. 2003. Response </a:t>
            </a:r>
            <a:r>
              <a:rPr lang="de-CH" dirty="0" err="1">
                <a:effectLst/>
              </a:rPr>
              <a:t>diversity</a:t>
            </a:r>
            <a:r>
              <a:rPr lang="de-CH" dirty="0">
                <a:effectLst/>
              </a:rPr>
              <a:t>, </a:t>
            </a:r>
            <a:r>
              <a:rPr lang="de-CH" dirty="0" err="1">
                <a:effectLst/>
              </a:rPr>
              <a:t>ecosystem</a:t>
            </a:r>
            <a:r>
              <a:rPr lang="de-CH" dirty="0">
                <a:effectLst/>
              </a:rPr>
              <a:t> </a:t>
            </a:r>
            <a:r>
              <a:rPr lang="de-CH" dirty="0" err="1">
                <a:effectLst/>
              </a:rPr>
              <a:t>change</a:t>
            </a:r>
            <a:r>
              <a:rPr lang="de-CH" dirty="0">
                <a:effectLst/>
              </a:rPr>
              <a:t>, </a:t>
            </a:r>
            <a:r>
              <a:rPr lang="de-CH" dirty="0" err="1">
                <a:effectLst/>
              </a:rPr>
              <a:t>and</a:t>
            </a:r>
            <a:r>
              <a:rPr lang="de-CH" dirty="0">
                <a:effectLst/>
              </a:rPr>
              <a:t> </a:t>
            </a:r>
            <a:r>
              <a:rPr lang="de-CH" dirty="0" err="1">
                <a:effectLst/>
              </a:rPr>
              <a:t>resilience</a:t>
            </a:r>
            <a:r>
              <a:rPr lang="de-CH" dirty="0">
                <a:effectLst/>
              </a:rPr>
              <a:t>. Frontiers in Ecology </a:t>
            </a:r>
            <a:r>
              <a:rPr lang="de-CH" dirty="0" err="1">
                <a:effectLst/>
              </a:rPr>
              <a:t>and</a:t>
            </a:r>
            <a:r>
              <a:rPr lang="de-CH" dirty="0">
                <a:effectLst/>
              </a:rPr>
              <a:t> </a:t>
            </a:r>
            <a:r>
              <a:rPr lang="de-CH" dirty="0" err="1">
                <a:effectLst/>
              </a:rPr>
              <a:t>the</a:t>
            </a:r>
            <a:r>
              <a:rPr lang="de-CH" dirty="0">
                <a:effectLst/>
              </a:rPr>
              <a:t> Environment </a:t>
            </a:r>
            <a:r>
              <a:rPr lang="de-CH" b="1" dirty="0">
                <a:effectLst/>
              </a:rPr>
              <a:t>1</a:t>
            </a:r>
            <a:r>
              <a:rPr lang="de-CH" dirty="0">
                <a:effectLst/>
              </a:rPr>
              <a:t>:488–494.</a:t>
            </a:r>
          </a:p>
          <a:p>
            <a:r>
              <a:rPr lang="de-CH" dirty="0" err="1">
                <a:effectLst/>
              </a:rPr>
              <a:t>Allan</a:t>
            </a:r>
            <a:r>
              <a:rPr lang="de-CH" dirty="0">
                <a:effectLst/>
              </a:rPr>
              <a:t>, E. et al. 2013. A </a:t>
            </a:r>
            <a:r>
              <a:rPr lang="de-CH" dirty="0" err="1">
                <a:effectLst/>
              </a:rPr>
              <a:t>comparison</a:t>
            </a:r>
            <a:r>
              <a:rPr lang="de-CH" dirty="0">
                <a:effectLst/>
              </a:rPr>
              <a:t> </a:t>
            </a:r>
            <a:r>
              <a:rPr lang="de-CH" dirty="0" err="1">
                <a:effectLst/>
              </a:rPr>
              <a:t>of</a:t>
            </a:r>
            <a:r>
              <a:rPr lang="de-CH" dirty="0">
                <a:effectLst/>
              </a:rPr>
              <a:t> </a:t>
            </a:r>
            <a:r>
              <a:rPr lang="de-CH" dirty="0" err="1">
                <a:effectLst/>
              </a:rPr>
              <a:t>the</a:t>
            </a:r>
            <a:r>
              <a:rPr lang="de-CH" dirty="0">
                <a:effectLst/>
              </a:rPr>
              <a:t> </a:t>
            </a:r>
            <a:r>
              <a:rPr lang="de-CH" dirty="0" err="1">
                <a:effectLst/>
              </a:rPr>
              <a:t>strength</a:t>
            </a:r>
            <a:r>
              <a:rPr lang="de-CH" dirty="0">
                <a:effectLst/>
              </a:rPr>
              <a:t> </a:t>
            </a:r>
            <a:r>
              <a:rPr lang="de-CH" dirty="0" err="1">
                <a:effectLst/>
              </a:rPr>
              <a:t>of</a:t>
            </a:r>
            <a:r>
              <a:rPr lang="de-CH" dirty="0">
                <a:effectLst/>
              </a:rPr>
              <a:t> </a:t>
            </a:r>
            <a:r>
              <a:rPr lang="de-CH" dirty="0" err="1">
                <a:effectLst/>
              </a:rPr>
              <a:t>biodiversity</a:t>
            </a:r>
            <a:r>
              <a:rPr lang="de-CH" dirty="0">
                <a:effectLst/>
              </a:rPr>
              <a:t> </a:t>
            </a:r>
            <a:r>
              <a:rPr lang="de-CH" dirty="0" err="1">
                <a:effectLst/>
              </a:rPr>
              <a:t>effects</a:t>
            </a:r>
            <a:r>
              <a:rPr lang="de-CH" dirty="0">
                <a:effectLst/>
              </a:rPr>
              <a:t> </a:t>
            </a:r>
            <a:r>
              <a:rPr lang="de-CH" dirty="0" err="1">
                <a:effectLst/>
              </a:rPr>
              <a:t>across</a:t>
            </a:r>
            <a:r>
              <a:rPr lang="de-CH" dirty="0">
                <a:effectLst/>
              </a:rPr>
              <a:t> multiple </a:t>
            </a:r>
            <a:r>
              <a:rPr lang="de-CH" dirty="0" err="1">
                <a:effectLst/>
              </a:rPr>
              <a:t>functions</a:t>
            </a:r>
            <a:r>
              <a:rPr lang="de-CH" dirty="0">
                <a:effectLst/>
              </a:rPr>
              <a:t>. </a:t>
            </a:r>
            <a:r>
              <a:rPr lang="de-CH" dirty="0" err="1">
                <a:effectLst/>
              </a:rPr>
              <a:t>Oecologia</a:t>
            </a:r>
            <a:r>
              <a:rPr lang="de-CH" dirty="0">
                <a:effectLst/>
              </a:rPr>
              <a:t> </a:t>
            </a:r>
            <a:r>
              <a:rPr lang="de-CH" b="1" dirty="0">
                <a:effectLst/>
              </a:rPr>
              <a:t>173</a:t>
            </a:r>
            <a:r>
              <a:rPr lang="de-CH" dirty="0">
                <a:effectLst/>
              </a:rPr>
              <a:t>:223-237.</a:t>
            </a:r>
          </a:p>
          <a:p>
            <a:r>
              <a:rPr lang="de-CH" dirty="0" err="1">
                <a:effectLst/>
              </a:rPr>
              <a:t>Soliveres</a:t>
            </a:r>
            <a:r>
              <a:rPr lang="de-CH" dirty="0">
                <a:effectLst/>
              </a:rPr>
              <a:t>, S. et al. 2016. </a:t>
            </a:r>
            <a:r>
              <a:rPr lang="de-CH" dirty="0" err="1">
                <a:effectLst/>
              </a:rPr>
              <a:t>Locally</a:t>
            </a:r>
            <a:r>
              <a:rPr lang="de-CH" dirty="0">
                <a:effectLst/>
              </a:rPr>
              <a:t> rare </a:t>
            </a:r>
            <a:r>
              <a:rPr lang="de-CH" dirty="0" err="1">
                <a:effectLst/>
              </a:rPr>
              <a:t>species</a:t>
            </a:r>
            <a:r>
              <a:rPr lang="de-CH" dirty="0">
                <a:effectLst/>
              </a:rPr>
              <a:t> </a:t>
            </a:r>
            <a:r>
              <a:rPr lang="de-CH" dirty="0" err="1">
                <a:effectLst/>
              </a:rPr>
              <a:t>influence</a:t>
            </a:r>
            <a:r>
              <a:rPr lang="de-CH" dirty="0">
                <a:effectLst/>
              </a:rPr>
              <a:t> </a:t>
            </a:r>
            <a:r>
              <a:rPr lang="de-CH" dirty="0" err="1">
                <a:effectLst/>
              </a:rPr>
              <a:t>grassland</a:t>
            </a:r>
            <a:r>
              <a:rPr lang="de-CH" dirty="0">
                <a:effectLst/>
              </a:rPr>
              <a:t> </a:t>
            </a:r>
            <a:r>
              <a:rPr lang="de-CH" dirty="0" err="1">
                <a:effectLst/>
              </a:rPr>
              <a:t>ecosystem</a:t>
            </a:r>
            <a:r>
              <a:rPr lang="de-CH" dirty="0">
                <a:effectLst/>
              </a:rPr>
              <a:t> </a:t>
            </a:r>
            <a:r>
              <a:rPr lang="de-CH" dirty="0" err="1">
                <a:effectLst/>
              </a:rPr>
              <a:t>multifunctionality</a:t>
            </a:r>
            <a:r>
              <a:rPr lang="de-CH" dirty="0">
                <a:effectLst/>
              </a:rPr>
              <a:t>. </a:t>
            </a:r>
            <a:r>
              <a:rPr lang="de-CH" dirty="0" err="1">
                <a:effectLst/>
              </a:rPr>
              <a:t>Philosophical</a:t>
            </a:r>
            <a:r>
              <a:rPr lang="de-CH" dirty="0">
                <a:effectLst/>
              </a:rPr>
              <a:t> Transactions </a:t>
            </a:r>
            <a:r>
              <a:rPr lang="de-CH" dirty="0" err="1">
                <a:effectLst/>
              </a:rPr>
              <a:t>of</a:t>
            </a:r>
            <a:r>
              <a:rPr lang="de-CH" dirty="0">
                <a:effectLst/>
              </a:rPr>
              <a:t> </a:t>
            </a:r>
            <a:r>
              <a:rPr lang="de-CH" dirty="0" err="1">
                <a:effectLst/>
              </a:rPr>
              <a:t>the</a:t>
            </a:r>
            <a:r>
              <a:rPr lang="de-CH" dirty="0">
                <a:effectLst/>
              </a:rPr>
              <a:t> Royal Society B: Biological </a:t>
            </a:r>
            <a:r>
              <a:rPr lang="de-CH" dirty="0" err="1">
                <a:effectLst/>
              </a:rPr>
              <a:t>Sciences</a:t>
            </a:r>
            <a:r>
              <a:rPr lang="de-CH" dirty="0">
                <a:effectLst/>
              </a:rPr>
              <a:t> </a:t>
            </a:r>
            <a:r>
              <a:rPr lang="de-CH" b="1" dirty="0">
                <a:effectLst/>
              </a:rPr>
              <a:t>371</a:t>
            </a:r>
            <a:r>
              <a:rPr lang="de-CH" dirty="0">
                <a:effectLst/>
              </a:rPr>
              <a:t>.</a:t>
            </a:r>
          </a:p>
          <a:p>
            <a:r>
              <a:rPr lang="de-CH" sz="1200" b="0" i="0" u="none" strike="noStrike" kern="1200" dirty="0" err="1">
                <a:solidFill>
                  <a:schemeClr val="tx1"/>
                </a:solidFill>
                <a:effectLst/>
                <a:latin typeface="+mn-lt"/>
                <a:ea typeface="+mn-ea"/>
                <a:cs typeface="+mn-cs"/>
              </a:rPr>
              <a:t>Mouillot</a:t>
            </a:r>
            <a:r>
              <a:rPr lang="de-CH" sz="1200" b="0" i="0" u="none" strike="noStrike" kern="1200" dirty="0">
                <a:solidFill>
                  <a:schemeClr val="tx1"/>
                </a:solidFill>
                <a:effectLst/>
                <a:latin typeface="+mn-lt"/>
                <a:ea typeface="+mn-ea"/>
                <a:cs typeface="+mn-cs"/>
              </a:rPr>
              <a:t>, D., D. R. </a:t>
            </a:r>
            <a:r>
              <a:rPr lang="de-CH" sz="1200" b="0" i="0" u="none" strike="noStrike" kern="1200" dirty="0" err="1">
                <a:solidFill>
                  <a:schemeClr val="tx1"/>
                </a:solidFill>
                <a:effectLst/>
                <a:latin typeface="+mn-lt"/>
                <a:ea typeface="+mn-ea"/>
                <a:cs typeface="+mn-cs"/>
              </a:rPr>
              <a:t>Bellwood</a:t>
            </a:r>
            <a:r>
              <a:rPr lang="de-CH" sz="1200" b="0" i="0" u="none" strike="noStrike" kern="1200" dirty="0">
                <a:solidFill>
                  <a:schemeClr val="tx1"/>
                </a:solidFill>
                <a:effectLst/>
                <a:latin typeface="+mn-lt"/>
                <a:ea typeface="+mn-ea"/>
                <a:cs typeface="+mn-cs"/>
              </a:rPr>
              <a:t>, C. </a:t>
            </a:r>
            <a:r>
              <a:rPr lang="de-CH" sz="1200" b="0" i="0" u="none" strike="noStrike" kern="1200" dirty="0" err="1">
                <a:solidFill>
                  <a:schemeClr val="tx1"/>
                </a:solidFill>
                <a:effectLst/>
                <a:latin typeface="+mn-lt"/>
                <a:ea typeface="+mn-ea"/>
                <a:cs typeface="+mn-cs"/>
              </a:rPr>
              <a:t>Baraloto</a:t>
            </a:r>
            <a:r>
              <a:rPr lang="de-CH" sz="1200" b="0" i="0" u="none" strike="noStrike" kern="1200" dirty="0">
                <a:solidFill>
                  <a:schemeClr val="tx1"/>
                </a:solidFill>
                <a:effectLst/>
                <a:latin typeface="+mn-lt"/>
                <a:ea typeface="+mn-ea"/>
                <a:cs typeface="+mn-cs"/>
              </a:rPr>
              <a:t>, J. </a:t>
            </a:r>
            <a:r>
              <a:rPr lang="de-CH" sz="1200" b="0" i="0" u="none" strike="noStrike" kern="1200" dirty="0" err="1">
                <a:solidFill>
                  <a:schemeClr val="tx1"/>
                </a:solidFill>
                <a:effectLst/>
                <a:latin typeface="+mn-lt"/>
                <a:ea typeface="+mn-ea"/>
                <a:cs typeface="+mn-cs"/>
              </a:rPr>
              <a:t>Chave</a:t>
            </a:r>
            <a:r>
              <a:rPr lang="de-CH" sz="1200" b="0" i="0" u="none" strike="noStrike" kern="1200" dirty="0">
                <a:solidFill>
                  <a:schemeClr val="tx1"/>
                </a:solidFill>
                <a:effectLst/>
                <a:latin typeface="+mn-lt"/>
                <a:ea typeface="+mn-ea"/>
                <a:cs typeface="+mn-cs"/>
              </a:rPr>
              <a:t>, </a:t>
            </a:r>
            <a:r>
              <a:rPr lang="de-CH" sz="1200" b="0" i="0" u="none" strike="noStrike" kern="1200" dirty="0" err="1">
                <a:solidFill>
                  <a:schemeClr val="tx1"/>
                </a:solidFill>
                <a:effectLst/>
                <a:latin typeface="+mn-lt"/>
                <a:ea typeface="+mn-ea"/>
                <a:cs typeface="+mn-cs"/>
              </a:rPr>
              <a:t>and</a:t>
            </a:r>
            <a:r>
              <a:rPr lang="de-CH" sz="1200" b="0" i="0" u="none" strike="noStrike" kern="1200" dirty="0">
                <a:solidFill>
                  <a:schemeClr val="tx1"/>
                </a:solidFill>
                <a:effectLst/>
                <a:latin typeface="+mn-lt"/>
                <a:ea typeface="+mn-ea"/>
                <a:cs typeface="+mn-cs"/>
              </a:rPr>
              <a:t> R. </a:t>
            </a:r>
            <a:r>
              <a:rPr lang="de-CH" sz="1200" b="0" i="0" u="none" strike="noStrike" kern="1200" dirty="0" err="1">
                <a:solidFill>
                  <a:schemeClr val="tx1"/>
                </a:solidFill>
                <a:effectLst/>
                <a:latin typeface="+mn-lt"/>
                <a:ea typeface="+mn-ea"/>
                <a:cs typeface="+mn-cs"/>
              </a:rPr>
              <a:t>Galzin</a:t>
            </a:r>
            <a:r>
              <a:rPr lang="de-CH" sz="1200" b="0" i="0" u="none" strike="noStrike" kern="1200" dirty="0">
                <a:solidFill>
                  <a:schemeClr val="tx1"/>
                </a:solidFill>
                <a:effectLst/>
                <a:latin typeface="+mn-lt"/>
                <a:ea typeface="+mn-ea"/>
                <a:cs typeface="+mn-cs"/>
              </a:rPr>
              <a:t>. 2013. Rare </a:t>
            </a:r>
            <a:r>
              <a:rPr lang="de-CH" sz="1200" b="0" i="0" u="none" strike="noStrike" kern="1200" dirty="0" err="1">
                <a:solidFill>
                  <a:schemeClr val="tx1"/>
                </a:solidFill>
                <a:effectLst/>
                <a:latin typeface="+mn-lt"/>
                <a:ea typeface="+mn-ea"/>
                <a:cs typeface="+mn-cs"/>
              </a:rPr>
              <a:t>Species</a:t>
            </a:r>
            <a:r>
              <a:rPr lang="de-CH" sz="1200" b="0" i="0" u="none" strike="noStrike" kern="1200" dirty="0">
                <a:solidFill>
                  <a:schemeClr val="tx1"/>
                </a:solidFill>
                <a:effectLst/>
                <a:latin typeface="+mn-lt"/>
                <a:ea typeface="+mn-ea"/>
                <a:cs typeface="+mn-cs"/>
              </a:rPr>
              <a:t> Support Vulnerable </a:t>
            </a:r>
            <a:r>
              <a:rPr lang="de-CH" sz="1200" b="0" i="0" u="none" strike="noStrike" kern="1200" dirty="0" err="1">
                <a:solidFill>
                  <a:schemeClr val="tx1"/>
                </a:solidFill>
                <a:effectLst/>
                <a:latin typeface="+mn-lt"/>
                <a:ea typeface="+mn-ea"/>
                <a:cs typeface="+mn-cs"/>
              </a:rPr>
              <a:t>Functions</a:t>
            </a:r>
            <a:r>
              <a:rPr lang="de-CH" sz="1200" b="0" i="0" u="none" strike="noStrike" kern="1200" dirty="0">
                <a:solidFill>
                  <a:schemeClr val="tx1"/>
                </a:solidFill>
                <a:effectLst/>
                <a:latin typeface="+mn-lt"/>
                <a:ea typeface="+mn-ea"/>
                <a:cs typeface="+mn-cs"/>
              </a:rPr>
              <a:t> in High- </a:t>
            </a:r>
            <a:r>
              <a:rPr lang="de-CH" sz="1200" b="0" i="0" u="none" strike="noStrike" kern="1200" dirty="0" err="1">
                <a:solidFill>
                  <a:schemeClr val="tx1"/>
                </a:solidFill>
                <a:effectLst/>
                <a:latin typeface="+mn-lt"/>
                <a:ea typeface="+mn-ea"/>
                <a:cs typeface="+mn-cs"/>
              </a:rPr>
              <a:t>Diversity</a:t>
            </a:r>
            <a:r>
              <a:rPr lang="de-CH" sz="1200" b="0" i="0" u="none" strike="noStrike" kern="1200" dirty="0">
                <a:solidFill>
                  <a:schemeClr val="tx1"/>
                </a:solidFill>
                <a:effectLst/>
                <a:latin typeface="+mn-lt"/>
                <a:ea typeface="+mn-ea"/>
                <a:cs typeface="+mn-cs"/>
              </a:rPr>
              <a:t> </a:t>
            </a:r>
            <a:r>
              <a:rPr lang="de-CH" sz="1200" b="0" i="0" u="none" strike="noStrike" kern="1200" dirty="0" err="1">
                <a:solidFill>
                  <a:schemeClr val="tx1"/>
                </a:solidFill>
                <a:effectLst/>
                <a:latin typeface="+mn-lt"/>
                <a:ea typeface="+mn-ea"/>
                <a:cs typeface="+mn-cs"/>
              </a:rPr>
              <a:t>Ecosystems</a:t>
            </a:r>
            <a:r>
              <a:rPr lang="de-CH" sz="1200" b="0" i="0" u="none" strike="noStrike" kern="1200" dirty="0">
                <a:solidFill>
                  <a:schemeClr val="tx1"/>
                </a:solidFill>
                <a:effectLst/>
                <a:latin typeface="+mn-lt"/>
                <a:ea typeface="+mn-ea"/>
                <a:cs typeface="+mn-cs"/>
              </a:rPr>
              <a:t>. </a:t>
            </a:r>
            <a:r>
              <a:rPr lang="de-CH" sz="1200" b="0" i="0" u="none" strike="noStrike" kern="1200" dirty="0" err="1">
                <a:solidFill>
                  <a:schemeClr val="tx1"/>
                </a:solidFill>
                <a:effectLst/>
                <a:latin typeface="+mn-lt"/>
                <a:ea typeface="+mn-ea"/>
                <a:cs typeface="+mn-cs"/>
              </a:rPr>
              <a:t>PLoS</a:t>
            </a:r>
            <a:r>
              <a:rPr lang="de-CH" sz="1200" b="0" i="0" u="none" strike="noStrike" kern="1200" dirty="0">
                <a:solidFill>
                  <a:schemeClr val="tx1"/>
                </a:solidFill>
                <a:effectLst/>
                <a:latin typeface="+mn-lt"/>
                <a:ea typeface="+mn-ea"/>
                <a:cs typeface="+mn-cs"/>
              </a:rPr>
              <a:t> </a:t>
            </a:r>
            <a:r>
              <a:rPr lang="de-CH" sz="1200" b="0" i="0" u="none" strike="noStrike" kern="1200" dirty="0" err="1">
                <a:solidFill>
                  <a:schemeClr val="tx1"/>
                </a:solidFill>
                <a:effectLst/>
                <a:latin typeface="+mn-lt"/>
                <a:ea typeface="+mn-ea"/>
                <a:cs typeface="+mn-cs"/>
              </a:rPr>
              <a:t>Biology</a:t>
            </a:r>
            <a:r>
              <a:rPr lang="de-CH" sz="1200" b="0" i="0" u="none" strike="noStrike" kern="1200" dirty="0">
                <a:solidFill>
                  <a:schemeClr val="tx1"/>
                </a:solidFill>
                <a:effectLst/>
                <a:latin typeface="+mn-lt"/>
                <a:ea typeface="+mn-ea"/>
                <a:cs typeface="+mn-cs"/>
              </a:rPr>
              <a:t> </a:t>
            </a:r>
            <a:r>
              <a:rPr lang="de-CH" sz="1200" b="1" i="0" u="none" strike="noStrike" kern="1200" dirty="0">
                <a:solidFill>
                  <a:schemeClr val="tx1"/>
                </a:solidFill>
                <a:effectLst/>
                <a:latin typeface="+mn-lt"/>
                <a:ea typeface="+mn-ea"/>
                <a:cs typeface="+mn-cs"/>
              </a:rPr>
              <a:t>11</a:t>
            </a:r>
            <a:r>
              <a:rPr lang="de-CH" sz="1200" b="0" i="0" u="none" strike="noStrike" kern="1200" dirty="0">
                <a:solidFill>
                  <a:schemeClr val="tx1"/>
                </a:solidFill>
                <a:effectLst/>
                <a:latin typeface="+mn-lt"/>
                <a:ea typeface="+mn-ea"/>
                <a:cs typeface="+mn-cs"/>
              </a:rPr>
              <a:t>.</a:t>
            </a:r>
          </a:p>
          <a:p>
            <a:r>
              <a:rPr lang="de-CH" sz="1200" b="0" i="0" u="none" strike="noStrike" kern="1200" dirty="0">
                <a:solidFill>
                  <a:schemeClr val="tx1"/>
                </a:solidFill>
                <a:effectLst/>
                <a:latin typeface="+mn-lt"/>
                <a:ea typeface="+mn-ea"/>
                <a:cs typeface="+mn-cs"/>
              </a:rPr>
              <a:t>Schmid, B. 2003. Die funktionelle Bedeutung der Artenvielfalt. Biologie Unserer Zeit </a:t>
            </a:r>
            <a:r>
              <a:rPr lang="de-CH" sz="1200" b="1" i="0" u="none" strike="noStrike" kern="1200" dirty="0">
                <a:solidFill>
                  <a:schemeClr val="tx1"/>
                </a:solidFill>
                <a:effectLst/>
                <a:latin typeface="+mn-lt"/>
                <a:ea typeface="+mn-ea"/>
                <a:cs typeface="+mn-cs"/>
              </a:rPr>
              <a:t>2003</a:t>
            </a:r>
            <a:r>
              <a:rPr lang="de-CH" sz="1200" b="0" i="0" u="none" strike="noStrike" kern="1200" dirty="0">
                <a:solidFill>
                  <a:schemeClr val="tx1"/>
                </a:solidFill>
                <a:effectLst/>
                <a:latin typeface="+mn-lt"/>
                <a:ea typeface="+mn-ea"/>
                <a:cs typeface="+mn-cs"/>
              </a:rPr>
              <a:t>. </a:t>
            </a:r>
          </a:p>
          <a:p>
            <a:br>
              <a:rPr lang="de-CH" dirty="0"/>
            </a:br>
            <a:endParaRPr lang="de-DE" dirty="0"/>
          </a:p>
        </p:txBody>
      </p:sp>
      <p:sp>
        <p:nvSpPr>
          <p:cNvPr id="4" name="Foliennummernplatzhalter 3"/>
          <p:cNvSpPr>
            <a:spLocks noGrp="1"/>
          </p:cNvSpPr>
          <p:nvPr>
            <p:ph type="sldNum" sz="quarter" idx="5"/>
          </p:nvPr>
        </p:nvSpPr>
        <p:spPr/>
        <p:txBody>
          <a:bodyPr/>
          <a:lstStyle/>
          <a:p>
            <a:fld id="{92383C3E-C972-D14F-BBA1-88A056F54D7F}" type="slidenum">
              <a:rPr lang="de-DE" smtClean="0"/>
              <a:t>12</a:t>
            </a:fld>
            <a:endParaRPr lang="de-DE"/>
          </a:p>
        </p:txBody>
      </p:sp>
    </p:spTree>
    <p:extLst>
      <p:ext uri="{BB962C8B-B14F-4D97-AF65-F5344CB8AC3E}">
        <p14:creationId xmlns:p14="http://schemas.microsoft.com/office/powerpoint/2010/main" val="26102171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b="1" dirty="0"/>
              <a:t>Instrumentelles Argument</a:t>
            </a:r>
            <a:r>
              <a:rPr lang="de-CH" dirty="0"/>
              <a:t>: Biodiversität ist wertvoll, weil der Mensch vollständig abhängig ist von den Ressourcen und Leistungen, die die Biosphäre mit ihrer Vielfalt bereithält. Im Fokus sind die Beiträge der Natur für den Menschen (</a:t>
            </a:r>
            <a:r>
              <a:rPr lang="de-CH" b="1" dirty="0" err="1"/>
              <a:t>N</a:t>
            </a:r>
            <a:r>
              <a:rPr lang="de-CH" dirty="0" err="1"/>
              <a:t>ature’s</a:t>
            </a:r>
            <a:r>
              <a:rPr lang="de-CH" dirty="0"/>
              <a:t> </a:t>
            </a:r>
            <a:r>
              <a:rPr lang="de-CH" b="1" dirty="0" err="1"/>
              <a:t>C</a:t>
            </a:r>
            <a:r>
              <a:rPr lang="de-CH" dirty="0" err="1"/>
              <a:t>ontributions</a:t>
            </a:r>
            <a:r>
              <a:rPr lang="de-CH" dirty="0"/>
              <a:t> </a:t>
            </a:r>
            <a:r>
              <a:rPr lang="de-CH" dirty="0" err="1"/>
              <a:t>to</a:t>
            </a:r>
            <a:r>
              <a:rPr lang="de-CH" dirty="0"/>
              <a:t> </a:t>
            </a:r>
            <a:r>
              <a:rPr lang="de-CH" b="1" dirty="0"/>
              <a:t>P</a:t>
            </a:r>
            <a:r>
              <a:rPr lang="de-CH" dirty="0"/>
              <a:t>eople,</a:t>
            </a:r>
            <a:r>
              <a:rPr lang="de-CH" b="1" dirty="0"/>
              <a:t> NCPs</a:t>
            </a:r>
            <a:r>
              <a:rPr lang="de-CH" dirty="0"/>
              <a:t>, Diaz et al. 2018). </a:t>
            </a: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i="0" dirty="0">
                <a:solidFill>
                  <a:schemeClr val="bg2"/>
                </a:solidFill>
                <a:latin typeface="Avenir Next Condensed" panose="020B0506020202020204" pitchFamily="34" charset="0"/>
              </a:rPr>
              <a:t>NCP 1: </a:t>
            </a:r>
            <a:r>
              <a:rPr lang="de-CH" sz="1200" b="1" i="0" kern="1200" dirty="0">
                <a:solidFill>
                  <a:schemeClr val="tx1"/>
                </a:solidFill>
                <a:effectLst/>
                <a:latin typeface="+mn-lt"/>
                <a:ea typeface="+mn-ea"/>
                <a:cs typeface="+mn-cs"/>
              </a:rPr>
              <a:t>Schaffung und Erhalt von Lebensräumen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chemeClr val="bg2"/>
              </a:solidFill>
              <a:latin typeface="Avenir Next Condensed" panose="020B0506020202020204" pitchFamily="34" charset="0"/>
            </a:endParaRPr>
          </a:p>
          <a:p>
            <a:r>
              <a:rPr lang="en-US" sz="1200" kern="1200" dirty="0" err="1">
                <a:solidFill>
                  <a:schemeClr val="tx1"/>
                </a:solidFill>
                <a:effectLst/>
                <a:latin typeface="+mn-lt"/>
                <a:ea typeface="+mn-ea"/>
                <a:cs typeface="+mn-cs"/>
              </a:rPr>
              <a:t>Brauman</a:t>
            </a:r>
            <a:r>
              <a:rPr lang="en-US" sz="1200" kern="1200" dirty="0">
                <a:solidFill>
                  <a:schemeClr val="tx1"/>
                </a:solidFill>
                <a:effectLst/>
                <a:latin typeface="+mn-lt"/>
                <a:ea typeface="+mn-ea"/>
                <a:cs typeface="+mn-cs"/>
              </a:rPr>
              <a:t>, KA, Garibaldi LA, </a:t>
            </a:r>
            <a:r>
              <a:rPr lang="en-US" sz="1200" kern="1200" dirty="0" err="1">
                <a:solidFill>
                  <a:schemeClr val="tx1"/>
                </a:solidFill>
                <a:effectLst/>
                <a:latin typeface="+mn-lt"/>
                <a:ea typeface="+mn-ea"/>
                <a:cs typeface="+mn-cs"/>
              </a:rPr>
              <a:t>Polasky</a:t>
            </a:r>
            <a:r>
              <a:rPr lang="en-US" sz="1200" kern="1200" dirty="0">
                <a:solidFill>
                  <a:schemeClr val="tx1"/>
                </a:solidFill>
                <a:effectLst/>
                <a:latin typeface="+mn-lt"/>
                <a:ea typeface="+mn-ea"/>
                <a:cs typeface="+mn-cs"/>
              </a:rPr>
              <a:t> S, Zayas C. et al. (2019) Chapter 2.3. Status and Trends </a:t>
            </a:r>
            <a:r>
              <a:rPr lang="de-CH" sz="1200" kern="1200" dirty="0">
                <a:solidFill>
                  <a:schemeClr val="tx1"/>
                </a:solidFill>
                <a:effectLst/>
                <a:latin typeface="+mn-lt"/>
                <a:ea typeface="+mn-ea"/>
                <a:cs typeface="+mn-cs"/>
              </a:rPr>
              <a:t>-</a:t>
            </a:r>
            <a:r>
              <a:rPr lang="de-CH" sz="1200" kern="1200" dirty="0" err="1">
                <a:solidFill>
                  <a:schemeClr val="tx1"/>
                </a:solidFill>
                <a:effectLst/>
                <a:latin typeface="+mn-lt"/>
                <a:ea typeface="+mn-ea"/>
                <a:cs typeface="+mn-cs"/>
              </a:rPr>
              <a:t>Nature’s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Contributions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to</a:t>
            </a:r>
            <a:r>
              <a:rPr lang="de-CH" sz="1200" kern="1200" dirty="0">
                <a:solidFill>
                  <a:schemeClr val="tx1"/>
                </a:solidFill>
                <a:effectLst/>
                <a:latin typeface="+mn-lt"/>
                <a:ea typeface="+mn-ea"/>
                <a:cs typeface="+mn-cs"/>
              </a:rPr>
              <a:t> People (NCP) IPBES Global Assessment on </a:t>
            </a:r>
            <a:r>
              <a:rPr lang="de-CH" sz="1200" kern="1200" dirty="0" err="1">
                <a:solidFill>
                  <a:schemeClr val="tx1"/>
                </a:solidFill>
                <a:effectLst/>
                <a:latin typeface="+mn-lt"/>
                <a:ea typeface="+mn-ea"/>
                <a:cs typeface="+mn-cs"/>
              </a:rPr>
              <a:t>Biodiversity</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and</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Ecosystem</a:t>
            </a:r>
            <a:r>
              <a:rPr lang="de-CH" sz="1200" kern="1200" dirty="0">
                <a:solidFill>
                  <a:schemeClr val="tx1"/>
                </a:solidFill>
                <a:effectLst/>
                <a:latin typeface="+mn-lt"/>
                <a:ea typeface="+mn-ea"/>
                <a:cs typeface="+mn-cs"/>
              </a:rPr>
              <a:t> Services. </a:t>
            </a:r>
            <a:r>
              <a:rPr lang="de-CH" sz="1200" kern="1200" dirty="0" err="1">
                <a:solidFill>
                  <a:schemeClr val="tx1"/>
                </a:solidFill>
                <a:effectLst/>
                <a:latin typeface="+mn-lt"/>
                <a:ea typeface="+mn-ea"/>
                <a:cs typeface="+mn-cs"/>
              </a:rPr>
              <a:t>Draft</a:t>
            </a:r>
            <a:r>
              <a:rPr lang="de-CH" sz="1200" kern="1200" dirty="0">
                <a:solidFill>
                  <a:schemeClr val="tx1"/>
                </a:solidFill>
                <a:effectLst/>
                <a:latin typeface="+mn-lt"/>
                <a:ea typeface="+mn-ea"/>
                <a:cs typeface="+mn-cs"/>
              </a:rPr>
              <a:t>: https://</a:t>
            </a:r>
            <a:r>
              <a:rPr lang="de-CH" sz="1200" kern="1200" dirty="0" err="1">
                <a:solidFill>
                  <a:schemeClr val="tx1"/>
                </a:solidFill>
                <a:effectLst/>
                <a:latin typeface="+mn-lt"/>
                <a:ea typeface="+mn-ea"/>
                <a:cs typeface="+mn-cs"/>
              </a:rPr>
              <a:t>ipbes.net</a:t>
            </a:r>
            <a:r>
              <a:rPr lang="de-CH" sz="1200" kern="1200" dirty="0">
                <a:solidFill>
                  <a:schemeClr val="tx1"/>
                </a:solidFill>
                <a:effectLst/>
                <a:latin typeface="+mn-lt"/>
                <a:ea typeface="+mn-ea"/>
                <a:cs typeface="+mn-cs"/>
              </a:rPr>
              <a:t>/</a:t>
            </a:r>
            <a:r>
              <a:rPr lang="de-CH" sz="1200" kern="1200" dirty="0" err="1">
                <a:solidFill>
                  <a:schemeClr val="tx1"/>
                </a:solidFill>
                <a:effectLst/>
                <a:latin typeface="+mn-lt"/>
                <a:ea typeface="+mn-ea"/>
                <a:cs typeface="+mn-cs"/>
              </a:rPr>
              <a:t>sites</a:t>
            </a:r>
            <a:r>
              <a:rPr lang="de-CH" sz="1200" kern="1200" dirty="0">
                <a:solidFill>
                  <a:schemeClr val="tx1"/>
                </a:solidFill>
                <a:effectLst/>
                <a:latin typeface="+mn-lt"/>
                <a:ea typeface="+mn-ea"/>
                <a:cs typeface="+mn-cs"/>
              </a:rPr>
              <a:t>/</a:t>
            </a:r>
            <a:r>
              <a:rPr lang="de-CH" sz="1200" kern="1200" dirty="0" err="1">
                <a:solidFill>
                  <a:schemeClr val="tx1"/>
                </a:solidFill>
                <a:effectLst/>
                <a:latin typeface="+mn-lt"/>
                <a:ea typeface="+mn-ea"/>
                <a:cs typeface="+mn-cs"/>
              </a:rPr>
              <a:t>default</a:t>
            </a:r>
            <a:r>
              <a:rPr lang="de-CH" sz="1200" kern="1200" dirty="0">
                <a:solidFill>
                  <a:schemeClr val="tx1"/>
                </a:solidFill>
                <a:effectLst/>
                <a:latin typeface="+mn-lt"/>
                <a:ea typeface="+mn-ea"/>
                <a:cs typeface="+mn-cs"/>
              </a:rPr>
              <a:t>/</a:t>
            </a:r>
            <a:r>
              <a:rPr lang="de-CH" sz="1200" kern="1200" dirty="0" err="1">
                <a:solidFill>
                  <a:schemeClr val="tx1"/>
                </a:solidFill>
                <a:effectLst/>
                <a:latin typeface="+mn-lt"/>
                <a:ea typeface="+mn-ea"/>
                <a:cs typeface="+mn-cs"/>
              </a:rPr>
              <a:t>files</a:t>
            </a:r>
            <a:r>
              <a:rPr lang="de-CH" sz="1200" kern="1200" dirty="0">
                <a:solidFill>
                  <a:schemeClr val="tx1"/>
                </a:solidFill>
                <a:effectLst/>
                <a:latin typeface="+mn-lt"/>
                <a:ea typeface="+mn-ea"/>
                <a:cs typeface="+mn-cs"/>
              </a:rPr>
              <a:t>/ipbes_global_assessment_chapter_2_3_ncp_unedited_31may.pdf</a:t>
            </a:r>
          </a:p>
          <a:p>
            <a:endParaRPr lang="de-CH" sz="1200" kern="1200" dirty="0">
              <a:solidFill>
                <a:schemeClr val="tx1"/>
              </a:solidFill>
              <a:effectLst/>
              <a:latin typeface="+mn-lt"/>
              <a:ea typeface="+mn-ea"/>
              <a:cs typeface="+mn-cs"/>
            </a:endParaRPr>
          </a:p>
          <a:p>
            <a:r>
              <a:rPr lang="de-CH" sz="1200" kern="1200" dirty="0">
                <a:solidFill>
                  <a:schemeClr val="tx1"/>
                </a:solidFill>
                <a:effectLst/>
                <a:latin typeface="+mn-lt"/>
                <a:ea typeface="+mn-ea"/>
                <a:cs typeface="+mn-cs"/>
              </a:rPr>
              <a:t>Cardinale B.J., Duffy E., Gonzalez A., </a:t>
            </a:r>
            <a:r>
              <a:rPr lang="de-CH" sz="1200" kern="1200" dirty="0" err="1">
                <a:solidFill>
                  <a:schemeClr val="tx1"/>
                </a:solidFill>
                <a:effectLst/>
                <a:latin typeface="+mn-lt"/>
                <a:ea typeface="+mn-ea"/>
                <a:cs typeface="+mn-cs"/>
              </a:rPr>
              <a:t>Hooper</a:t>
            </a:r>
            <a:r>
              <a:rPr lang="de-CH" sz="1200" kern="1200" dirty="0">
                <a:solidFill>
                  <a:schemeClr val="tx1"/>
                </a:solidFill>
                <a:effectLst/>
                <a:latin typeface="+mn-lt"/>
                <a:ea typeface="+mn-ea"/>
                <a:cs typeface="+mn-cs"/>
              </a:rPr>
              <a:t> D.U., </a:t>
            </a:r>
            <a:r>
              <a:rPr lang="de-CH" sz="1200" kern="1200" dirty="0" err="1">
                <a:solidFill>
                  <a:schemeClr val="tx1"/>
                </a:solidFill>
                <a:effectLst/>
                <a:latin typeface="+mn-lt"/>
                <a:ea typeface="+mn-ea"/>
                <a:cs typeface="+mn-cs"/>
              </a:rPr>
              <a:t>Perrings</a:t>
            </a:r>
            <a:r>
              <a:rPr lang="de-CH" sz="1200" kern="1200" dirty="0">
                <a:solidFill>
                  <a:schemeClr val="tx1"/>
                </a:solidFill>
                <a:effectLst/>
                <a:latin typeface="+mn-lt"/>
                <a:ea typeface="+mn-ea"/>
                <a:cs typeface="+mn-cs"/>
              </a:rPr>
              <a:t> C., </a:t>
            </a:r>
            <a:r>
              <a:rPr lang="de-CH" sz="1200" kern="1200" dirty="0" err="1">
                <a:solidFill>
                  <a:schemeClr val="tx1"/>
                </a:solidFill>
                <a:effectLst/>
                <a:latin typeface="+mn-lt"/>
                <a:ea typeface="+mn-ea"/>
                <a:cs typeface="+mn-cs"/>
              </a:rPr>
              <a:t>Venail</a:t>
            </a:r>
            <a:r>
              <a:rPr lang="de-CH" sz="1200" kern="1200" dirty="0">
                <a:solidFill>
                  <a:schemeClr val="tx1"/>
                </a:solidFill>
                <a:effectLst/>
                <a:latin typeface="+mn-lt"/>
                <a:ea typeface="+mn-ea"/>
                <a:cs typeface="+mn-cs"/>
              </a:rPr>
              <a:t> P., </a:t>
            </a:r>
            <a:r>
              <a:rPr lang="de-CH" sz="1200" kern="1200" dirty="0" err="1">
                <a:solidFill>
                  <a:schemeClr val="tx1"/>
                </a:solidFill>
                <a:effectLst/>
                <a:latin typeface="+mn-lt"/>
                <a:ea typeface="+mn-ea"/>
                <a:cs typeface="+mn-cs"/>
              </a:rPr>
              <a:t>Narwani</a:t>
            </a:r>
            <a:r>
              <a:rPr lang="de-CH" sz="1200" kern="1200" dirty="0">
                <a:solidFill>
                  <a:schemeClr val="tx1"/>
                </a:solidFill>
                <a:effectLst/>
                <a:latin typeface="+mn-lt"/>
                <a:ea typeface="+mn-ea"/>
                <a:cs typeface="+mn-cs"/>
              </a:rPr>
              <a:t> A., Mace G.M., Tilman D., </a:t>
            </a:r>
            <a:r>
              <a:rPr lang="de-CH" sz="1200" kern="1200" dirty="0" err="1">
                <a:solidFill>
                  <a:schemeClr val="tx1"/>
                </a:solidFill>
                <a:effectLst/>
                <a:latin typeface="+mn-lt"/>
                <a:ea typeface="+mn-ea"/>
                <a:cs typeface="+mn-cs"/>
              </a:rPr>
              <a:t>Wardle</a:t>
            </a:r>
            <a:r>
              <a:rPr lang="de-CH" sz="1200" kern="1200" dirty="0">
                <a:solidFill>
                  <a:schemeClr val="tx1"/>
                </a:solidFill>
                <a:effectLst/>
                <a:latin typeface="+mn-lt"/>
                <a:ea typeface="+mn-ea"/>
                <a:cs typeface="+mn-cs"/>
              </a:rPr>
              <a:t> D.A., Kinzig A.P., Daily G.C., </a:t>
            </a:r>
            <a:r>
              <a:rPr lang="de-CH" sz="1200" kern="1200" dirty="0" err="1">
                <a:solidFill>
                  <a:schemeClr val="tx1"/>
                </a:solidFill>
                <a:effectLst/>
                <a:latin typeface="+mn-lt"/>
                <a:ea typeface="+mn-ea"/>
                <a:cs typeface="+mn-cs"/>
              </a:rPr>
              <a:t>Loreau</a:t>
            </a:r>
            <a:r>
              <a:rPr lang="de-CH" sz="1200" kern="1200" dirty="0">
                <a:solidFill>
                  <a:schemeClr val="tx1"/>
                </a:solidFill>
                <a:effectLst/>
                <a:latin typeface="+mn-lt"/>
                <a:ea typeface="+mn-ea"/>
                <a:cs typeface="+mn-cs"/>
              </a:rPr>
              <a:t> M., Grace J.B., </a:t>
            </a:r>
            <a:r>
              <a:rPr lang="de-CH" sz="1200" kern="1200" dirty="0" err="1">
                <a:solidFill>
                  <a:schemeClr val="tx1"/>
                </a:solidFill>
                <a:effectLst/>
                <a:latin typeface="+mn-lt"/>
                <a:ea typeface="+mn-ea"/>
                <a:cs typeface="+mn-cs"/>
              </a:rPr>
              <a:t>Larigauderie</a:t>
            </a:r>
            <a:r>
              <a:rPr lang="de-CH" sz="1200" kern="1200" dirty="0">
                <a:solidFill>
                  <a:schemeClr val="tx1"/>
                </a:solidFill>
                <a:effectLst/>
                <a:latin typeface="+mn-lt"/>
                <a:ea typeface="+mn-ea"/>
                <a:cs typeface="+mn-cs"/>
              </a:rPr>
              <a:t> A., </a:t>
            </a:r>
            <a:r>
              <a:rPr lang="de-CH" sz="1200" kern="1200" dirty="0" err="1">
                <a:solidFill>
                  <a:schemeClr val="tx1"/>
                </a:solidFill>
                <a:effectLst/>
                <a:latin typeface="+mn-lt"/>
                <a:ea typeface="+mn-ea"/>
                <a:cs typeface="+mn-cs"/>
              </a:rPr>
              <a:t>Srivastava</a:t>
            </a:r>
            <a:r>
              <a:rPr lang="de-CH" sz="1200" kern="1200" dirty="0">
                <a:solidFill>
                  <a:schemeClr val="tx1"/>
                </a:solidFill>
                <a:effectLst/>
                <a:latin typeface="+mn-lt"/>
                <a:ea typeface="+mn-ea"/>
                <a:cs typeface="+mn-cs"/>
              </a:rPr>
              <a:t> D.S., Naeem S. (2012): </a:t>
            </a:r>
            <a:r>
              <a:rPr lang="de-CH" sz="1200" kern="1200" dirty="0" err="1">
                <a:solidFill>
                  <a:schemeClr val="tx1"/>
                </a:solidFill>
                <a:effectLst/>
                <a:latin typeface="+mn-lt"/>
                <a:ea typeface="+mn-ea"/>
                <a:cs typeface="+mn-cs"/>
              </a:rPr>
              <a:t>Biodiversity</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loss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and</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its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impact</a:t>
            </a:r>
            <a:r>
              <a:rPr lang="de-CH" sz="1200" kern="1200" dirty="0">
                <a:solidFill>
                  <a:schemeClr val="tx1"/>
                </a:solidFill>
                <a:effectLst/>
                <a:latin typeface="+mn-lt"/>
                <a:ea typeface="+mn-ea"/>
                <a:cs typeface="+mn-cs"/>
              </a:rPr>
              <a:t> on </a:t>
            </a:r>
            <a:r>
              <a:rPr lang="de-CH" sz="1200" kern="1200" dirty="0" err="1">
                <a:solidFill>
                  <a:schemeClr val="tx1"/>
                </a:solidFill>
                <a:effectLst/>
                <a:latin typeface="+mn-lt"/>
                <a:ea typeface="+mn-ea"/>
                <a:cs typeface="+mn-cs"/>
              </a:rPr>
              <a:t>humanity</a:t>
            </a:r>
            <a:r>
              <a:rPr lang="de-CH"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Nature 486: 59-67. </a:t>
            </a:r>
            <a:endParaRPr lang="de-CH" sz="1200" kern="1200" dirty="0">
              <a:solidFill>
                <a:schemeClr val="tx1"/>
              </a:solidFill>
              <a:effectLst/>
              <a:latin typeface="+mn-lt"/>
              <a:ea typeface="+mn-ea"/>
              <a:cs typeface="+mn-cs"/>
            </a:endParaRPr>
          </a:p>
          <a:p>
            <a:r>
              <a:rPr lang="de-CH" sz="1200" kern="1200" dirty="0">
                <a:solidFill>
                  <a:schemeClr val="tx1"/>
                </a:solidFill>
                <a:effectLst/>
                <a:latin typeface="+mn-lt"/>
                <a:ea typeface="+mn-ea"/>
                <a:cs typeface="+mn-cs"/>
              </a:rPr>
              <a:t>Diaz et al (2017) </a:t>
            </a:r>
            <a:r>
              <a:rPr lang="de-CH" sz="1200" kern="1200" dirty="0" err="1">
                <a:solidFill>
                  <a:schemeClr val="tx1"/>
                </a:solidFill>
                <a:effectLst/>
                <a:latin typeface="+mn-lt"/>
                <a:ea typeface="+mn-ea"/>
                <a:cs typeface="+mn-cs"/>
              </a:rPr>
              <a:t>Assessing</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nature’s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contributions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to</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people</a:t>
            </a:r>
            <a:r>
              <a:rPr lang="de-CH" sz="1200" kern="1200" dirty="0">
                <a:solidFill>
                  <a:schemeClr val="tx1"/>
                </a:solidFill>
                <a:effectLst/>
                <a:latin typeface="+mn-lt"/>
                <a:ea typeface="+mn-ea"/>
                <a:cs typeface="+mn-cs"/>
              </a:rPr>
              <a:t>, Science 359, 270 (NCP 1-18)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Martín-López, B., et al. Chapter 2: Nature’s contributions to people and quality of life. In IPBES (2018): The IPBES regional assessment report on biodiversity and ecosystem services for Europe and Central Asia. </a:t>
            </a:r>
            <a:r>
              <a:rPr lang="en-US" sz="1200" kern="1200" dirty="0" err="1">
                <a:solidFill>
                  <a:schemeClr val="tx1"/>
                </a:solidFill>
                <a:effectLst/>
                <a:latin typeface="+mn-lt"/>
                <a:ea typeface="+mn-ea"/>
                <a:cs typeface="+mn-cs"/>
              </a:rPr>
              <a:t>Rounsevell</a:t>
            </a:r>
            <a:r>
              <a:rPr lang="en-US" sz="1200" kern="1200" dirty="0">
                <a:solidFill>
                  <a:schemeClr val="tx1"/>
                </a:solidFill>
                <a:effectLst/>
                <a:latin typeface="+mn-lt"/>
                <a:ea typeface="+mn-ea"/>
                <a:cs typeface="+mn-cs"/>
              </a:rPr>
              <a:t>, M., Fischer, M., Torre-Marin Rando, A. and </a:t>
            </a:r>
            <a:r>
              <a:rPr lang="en-US" sz="1200" kern="1200" dirty="0" err="1">
                <a:solidFill>
                  <a:schemeClr val="tx1"/>
                </a:solidFill>
                <a:effectLst/>
                <a:latin typeface="+mn-lt"/>
                <a:ea typeface="+mn-ea"/>
                <a:cs typeface="+mn-cs"/>
              </a:rPr>
              <a:t>Mader</a:t>
            </a:r>
            <a:r>
              <a:rPr lang="en-US" sz="1200" kern="1200" dirty="0">
                <a:solidFill>
                  <a:schemeClr val="tx1"/>
                </a:solidFill>
                <a:effectLst/>
                <a:latin typeface="+mn-lt"/>
                <a:ea typeface="+mn-ea"/>
                <a:cs typeface="+mn-cs"/>
              </a:rPr>
              <a:t>, A. (eds.). Secretariat of the Intergovernmental Science-Policy Platform on Biodiversity and Ecosystem Services, Bonn, Germany, pp. 57-185</a:t>
            </a:r>
            <a:endParaRPr lang="de-CH" sz="1200" kern="1200" dirty="0">
              <a:solidFill>
                <a:schemeClr val="tx1"/>
              </a:solidFill>
              <a:effectLst/>
              <a:latin typeface="+mn-lt"/>
              <a:ea typeface="+mn-ea"/>
              <a:cs typeface="+mn-cs"/>
            </a:endParaRPr>
          </a:p>
          <a:p>
            <a:endParaRPr lang="de-CH" sz="1200" kern="1200" dirty="0">
              <a:solidFill>
                <a:schemeClr val="tx1"/>
              </a:solidFill>
              <a:effectLst/>
              <a:latin typeface="+mn-lt"/>
              <a:ea typeface="+mn-ea"/>
              <a:cs typeface="+mn-cs"/>
            </a:endParaRPr>
          </a:p>
          <a:p>
            <a:r>
              <a:rPr lang="de-CH" sz="1200" kern="1200" dirty="0">
                <a:solidFill>
                  <a:schemeClr val="tx1"/>
                </a:solidFill>
                <a:effectLst/>
                <a:latin typeface="+mn-lt"/>
                <a:ea typeface="+mn-ea"/>
                <a:cs typeface="+mn-cs"/>
              </a:rPr>
              <a:t>Myers, N (1993) </a:t>
            </a:r>
            <a:r>
              <a:rPr lang="de-CH" sz="1200" kern="1200" dirty="0" err="1">
                <a:solidFill>
                  <a:schemeClr val="tx1"/>
                </a:solidFill>
                <a:effectLst/>
                <a:latin typeface="+mn-lt"/>
                <a:ea typeface="+mn-ea"/>
                <a:cs typeface="+mn-cs"/>
              </a:rPr>
              <a:t>Biodiversity</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and</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the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precautionary</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principle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Ambio</a:t>
            </a:r>
            <a:r>
              <a:rPr lang="de-CH" sz="1200" kern="1200" dirty="0">
                <a:solidFill>
                  <a:schemeClr val="tx1"/>
                </a:solidFill>
                <a:effectLst/>
                <a:latin typeface="+mn-lt"/>
                <a:ea typeface="+mn-ea"/>
                <a:cs typeface="+mn-cs"/>
              </a:rPr>
              <a:t>, 22, 74-79</a:t>
            </a:r>
          </a:p>
          <a:p>
            <a:endParaRPr lang="de-CH" sz="1200" kern="1200" dirty="0">
              <a:solidFill>
                <a:schemeClr val="tx1"/>
              </a:solidFill>
              <a:effectLst/>
              <a:latin typeface="+mn-lt"/>
              <a:ea typeface="+mn-ea"/>
              <a:cs typeface="+mn-cs"/>
            </a:endParaRPr>
          </a:p>
          <a:p>
            <a:r>
              <a:rPr lang="de-CH" sz="1200" kern="1200" dirty="0">
                <a:solidFill>
                  <a:schemeClr val="tx1"/>
                </a:solidFill>
                <a:effectLst/>
                <a:latin typeface="+mn-lt"/>
                <a:ea typeface="+mn-ea"/>
                <a:cs typeface="+mn-cs"/>
              </a:rPr>
              <a:t>Naeem, S. et al (2009) </a:t>
            </a:r>
            <a:r>
              <a:rPr lang="de-CH" sz="1200" kern="1200" dirty="0" err="1">
                <a:solidFill>
                  <a:schemeClr val="tx1"/>
                </a:solidFill>
                <a:effectLst/>
                <a:latin typeface="+mn-lt"/>
                <a:ea typeface="+mn-ea"/>
                <a:cs typeface="+mn-cs"/>
              </a:rPr>
              <a:t>Biodiversity</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Ecosystem</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Functioning</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and</a:t>
            </a:r>
            <a:r>
              <a:rPr lang="de-CH" sz="1200" kern="1200" dirty="0">
                <a:solidFill>
                  <a:schemeClr val="tx1"/>
                </a:solidFill>
                <a:effectLst/>
                <a:latin typeface="+mn-lt"/>
                <a:ea typeface="+mn-ea"/>
                <a:cs typeface="+mn-cs"/>
              </a:rPr>
              <a:t> Human Well-</a:t>
            </a:r>
            <a:r>
              <a:rPr lang="de-CH" sz="1200" kern="1200" dirty="0" err="1">
                <a:solidFill>
                  <a:schemeClr val="tx1"/>
                </a:solidFill>
                <a:effectLst/>
                <a:latin typeface="+mn-lt"/>
                <a:ea typeface="+mn-ea"/>
                <a:cs typeface="+mn-cs"/>
              </a:rPr>
              <a:t>Being</a:t>
            </a:r>
            <a:r>
              <a:rPr lang="de-CH" sz="1200" kern="1200" dirty="0">
                <a:solidFill>
                  <a:schemeClr val="tx1"/>
                </a:solidFill>
                <a:effectLst/>
                <a:latin typeface="+mn-lt"/>
                <a:ea typeface="+mn-ea"/>
                <a:cs typeface="+mn-cs"/>
              </a:rPr>
              <a:t>: an </a:t>
            </a:r>
            <a:r>
              <a:rPr lang="de-CH" sz="1200" kern="1200" dirty="0" err="1">
                <a:solidFill>
                  <a:schemeClr val="tx1"/>
                </a:solidFill>
                <a:effectLst/>
                <a:latin typeface="+mn-lt"/>
                <a:ea typeface="+mn-ea"/>
                <a:cs typeface="+mn-cs"/>
              </a:rPr>
              <a:t>ecological</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and</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economic</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perspective</a:t>
            </a:r>
            <a:endParaRPr lang="de-CH"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TEEB (2010): The Economics of Ecosystems and Biodiversity Ecological and Economic Foundations. </a:t>
            </a:r>
            <a:r>
              <a:rPr lang="de-CH" sz="1200" kern="1200" dirty="0" err="1">
                <a:solidFill>
                  <a:schemeClr val="tx1"/>
                </a:solidFill>
                <a:effectLst/>
                <a:latin typeface="+mn-lt"/>
                <a:ea typeface="+mn-ea"/>
                <a:cs typeface="+mn-cs"/>
              </a:rPr>
              <a:t>Edited</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by</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Pushpam</a:t>
            </a:r>
            <a:r>
              <a:rPr lang="de-CH" sz="1200" kern="1200" dirty="0">
                <a:solidFill>
                  <a:schemeClr val="tx1"/>
                </a:solidFill>
                <a:effectLst/>
                <a:latin typeface="+mn-lt"/>
                <a:ea typeface="+mn-ea"/>
                <a:cs typeface="+mn-cs"/>
              </a:rPr>
              <a:t> Kumar. </a:t>
            </a:r>
            <a:r>
              <a:rPr lang="de-CH" sz="1200" kern="1200" dirty="0" err="1">
                <a:solidFill>
                  <a:schemeClr val="tx1"/>
                </a:solidFill>
                <a:effectLst/>
                <a:latin typeface="+mn-lt"/>
                <a:ea typeface="+mn-ea"/>
                <a:cs typeface="+mn-cs"/>
              </a:rPr>
              <a:t>Earthscan</a:t>
            </a:r>
            <a:r>
              <a:rPr lang="de-CH" sz="1200" kern="1200" dirty="0">
                <a:solidFill>
                  <a:schemeClr val="tx1"/>
                </a:solidFill>
                <a:effectLst/>
                <a:latin typeface="+mn-lt"/>
                <a:ea typeface="+mn-ea"/>
                <a:cs typeface="+mn-cs"/>
              </a:rPr>
              <a:t>, London </a:t>
            </a:r>
            <a:r>
              <a:rPr lang="de-CH" sz="1200" kern="1200" dirty="0" err="1">
                <a:solidFill>
                  <a:schemeClr val="tx1"/>
                </a:solidFill>
                <a:effectLst/>
                <a:latin typeface="+mn-lt"/>
                <a:ea typeface="+mn-ea"/>
                <a:cs typeface="+mn-cs"/>
              </a:rPr>
              <a:t>and</a:t>
            </a:r>
            <a:r>
              <a:rPr lang="de-CH" sz="1200" kern="1200" dirty="0">
                <a:solidFill>
                  <a:schemeClr val="tx1"/>
                </a:solidFill>
                <a:effectLst/>
                <a:latin typeface="+mn-lt"/>
                <a:ea typeface="+mn-ea"/>
                <a:cs typeface="+mn-cs"/>
              </a:rPr>
              <a:t> Washington</a:t>
            </a:r>
          </a:p>
          <a:p>
            <a:endParaRPr lang="de-CH" dirty="0"/>
          </a:p>
        </p:txBody>
      </p:sp>
      <p:sp>
        <p:nvSpPr>
          <p:cNvPr id="4" name="Foliennummernplatzhalter 3"/>
          <p:cNvSpPr>
            <a:spLocks noGrp="1"/>
          </p:cNvSpPr>
          <p:nvPr>
            <p:ph type="sldNum" sz="quarter" idx="5"/>
          </p:nvPr>
        </p:nvSpPr>
        <p:spPr/>
        <p:txBody>
          <a:bodyPr/>
          <a:lstStyle/>
          <a:p>
            <a:fld id="{92383C3E-C972-D14F-BBA1-88A056F54D7F}" type="slidenum">
              <a:rPr lang="de-DE" smtClean="0"/>
              <a:t>13</a:t>
            </a:fld>
            <a:endParaRPr lang="de-DE"/>
          </a:p>
        </p:txBody>
      </p:sp>
    </p:spTree>
    <p:extLst>
      <p:ext uri="{BB962C8B-B14F-4D97-AF65-F5344CB8AC3E}">
        <p14:creationId xmlns:p14="http://schemas.microsoft.com/office/powerpoint/2010/main" val="13021776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b="1" dirty="0"/>
              <a:t>Instrumentelles Argument</a:t>
            </a:r>
            <a:r>
              <a:rPr lang="de-CH" dirty="0"/>
              <a:t>: Biodiversität ist wertvoll, weil der Mensch vollständig abhängig ist von den Ressourcen und Leistungen, die die Biosphäre mit ihrer Vielfalt bereithält. Im Fokus sind die Beiträge der Natur für den Menschen (</a:t>
            </a:r>
            <a:r>
              <a:rPr lang="de-CH" b="1" dirty="0" err="1"/>
              <a:t>N</a:t>
            </a:r>
            <a:r>
              <a:rPr lang="de-CH" dirty="0" err="1"/>
              <a:t>ature’s</a:t>
            </a:r>
            <a:r>
              <a:rPr lang="de-CH" dirty="0"/>
              <a:t> </a:t>
            </a:r>
            <a:r>
              <a:rPr lang="de-CH" b="1" dirty="0" err="1"/>
              <a:t>C</a:t>
            </a:r>
            <a:r>
              <a:rPr lang="de-CH" dirty="0" err="1"/>
              <a:t>ontributions</a:t>
            </a:r>
            <a:r>
              <a:rPr lang="de-CH" dirty="0"/>
              <a:t> </a:t>
            </a:r>
            <a:r>
              <a:rPr lang="de-CH" dirty="0" err="1"/>
              <a:t>to</a:t>
            </a:r>
            <a:r>
              <a:rPr lang="de-CH" dirty="0"/>
              <a:t> </a:t>
            </a:r>
            <a:r>
              <a:rPr lang="de-CH" b="1" dirty="0"/>
              <a:t>P</a:t>
            </a:r>
            <a:r>
              <a:rPr lang="de-CH" dirty="0"/>
              <a:t>eople,</a:t>
            </a:r>
            <a:r>
              <a:rPr lang="de-CH" b="1" dirty="0"/>
              <a:t> NCPs</a:t>
            </a:r>
            <a:r>
              <a:rPr lang="de-CH" dirty="0"/>
              <a:t>, Diaz et al. 2018). </a:t>
            </a: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dirty="0">
                <a:solidFill>
                  <a:schemeClr val="bg2"/>
                </a:solidFill>
                <a:latin typeface="Avenir Next Condensed" panose="020B0506020202020204" pitchFamily="34" charset="0"/>
              </a:rPr>
              <a:t>NCP 2: </a:t>
            </a:r>
            <a:r>
              <a:rPr lang="de-CH" sz="1200" b="1" i="0" kern="1200" dirty="0">
                <a:solidFill>
                  <a:schemeClr val="tx1"/>
                </a:solidFill>
                <a:effectLst/>
                <a:latin typeface="+mn-lt"/>
                <a:ea typeface="+mn-ea"/>
                <a:cs typeface="+mn-cs"/>
              </a:rPr>
              <a:t>Bestäubung und Ausbreitung von Samen </a:t>
            </a:r>
            <a:r>
              <a:rPr lang="de-CH" sz="1200" b="1" i="0" kern="1200" dirty="0" err="1">
                <a:solidFill>
                  <a:schemeClr val="tx1"/>
                </a:solidFill>
                <a:effectLst/>
                <a:latin typeface="+mn-lt"/>
                <a:ea typeface="+mn-ea"/>
                <a:cs typeface="+mn-cs"/>
              </a:rPr>
              <a:t>u.ä.</a:t>
            </a:r>
            <a:endParaRPr lang="de-CH"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CH" sz="1200" b="1" dirty="0">
              <a:solidFill>
                <a:schemeClr val="bg2"/>
              </a:solidFill>
              <a:latin typeface="Avenir Next Condensed" panose="020B0506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CH" sz="12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u="sng" kern="1200" dirty="0">
                <a:solidFill>
                  <a:schemeClr val="tx1"/>
                </a:solidFill>
                <a:effectLst/>
                <a:latin typeface="+mn-lt"/>
                <a:ea typeface="+mn-ea"/>
                <a:cs typeface="+mn-cs"/>
              </a:rPr>
              <a:t>Weiterführende Literatur:</a:t>
            </a:r>
            <a:endParaRPr lang="en-US" sz="1200" b="1" dirty="0">
              <a:solidFill>
                <a:schemeClr val="bg2"/>
              </a:solidFill>
              <a:latin typeface="Avenir Next Condensed" panose="020B0506020202020204" pitchFamily="34" charset="0"/>
            </a:endParaRPr>
          </a:p>
          <a:p>
            <a:r>
              <a:rPr lang="de-CH" sz="1200" kern="1200" dirty="0">
                <a:solidFill>
                  <a:schemeClr val="tx1"/>
                </a:solidFill>
                <a:effectLst/>
                <a:latin typeface="+mn-lt"/>
                <a:ea typeface="+mn-ea"/>
                <a:cs typeface="+mn-cs"/>
              </a:rPr>
              <a:t>Akademien der Wissenschaften Schweiz (2014): Bienen und andere </a:t>
            </a:r>
            <a:r>
              <a:rPr lang="de-CH" sz="1200" kern="1200" dirty="0" err="1">
                <a:solidFill>
                  <a:schemeClr val="tx1"/>
                </a:solidFill>
                <a:effectLst/>
                <a:latin typeface="+mn-lt"/>
                <a:ea typeface="+mn-ea"/>
                <a:cs typeface="+mn-cs"/>
              </a:rPr>
              <a:t>Bestäuber</a:t>
            </a:r>
            <a:r>
              <a:rPr lang="de-CH" sz="1200" kern="1200" dirty="0">
                <a:solidFill>
                  <a:schemeClr val="tx1"/>
                </a:solidFill>
                <a:effectLst/>
                <a:latin typeface="+mn-lt"/>
                <a:ea typeface="+mn-ea"/>
                <a:cs typeface="+mn-cs"/>
              </a:rPr>
              <a:t>: Bedeutung </a:t>
            </a:r>
            <a:r>
              <a:rPr lang="de-CH" sz="1200" kern="1200" dirty="0" err="1">
                <a:solidFill>
                  <a:schemeClr val="tx1"/>
                </a:solidFill>
                <a:effectLst/>
                <a:latin typeface="+mn-lt"/>
                <a:ea typeface="+mn-ea"/>
                <a:cs typeface="+mn-cs"/>
              </a:rPr>
              <a:t>für</a:t>
            </a:r>
            <a:r>
              <a:rPr lang="de-CH" sz="1200" kern="1200" dirty="0">
                <a:solidFill>
                  <a:schemeClr val="tx1"/>
                </a:solidFill>
                <a:effectLst/>
                <a:latin typeface="+mn-lt"/>
                <a:ea typeface="+mn-ea"/>
                <a:cs typeface="+mn-cs"/>
              </a:rPr>
              <a:t> Landwirtschaft und </a:t>
            </a:r>
            <a:r>
              <a:rPr lang="de-CH" sz="1200" kern="1200" dirty="0" err="1">
                <a:solidFill>
                  <a:schemeClr val="tx1"/>
                </a:solidFill>
                <a:effectLst/>
                <a:latin typeface="+mn-lt"/>
                <a:ea typeface="+mn-ea"/>
                <a:cs typeface="+mn-cs"/>
              </a:rPr>
              <a:t>Biodiversität</a:t>
            </a:r>
            <a:r>
              <a:rPr lang="de-CH" sz="1200" kern="1200" dirty="0">
                <a:solidFill>
                  <a:schemeClr val="tx1"/>
                </a:solidFill>
                <a:effectLst/>
                <a:latin typeface="+mn-lt"/>
                <a:ea typeface="+mn-ea"/>
                <a:cs typeface="+mn-cs"/>
              </a:rPr>
              <a:t>. Swiss </a:t>
            </a:r>
            <a:r>
              <a:rPr lang="de-CH" sz="1200" kern="1200" dirty="0" err="1">
                <a:solidFill>
                  <a:schemeClr val="tx1"/>
                </a:solidFill>
                <a:effectLst/>
                <a:latin typeface="+mn-lt"/>
                <a:ea typeface="+mn-ea"/>
                <a:cs typeface="+mn-cs"/>
              </a:rPr>
              <a:t>Academies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Factsheets</a:t>
            </a:r>
            <a:r>
              <a:rPr lang="de-CH" sz="1200" kern="1200" dirty="0">
                <a:solidFill>
                  <a:schemeClr val="tx1"/>
                </a:solidFill>
                <a:effectLst/>
                <a:latin typeface="+mn-lt"/>
                <a:ea typeface="+mn-ea"/>
                <a:cs typeface="+mn-cs"/>
              </a:rPr>
              <a:t> 9 (1).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IPBES (2016): The assessment report of the Intergovernmental Science-Policy Platform on Biodiversity and Ecosystem Services on pollinators, pollination and food production. S.G. Potts, V. L. Imperatriz-Fonseca, and H. T. Ngo (</a:t>
            </a:r>
            <a:r>
              <a:rPr lang="en-US" sz="1200" kern="1200" dirty="0" err="1">
                <a:solidFill>
                  <a:schemeClr val="tx1"/>
                </a:solidFill>
                <a:effectLst/>
                <a:latin typeface="+mn-lt"/>
                <a:ea typeface="+mn-ea"/>
                <a:cs typeface="+mn-cs"/>
              </a:rPr>
              <a:t>eds</a:t>
            </a:r>
            <a:r>
              <a:rPr lang="en-US" sz="1200" kern="1200" dirty="0">
                <a:solidFill>
                  <a:schemeClr val="tx1"/>
                </a:solidFill>
                <a:effectLst/>
                <a:latin typeface="+mn-lt"/>
                <a:ea typeface="+mn-ea"/>
                <a:cs typeface="+mn-cs"/>
              </a:rPr>
              <a:t>). Secretariat of the Intergovernmental Science-Policy Platform on Biodiversity and Ecosystem Services, Bonn, Germany. 552 pages. </a:t>
            </a:r>
          </a:p>
          <a:p>
            <a:endParaRPr lang="en-US" sz="1200" kern="1200" dirty="0">
              <a:solidFill>
                <a:schemeClr val="tx1"/>
              </a:solidFill>
              <a:effectLst/>
              <a:latin typeface="+mn-lt"/>
              <a:ea typeface="+mn-ea"/>
              <a:cs typeface="+mn-cs"/>
            </a:endParaRPr>
          </a:p>
          <a:p>
            <a:r>
              <a:rPr lang="de-CH" sz="1200" kern="1200" dirty="0">
                <a:solidFill>
                  <a:schemeClr val="tx1"/>
                </a:solidFill>
                <a:effectLst/>
                <a:latin typeface="+mn-lt"/>
                <a:ea typeface="+mn-ea"/>
                <a:cs typeface="+mn-cs"/>
              </a:rPr>
              <a:t>Potts S. G. et al., (2016). </a:t>
            </a:r>
            <a:r>
              <a:rPr lang="de-CH" sz="1200" kern="1200" dirty="0" err="1">
                <a:solidFill>
                  <a:schemeClr val="tx1"/>
                </a:solidFill>
                <a:effectLst/>
                <a:latin typeface="+mn-lt"/>
                <a:ea typeface="+mn-ea"/>
                <a:cs typeface="+mn-cs"/>
              </a:rPr>
              <a:t>Safeguarding</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pollinators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and</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their</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values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to</a:t>
            </a:r>
            <a:r>
              <a:rPr lang="de-CH" sz="1200" kern="1200" dirty="0">
                <a:solidFill>
                  <a:schemeClr val="tx1"/>
                </a:solidFill>
                <a:effectLst/>
                <a:latin typeface="+mn-lt"/>
                <a:ea typeface="+mn-ea"/>
                <a:cs typeface="+mn-cs"/>
              </a:rPr>
              <a:t> human well-</a:t>
            </a:r>
            <a:r>
              <a:rPr lang="de-CH" sz="1200" kern="1200" dirty="0" err="1">
                <a:solidFill>
                  <a:schemeClr val="tx1"/>
                </a:solidFill>
                <a:effectLst/>
                <a:latin typeface="+mn-lt"/>
                <a:ea typeface="+mn-ea"/>
                <a:cs typeface="+mn-cs"/>
              </a:rPr>
              <a:t>being</a:t>
            </a:r>
            <a:r>
              <a:rPr lang="de-CH" sz="1200" kern="1200" dirty="0">
                <a:solidFill>
                  <a:schemeClr val="tx1"/>
                </a:solidFill>
                <a:effectLst/>
                <a:latin typeface="+mn-lt"/>
                <a:ea typeface="+mn-ea"/>
                <a:cs typeface="+mn-cs"/>
              </a:rPr>
              <a:t>. Nature 540: 220-229. </a:t>
            </a:r>
            <a:r>
              <a:rPr lang="de-CH" sz="1200" kern="1200" dirty="0" err="1">
                <a:solidFill>
                  <a:schemeClr val="tx1"/>
                </a:solidFill>
                <a:effectLst/>
                <a:latin typeface="+mn-lt"/>
                <a:ea typeface="+mn-ea"/>
                <a:cs typeface="+mn-cs"/>
              </a:rPr>
              <a:t>doi</a:t>
            </a:r>
            <a:r>
              <a:rPr lang="de-CH" sz="1200" kern="1200" dirty="0">
                <a:solidFill>
                  <a:schemeClr val="tx1"/>
                </a:solidFill>
                <a:effectLst/>
                <a:latin typeface="+mn-lt"/>
                <a:ea typeface="+mn-ea"/>
                <a:cs typeface="+mn-cs"/>
              </a:rPr>
              <a:t>: 10.1038/nature20588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Sutter Louis, Herzog Felix, </a:t>
            </a:r>
            <a:r>
              <a:rPr lang="en-US" sz="1200" kern="1200" dirty="0" err="1">
                <a:solidFill>
                  <a:schemeClr val="tx1"/>
                </a:solidFill>
                <a:effectLst/>
                <a:latin typeface="+mn-lt"/>
                <a:ea typeface="+mn-ea"/>
                <a:cs typeface="+mn-cs"/>
              </a:rPr>
              <a:t>Dietemann</a:t>
            </a:r>
            <a:r>
              <a:rPr lang="en-US" sz="1200" kern="1200" dirty="0">
                <a:solidFill>
                  <a:schemeClr val="tx1"/>
                </a:solidFill>
                <a:effectLst/>
                <a:latin typeface="+mn-lt"/>
                <a:ea typeface="+mn-ea"/>
                <a:cs typeface="+mn-cs"/>
              </a:rPr>
              <a:t> Vincent, </a:t>
            </a:r>
            <a:r>
              <a:rPr lang="en-US" sz="1200" kern="1200" dirty="0" err="1">
                <a:solidFill>
                  <a:schemeClr val="tx1"/>
                </a:solidFill>
                <a:effectLst/>
                <a:latin typeface="+mn-lt"/>
                <a:ea typeface="+mn-ea"/>
                <a:cs typeface="+mn-cs"/>
              </a:rPr>
              <a:t>Charrière</a:t>
            </a:r>
            <a:r>
              <a:rPr lang="en-US" sz="1200" kern="1200" dirty="0">
                <a:solidFill>
                  <a:schemeClr val="tx1"/>
                </a:solidFill>
                <a:effectLst/>
                <a:latin typeface="+mn-lt"/>
                <a:ea typeface="+mn-ea"/>
                <a:cs typeface="+mn-cs"/>
              </a:rPr>
              <a:t> Jean-Daniel, Albrecht Matthias (2017) </a:t>
            </a:r>
            <a:r>
              <a:rPr lang="en-US" sz="1200" kern="1200" dirty="0" err="1">
                <a:solidFill>
                  <a:schemeClr val="tx1"/>
                </a:solidFill>
                <a:effectLst/>
                <a:latin typeface="+mn-lt"/>
                <a:ea typeface="+mn-ea"/>
                <a:cs typeface="+mn-cs"/>
              </a:rPr>
              <a:t>Nachfrage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Angebot</a:t>
            </a:r>
            <a:r>
              <a:rPr lang="en-US" sz="1200" kern="1200" dirty="0">
                <a:solidFill>
                  <a:schemeClr val="tx1"/>
                </a:solidFill>
                <a:effectLst/>
                <a:latin typeface="+mn-lt"/>
                <a:ea typeface="+mn-ea"/>
                <a:cs typeface="+mn-cs"/>
              </a:rPr>
              <a:t> und Wert der </a:t>
            </a:r>
            <a:r>
              <a:rPr lang="en-US" sz="1200" kern="1200" dirty="0" err="1">
                <a:solidFill>
                  <a:schemeClr val="tx1"/>
                </a:solidFill>
                <a:effectLst/>
                <a:latin typeface="+mn-lt"/>
                <a:ea typeface="+mn-ea"/>
                <a:cs typeface="+mn-cs"/>
              </a:rPr>
              <a:t>Insektenbestäubung</a:t>
            </a:r>
            <a:r>
              <a:rPr lang="en-US" sz="1200" kern="1200" dirty="0">
                <a:solidFill>
                  <a:schemeClr val="tx1"/>
                </a:solidFill>
                <a:effectLst/>
                <a:latin typeface="+mn-lt"/>
                <a:ea typeface="+mn-ea"/>
                <a:cs typeface="+mn-cs"/>
              </a:rPr>
              <a:t> in der </a:t>
            </a:r>
            <a:r>
              <a:rPr lang="en-US" sz="1200" kern="1200" dirty="0" err="1">
                <a:solidFill>
                  <a:schemeClr val="tx1"/>
                </a:solidFill>
                <a:effectLst/>
                <a:latin typeface="+mn-lt"/>
                <a:ea typeface="+mn-ea"/>
                <a:cs typeface="+mn-cs"/>
              </a:rPr>
              <a:t>Schweizer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Landwirtschaft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Agrarforschung</a:t>
            </a:r>
            <a:r>
              <a:rPr lang="en-US" sz="1200" kern="1200" dirty="0">
                <a:solidFill>
                  <a:schemeClr val="tx1"/>
                </a:solidFill>
                <a:effectLst/>
                <a:latin typeface="+mn-lt"/>
                <a:ea typeface="+mn-ea"/>
                <a:cs typeface="+mn-cs"/>
              </a:rPr>
              <a:t> Schweiz 8 (9): 332-339</a:t>
            </a:r>
            <a:endParaRPr lang="de-CH" sz="1200" kern="1200" dirty="0">
              <a:solidFill>
                <a:schemeClr val="tx1"/>
              </a:solidFill>
              <a:effectLst/>
              <a:latin typeface="+mn-lt"/>
              <a:ea typeface="+mn-ea"/>
              <a:cs typeface="+mn-cs"/>
            </a:endParaRPr>
          </a:p>
          <a:p>
            <a:endParaRPr lang="de-CH" dirty="0"/>
          </a:p>
        </p:txBody>
      </p:sp>
      <p:sp>
        <p:nvSpPr>
          <p:cNvPr id="4" name="Foliennummernplatzhalter 3"/>
          <p:cNvSpPr>
            <a:spLocks noGrp="1"/>
          </p:cNvSpPr>
          <p:nvPr>
            <p:ph type="sldNum" sz="quarter" idx="5"/>
          </p:nvPr>
        </p:nvSpPr>
        <p:spPr/>
        <p:txBody>
          <a:bodyPr/>
          <a:lstStyle/>
          <a:p>
            <a:fld id="{92383C3E-C972-D14F-BBA1-88A056F54D7F}" type="slidenum">
              <a:rPr lang="de-DE" smtClean="0"/>
              <a:t>14</a:t>
            </a:fld>
            <a:endParaRPr lang="de-DE"/>
          </a:p>
        </p:txBody>
      </p:sp>
    </p:spTree>
    <p:extLst>
      <p:ext uri="{BB962C8B-B14F-4D97-AF65-F5344CB8AC3E}">
        <p14:creationId xmlns:p14="http://schemas.microsoft.com/office/powerpoint/2010/main" val="3548185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b="1" dirty="0"/>
              <a:t>Instrumentelles Argument</a:t>
            </a:r>
            <a:r>
              <a:rPr lang="de-CH" dirty="0"/>
              <a:t>: Biodiversität ist wertvoll, weil der Mensch vollständig abhängig ist von den Ressourcen und Leistungen, die die Biosphäre mit ihrer Vielfalt bereithält. Im Fokus sind die Beiträge der Natur für den Menschen (</a:t>
            </a:r>
            <a:r>
              <a:rPr lang="de-CH" b="1" dirty="0" err="1"/>
              <a:t>N</a:t>
            </a:r>
            <a:r>
              <a:rPr lang="de-CH" dirty="0" err="1"/>
              <a:t>ature’s</a:t>
            </a:r>
            <a:r>
              <a:rPr lang="de-CH" dirty="0"/>
              <a:t> </a:t>
            </a:r>
            <a:r>
              <a:rPr lang="de-CH" b="1" dirty="0" err="1"/>
              <a:t>C</a:t>
            </a:r>
            <a:r>
              <a:rPr lang="de-CH" dirty="0" err="1"/>
              <a:t>ontributions</a:t>
            </a:r>
            <a:r>
              <a:rPr lang="de-CH" dirty="0"/>
              <a:t> </a:t>
            </a:r>
            <a:r>
              <a:rPr lang="de-CH" dirty="0" err="1"/>
              <a:t>to</a:t>
            </a:r>
            <a:r>
              <a:rPr lang="de-CH" dirty="0"/>
              <a:t> </a:t>
            </a:r>
            <a:r>
              <a:rPr lang="de-CH" b="1" dirty="0"/>
              <a:t>P</a:t>
            </a:r>
            <a:r>
              <a:rPr lang="de-CH" dirty="0"/>
              <a:t>eople,</a:t>
            </a:r>
            <a:r>
              <a:rPr lang="de-CH" b="1" dirty="0"/>
              <a:t> NCPs</a:t>
            </a:r>
            <a:r>
              <a:rPr lang="de-CH" dirty="0"/>
              <a:t>, Diaz et al. 2018). </a:t>
            </a:r>
          </a:p>
          <a:p>
            <a:r>
              <a:rPr lang="de-CH" sz="1200" b="1" dirty="0">
                <a:solidFill>
                  <a:schemeClr val="bg2"/>
                </a:solidFill>
                <a:latin typeface="Avenir Next Condensed" panose="020B0506020202020204" pitchFamily="34" charset="0"/>
              </a:rPr>
              <a:t>NCP </a:t>
            </a:r>
            <a:r>
              <a:rPr lang="en-US" sz="1200" b="1" dirty="0">
                <a:solidFill>
                  <a:schemeClr val="bg2">
                    <a:lumMod val="10000"/>
                  </a:schemeClr>
                </a:solidFill>
                <a:latin typeface="Avenir Next Condensed" panose="020B0506020202020204" pitchFamily="34" charset="0"/>
              </a:rPr>
              <a:t>3: </a:t>
            </a:r>
            <a:r>
              <a:rPr lang="de-CH" sz="1200" b="1" i="0" kern="1200" dirty="0">
                <a:solidFill>
                  <a:schemeClr val="tx1"/>
                </a:solidFill>
                <a:effectLst/>
                <a:latin typeface="+mn-lt"/>
                <a:ea typeface="+mn-ea"/>
                <a:cs typeface="+mn-cs"/>
              </a:rPr>
              <a:t>Regulierung der Luftqualität</a:t>
            </a:r>
          </a:p>
          <a:p>
            <a:endParaRPr lang="en-US" sz="1200" b="1" dirty="0">
              <a:solidFill>
                <a:schemeClr val="bg2">
                  <a:lumMod val="10000"/>
                </a:schemeClr>
              </a:solidFill>
              <a:latin typeface="Avenir Next Condensed" panose="020B0506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u="sng" kern="1200" dirty="0">
                <a:solidFill>
                  <a:schemeClr val="tx1"/>
                </a:solidFill>
                <a:effectLst/>
                <a:latin typeface="+mn-lt"/>
                <a:ea typeface="+mn-ea"/>
                <a:cs typeface="+mn-cs"/>
              </a:rPr>
              <a:t>Weiterführende Literatur:</a:t>
            </a:r>
          </a:p>
          <a:p>
            <a:r>
              <a:rPr lang="de-CH" sz="1200" kern="1200" dirty="0" err="1">
                <a:solidFill>
                  <a:schemeClr val="tx1"/>
                </a:solidFill>
                <a:effectLst/>
                <a:latin typeface="+mn-lt"/>
                <a:ea typeface="+mn-ea"/>
                <a:cs typeface="+mn-cs"/>
              </a:rPr>
              <a:t>Lelieveld</a:t>
            </a:r>
            <a:r>
              <a:rPr lang="de-CH" sz="1200" kern="1200" dirty="0">
                <a:solidFill>
                  <a:schemeClr val="tx1"/>
                </a:solidFill>
                <a:effectLst/>
                <a:latin typeface="+mn-lt"/>
                <a:ea typeface="+mn-ea"/>
                <a:cs typeface="+mn-cs"/>
              </a:rPr>
              <a:t>, J., Butler, T., </a:t>
            </a:r>
            <a:r>
              <a:rPr lang="de-CH" sz="1200" kern="1200" dirty="0" err="1">
                <a:solidFill>
                  <a:schemeClr val="tx1"/>
                </a:solidFill>
                <a:effectLst/>
                <a:latin typeface="+mn-lt"/>
                <a:ea typeface="+mn-ea"/>
                <a:cs typeface="+mn-cs"/>
              </a:rPr>
              <a:t>Crowley</a:t>
            </a:r>
            <a:r>
              <a:rPr lang="de-CH" sz="1200" kern="1200" dirty="0">
                <a:solidFill>
                  <a:schemeClr val="tx1"/>
                </a:solidFill>
                <a:effectLst/>
                <a:latin typeface="+mn-lt"/>
                <a:ea typeface="+mn-ea"/>
                <a:cs typeface="+mn-cs"/>
              </a:rPr>
              <a:t>, J. et al. </a:t>
            </a:r>
            <a:r>
              <a:rPr lang="de-CH" sz="1200" kern="1200" dirty="0" err="1">
                <a:solidFill>
                  <a:schemeClr val="tx1"/>
                </a:solidFill>
                <a:effectLst/>
                <a:latin typeface="+mn-lt"/>
                <a:ea typeface="+mn-ea"/>
                <a:cs typeface="+mn-cs"/>
              </a:rPr>
              <a:t>Atmospheric</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oxidation</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capacity</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sustained</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by</a:t>
            </a:r>
            <a:r>
              <a:rPr lang="de-CH" sz="1200" kern="1200" dirty="0">
                <a:solidFill>
                  <a:schemeClr val="tx1"/>
                </a:solidFill>
                <a:effectLst/>
                <a:latin typeface="+mn-lt"/>
                <a:ea typeface="+mn-ea"/>
                <a:cs typeface="+mn-cs"/>
              </a:rPr>
              <a:t> a </a:t>
            </a:r>
            <a:r>
              <a:rPr lang="de-CH" sz="1200" kern="1200" dirty="0" err="1">
                <a:solidFill>
                  <a:schemeClr val="tx1"/>
                </a:solidFill>
                <a:effectLst/>
                <a:latin typeface="+mn-lt"/>
                <a:ea typeface="+mn-ea"/>
                <a:cs typeface="+mn-cs"/>
              </a:rPr>
              <a:t>tropical</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forest</a:t>
            </a:r>
            <a:r>
              <a:rPr lang="de-CH" sz="1200" kern="1200" dirty="0">
                <a:solidFill>
                  <a:schemeClr val="tx1"/>
                </a:solidFill>
                <a:effectLst/>
                <a:latin typeface="+mn-lt"/>
                <a:ea typeface="+mn-ea"/>
                <a:cs typeface="+mn-cs"/>
              </a:rPr>
              <a:t>. Nature 452, 737–740 (2008). </a:t>
            </a:r>
            <a:r>
              <a:rPr lang="de-CH" sz="1200" u="none" strike="noStrike" kern="1200" dirty="0">
                <a:solidFill>
                  <a:schemeClr val="tx1"/>
                </a:solidFill>
                <a:effectLst/>
                <a:latin typeface="+mn-lt"/>
                <a:ea typeface="+mn-ea"/>
                <a:cs typeface="+mn-cs"/>
                <a:hlinkClick r:id="rId3"/>
              </a:rPr>
              <a:t>https://doi.org/10.1038/nature06870</a:t>
            </a:r>
            <a:endParaRPr lang="de-CH" sz="1200" kern="1200" dirty="0">
              <a:solidFill>
                <a:schemeClr val="tx1"/>
              </a:solidFill>
              <a:effectLst/>
              <a:latin typeface="+mn-lt"/>
              <a:ea typeface="+mn-ea"/>
              <a:cs typeface="+mn-cs"/>
            </a:endParaRPr>
          </a:p>
          <a:p>
            <a:endParaRPr lang="de-CH" sz="1200" kern="1200" dirty="0">
              <a:solidFill>
                <a:schemeClr val="tx1"/>
              </a:solidFill>
              <a:effectLst/>
              <a:latin typeface="+mn-lt"/>
              <a:ea typeface="+mn-ea"/>
              <a:cs typeface="+mn-cs"/>
            </a:endParaRPr>
          </a:p>
          <a:p>
            <a:r>
              <a:rPr lang="de-CH" sz="1200" kern="1200" dirty="0">
                <a:solidFill>
                  <a:schemeClr val="tx1"/>
                </a:solidFill>
                <a:effectLst/>
                <a:latin typeface="+mn-lt"/>
                <a:ea typeface="+mn-ea"/>
                <a:cs typeface="+mn-cs"/>
              </a:rPr>
              <a:t>Obrist, D., Agnan, Y., </a:t>
            </a:r>
            <a:r>
              <a:rPr lang="de-CH" sz="1200" kern="1200" dirty="0" err="1">
                <a:solidFill>
                  <a:schemeClr val="tx1"/>
                </a:solidFill>
                <a:effectLst/>
                <a:latin typeface="+mn-lt"/>
                <a:ea typeface="+mn-ea"/>
                <a:cs typeface="+mn-cs"/>
              </a:rPr>
              <a:t>Jiskra</a:t>
            </a:r>
            <a:r>
              <a:rPr lang="de-CH" sz="1200" kern="1200" dirty="0">
                <a:solidFill>
                  <a:schemeClr val="tx1"/>
                </a:solidFill>
                <a:effectLst/>
                <a:latin typeface="+mn-lt"/>
                <a:ea typeface="+mn-ea"/>
                <a:cs typeface="+mn-cs"/>
              </a:rPr>
              <a:t>, M. et al. Tundra </a:t>
            </a:r>
            <a:r>
              <a:rPr lang="de-CH" sz="1200" kern="1200" dirty="0" err="1">
                <a:solidFill>
                  <a:schemeClr val="tx1"/>
                </a:solidFill>
                <a:effectLst/>
                <a:latin typeface="+mn-lt"/>
                <a:ea typeface="+mn-ea"/>
                <a:cs typeface="+mn-cs"/>
              </a:rPr>
              <a:t>uptake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of</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atmospheric</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elemental</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mercury</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drives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Arctic</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mercury</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pollution</a:t>
            </a:r>
            <a:r>
              <a:rPr lang="de-CH" sz="1200" kern="1200" dirty="0">
                <a:solidFill>
                  <a:schemeClr val="tx1"/>
                </a:solidFill>
                <a:effectLst/>
                <a:latin typeface="+mn-lt"/>
                <a:ea typeface="+mn-ea"/>
                <a:cs typeface="+mn-cs"/>
              </a:rPr>
              <a:t>. Nature 547, 201–204 (2017). https://</a:t>
            </a:r>
            <a:r>
              <a:rPr lang="de-CH" sz="1200" kern="1200" dirty="0" err="1">
                <a:solidFill>
                  <a:schemeClr val="tx1"/>
                </a:solidFill>
                <a:effectLst/>
                <a:latin typeface="+mn-lt"/>
                <a:ea typeface="+mn-ea"/>
                <a:cs typeface="+mn-cs"/>
              </a:rPr>
              <a:t>doi.org</a:t>
            </a:r>
            <a:r>
              <a:rPr lang="de-CH" sz="1200" kern="1200" dirty="0">
                <a:solidFill>
                  <a:schemeClr val="tx1"/>
                </a:solidFill>
                <a:effectLst/>
                <a:latin typeface="+mn-lt"/>
                <a:ea typeface="+mn-ea"/>
                <a:cs typeface="+mn-cs"/>
              </a:rPr>
              <a:t>/10.1038/nature22997</a:t>
            </a:r>
          </a:p>
          <a:p>
            <a:endParaRPr lang="de-CH" dirty="0"/>
          </a:p>
        </p:txBody>
      </p:sp>
      <p:sp>
        <p:nvSpPr>
          <p:cNvPr id="4" name="Foliennummernplatzhalter 3"/>
          <p:cNvSpPr>
            <a:spLocks noGrp="1"/>
          </p:cNvSpPr>
          <p:nvPr>
            <p:ph type="sldNum" sz="quarter" idx="5"/>
          </p:nvPr>
        </p:nvSpPr>
        <p:spPr/>
        <p:txBody>
          <a:bodyPr/>
          <a:lstStyle/>
          <a:p>
            <a:fld id="{92383C3E-C972-D14F-BBA1-88A056F54D7F}" type="slidenum">
              <a:rPr lang="de-DE" smtClean="0"/>
              <a:t>15</a:t>
            </a:fld>
            <a:endParaRPr lang="de-DE"/>
          </a:p>
        </p:txBody>
      </p:sp>
    </p:spTree>
    <p:extLst>
      <p:ext uri="{BB962C8B-B14F-4D97-AF65-F5344CB8AC3E}">
        <p14:creationId xmlns:p14="http://schemas.microsoft.com/office/powerpoint/2010/main" val="39776535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b="1" dirty="0"/>
              <a:t>Instrumentelles Argument</a:t>
            </a:r>
            <a:r>
              <a:rPr lang="de-CH" dirty="0"/>
              <a:t>: Biodiversität ist wertvoll, weil der Mensch vollständig abhängig ist von den Ressourcen und Leistungen, die die Biosphäre mit ihrer Vielfalt bereithält. Im Fokus sind die Beiträge der Natur für den Menschen (</a:t>
            </a:r>
            <a:r>
              <a:rPr lang="de-CH" b="1" dirty="0" err="1"/>
              <a:t>N</a:t>
            </a:r>
            <a:r>
              <a:rPr lang="de-CH" dirty="0" err="1"/>
              <a:t>ature’s</a:t>
            </a:r>
            <a:r>
              <a:rPr lang="de-CH" dirty="0"/>
              <a:t> </a:t>
            </a:r>
            <a:r>
              <a:rPr lang="de-CH" b="1" dirty="0" err="1"/>
              <a:t>C</a:t>
            </a:r>
            <a:r>
              <a:rPr lang="de-CH" dirty="0" err="1"/>
              <a:t>ontributions</a:t>
            </a:r>
            <a:r>
              <a:rPr lang="de-CH" dirty="0"/>
              <a:t> </a:t>
            </a:r>
            <a:r>
              <a:rPr lang="de-CH" dirty="0" err="1"/>
              <a:t>to</a:t>
            </a:r>
            <a:r>
              <a:rPr lang="de-CH" dirty="0"/>
              <a:t> </a:t>
            </a:r>
            <a:r>
              <a:rPr lang="de-CH" b="1" dirty="0"/>
              <a:t>P</a:t>
            </a:r>
            <a:r>
              <a:rPr lang="de-CH" dirty="0"/>
              <a:t>eople,</a:t>
            </a:r>
            <a:r>
              <a:rPr lang="de-CH" b="1" dirty="0"/>
              <a:t> NCPs</a:t>
            </a:r>
            <a:r>
              <a:rPr lang="de-CH" dirty="0"/>
              <a:t>, Diaz et al. 2018). </a:t>
            </a: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dirty="0">
                <a:solidFill>
                  <a:schemeClr val="bg2"/>
                </a:solidFill>
                <a:latin typeface="Avenir Next Condensed" panose="020B0506020202020204" pitchFamily="34" charset="0"/>
              </a:rPr>
              <a:t>NCP </a:t>
            </a:r>
            <a:r>
              <a:rPr lang="de-CH" sz="1200" b="1" i="0" dirty="0">
                <a:solidFill>
                  <a:schemeClr val="bg2"/>
                </a:solidFill>
                <a:latin typeface="Avenir Next Condensed" panose="020B0506020202020204" pitchFamily="34" charset="0"/>
              </a:rPr>
              <a:t>4: </a:t>
            </a:r>
            <a:r>
              <a:rPr lang="de-CH" sz="1200" b="1" i="0" kern="1200" dirty="0">
                <a:solidFill>
                  <a:schemeClr val="tx1"/>
                </a:solidFill>
                <a:effectLst/>
                <a:latin typeface="+mn-lt"/>
                <a:ea typeface="+mn-ea"/>
                <a:cs typeface="+mn-cs"/>
              </a:rPr>
              <a:t>Regulierung des Klimas</a:t>
            </a:r>
            <a:endParaRPr lang="de-CH" sz="1200" b="1" i="0" dirty="0">
              <a:solidFill>
                <a:schemeClr val="bg2"/>
              </a:solidFill>
              <a:latin typeface="Avenir Next Condensed" panose="020B0506020202020204" pitchFamily="34" charset="0"/>
            </a:endParaRPr>
          </a:p>
          <a:p>
            <a:endParaRPr lang="en-US" sz="1200" b="1" dirty="0">
              <a:solidFill>
                <a:schemeClr val="bg2">
                  <a:lumMod val="10000"/>
                </a:schemeClr>
              </a:solidFill>
              <a:latin typeface="Avenir Next Condensed" panose="020B0506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u="sng" kern="1200" dirty="0">
                <a:solidFill>
                  <a:schemeClr val="tx1"/>
                </a:solidFill>
                <a:effectLst/>
                <a:latin typeface="+mn-lt"/>
                <a:ea typeface="+mn-ea"/>
                <a:cs typeface="+mn-cs"/>
              </a:rPr>
              <a:t>Weiterführende Literatur:</a:t>
            </a:r>
          </a:p>
          <a:p>
            <a:endParaRPr lang="de-CH" sz="1200" kern="1200" dirty="0">
              <a:solidFill>
                <a:schemeClr val="tx1"/>
              </a:solidFill>
              <a:effectLst/>
              <a:latin typeface="+mn-lt"/>
              <a:ea typeface="+mn-ea"/>
              <a:cs typeface="+mn-cs"/>
            </a:endParaRPr>
          </a:p>
          <a:p>
            <a:r>
              <a:rPr lang="de-CH" sz="1200" kern="1200" dirty="0">
                <a:solidFill>
                  <a:schemeClr val="tx1"/>
                </a:solidFill>
                <a:effectLst/>
                <a:latin typeface="+mn-lt"/>
                <a:ea typeface="+mn-ea"/>
                <a:cs typeface="+mn-cs"/>
              </a:rPr>
              <a:t>P. </a:t>
            </a:r>
            <a:r>
              <a:rPr lang="de-CH" sz="1200" kern="1200" dirty="0" err="1">
                <a:solidFill>
                  <a:schemeClr val="tx1"/>
                </a:solidFill>
                <a:effectLst/>
                <a:latin typeface="+mn-lt"/>
                <a:ea typeface="+mn-ea"/>
                <a:cs typeface="+mn-cs"/>
              </a:rPr>
              <a:t>Ciais</a:t>
            </a:r>
            <a:r>
              <a:rPr lang="de-CH" sz="1200" kern="1200" dirty="0">
                <a:solidFill>
                  <a:schemeClr val="tx1"/>
                </a:solidFill>
                <a:effectLst/>
                <a:latin typeface="+mn-lt"/>
                <a:ea typeface="+mn-ea"/>
                <a:cs typeface="+mn-cs"/>
              </a:rPr>
              <a:t>, in </a:t>
            </a:r>
            <a:r>
              <a:rPr lang="de-CH" sz="1200" kern="1200" dirty="0" err="1">
                <a:solidFill>
                  <a:schemeClr val="tx1"/>
                </a:solidFill>
                <a:effectLst/>
                <a:latin typeface="+mn-lt"/>
                <a:ea typeface="+mn-ea"/>
                <a:cs typeface="+mn-cs"/>
              </a:rPr>
              <a:t>Climate</a:t>
            </a:r>
            <a:r>
              <a:rPr lang="de-CH" sz="1200" kern="1200" dirty="0">
                <a:solidFill>
                  <a:schemeClr val="tx1"/>
                </a:solidFill>
                <a:effectLst/>
                <a:latin typeface="+mn-lt"/>
                <a:ea typeface="+mn-ea"/>
                <a:cs typeface="+mn-cs"/>
              </a:rPr>
              <a:t> Change 2013 The </a:t>
            </a:r>
            <a:r>
              <a:rPr lang="de-CH" sz="1200" kern="1200" dirty="0" err="1">
                <a:solidFill>
                  <a:schemeClr val="tx1"/>
                </a:solidFill>
                <a:effectLst/>
                <a:latin typeface="+mn-lt"/>
                <a:ea typeface="+mn-ea"/>
                <a:cs typeface="+mn-cs"/>
              </a:rPr>
              <a:t>Physical</a:t>
            </a:r>
            <a:r>
              <a:rPr lang="de-CH" sz="1200" kern="1200" dirty="0">
                <a:solidFill>
                  <a:schemeClr val="tx1"/>
                </a:solidFill>
                <a:effectLst/>
                <a:latin typeface="+mn-lt"/>
                <a:ea typeface="+mn-ea"/>
                <a:cs typeface="+mn-cs"/>
              </a:rPr>
              <a:t> Science Basis, T. Stocker, D. Qin, G.-K. </a:t>
            </a:r>
            <a:r>
              <a:rPr lang="de-CH" sz="1200" kern="1200" dirty="0" err="1">
                <a:solidFill>
                  <a:schemeClr val="tx1"/>
                </a:solidFill>
                <a:effectLst/>
                <a:latin typeface="+mn-lt"/>
                <a:ea typeface="+mn-ea"/>
                <a:cs typeface="+mn-cs"/>
              </a:rPr>
              <a:t>Platner</a:t>
            </a:r>
            <a:r>
              <a:rPr lang="de-CH" sz="1200" kern="1200" dirty="0">
                <a:solidFill>
                  <a:schemeClr val="tx1"/>
                </a:solidFill>
                <a:effectLst/>
                <a:latin typeface="+mn-lt"/>
                <a:ea typeface="+mn-ea"/>
                <a:cs typeface="+mn-cs"/>
              </a:rPr>
              <a:t>, Eds. (Cambridge University Press, 2013), pp. 465-570.</a:t>
            </a:r>
          </a:p>
          <a:p>
            <a:endParaRPr lang="de-CH" sz="1200" kern="1200" dirty="0">
              <a:solidFill>
                <a:schemeClr val="tx1"/>
              </a:solidFill>
              <a:effectLst/>
              <a:latin typeface="+mn-lt"/>
              <a:ea typeface="+mn-ea"/>
              <a:cs typeface="+mn-cs"/>
            </a:endParaRPr>
          </a:p>
          <a:p>
            <a:r>
              <a:rPr lang="de-CH" sz="1200" kern="1200" dirty="0">
                <a:solidFill>
                  <a:schemeClr val="tx1"/>
                </a:solidFill>
                <a:effectLst/>
                <a:latin typeface="+mn-lt"/>
                <a:ea typeface="+mn-ea"/>
                <a:cs typeface="+mn-cs"/>
              </a:rPr>
              <a:t>Pöschl U., et al. (2010) </a:t>
            </a:r>
            <a:r>
              <a:rPr lang="de-CH" sz="1200" kern="1200" dirty="0" err="1">
                <a:solidFill>
                  <a:schemeClr val="tx1"/>
                </a:solidFill>
                <a:effectLst/>
                <a:latin typeface="+mn-lt"/>
                <a:ea typeface="+mn-ea"/>
                <a:cs typeface="+mn-cs"/>
              </a:rPr>
              <a:t>Rainforest</a:t>
            </a:r>
            <a:r>
              <a:rPr lang="de-CH" sz="1200" kern="1200" dirty="0">
                <a:solidFill>
                  <a:schemeClr val="tx1"/>
                </a:solidFill>
                <a:effectLst/>
                <a:latin typeface="+mn-lt"/>
                <a:ea typeface="+mn-ea"/>
                <a:cs typeface="+mn-cs"/>
              </a:rPr>
              <a:t> Aerosols </a:t>
            </a:r>
            <a:r>
              <a:rPr lang="de-CH" sz="1200" kern="1200" dirty="0" err="1">
                <a:solidFill>
                  <a:schemeClr val="tx1"/>
                </a:solidFill>
                <a:effectLst/>
                <a:latin typeface="+mn-lt"/>
                <a:ea typeface="+mn-ea"/>
                <a:cs typeface="+mn-cs"/>
              </a:rPr>
              <a:t>as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Biogenic</a:t>
            </a:r>
            <a:r>
              <a:rPr lang="de-CH" sz="1200" kern="1200" dirty="0">
                <a:solidFill>
                  <a:schemeClr val="tx1"/>
                </a:solidFill>
                <a:effectLst/>
                <a:latin typeface="+mn-lt"/>
                <a:ea typeface="+mn-ea"/>
                <a:cs typeface="+mn-cs"/>
              </a:rPr>
              <a:t> Nuclei </a:t>
            </a:r>
            <a:r>
              <a:rPr lang="de-CH" sz="1200" kern="1200" dirty="0" err="1">
                <a:solidFill>
                  <a:schemeClr val="tx1"/>
                </a:solidFill>
                <a:effectLst/>
                <a:latin typeface="+mn-lt"/>
                <a:ea typeface="+mn-ea"/>
                <a:cs typeface="+mn-cs"/>
              </a:rPr>
              <a:t>of</a:t>
            </a:r>
            <a:r>
              <a:rPr lang="de-CH" sz="1200" kern="1200" dirty="0">
                <a:solidFill>
                  <a:schemeClr val="tx1"/>
                </a:solidFill>
                <a:effectLst/>
                <a:latin typeface="+mn-lt"/>
                <a:ea typeface="+mn-ea"/>
                <a:cs typeface="+mn-cs"/>
              </a:rPr>
              <a:t> Clouds </a:t>
            </a:r>
            <a:r>
              <a:rPr lang="de-CH" sz="1200" kern="1200" dirty="0" err="1">
                <a:solidFill>
                  <a:schemeClr val="tx1"/>
                </a:solidFill>
                <a:effectLst/>
                <a:latin typeface="+mn-lt"/>
                <a:ea typeface="+mn-ea"/>
                <a:cs typeface="+mn-cs"/>
              </a:rPr>
              <a:t>and</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Precipitation</a:t>
            </a:r>
            <a:r>
              <a:rPr lang="de-CH" sz="1200" kern="1200" dirty="0">
                <a:solidFill>
                  <a:schemeClr val="tx1"/>
                </a:solidFill>
                <a:effectLst/>
                <a:latin typeface="+mn-lt"/>
                <a:ea typeface="+mn-ea"/>
                <a:cs typeface="+mn-cs"/>
              </a:rPr>
              <a:t> in </a:t>
            </a:r>
            <a:r>
              <a:rPr lang="de-CH" sz="1200" kern="1200" dirty="0" err="1">
                <a:solidFill>
                  <a:schemeClr val="tx1"/>
                </a:solidFill>
                <a:effectLst/>
                <a:latin typeface="+mn-lt"/>
                <a:ea typeface="+mn-ea"/>
                <a:cs typeface="+mn-cs"/>
              </a:rPr>
              <a:t>the</a:t>
            </a:r>
            <a:r>
              <a:rPr lang="de-CH" sz="1200" kern="1200" dirty="0">
                <a:solidFill>
                  <a:schemeClr val="tx1"/>
                </a:solidFill>
                <a:effectLst/>
                <a:latin typeface="+mn-lt"/>
                <a:ea typeface="+mn-ea"/>
                <a:cs typeface="+mn-cs"/>
              </a:rPr>
              <a:t> Amazon </a:t>
            </a:r>
            <a:r>
              <a:rPr lang="de-CH" sz="1200" i="1" kern="1200" dirty="0">
                <a:solidFill>
                  <a:schemeClr val="tx1"/>
                </a:solidFill>
                <a:effectLst/>
                <a:latin typeface="+mn-lt"/>
                <a:ea typeface="+mn-ea"/>
                <a:cs typeface="+mn-cs"/>
              </a:rPr>
              <a:t>Science</a:t>
            </a:r>
            <a:r>
              <a:rPr lang="de-CH" sz="1200" kern="1200" dirty="0">
                <a:solidFill>
                  <a:schemeClr val="tx1"/>
                </a:solidFill>
                <a:effectLst/>
                <a:latin typeface="+mn-lt"/>
                <a:ea typeface="+mn-ea"/>
                <a:cs typeface="+mn-cs"/>
              </a:rPr>
              <a:t>, 329: 1513-1516 </a:t>
            </a:r>
            <a:r>
              <a:rPr lang="de-CH" sz="1200" u="none" strike="noStrike" kern="1200" dirty="0">
                <a:solidFill>
                  <a:schemeClr val="tx1"/>
                </a:solidFill>
                <a:effectLst/>
                <a:latin typeface="+mn-lt"/>
                <a:ea typeface="+mn-ea"/>
                <a:cs typeface="+mn-cs"/>
                <a:hlinkClick r:id="rId3"/>
              </a:rPr>
              <a:t>https://doi.org/10.1126/science.1191056</a:t>
            </a:r>
            <a:endParaRPr lang="de-CH" sz="1200" kern="1200" dirty="0">
              <a:solidFill>
                <a:schemeClr val="tx1"/>
              </a:solidFill>
              <a:effectLst/>
              <a:latin typeface="+mn-lt"/>
              <a:ea typeface="+mn-ea"/>
              <a:cs typeface="+mn-cs"/>
            </a:endParaRPr>
          </a:p>
          <a:p>
            <a:endParaRPr lang="de-CH" dirty="0"/>
          </a:p>
        </p:txBody>
      </p:sp>
      <p:sp>
        <p:nvSpPr>
          <p:cNvPr id="4" name="Foliennummernplatzhalter 3"/>
          <p:cNvSpPr>
            <a:spLocks noGrp="1"/>
          </p:cNvSpPr>
          <p:nvPr>
            <p:ph type="sldNum" sz="quarter" idx="5"/>
          </p:nvPr>
        </p:nvSpPr>
        <p:spPr/>
        <p:txBody>
          <a:bodyPr/>
          <a:lstStyle/>
          <a:p>
            <a:fld id="{92383C3E-C972-D14F-BBA1-88A056F54D7F}" type="slidenum">
              <a:rPr lang="de-DE" smtClean="0"/>
              <a:t>16</a:t>
            </a:fld>
            <a:endParaRPr lang="de-DE"/>
          </a:p>
        </p:txBody>
      </p:sp>
    </p:spTree>
    <p:extLst>
      <p:ext uri="{BB962C8B-B14F-4D97-AF65-F5344CB8AC3E}">
        <p14:creationId xmlns:p14="http://schemas.microsoft.com/office/powerpoint/2010/main" val="19168373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b="1" dirty="0"/>
              <a:t>Instrumentelles Argument</a:t>
            </a:r>
            <a:r>
              <a:rPr lang="de-CH" dirty="0"/>
              <a:t>: Biodiversität ist wertvoll, weil der Mensch vollständig abhängig ist von den Ressourcen und Leistungen, die die Biosphäre mit ihrer Vielfalt bereithält. Im Fokus sind die Beiträge der Natur für den Menschen (</a:t>
            </a:r>
            <a:r>
              <a:rPr lang="de-CH" b="1" dirty="0" err="1"/>
              <a:t>N</a:t>
            </a:r>
            <a:r>
              <a:rPr lang="de-CH" dirty="0" err="1"/>
              <a:t>ature’s</a:t>
            </a:r>
            <a:r>
              <a:rPr lang="de-CH" dirty="0"/>
              <a:t> </a:t>
            </a:r>
            <a:r>
              <a:rPr lang="de-CH" b="1" dirty="0" err="1"/>
              <a:t>C</a:t>
            </a:r>
            <a:r>
              <a:rPr lang="de-CH" dirty="0" err="1"/>
              <a:t>ontributions</a:t>
            </a:r>
            <a:r>
              <a:rPr lang="de-CH" dirty="0"/>
              <a:t> </a:t>
            </a:r>
            <a:r>
              <a:rPr lang="de-CH" dirty="0" err="1"/>
              <a:t>to</a:t>
            </a:r>
            <a:r>
              <a:rPr lang="de-CH" dirty="0"/>
              <a:t> </a:t>
            </a:r>
            <a:r>
              <a:rPr lang="de-CH" b="1" dirty="0"/>
              <a:t>P</a:t>
            </a:r>
            <a:r>
              <a:rPr lang="de-CH" dirty="0"/>
              <a:t>eople,</a:t>
            </a:r>
            <a:r>
              <a:rPr lang="de-CH" b="1" dirty="0"/>
              <a:t> NCPs</a:t>
            </a:r>
            <a:r>
              <a:rPr lang="de-CH" dirty="0"/>
              <a:t>, Diaz et al. 2018). </a:t>
            </a: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dirty="0">
                <a:solidFill>
                  <a:schemeClr val="bg2"/>
                </a:solidFill>
                <a:latin typeface="Avenir Next Condensed" panose="020B0506020202020204" pitchFamily="34" charset="0"/>
              </a:rPr>
              <a:t>NCP 5:</a:t>
            </a:r>
            <a:r>
              <a:rPr lang="de-CH" sz="1200" b="1" i="0" dirty="0">
                <a:solidFill>
                  <a:schemeClr val="bg2"/>
                </a:solidFill>
                <a:latin typeface="Avenir Next Condensed" panose="020B0506020202020204" pitchFamily="34" charset="0"/>
              </a:rPr>
              <a:t> </a:t>
            </a:r>
            <a:r>
              <a:rPr lang="de-CH" sz="1200" b="1" i="0" kern="1200" dirty="0">
                <a:solidFill>
                  <a:schemeClr val="tx1"/>
                </a:solidFill>
                <a:effectLst/>
                <a:latin typeface="+mn-lt"/>
                <a:ea typeface="+mn-ea"/>
                <a:cs typeface="+mn-cs"/>
              </a:rPr>
              <a:t>Regulierung der Meeresversauerung</a:t>
            </a:r>
            <a:endParaRPr lang="de-CH" sz="1200" b="1" i="0" dirty="0">
              <a:solidFill>
                <a:schemeClr val="bg2"/>
              </a:solidFill>
              <a:latin typeface="Avenir Next Condensed" panose="020B0506020202020204" pitchFamily="34" charset="0"/>
            </a:endParaRPr>
          </a:p>
          <a:p>
            <a:endParaRPr lang="en-US" sz="1200" b="1" dirty="0">
              <a:solidFill>
                <a:schemeClr val="bg2">
                  <a:lumMod val="10000"/>
                </a:schemeClr>
              </a:solidFill>
              <a:latin typeface="Avenir Next Condensed" panose="020B0506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u="sng" kern="1200" dirty="0">
                <a:solidFill>
                  <a:schemeClr val="tx1"/>
                </a:solidFill>
                <a:effectLst/>
                <a:latin typeface="+mn-lt"/>
                <a:ea typeface="+mn-ea"/>
                <a:cs typeface="+mn-cs"/>
              </a:rPr>
              <a:t>Weiterführende Literatur:</a:t>
            </a:r>
          </a:p>
          <a:p>
            <a:endParaRPr lang="de-CH" dirty="0"/>
          </a:p>
          <a:p>
            <a:r>
              <a:rPr lang="de-CH" sz="1200" kern="1200" dirty="0" err="1">
                <a:solidFill>
                  <a:schemeClr val="tx1"/>
                </a:solidFill>
                <a:effectLst/>
                <a:latin typeface="+mn-lt"/>
                <a:ea typeface="+mn-ea"/>
                <a:cs typeface="+mn-cs"/>
              </a:rPr>
              <a:t>McCulloch</a:t>
            </a:r>
            <a:r>
              <a:rPr lang="de-CH" sz="1200" kern="1200" dirty="0">
                <a:solidFill>
                  <a:schemeClr val="tx1"/>
                </a:solidFill>
                <a:effectLst/>
                <a:latin typeface="+mn-lt"/>
                <a:ea typeface="+mn-ea"/>
                <a:cs typeface="+mn-cs"/>
              </a:rPr>
              <a:t>, M., </a:t>
            </a:r>
            <a:r>
              <a:rPr lang="de-CH" sz="1200" kern="1200" dirty="0" err="1">
                <a:solidFill>
                  <a:schemeClr val="tx1"/>
                </a:solidFill>
                <a:effectLst/>
                <a:latin typeface="+mn-lt"/>
                <a:ea typeface="+mn-ea"/>
                <a:cs typeface="+mn-cs"/>
              </a:rPr>
              <a:t>D’Olivo</a:t>
            </a:r>
            <a:r>
              <a:rPr lang="de-CH" sz="1200" kern="1200" dirty="0">
                <a:solidFill>
                  <a:schemeClr val="tx1"/>
                </a:solidFill>
                <a:effectLst/>
                <a:latin typeface="+mn-lt"/>
                <a:ea typeface="+mn-ea"/>
                <a:cs typeface="+mn-cs"/>
              </a:rPr>
              <a:t>, J., Falter, J. et al. Coral </a:t>
            </a:r>
            <a:r>
              <a:rPr lang="de-CH" sz="1200" kern="1200" dirty="0" err="1">
                <a:solidFill>
                  <a:schemeClr val="tx1"/>
                </a:solidFill>
                <a:effectLst/>
                <a:latin typeface="+mn-lt"/>
                <a:ea typeface="+mn-ea"/>
                <a:cs typeface="+mn-cs"/>
              </a:rPr>
              <a:t>calcification</a:t>
            </a:r>
            <a:r>
              <a:rPr lang="de-CH" sz="1200" kern="1200" dirty="0">
                <a:solidFill>
                  <a:schemeClr val="tx1"/>
                </a:solidFill>
                <a:effectLst/>
                <a:latin typeface="+mn-lt"/>
                <a:ea typeface="+mn-ea"/>
                <a:cs typeface="+mn-cs"/>
              </a:rPr>
              <a:t> in a </a:t>
            </a:r>
            <a:r>
              <a:rPr lang="de-CH" sz="1200" kern="1200" dirty="0" err="1">
                <a:solidFill>
                  <a:schemeClr val="tx1"/>
                </a:solidFill>
                <a:effectLst/>
                <a:latin typeface="+mn-lt"/>
                <a:ea typeface="+mn-ea"/>
                <a:cs typeface="+mn-cs"/>
              </a:rPr>
              <a:t>changing</a:t>
            </a:r>
            <a:r>
              <a:rPr lang="de-CH" sz="1200" kern="1200" dirty="0">
                <a:solidFill>
                  <a:schemeClr val="tx1"/>
                </a:solidFill>
                <a:effectLst/>
                <a:latin typeface="+mn-lt"/>
                <a:ea typeface="+mn-ea"/>
                <a:cs typeface="+mn-cs"/>
              </a:rPr>
              <a:t> World </a:t>
            </a:r>
            <a:r>
              <a:rPr lang="de-CH" sz="1200" kern="1200" dirty="0" err="1">
                <a:solidFill>
                  <a:schemeClr val="tx1"/>
                </a:solidFill>
                <a:effectLst/>
                <a:latin typeface="+mn-lt"/>
                <a:ea typeface="+mn-ea"/>
                <a:cs typeface="+mn-cs"/>
              </a:rPr>
              <a:t>and</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the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interactive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dynamics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of</a:t>
            </a:r>
            <a:r>
              <a:rPr lang="de-CH" sz="1200" kern="1200" dirty="0">
                <a:solidFill>
                  <a:schemeClr val="tx1"/>
                </a:solidFill>
                <a:effectLst/>
                <a:latin typeface="+mn-lt"/>
                <a:ea typeface="+mn-ea"/>
                <a:cs typeface="+mn-cs"/>
              </a:rPr>
              <a:t> pH </a:t>
            </a:r>
            <a:r>
              <a:rPr lang="de-CH" sz="1200" kern="1200" dirty="0" err="1">
                <a:solidFill>
                  <a:schemeClr val="tx1"/>
                </a:solidFill>
                <a:effectLst/>
                <a:latin typeface="+mn-lt"/>
                <a:ea typeface="+mn-ea"/>
                <a:cs typeface="+mn-cs"/>
              </a:rPr>
              <a:t>and</a:t>
            </a:r>
            <a:r>
              <a:rPr lang="de-CH" sz="1200" kern="1200" dirty="0">
                <a:solidFill>
                  <a:schemeClr val="tx1"/>
                </a:solidFill>
                <a:effectLst/>
                <a:latin typeface="+mn-lt"/>
                <a:ea typeface="+mn-ea"/>
                <a:cs typeface="+mn-cs"/>
              </a:rPr>
              <a:t> DIC </a:t>
            </a:r>
            <a:r>
              <a:rPr lang="de-CH" sz="1200" kern="1200" dirty="0" err="1">
                <a:solidFill>
                  <a:schemeClr val="tx1"/>
                </a:solidFill>
                <a:effectLst/>
                <a:latin typeface="+mn-lt"/>
                <a:ea typeface="+mn-ea"/>
                <a:cs typeface="+mn-cs"/>
              </a:rPr>
              <a:t>upregulation</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Nat</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Commun</a:t>
            </a:r>
            <a:r>
              <a:rPr lang="de-CH" sz="1200" kern="1200" dirty="0">
                <a:solidFill>
                  <a:schemeClr val="tx1"/>
                </a:solidFill>
                <a:effectLst/>
                <a:latin typeface="+mn-lt"/>
                <a:ea typeface="+mn-ea"/>
                <a:cs typeface="+mn-cs"/>
              </a:rPr>
              <a:t> 8, 15686 (2017). https://</a:t>
            </a:r>
            <a:r>
              <a:rPr lang="de-CH" sz="1200" kern="1200" dirty="0" err="1">
                <a:solidFill>
                  <a:schemeClr val="tx1"/>
                </a:solidFill>
                <a:effectLst/>
                <a:latin typeface="+mn-lt"/>
                <a:ea typeface="+mn-ea"/>
                <a:cs typeface="+mn-cs"/>
              </a:rPr>
              <a:t>doi.org</a:t>
            </a:r>
            <a:r>
              <a:rPr lang="de-CH" sz="1200" kern="1200" dirty="0">
                <a:solidFill>
                  <a:schemeClr val="tx1"/>
                </a:solidFill>
                <a:effectLst/>
                <a:latin typeface="+mn-lt"/>
                <a:ea typeface="+mn-ea"/>
                <a:cs typeface="+mn-cs"/>
              </a:rPr>
              <a:t>/10.1038/ncomms15686</a:t>
            </a:r>
          </a:p>
          <a:p>
            <a:endParaRPr lang="de-CH" dirty="0"/>
          </a:p>
        </p:txBody>
      </p:sp>
      <p:sp>
        <p:nvSpPr>
          <p:cNvPr id="4" name="Foliennummernplatzhalter 3"/>
          <p:cNvSpPr>
            <a:spLocks noGrp="1"/>
          </p:cNvSpPr>
          <p:nvPr>
            <p:ph type="sldNum" sz="quarter" idx="5"/>
          </p:nvPr>
        </p:nvSpPr>
        <p:spPr/>
        <p:txBody>
          <a:bodyPr/>
          <a:lstStyle/>
          <a:p>
            <a:fld id="{92383C3E-C972-D14F-BBA1-88A056F54D7F}" type="slidenum">
              <a:rPr lang="de-DE" smtClean="0"/>
              <a:t>17</a:t>
            </a:fld>
            <a:endParaRPr lang="de-DE"/>
          </a:p>
        </p:txBody>
      </p:sp>
    </p:spTree>
    <p:extLst>
      <p:ext uri="{BB962C8B-B14F-4D97-AF65-F5344CB8AC3E}">
        <p14:creationId xmlns:p14="http://schemas.microsoft.com/office/powerpoint/2010/main" val="23063197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b="1" dirty="0"/>
              <a:t>Instrumentelles Argument</a:t>
            </a:r>
            <a:r>
              <a:rPr lang="de-CH" dirty="0"/>
              <a:t>: Biodiversität ist wertvoll, weil der Mensch vollständig abhängig ist von den Ressourcen und Leistungen, die die Biosphäre mit ihrer Vielfalt bereithält. Im Fokus sind die Beiträge der Natur für den Menschen (</a:t>
            </a:r>
            <a:r>
              <a:rPr lang="de-CH" b="1" dirty="0" err="1"/>
              <a:t>N</a:t>
            </a:r>
            <a:r>
              <a:rPr lang="de-CH" dirty="0" err="1"/>
              <a:t>ature’s</a:t>
            </a:r>
            <a:r>
              <a:rPr lang="de-CH" dirty="0"/>
              <a:t> </a:t>
            </a:r>
            <a:r>
              <a:rPr lang="de-CH" b="1" dirty="0" err="1"/>
              <a:t>C</a:t>
            </a:r>
            <a:r>
              <a:rPr lang="de-CH" dirty="0" err="1"/>
              <a:t>ontributions</a:t>
            </a:r>
            <a:r>
              <a:rPr lang="de-CH" dirty="0"/>
              <a:t> </a:t>
            </a:r>
            <a:r>
              <a:rPr lang="de-CH" dirty="0" err="1"/>
              <a:t>to</a:t>
            </a:r>
            <a:r>
              <a:rPr lang="de-CH" dirty="0"/>
              <a:t> </a:t>
            </a:r>
            <a:r>
              <a:rPr lang="de-CH" b="1" dirty="0"/>
              <a:t>P</a:t>
            </a:r>
            <a:r>
              <a:rPr lang="de-CH" dirty="0"/>
              <a:t>eople,</a:t>
            </a:r>
            <a:r>
              <a:rPr lang="de-CH" b="1" dirty="0"/>
              <a:t> NCPs</a:t>
            </a:r>
            <a:r>
              <a:rPr lang="de-CH" dirty="0"/>
              <a:t>, Diaz et al. 2018). </a:t>
            </a: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dirty="0">
                <a:solidFill>
                  <a:schemeClr val="bg2"/>
                </a:solidFill>
                <a:latin typeface="Avenir Next Condensed" panose="020B0506020202020204" pitchFamily="34" charset="0"/>
              </a:rPr>
              <a:t>NCP 6: </a:t>
            </a:r>
            <a:r>
              <a:rPr lang="de-CH" sz="1200" b="1" i="0" kern="1200" dirty="0">
                <a:solidFill>
                  <a:schemeClr val="tx1"/>
                </a:solidFill>
                <a:effectLst/>
                <a:latin typeface="+mn-lt"/>
                <a:ea typeface="+mn-ea"/>
                <a:cs typeface="+mn-cs"/>
              </a:rPr>
              <a:t>Regulierung der Süsswassermenge und NCP 7: Regulierung der Qualität von Süsswasservorkommen und Küstengewässern</a:t>
            </a:r>
          </a:p>
          <a:p>
            <a:endParaRPr lang="en-US" sz="1200" b="1" dirty="0">
              <a:solidFill>
                <a:schemeClr val="bg2"/>
              </a:solidFill>
              <a:latin typeface="Avenir Next Condensed" panose="020B0506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u="sng" kern="1200" dirty="0">
                <a:solidFill>
                  <a:schemeClr val="tx1"/>
                </a:solidFill>
                <a:effectLst/>
                <a:latin typeface="+mn-lt"/>
                <a:ea typeface="+mn-ea"/>
                <a:cs typeface="+mn-cs"/>
              </a:rPr>
              <a:t>Weiterführende Literatur:</a:t>
            </a:r>
          </a:p>
          <a:p>
            <a:r>
              <a:rPr lang="de-CH" sz="1200" kern="1200" dirty="0" err="1">
                <a:solidFill>
                  <a:schemeClr val="tx1"/>
                </a:solidFill>
                <a:effectLst/>
                <a:latin typeface="+mn-lt"/>
                <a:ea typeface="+mn-ea"/>
                <a:cs typeface="+mn-cs"/>
              </a:rPr>
              <a:t>Brauman</a:t>
            </a:r>
            <a:r>
              <a:rPr lang="de-CH" sz="1200" kern="1200" dirty="0">
                <a:solidFill>
                  <a:schemeClr val="tx1"/>
                </a:solidFill>
                <a:effectLst/>
                <a:latin typeface="+mn-lt"/>
                <a:ea typeface="+mn-ea"/>
                <a:cs typeface="+mn-cs"/>
              </a:rPr>
              <a:t>, K.A. (2015) </a:t>
            </a:r>
            <a:r>
              <a:rPr lang="de-CH" sz="1200" kern="1200" dirty="0" err="1">
                <a:solidFill>
                  <a:schemeClr val="tx1"/>
                </a:solidFill>
                <a:effectLst/>
                <a:latin typeface="+mn-lt"/>
                <a:ea typeface="+mn-ea"/>
                <a:cs typeface="+mn-cs"/>
              </a:rPr>
              <a:t>Hydrologic</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ecosystem</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services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linking</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ecohydrologic</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processes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to</a:t>
            </a:r>
            <a:r>
              <a:rPr lang="de-CH" sz="1200" kern="1200" dirty="0">
                <a:solidFill>
                  <a:schemeClr val="tx1"/>
                </a:solidFill>
                <a:effectLst/>
                <a:latin typeface="+mn-lt"/>
                <a:ea typeface="+mn-ea"/>
                <a:cs typeface="+mn-cs"/>
              </a:rPr>
              <a:t> human well-</a:t>
            </a:r>
            <a:r>
              <a:rPr lang="de-CH" sz="1200" kern="1200" dirty="0" err="1">
                <a:solidFill>
                  <a:schemeClr val="tx1"/>
                </a:solidFill>
                <a:effectLst/>
                <a:latin typeface="+mn-lt"/>
                <a:ea typeface="+mn-ea"/>
                <a:cs typeface="+mn-cs"/>
              </a:rPr>
              <a:t>being</a:t>
            </a:r>
            <a:r>
              <a:rPr lang="de-CH" sz="1200" kern="1200" dirty="0">
                <a:solidFill>
                  <a:schemeClr val="tx1"/>
                </a:solidFill>
                <a:effectLst/>
                <a:latin typeface="+mn-lt"/>
                <a:ea typeface="+mn-ea"/>
                <a:cs typeface="+mn-cs"/>
              </a:rPr>
              <a:t> in </a:t>
            </a:r>
            <a:r>
              <a:rPr lang="de-CH" sz="1200" kern="1200" dirty="0" err="1">
                <a:solidFill>
                  <a:schemeClr val="tx1"/>
                </a:solidFill>
                <a:effectLst/>
                <a:latin typeface="+mn-lt"/>
                <a:ea typeface="+mn-ea"/>
                <a:cs typeface="+mn-cs"/>
              </a:rPr>
              <a:t>water</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research</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and</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watershed</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management</a:t>
            </a:r>
            <a:r>
              <a:rPr lang="de-CH" sz="1200" kern="1200" dirty="0">
                <a:solidFill>
                  <a:schemeClr val="tx1"/>
                </a:solidFill>
                <a:effectLst/>
                <a:latin typeface="+mn-lt"/>
                <a:ea typeface="+mn-ea"/>
                <a:cs typeface="+mn-cs"/>
              </a:rPr>
              <a:t> WIREs </a:t>
            </a:r>
            <a:r>
              <a:rPr lang="de-CH" sz="1200" kern="1200" dirty="0" err="1">
                <a:solidFill>
                  <a:schemeClr val="tx1"/>
                </a:solidFill>
                <a:effectLst/>
                <a:latin typeface="+mn-lt"/>
                <a:ea typeface="+mn-ea"/>
                <a:cs typeface="+mn-cs"/>
              </a:rPr>
              <a:t>Water</a:t>
            </a:r>
            <a:r>
              <a:rPr lang="de-CH" sz="1200" kern="1200" dirty="0">
                <a:solidFill>
                  <a:schemeClr val="tx1"/>
                </a:solidFill>
                <a:effectLst/>
                <a:latin typeface="+mn-lt"/>
                <a:ea typeface="+mn-ea"/>
                <a:cs typeface="+mn-cs"/>
              </a:rPr>
              <a:t>, 2:345–358. </a:t>
            </a:r>
            <a:r>
              <a:rPr lang="de-CH" sz="1200" kern="1200" dirty="0" err="1">
                <a:solidFill>
                  <a:schemeClr val="tx1"/>
                </a:solidFill>
                <a:effectLst/>
                <a:latin typeface="+mn-lt"/>
                <a:ea typeface="+mn-ea"/>
                <a:cs typeface="+mn-cs"/>
              </a:rPr>
              <a:t>doi</a:t>
            </a:r>
            <a:r>
              <a:rPr lang="de-CH" sz="1200" kern="1200" dirty="0">
                <a:solidFill>
                  <a:schemeClr val="tx1"/>
                </a:solidFill>
                <a:effectLst/>
                <a:latin typeface="+mn-lt"/>
                <a:ea typeface="+mn-ea"/>
                <a:cs typeface="+mn-cs"/>
              </a:rPr>
              <a:t>: 10.1002/wat2.1081</a:t>
            </a:r>
          </a:p>
          <a:p>
            <a:endParaRPr lang="de-CH" sz="1200" kern="1200" dirty="0">
              <a:solidFill>
                <a:schemeClr val="tx1"/>
              </a:solidFill>
              <a:effectLst/>
              <a:latin typeface="+mn-lt"/>
              <a:ea typeface="+mn-ea"/>
              <a:cs typeface="+mn-cs"/>
            </a:endParaRPr>
          </a:p>
          <a:p>
            <a:r>
              <a:rPr lang="de-CH" sz="1200" kern="1200" dirty="0" err="1">
                <a:solidFill>
                  <a:schemeClr val="tx1"/>
                </a:solidFill>
                <a:effectLst/>
                <a:latin typeface="+mn-lt"/>
                <a:ea typeface="+mn-ea"/>
                <a:cs typeface="+mn-cs"/>
              </a:rPr>
              <a:t>Brauman</a:t>
            </a:r>
            <a:r>
              <a:rPr lang="de-CH" sz="1200" kern="1200" dirty="0">
                <a:solidFill>
                  <a:schemeClr val="tx1"/>
                </a:solidFill>
                <a:effectLst/>
                <a:latin typeface="+mn-lt"/>
                <a:ea typeface="+mn-ea"/>
                <a:cs typeface="+mn-cs"/>
              </a:rPr>
              <a:t> K.A., Daily G.C., </a:t>
            </a:r>
            <a:r>
              <a:rPr lang="de-CH" sz="1200" kern="1200" dirty="0" err="1">
                <a:solidFill>
                  <a:schemeClr val="tx1"/>
                </a:solidFill>
                <a:effectLst/>
                <a:latin typeface="+mn-lt"/>
                <a:ea typeface="+mn-ea"/>
                <a:cs typeface="+mn-cs"/>
              </a:rPr>
              <a:t>Ka’eo</a:t>
            </a:r>
            <a:r>
              <a:rPr lang="de-CH" sz="1200" kern="1200" dirty="0">
                <a:solidFill>
                  <a:schemeClr val="tx1"/>
                </a:solidFill>
                <a:effectLst/>
                <a:latin typeface="+mn-lt"/>
                <a:ea typeface="+mn-ea"/>
                <a:cs typeface="+mn-cs"/>
              </a:rPr>
              <a:t> Duarte T., Mooney H.A. (2007) </a:t>
            </a:r>
            <a:r>
              <a:rPr lang="de-CH" sz="1200" u="none" strike="noStrike" kern="1200" dirty="0">
                <a:solidFill>
                  <a:schemeClr val="tx1"/>
                </a:solidFill>
                <a:effectLst/>
                <a:latin typeface="+mn-lt"/>
                <a:ea typeface="+mn-ea"/>
                <a:cs typeface="+mn-cs"/>
                <a:hlinkClick r:id="rId3"/>
              </a:rPr>
              <a:t>The Nature and Value of Ecosystem Services: An Overview Highlighting Hydrologic Services</a:t>
            </a:r>
            <a:r>
              <a:rPr lang="de-CH" sz="1200" kern="1200" dirty="0">
                <a:solidFill>
                  <a:schemeClr val="tx1"/>
                </a:solidFill>
                <a:effectLst/>
                <a:latin typeface="+mn-lt"/>
                <a:ea typeface="+mn-ea"/>
                <a:cs typeface="+mn-cs"/>
              </a:rPr>
              <a:t>, Annual Review </a:t>
            </a:r>
            <a:r>
              <a:rPr lang="de-CH" sz="1200" kern="1200" dirty="0" err="1">
                <a:solidFill>
                  <a:schemeClr val="tx1"/>
                </a:solidFill>
                <a:effectLst/>
                <a:latin typeface="+mn-lt"/>
                <a:ea typeface="+mn-ea"/>
                <a:cs typeface="+mn-cs"/>
              </a:rPr>
              <a:t>of</a:t>
            </a:r>
            <a:r>
              <a:rPr lang="de-CH" sz="1200" kern="1200" dirty="0">
                <a:solidFill>
                  <a:schemeClr val="tx1"/>
                </a:solidFill>
                <a:effectLst/>
                <a:latin typeface="+mn-lt"/>
                <a:ea typeface="+mn-ea"/>
                <a:cs typeface="+mn-cs"/>
              </a:rPr>
              <a:t> Environment </a:t>
            </a:r>
            <a:r>
              <a:rPr lang="de-CH" sz="1200" kern="1200" dirty="0" err="1">
                <a:solidFill>
                  <a:schemeClr val="tx1"/>
                </a:solidFill>
                <a:effectLst/>
                <a:latin typeface="+mn-lt"/>
                <a:ea typeface="+mn-ea"/>
                <a:cs typeface="+mn-cs"/>
              </a:rPr>
              <a:t>and</a:t>
            </a:r>
            <a:r>
              <a:rPr lang="de-CH" sz="1200" kern="1200" dirty="0">
                <a:solidFill>
                  <a:schemeClr val="tx1"/>
                </a:solidFill>
                <a:effectLst/>
                <a:latin typeface="+mn-lt"/>
                <a:ea typeface="+mn-ea"/>
                <a:cs typeface="+mn-cs"/>
              </a:rPr>
              <a:t> Resources 2007 32:1, 67-98, </a:t>
            </a:r>
            <a:r>
              <a:rPr lang="de-CH" sz="1200" u="none" strike="noStrike" kern="1200" dirty="0">
                <a:solidFill>
                  <a:schemeClr val="tx1"/>
                </a:solidFill>
                <a:effectLst/>
                <a:latin typeface="+mn-lt"/>
                <a:ea typeface="+mn-ea"/>
                <a:cs typeface="+mn-cs"/>
                <a:hlinkClick r:id="rId4"/>
              </a:rPr>
              <a:t>https://doi.org/10.1146/annurev.energy.32.031306.102758</a:t>
            </a:r>
            <a:endParaRPr lang="de-CH" sz="1200" kern="1200" dirty="0">
              <a:solidFill>
                <a:schemeClr val="tx1"/>
              </a:solidFill>
              <a:effectLst/>
              <a:latin typeface="+mn-lt"/>
              <a:ea typeface="+mn-ea"/>
              <a:cs typeface="+mn-cs"/>
            </a:endParaRPr>
          </a:p>
          <a:p>
            <a:endParaRPr lang="de-CH" sz="1200" kern="1200" dirty="0">
              <a:solidFill>
                <a:schemeClr val="tx1"/>
              </a:solidFill>
              <a:effectLst/>
              <a:latin typeface="+mn-lt"/>
              <a:ea typeface="+mn-ea"/>
              <a:cs typeface="+mn-cs"/>
            </a:endParaRPr>
          </a:p>
          <a:p>
            <a:r>
              <a:rPr lang="de-CH" sz="1200" kern="1200" dirty="0">
                <a:solidFill>
                  <a:schemeClr val="tx1"/>
                </a:solidFill>
                <a:effectLst/>
                <a:latin typeface="+mn-lt"/>
                <a:ea typeface="+mn-ea"/>
                <a:cs typeface="+mn-cs"/>
              </a:rPr>
              <a:t>Cardinale, B. (2011) </a:t>
            </a:r>
            <a:r>
              <a:rPr lang="de-CH" sz="1200" kern="1200" dirty="0" err="1">
                <a:solidFill>
                  <a:schemeClr val="tx1"/>
                </a:solidFill>
                <a:effectLst/>
                <a:latin typeface="+mn-lt"/>
                <a:ea typeface="+mn-ea"/>
                <a:cs typeface="+mn-cs"/>
              </a:rPr>
              <a:t>Biodiversity</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improves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water</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quality</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through</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niche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partitioning</a:t>
            </a:r>
            <a:r>
              <a:rPr lang="de-CH" sz="1200" kern="1200" dirty="0">
                <a:solidFill>
                  <a:schemeClr val="tx1"/>
                </a:solidFill>
                <a:effectLst/>
                <a:latin typeface="+mn-lt"/>
                <a:ea typeface="+mn-ea"/>
                <a:cs typeface="+mn-cs"/>
              </a:rPr>
              <a:t>. Nature 472, 86–89. https://</a:t>
            </a:r>
            <a:r>
              <a:rPr lang="de-CH" sz="1200" kern="1200" dirty="0" err="1">
                <a:solidFill>
                  <a:schemeClr val="tx1"/>
                </a:solidFill>
                <a:effectLst/>
                <a:latin typeface="+mn-lt"/>
                <a:ea typeface="+mn-ea"/>
                <a:cs typeface="+mn-cs"/>
              </a:rPr>
              <a:t>doi.org</a:t>
            </a:r>
            <a:r>
              <a:rPr lang="de-CH" sz="1200" kern="1200" dirty="0">
                <a:solidFill>
                  <a:schemeClr val="tx1"/>
                </a:solidFill>
                <a:effectLst/>
                <a:latin typeface="+mn-lt"/>
                <a:ea typeface="+mn-ea"/>
                <a:cs typeface="+mn-cs"/>
              </a:rPr>
              <a:t>/10.1038/nature09904</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sz="1200" b="1" dirty="0">
              <a:solidFill>
                <a:schemeClr val="bg2"/>
              </a:solidFill>
              <a:latin typeface="Avenir Next Condensed" panose="020B0506020202020204" pitchFamily="34" charset="0"/>
            </a:endParaRPr>
          </a:p>
          <a:p>
            <a:endParaRPr lang="de-CH" dirty="0"/>
          </a:p>
        </p:txBody>
      </p:sp>
      <p:sp>
        <p:nvSpPr>
          <p:cNvPr id="4" name="Foliennummernplatzhalter 3"/>
          <p:cNvSpPr>
            <a:spLocks noGrp="1"/>
          </p:cNvSpPr>
          <p:nvPr>
            <p:ph type="sldNum" sz="quarter" idx="5"/>
          </p:nvPr>
        </p:nvSpPr>
        <p:spPr/>
        <p:txBody>
          <a:bodyPr/>
          <a:lstStyle/>
          <a:p>
            <a:fld id="{92383C3E-C972-D14F-BBA1-88A056F54D7F}" type="slidenum">
              <a:rPr lang="de-DE" smtClean="0"/>
              <a:t>18</a:t>
            </a:fld>
            <a:endParaRPr lang="de-DE"/>
          </a:p>
        </p:txBody>
      </p:sp>
    </p:spTree>
    <p:extLst>
      <p:ext uri="{BB962C8B-B14F-4D97-AF65-F5344CB8AC3E}">
        <p14:creationId xmlns:p14="http://schemas.microsoft.com/office/powerpoint/2010/main" val="26767200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b="1" dirty="0"/>
              <a:t>Instrumentelles Argument</a:t>
            </a:r>
            <a:r>
              <a:rPr lang="de-CH" dirty="0"/>
              <a:t>: Biodiversität ist wertvoll, weil der Mensch vollständig abhängig ist von den Ressourcen und Leistungen, die die Biosphäre mit ihrer Vielfalt bereithält. Im Fokus sind die Beiträge der Natur für den Menschen (</a:t>
            </a:r>
            <a:r>
              <a:rPr lang="de-CH" b="1" dirty="0" err="1"/>
              <a:t>N</a:t>
            </a:r>
            <a:r>
              <a:rPr lang="de-CH" dirty="0" err="1"/>
              <a:t>ature’s</a:t>
            </a:r>
            <a:r>
              <a:rPr lang="de-CH" dirty="0"/>
              <a:t> </a:t>
            </a:r>
            <a:r>
              <a:rPr lang="de-CH" b="1" dirty="0" err="1"/>
              <a:t>C</a:t>
            </a:r>
            <a:r>
              <a:rPr lang="de-CH" dirty="0" err="1"/>
              <a:t>ontributions</a:t>
            </a:r>
            <a:r>
              <a:rPr lang="de-CH" dirty="0"/>
              <a:t> </a:t>
            </a:r>
            <a:r>
              <a:rPr lang="de-CH" dirty="0" err="1"/>
              <a:t>to</a:t>
            </a:r>
            <a:r>
              <a:rPr lang="de-CH" dirty="0"/>
              <a:t> </a:t>
            </a:r>
            <a:r>
              <a:rPr lang="de-CH" b="1" dirty="0"/>
              <a:t>P</a:t>
            </a:r>
            <a:r>
              <a:rPr lang="de-CH" dirty="0"/>
              <a:t>eople,</a:t>
            </a:r>
            <a:r>
              <a:rPr lang="de-CH" b="1" dirty="0"/>
              <a:t> NCPs</a:t>
            </a:r>
            <a:r>
              <a:rPr lang="de-CH" dirty="0"/>
              <a:t>, Diaz et al. 2018). </a:t>
            </a: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dirty="0">
                <a:solidFill>
                  <a:schemeClr val="bg2"/>
                </a:solidFill>
                <a:latin typeface="Avenir Next Condensed" panose="020B0506020202020204" pitchFamily="34" charset="0"/>
              </a:rPr>
              <a:t>NCP 8</a:t>
            </a:r>
            <a:r>
              <a:rPr lang="en-US" sz="1200" b="1" dirty="0">
                <a:solidFill>
                  <a:srgbClr val="FFFFFF"/>
                </a:solidFill>
                <a:latin typeface="Avenir Next Condensed" panose="020B0506020202020204" pitchFamily="34" charset="0"/>
              </a:rPr>
              <a:t>: </a:t>
            </a:r>
            <a:r>
              <a:rPr lang="de-CH" sz="1200" b="1" i="0" kern="1200" dirty="0">
                <a:solidFill>
                  <a:schemeClr val="tx1"/>
                </a:solidFill>
                <a:effectLst/>
                <a:latin typeface="+mn-lt"/>
                <a:ea typeface="+mn-ea"/>
                <a:cs typeface="+mn-cs"/>
              </a:rPr>
              <a:t>Aufbau, Schutz und Dekontamination von Böden</a:t>
            </a:r>
          </a:p>
          <a:p>
            <a:endParaRPr lang="en-US" sz="1200" b="1" i="0" dirty="0">
              <a:solidFill>
                <a:srgbClr val="5B6468"/>
              </a:solidFill>
              <a:latin typeface="Avenir Next Condensed" panose="020B0506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u="sng" kern="1200" dirty="0">
                <a:solidFill>
                  <a:schemeClr val="tx1"/>
                </a:solidFill>
                <a:effectLst/>
                <a:latin typeface="+mn-lt"/>
                <a:ea typeface="+mn-ea"/>
                <a:cs typeface="+mn-cs"/>
              </a:rPr>
              <a:t>Weiterführende Literatur:</a:t>
            </a:r>
          </a:p>
          <a:p>
            <a:endParaRPr lang="de-CH" dirty="0"/>
          </a:p>
          <a:p>
            <a:r>
              <a:rPr lang="de-CH" sz="1200" kern="1200" dirty="0" err="1">
                <a:solidFill>
                  <a:schemeClr val="tx1"/>
                </a:solidFill>
                <a:effectLst/>
                <a:latin typeface="+mn-lt"/>
                <a:ea typeface="+mn-ea"/>
                <a:cs typeface="+mn-cs"/>
              </a:rPr>
              <a:t>Dybzinski</a:t>
            </a:r>
            <a:r>
              <a:rPr lang="de-CH" sz="1200" kern="1200" dirty="0">
                <a:solidFill>
                  <a:schemeClr val="tx1"/>
                </a:solidFill>
                <a:effectLst/>
                <a:latin typeface="+mn-lt"/>
                <a:ea typeface="+mn-ea"/>
                <a:cs typeface="+mn-cs"/>
              </a:rPr>
              <a:t>, R., </a:t>
            </a:r>
            <a:r>
              <a:rPr lang="de-CH" sz="1200" kern="1200" dirty="0" err="1">
                <a:solidFill>
                  <a:schemeClr val="tx1"/>
                </a:solidFill>
                <a:effectLst/>
                <a:latin typeface="+mn-lt"/>
                <a:ea typeface="+mn-ea"/>
                <a:cs typeface="+mn-cs"/>
              </a:rPr>
              <a:t>Fargione</a:t>
            </a:r>
            <a:r>
              <a:rPr lang="de-CH" sz="1200" kern="1200" dirty="0">
                <a:solidFill>
                  <a:schemeClr val="tx1"/>
                </a:solidFill>
                <a:effectLst/>
                <a:latin typeface="+mn-lt"/>
                <a:ea typeface="+mn-ea"/>
                <a:cs typeface="+mn-cs"/>
              </a:rPr>
              <a:t>, J.E., Zak, D.R. et al. </a:t>
            </a:r>
            <a:r>
              <a:rPr lang="de-CH" sz="1200" kern="1200" dirty="0" err="1">
                <a:solidFill>
                  <a:schemeClr val="tx1"/>
                </a:solidFill>
                <a:effectLst/>
                <a:latin typeface="+mn-lt"/>
                <a:ea typeface="+mn-ea"/>
                <a:cs typeface="+mn-cs"/>
              </a:rPr>
              <a:t>Soil</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fertility</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increases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with</a:t>
            </a:r>
            <a:r>
              <a:rPr lang="de-CH" sz="1200" kern="1200" dirty="0">
                <a:solidFill>
                  <a:schemeClr val="tx1"/>
                </a:solidFill>
                <a:effectLst/>
                <a:latin typeface="+mn-lt"/>
                <a:ea typeface="+mn-ea"/>
                <a:cs typeface="+mn-cs"/>
              </a:rPr>
              <a:t> plant </a:t>
            </a:r>
            <a:r>
              <a:rPr lang="de-CH" sz="1200" kern="1200" dirty="0" err="1">
                <a:solidFill>
                  <a:schemeClr val="tx1"/>
                </a:solidFill>
                <a:effectLst/>
                <a:latin typeface="+mn-lt"/>
                <a:ea typeface="+mn-ea"/>
                <a:cs typeface="+mn-cs"/>
              </a:rPr>
              <a:t>species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diversity</a:t>
            </a:r>
            <a:r>
              <a:rPr lang="de-CH" sz="1200" kern="1200" dirty="0">
                <a:solidFill>
                  <a:schemeClr val="tx1"/>
                </a:solidFill>
                <a:effectLst/>
                <a:latin typeface="+mn-lt"/>
                <a:ea typeface="+mn-ea"/>
                <a:cs typeface="+mn-cs"/>
              </a:rPr>
              <a:t> in a </a:t>
            </a:r>
            <a:r>
              <a:rPr lang="de-CH" sz="1200" kern="1200" dirty="0" err="1">
                <a:solidFill>
                  <a:schemeClr val="tx1"/>
                </a:solidFill>
                <a:effectLst/>
                <a:latin typeface="+mn-lt"/>
                <a:ea typeface="+mn-ea"/>
                <a:cs typeface="+mn-cs"/>
              </a:rPr>
              <a:t>long</a:t>
            </a:r>
            <a:r>
              <a:rPr lang="de-CH" sz="1200" kern="1200" dirty="0">
                <a:solidFill>
                  <a:schemeClr val="tx1"/>
                </a:solidFill>
                <a:effectLst/>
                <a:latin typeface="+mn-lt"/>
                <a:ea typeface="+mn-ea"/>
                <a:cs typeface="+mn-cs"/>
              </a:rPr>
              <a:t>-term </a:t>
            </a:r>
            <a:r>
              <a:rPr lang="de-CH" sz="1200" kern="1200" dirty="0" err="1">
                <a:solidFill>
                  <a:schemeClr val="tx1"/>
                </a:solidFill>
                <a:effectLst/>
                <a:latin typeface="+mn-lt"/>
                <a:ea typeface="+mn-ea"/>
                <a:cs typeface="+mn-cs"/>
              </a:rPr>
              <a:t>biodiversity</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experiment</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Oecologia</a:t>
            </a:r>
            <a:r>
              <a:rPr lang="de-CH" sz="1200" kern="1200" dirty="0">
                <a:solidFill>
                  <a:schemeClr val="tx1"/>
                </a:solidFill>
                <a:effectLst/>
                <a:latin typeface="+mn-lt"/>
                <a:ea typeface="+mn-ea"/>
                <a:cs typeface="+mn-cs"/>
              </a:rPr>
              <a:t> 158, 85–93 (2008). https://</a:t>
            </a:r>
            <a:r>
              <a:rPr lang="de-CH" sz="1200" kern="1200" dirty="0" err="1">
                <a:solidFill>
                  <a:schemeClr val="tx1"/>
                </a:solidFill>
                <a:effectLst/>
                <a:latin typeface="+mn-lt"/>
                <a:ea typeface="+mn-ea"/>
                <a:cs typeface="+mn-cs"/>
              </a:rPr>
              <a:t>doi.org</a:t>
            </a:r>
            <a:r>
              <a:rPr lang="de-CH" sz="1200" kern="1200" dirty="0">
                <a:solidFill>
                  <a:schemeClr val="tx1"/>
                </a:solidFill>
                <a:effectLst/>
                <a:latin typeface="+mn-lt"/>
                <a:ea typeface="+mn-ea"/>
                <a:cs typeface="+mn-cs"/>
              </a:rPr>
              <a:t>/10.1007/s00442-008-1123-x</a:t>
            </a:r>
          </a:p>
          <a:p>
            <a:endParaRPr lang="de-CH" sz="1200" kern="1200" dirty="0">
              <a:solidFill>
                <a:schemeClr val="tx1"/>
              </a:solidFill>
              <a:effectLst/>
              <a:latin typeface="+mn-lt"/>
              <a:ea typeface="+mn-ea"/>
              <a:cs typeface="+mn-cs"/>
            </a:endParaRPr>
          </a:p>
          <a:p>
            <a:r>
              <a:rPr lang="de-CH" sz="1200" kern="1200" dirty="0">
                <a:solidFill>
                  <a:schemeClr val="tx1"/>
                </a:solidFill>
                <a:effectLst/>
                <a:latin typeface="+mn-lt"/>
                <a:ea typeface="+mn-ea"/>
                <a:cs typeface="+mn-cs"/>
              </a:rPr>
              <a:t>Fu, B. et al. (2011) </a:t>
            </a:r>
            <a:r>
              <a:rPr lang="de-CH" sz="1200" kern="1200" dirty="0" err="1">
                <a:solidFill>
                  <a:schemeClr val="tx1"/>
                </a:solidFill>
                <a:effectLst/>
                <a:latin typeface="+mn-lt"/>
                <a:ea typeface="+mn-ea"/>
                <a:cs typeface="+mn-cs"/>
              </a:rPr>
              <a:t>Assessing</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the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soil</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erosion</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control</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service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of</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ecosystems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change</a:t>
            </a:r>
            <a:r>
              <a:rPr lang="de-CH" sz="1200" kern="1200" dirty="0">
                <a:solidFill>
                  <a:schemeClr val="tx1"/>
                </a:solidFill>
                <a:effectLst/>
                <a:latin typeface="+mn-lt"/>
                <a:ea typeface="+mn-ea"/>
                <a:cs typeface="+mn-cs"/>
              </a:rPr>
              <a:t> in </a:t>
            </a:r>
            <a:r>
              <a:rPr lang="de-CH" sz="1200" kern="1200" dirty="0" err="1">
                <a:solidFill>
                  <a:schemeClr val="tx1"/>
                </a:solidFill>
                <a:effectLst/>
                <a:latin typeface="+mn-lt"/>
                <a:ea typeface="+mn-ea"/>
                <a:cs typeface="+mn-cs"/>
              </a:rPr>
              <a:t>the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Loess</a:t>
            </a:r>
            <a:r>
              <a:rPr lang="de-CH" sz="1200" kern="1200" dirty="0">
                <a:solidFill>
                  <a:schemeClr val="tx1"/>
                </a:solidFill>
                <a:effectLst/>
                <a:latin typeface="+mn-lt"/>
                <a:ea typeface="+mn-ea"/>
                <a:cs typeface="+mn-cs"/>
              </a:rPr>
              <a:t> Plateau </a:t>
            </a:r>
            <a:r>
              <a:rPr lang="de-CH" sz="1200" kern="1200" dirty="0" err="1">
                <a:solidFill>
                  <a:schemeClr val="tx1"/>
                </a:solidFill>
                <a:effectLst/>
                <a:latin typeface="+mn-lt"/>
                <a:ea typeface="+mn-ea"/>
                <a:cs typeface="+mn-cs"/>
              </a:rPr>
              <a:t>of</a:t>
            </a:r>
            <a:r>
              <a:rPr lang="de-CH" sz="1200" kern="1200" dirty="0">
                <a:solidFill>
                  <a:schemeClr val="tx1"/>
                </a:solidFill>
                <a:effectLst/>
                <a:latin typeface="+mn-lt"/>
                <a:ea typeface="+mn-ea"/>
                <a:cs typeface="+mn-cs"/>
              </a:rPr>
              <a:t> China, </a:t>
            </a:r>
            <a:r>
              <a:rPr lang="de-CH" sz="1200" kern="1200" dirty="0" err="1">
                <a:solidFill>
                  <a:schemeClr val="tx1"/>
                </a:solidFill>
                <a:effectLst/>
                <a:latin typeface="+mn-lt"/>
                <a:ea typeface="+mn-ea"/>
                <a:cs typeface="+mn-cs"/>
              </a:rPr>
              <a:t>Ecological</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Complexity</a:t>
            </a:r>
            <a:r>
              <a:rPr lang="de-CH" sz="1200" kern="1200" dirty="0">
                <a:solidFill>
                  <a:schemeClr val="tx1"/>
                </a:solidFill>
                <a:effectLst/>
                <a:latin typeface="+mn-lt"/>
                <a:ea typeface="+mn-ea"/>
                <a:cs typeface="+mn-cs"/>
              </a:rPr>
              <a:t> 8:284-293, doi:10.1016/j.ecocom.2011.07.003</a:t>
            </a:r>
          </a:p>
          <a:p>
            <a:endParaRPr lang="de-CH" sz="1200" kern="1200" dirty="0">
              <a:solidFill>
                <a:schemeClr val="tx1"/>
              </a:solidFill>
              <a:effectLst/>
              <a:latin typeface="+mn-lt"/>
              <a:ea typeface="+mn-ea"/>
              <a:cs typeface="+mn-cs"/>
            </a:endParaRPr>
          </a:p>
          <a:p>
            <a:r>
              <a:rPr lang="de-CH" sz="1200" kern="1200" dirty="0">
                <a:solidFill>
                  <a:schemeClr val="tx1"/>
                </a:solidFill>
                <a:effectLst/>
                <a:latin typeface="+mn-lt"/>
                <a:ea typeface="+mn-ea"/>
                <a:cs typeface="+mn-cs"/>
              </a:rPr>
              <a:t>Mäder, P., Fliessbach, A., Dubois, D., Gunst, L., Fried, P., </a:t>
            </a:r>
            <a:r>
              <a:rPr lang="de-CH" sz="1200" kern="1200" dirty="0" err="1">
                <a:solidFill>
                  <a:schemeClr val="tx1"/>
                </a:solidFill>
                <a:effectLst/>
                <a:latin typeface="+mn-lt"/>
                <a:ea typeface="+mn-ea"/>
                <a:cs typeface="+mn-cs"/>
              </a:rPr>
              <a:t>Niggli</a:t>
            </a:r>
            <a:r>
              <a:rPr lang="de-CH" sz="1200" kern="1200" dirty="0">
                <a:solidFill>
                  <a:schemeClr val="tx1"/>
                </a:solidFill>
                <a:effectLst/>
                <a:latin typeface="+mn-lt"/>
                <a:ea typeface="+mn-ea"/>
                <a:cs typeface="+mn-cs"/>
              </a:rPr>
              <a:t>, U., 2002. </a:t>
            </a:r>
            <a:r>
              <a:rPr lang="de-CH" sz="1200" kern="1200" dirty="0" err="1">
                <a:solidFill>
                  <a:schemeClr val="tx1"/>
                </a:solidFill>
                <a:effectLst/>
                <a:latin typeface="+mn-lt"/>
                <a:ea typeface="+mn-ea"/>
                <a:cs typeface="+mn-cs"/>
              </a:rPr>
              <a:t>Soil</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fertility</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and</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biodiversity</a:t>
            </a:r>
            <a:r>
              <a:rPr lang="de-CH" sz="1200" kern="1200" dirty="0">
                <a:solidFill>
                  <a:schemeClr val="tx1"/>
                </a:solidFill>
                <a:effectLst/>
                <a:latin typeface="+mn-lt"/>
                <a:ea typeface="+mn-ea"/>
                <a:cs typeface="+mn-cs"/>
              </a:rPr>
              <a:t> in </a:t>
            </a:r>
            <a:r>
              <a:rPr lang="de-CH" sz="1200" kern="1200" dirty="0" err="1">
                <a:solidFill>
                  <a:schemeClr val="tx1"/>
                </a:solidFill>
                <a:effectLst/>
                <a:latin typeface="+mn-lt"/>
                <a:ea typeface="+mn-ea"/>
                <a:cs typeface="+mn-cs"/>
              </a:rPr>
              <a:t>organic</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farming</a:t>
            </a:r>
            <a:r>
              <a:rPr lang="de-CH" sz="1200" kern="1200" dirty="0">
                <a:solidFill>
                  <a:schemeClr val="tx1"/>
                </a:solidFill>
                <a:effectLst/>
                <a:latin typeface="+mn-lt"/>
                <a:ea typeface="+mn-ea"/>
                <a:cs typeface="+mn-cs"/>
              </a:rPr>
              <a:t>. Science 296, 1694-1697.</a:t>
            </a:r>
          </a:p>
          <a:p>
            <a:endParaRPr lang="de-CH" sz="1200" kern="1200" dirty="0">
              <a:solidFill>
                <a:schemeClr val="tx1"/>
              </a:solidFill>
              <a:effectLst/>
              <a:latin typeface="+mn-lt"/>
              <a:ea typeface="+mn-ea"/>
              <a:cs typeface="+mn-cs"/>
            </a:endParaRPr>
          </a:p>
          <a:p>
            <a:r>
              <a:rPr lang="de-CH" sz="1200" kern="1200" dirty="0">
                <a:solidFill>
                  <a:schemeClr val="tx1"/>
                </a:solidFill>
                <a:effectLst/>
                <a:latin typeface="+mn-lt"/>
                <a:ea typeface="+mn-ea"/>
                <a:cs typeface="+mn-cs"/>
              </a:rPr>
              <a:t>Wall, D., </a:t>
            </a:r>
            <a:r>
              <a:rPr lang="de-CH" sz="1200" kern="1200" dirty="0" err="1">
                <a:solidFill>
                  <a:schemeClr val="tx1"/>
                </a:solidFill>
                <a:effectLst/>
                <a:latin typeface="+mn-lt"/>
                <a:ea typeface="+mn-ea"/>
                <a:cs typeface="+mn-cs"/>
              </a:rPr>
              <a:t>Bardgett</a:t>
            </a:r>
            <a:r>
              <a:rPr lang="de-CH" sz="1200" kern="1200" dirty="0">
                <a:solidFill>
                  <a:schemeClr val="tx1"/>
                </a:solidFill>
                <a:effectLst/>
                <a:latin typeface="+mn-lt"/>
                <a:ea typeface="+mn-ea"/>
                <a:cs typeface="+mn-cs"/>
              </a:rPr>
              <a:t>, R. &amp; Kelly, E. </a:t>
            </a:r>
            <a:r>
              <a:rPr lang="de-CH" sz="1200" kern="1200" dirty="0" err="1">
                <a:solidFill>
                  <a:schemeClr val="tx1"/>
                </a:solidFill>
                <a:effectLst/>
                <a:latin typeface="+mn-lt"/>
                <a:ea typeface="+mn-ea"/>
                <a:cs typeface="+mn-cs"/>
              </a:rPr>
              <a:t>Biodiversity</a:t>
            </a:r>
            <a:r>
              <a:rPr lang="de-CH" sz="1200" kern="1200" dirty="0">
                <a:solidFill>
                  <a:schemeClr val="tx1"/>
                </a:solidFill>
                <a:effectLst/>
                <a:latin typeface="+mn-lt"/>
                <a:ea typeface="+mn-ea"/>
                <a:cs typeface="+mn-cs"/>
              </a:rPr>
              <a:t> in </a:t>
            </a:r>
            <a:r>
              <a:rPr lang="de-CH" sz="1200" kern="1200" dirty="0" err="1">
                <a:solidFill>
                  <a:schemeClr val="tx1"/>
                </a:solidFill>
                <a:effectLst/>
                <a:latin typeface="+mn-lt"/>
                <a:ea typeface="+mn-ea"/>
                <a:cs typeface="+mn-cs"/>
              </a:rPr>
              <a:t>the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dark</a:t>
            </a:r>
            <a:r>
              <a:rPr lang="de-CH" sz="1200" kern="1200" dirty="0">
                <a:solidFill>
                  <a:schemeClr val="tx1"/>
                </a:solidFill>
                <a:effectLst/>
                <a:latin typeface="+mn-lt"/>
                <a:ea typeface="+mn-ea"/>
                <a:cs typeface="+mn-cs"/>
              </a:rPr>
              <a:t>. Nature </a:t>
            </a:r>
            <a:r>
              <a:rPr lang="de-CH" sz="1200" kern="1200" dirty="0" err="1">
                <a:solidFill>
                  <a:schemeClr val="tx1"/>
                </a:solidFill>
                <a:effectLst/>
                <a:latin typeface="+mn-lt"/>
                <a:ea typeface="+mn-ea"/>
                <a:cs typeface="+mn-cs"/>
              </a:rPr>
              <a:t>Geosci</a:t>
            </a:r>
            <a:r>
              <a:rPr lang="de-CH" sz="1200" kern="1200" dirty="0">
                <a:solidFill>
                  <a:schemeClr val="tx1"/>
                </a:solidFill>
                <a:effectLst/>
                <a:latin typeface="+mn-lt"/>
                <a:ea typeface="+mn-ea"/>
                <a:cs typeface="+mn-cs"/>
              </a:rPr>
              <a:t> 3, 297–298 (2010). https://</a:t>
            </a:r>
            <a:r>
              <a:rPr lang="de-CH" sz="1200" kern="1200" dirty="0" err="1">
                <a:solidFill>
                  <a:schemeClr val="tx1"/>
                </a:solidFill>
                <a:effectLst/>
                <a:latin typeface="+mn-lt"/>
                <a:ea typeface="+mn-ea"/>
                <a:cs typeface="+mn-cs"/>
              </a:rPr>
              <a:t>doi.org</a:t>
            </a:r>
            <a:r>
              <a:rPr lang="de-CH" sz="1200" kern="1200" dirty="0">
                <a:solidFill>
                  <a:schemeClr val="tx1"/>
                </a:solidFill>
                <a:effectLst/>
                <a:latin typeface="+mn-lt"/>
                <a:ea typeface="+mn-ea"/>
                <a:cs typeface="+mn-cs"/>
              </a:rPr>
              <a:t>/10.1038/ngeo860</a:t>
            </a:r>
          </a:p>
          <a:p>
            <a:endParaRPr lang="de-CH" sz="1200" kern="1200" dirty="0">
              <a:solidFill>
                <a:schemeClr val="tx1"/>
              </a:solidFill>
              <a:effectLst/>
              <a:latin typeface="+mn-lt"/>
              <a:ea typeface="+mn-ea"/>
              <a:cs typeface="+mn-cs"/>
            </a:endParaRPr>
          </a:p>
          <a:p>
            <a:r>
              <a:rPr lang="de-CH" sz="1200" kern="1200" dirty="0">
                <a:solidFill>
                  <a:schemeClr val="tx1"/>
                </a:solidFill>
                <a:effectLst/>
                <a:latin typeface="+mn-lt"/>
                <a:ea typeface="+mn-ea"/>
                <a:cs typeface="+mn-cs"/>
              </a:rPr>
              <a:t>Wall, D., Nielsen, U. &amp; Six, J. </a:t>
            </a:r>
            <a:r>
              <a:rPr lang="de-CH" sz="1200" kern="1200" dirty="0" err="1">
                <a:solidFill>
                  <a:schemeClr val="tx1"/>
                </a:solidFill>
                <a:effectLst/>
                <a:latin typeface="+mn-lt"/>
                <a:ea typeface="+mn-ea"/>
                <a:cs typeface="+mn-cs"/>
              </a:rPr>
              <a:t>Soil</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biodiversity</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and</a:t>
            </a:r>
            <a:r>
              <a:rPr lang="de-CH" sz="1200" kern="1200" dirty="0">
                <a:solidFill>
                  <a:schemeClr val="tx1"/>
                </a:solidFill>
                <a:effectLst/>
                <a:latin typeface="+mn-lt"/>
                <a:ea typeface="+mn-ea"/>
                <a:cs typeface="+mn-cs"/>
              </a:rPr>
              <a:t> human </a:t>
            </a:r>
            <a:r>
              <a:rPr lang="de-CH" sz="1200" kern="1200" dirty="0" err="1">
                <a:solidFill>
                  <a:schemeClr val="tx1"/>
                </a:solidFill>
                <a:effectLst/>
                <a:latin typeface="+mn-lt"/>
                <a:ea typeface="+mn-ea"/>
                <a:cs typeface="+mn-cs"/>
              </a:rPr>
              <a:t>health</a:t>
            </a:r>
            <a:r>
              <a:rPr lang="de-CH" sz="1200" kern="1200" dirty="0">
                <a:solidFill>
                  <a:schemeClr val="tx1"/>
                </a:solidFill>
                <a:effectLst/>
                <a:latin typeface="+mn-lt"/>
                <a:ea typeface="+mn-ea"/>
                <a:cs typeface="+mn-cs"/>
              </a:rPr>
              <a:t>. Nature 528, 69–76 (2015). https://</a:t>
            </a:r>
            <a:r>
              <a:rPr lang="de-CH" sz="1200" kern="1200" dirty="0" err="1">
                <a:solidFill>
                  <a:schemeClr val="tx1"/>
                </a:solidFill>
                <a:effectLst/>
                <a:latin typeface="+mn-lt"/>
                <a:ea typeface="+mn-ea"/>
                <a:cs typeface="+mn-cs"/>
              </a:rPr>
              <a:t>doi.org</a:t>
            </a:r>
            <a:r>
              <a:rPr lang="de-CH" sz="1200" kern="1200" dirty="0">
                <a:solidFill>
                  <a:schemeClr val="tx1"/>
                </a:solidFill>
                <a:effectLst/>
                <a:latin typeface="+mn-lt"/>
                <a:ea typeface="+mn-ea"/>
                <a:cs typeface="+mn-cs"/>
              </a:rPr>
              <a:t>/10.1038/nature15744</a:t>
            </a:r>
          </a:p>
          <a:p>
            <a:endParaRPr lang="de-CH" dirty="0"/>
          </a:p>
        </p:txBody>
      </p:sp>
      <p:sp>
        <p:nvSpPr>
          <p:cNvPr id="4" name="Foliennummernplatzhalter 3"/>
          <p:cNvSpPr>
            <a:spLocks noGrp="1"/>
          </p:cNvSpPr>
          <p:nvPr>
            <p:ph type="sldNum" sz="quarter" idx="5"/>
          </p:nvPr>
        </p:nvSpPr>
        <p:spPr/>
        <p:txBody>
          <a:bodyPr/>
          <a:lstStyle/>
          <a:p>
            <a:fld id="{92383C3E-C972-D14F-BBA1-88A056F54D7F}" type="slidenum">
              <a:rPr lang="de-DE" smtClean="0"/>
              <a:t>19</a:t>
            </a:fld>
            <a:endParaRPr lang="de-DE"/>
          </a:p>
        </p:txBody>
      </p:sp>
    </p:spTree>
    <p:extLst>
      <p:ext uri="{BB962C8B-B14F-4D97-AF65-F5344CB8AC3E}">
        <p14:creationId xmlns:p14="http://schemas.microsoft.com/office/powerpoint/2010/main" val="40736045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b="1" dirty="0"/>
              <a:t>Instrumentelles Argument</a:t>
            </a:r>
            <a:r>
              <a:rPr lang="de-CH" dirty="0"/>
              <a:t>: Biodiversität ist wertvoll, weil der Mensch vollständig abhängig ist von den Ressourcen und Leistungen, die die Biosphäre mit ihrer Vielfalt bereithält. Im Fokus sind die Beiträge der Natur für den Menschen (</a:t>
            </a:r>
            <a:r>
              <a:rPr lang="de-CH" b="1" dirty="0" err="1"/>
              <a:t>N</a:t>
            </a:r>
            <a:r>
              <a:rPr lang="de-CH" dirty="0" err="1"/>
              <a:t>ature’s</a:t>
            </a:r>
            <a:r>
              <a:rPr lang="de-CH" dirty="0"/>
              <a:t> </a:t>
            </a:r>
            <a:r>
              <a:rPr lang="de-CH" b="1" dirty="0" err="1"/>
              <a:t>C</a:t>
            </a:r>
            <a:r>
              <a:rPr lang="de-CH" dirty="0" err="1"/>
              <a:t>ontributions</a:t>
            </a:r>
            <a:r>
              <a:rPr lang="de-CH" dirty="0"/>
              <a:t> </a:t>
            </a:r>
            <a:r>
              <a:rPr lang="de-CH" dirty="0" err="1"/>
              <a:t>to</a:t>
            </a:r>
            <a:r>
              <a:rPr lang="de-CH" dirty="0"/>
              <a:t> </a:t>
            </a:r>
            <a:r>
              <a:rPr lang="de-CH" b="1" dirty="0"/>
              <a:t>P</a:t>
            </a:r>
            <a:r>
              <a:rPr lang="de-CH" dirty="0"/>
              <a:t>eople,</a:t>
            </a:r>
            <a:r>
              <a:rPr lang="de-CH" b="1" dirty="0"/>
              <a:t> NCPs</a:t>
            </a:r>
            <a:r>
              <a:rPr lang="de-CH" dirty="0"/>
              <a:t>, Diaz et al. 2018). </a:t>
            </a: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dirty="0">
                <a:solidFill>
                  <a:schemeClr val="bg2"/>
                </a:solidFill>
                <a:latin typeface="Avenir Next Condensed" panose="020B0506020202020204" pitchFamily="34" charset="0"/>
              </a:rPr>
              <a:t>NCP 9: </a:t>
            </a:r>
            <a:r>
              <a:rPr lang="de-CH" sz="1200" b="1" i="0" kern="1200" dirty="0">
                <a:solidFill>
                  <a:schemeClr val="tx1"/>
                </a:solidFill>
                <a:effectLst/>
                <a:latin typeface="+mn-lt"/>
                <a:ea typeface="+mn-ea"/>
                <a:cs typeface="+mn-cs"/>
              </a:rPr>
              <a:t>Regulierung von Gefahren und Extremereignissen</a:t>
            </a: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u="sng" kern="1200" dirty="0">
                <a:solidFill>
                  <a:schemeClr val="tx1"/>
                </a:solidFill>
                <a:effectLst/>
                <a:latin typeface="+mn-lt"/>
                <a:ea typeface="+mn-ea"/>
                <a:cs typeface="+mn-cs"/>
              </a:rPr>
              <a:t>Weiterführende Literatur:</a:t>
            </a:r>
          </a:p>
          <a:p>
            <a:endParaRPr lang="de-DE" dirty="0"/>
          </a:p>
          <a:p>
            <a:r>
              <a:rPr lang="de-CH" sz="1200" kern="1200" dirty="0">
                <a:solidFill>
                  <a:schemeClr val="tx1"/>
                </a:solidFill>
                <a:effectLst/>
                <a:latin typeface="+mn-lt"/>
                <a:ea typeface="+mn-ea"/>
                <a:cs typeface="+mn-cs"/>
              </a:rPr>
              <a:t>Stokes, A., Douglas, G.B., </a:t>
            </a:r>
            <a:r>
              <a:rPr lang="de-CH" sz="1200" kern="1200" dirty="0" err="1">
                <a:solidFill>
                  <a:schemeClr val="tx1"/>
                </a:solidFill>
                <a:effectLst/>
                <a:latin typeface="+mn-lt"/>
                <a:ea typeface="+mn-ea"/>
                <a:cs typeface="+mn-cs"/>
              </a:rPr>
              <a:t>Fourcaud</a:t>
            </a:r>
            <a:r>
              <a:rPr lang="de-CH" sz="1200" kern="1200" dirty="0">
                <a:solidFill>
                  <a:schemeClr val="tx1"/>
                </a:solidFill>
                <a:effectLst/>
                <a:latin typeface="+mn-lt"/>
                <a:ea typeface="+mn-ea"/>
                <a:cs typeface="+mn-cs"/>
              </a:rPr>
              <a:t>, T. et al. </a:t>
            </a:r>
            <a:r>
              <a:rPr lang="de-CH" sz="1200" kern="1200" dirty="0" err="1">
                <a:solidFill>
                  <a:schemeClr val="tx1"/>
                </a:solidFill>
                <a:effectLst/>
                <a:latin typeface="+mn-lt"/>
                <a:ea typeface="+mn-ea"/>
                <a:cs typeface="+mn-cs"/>
              </a:rPr>
              <a:t>Ecological</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mitigation</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of</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hillslope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instability</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ten</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key</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issues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facing</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researchers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and</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practitioners</a:t>
            </a:r>
            <a:r>
              <a:rPr lang="de-CH" sz="1200" kern="1200" dirty="0">
                <a:solidFill>
                  <a:schemeClr val="tx1"/>
                </a:solidFill>
                <a:effectLst/>
                <a:latin typeface="+mn-lt"/>
                <a:ea typeface="+mn-ea"/>
                <a:cs typeface="+mn-cs"/>
              </a:rPr>
              <a:t>. Plant </a:t>
            </a:r>
            <a:r>
              <a:rPr lang="de-CH" sz="1200" kern="1200" dirty="0" err="1">
                <a:solidFill>
                  <a:schemeClr val="tx1"/>
                </a:solidFill>
                <a:effectLst/>
                <a:latin typeface="+mn-lt"/>
                <a:ea typeface="+mn-ea"/>
                <a:cs typeface="+mn-cs"/>
              </a:rPr>
              <a:t>Soil</a:t>
            </a:r>
            <a:r>
              <a:rPr lang="de-CH" sz="1200" kern="1200" dirty="0">
                <a:solidFill>
                  <a:schemeClr val="tx1"/>
                </a:solidFill>
                <a:effectLst/>
                <a:latin typeface="+mn-lt"/>
                <a:ea typeface="+mn-ea"/>
                <a:cs typeface="+mn-cs"/>
              </a:rPr>
              <a:t> 377, 1–23 (2014). https://</a:t>
            </a:r>
            <a:r>
              <a:rPr lang="de-CH" sz="1200" kern="1200" dirty="0" err="1">
                <a:solidFill>
                  <a:schemeClr val="tx1"/>
                </a:solidFill>
                <a:effectLst/>
                <a:latin typeface="+mn-lt"/>
                <a:ea typeface="+mn-ea"/>
                <a:cs typeface="+mn-cs"/>
              </a:rPr>
              <a:t>doi.org</a:t>
            </a:r>
            <a:r>
              <a:rPr lang="de-CH" sz="1200" kern="1200" dirty="0">
                <a:solidFill>
                  <a:schemeClr val="tx1"/>
                </a:solidFill>
                <a:effectLst/>
                <a:latin typeface="+mn-lt"/>
                <a:ea typeface="+mn-ea"/>
                <a:cs typeface="+mn-cs"/>
              </a:rPr>
              <a:t>/10.1007/s11104-014-2044-6</a:t>
            </a:r>
          </a:p>
          <a:p>
            <a:endParaRPr lang="de-CH" sz="1200" kern="1200" dirty="0">
              <a:solidFill>
                <a:schemeClr val="tx1"/>
              </a:solidFill>
              <a:effectLst/>
              <a:latin typeface="+mn-lt"/>
              <a:ea typeface="+mn-ea"/>
              <a:cs typeface="+mn-cs"/>
            </a:endParaRPr>
          </a:p>
          <a:p>
            <a:r>
              <a:rPr lang="de-CH" sz="1200" kern="1200" dirty="0">
                <a:solidFill>
                  <a:schemeClr val="tx1"/>
                </a:solidFill>
                <a:effectLst/>
                <a:latin typeface="+mn-lt"/>
                <a:ea typeface="+mn-ea"/>
                <a:cs typeface="+mn-cs"/>
              </a:rPr>
              <a:t>Saleh F, Weinstein MP (2016) The </a:t>
            </a:r>
            <a:r>
              <a:rPr lang="de-CH" sz="1200" kern="1200" dirty="0" err="1">
                <a:solidFill>
                  <a:schemeClr val="tx1"/>
                </a:solidFill>
                <a:effectLst/>
                <a:latin typeface="+mn-lt"/>
                <a:ea typeface="+mn-ea"/>
                <a:cs typeface="+mn-cs"/>
              </a:rPr>
              <a:t>role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of</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nature-based</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infrastructure</a:t>
            </a:r>
            <a:r>
              <a:rPr lang="de-CH" sz="1200" kern="1200" dirty="0">
                <a:solidFill>
                  <a:schemeClr val="tx1"/>
                </a:solidFill>
                <a:effectLst/>
                <a:latin typeface="+mn-lt"/>
                <a:ea typeface="+mn-ea"/>
                <a:cs typeface="+mn-cs"/>
              </a:rPr>
              <a:t> (NBI) in </a:t>
            </a:r>
            <a:r>
              <a:rPr lang="de-CH" sz="1200" kern="1200" dirty="0" err="1">
                <a:solidFill>
                  <a:schemeClr val="tx1"/>
                </a:solidFill>
                <a:effectLst/>
                <a:latin typeface="+mn-lt"/>
                <a:ea typeface="+mn-ea"/>
                <a:cs typeface="+mn-cs"/>
              </a:rPr>
              <a:t>coastal</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resiliency</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planning</a:t>
            </a:r>
            <a:r>
              <a:rPr lang="de-CH" sz="1200" kern="1200" dirty="0">
                <a:solidFill>
                  <a:schemeClr val="tx1"/>
                </a:solidFill>
                <a:effectLst/>
                <a:latin typeface="+mn-lt"/>
                <a:ea typeface="+mn-ea"/>
                <a:cs typeface="+mn-cs"/>
              </a:rPr>
              <a:t>: A </a:t>
            </a:r>
            <a:r>
              <a:rPr lang="de-CH" sz="1200" kern="1200" dirty="0" err="1">
                <a:solidFill>
                  <a:schemeClr val="tx1"/>
                </a:solidFill>
                <a:effectLst/>
                <a:latin typeface="+mn-lt"/>
                <a:ea typeface="+mn-ea"/>
                <a:cs typeface="+mn-cs"/>
              </a:rPr>
              <a:t>literature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review</a:t>
            </a:r>
            <a:r>
              <a:rPr lang="de-CH" sz="1200" kern="1200" dirty="0">
                <a:solidFill>
                  <a:schemeClr val="tx1"/>
                </a:solidFill>
                <a:effectLst/>
                <a:latin typeface="+mn-lt"/>
                <a:ea typeface="+mn-ea"/>
                <a:cs typeface="+mn-cs"/>
              </a:rPr>
              <a:t>. Journal </a:t>
            </a:r>
            <a:r>
              <a:rPr lang="de-CH" sz="1200" kern="1200" dirty="0" err="1">
                <a:solidFill>
                  <a:schemeClr val="tx1"/>
                </a:solidFill>
                <a:effectLst/>
                <a:latin typeface="+mn-lt"/>
                <a:ea typeface="+mn-ea"/>
                <a:cs typeface="+mn-cs"/>
              </a:rPr>
              <a:t>of</a:t>
            </a:r>
            <a:r>
              <a:rPr lang="de-CH" sz="1200" kern="1200" dirty="0">
                <a:solidFill>
                  <a:schemeClr val="tx1"/>
                </a:solidFill>
                <a:effectLst/>
                <a:latin typeface="+mn-lt"/>
                <a:ea typeface="+mn-ea"/>
                <a:cs typeface="+mn-cs"/>
              </a:rPr>
              <a:t> environmental </a:t>
            </a:r>
            <a:r>
              <a:rPr lang="de-CH" sz="1200" kern="1200" dirty="0" err="1">
                <a:solidFill>
                  <a:schemeClr val="tx1"/>
                </a:solidFill>
                <a:effectLst/>
                <a:latin typeface="+mn-lt"/>
                <a:ea typeface="+mn-ea"/>
                <a:cs typeface="+mn-cs"/>
              </a:rPr>
              <a:t>management</a:t>
            </a:r>
            <a:r>
              <a:rPr lang="de-CH" sz="1200" kern="1200" dirty="0">
                <a:solidFill>
                  <a:schemeClr val="tx1"/>
                </a:solidFill>
                <a:effectLst/>
                <a:latin typeface="+mn-lt"/>
                <a:ea typeface="+mn-ea"/>
                <a:cs typeface="+mn-cs"/>
              </a:rPr>
              <a:t> 183: 1088-1098, </a:t>
            </a:r>
            <a:r>
              <a:rPr lang="de-CH" sz="1200" u="none" strike="noStrike" kern="1200" dirty="0">
                <a:solidFill>
                  <a:schemeClr val="tx1"/>
                </a:solidFill>
                <a:effectLst/>
                <a:latin typeface="+mn-lt"/>
                <a:ea typeface="+mn-ea"/>
                <a:cs typeface="+mn-cs"/>
                <a:hlinkClick r:id="rId3"/>
              </a:rPr>
              <a:t>https://doi.org/10.1016/j.jenvman.2016.09.077</a:t>
            </a:r>
            <a:endParaRPr lang="de-CH" sz="1200" kern="1200" dirty="0">
              <a:solidFill>
                <a:schemeClr val="tx1"/>
              </a:solidFill>
              <a:effectLst/>
              <a:latin typeface="+mn-lt"/>
              <a:ea typeface="+mn-ea"/>
              <a:cs typeface="+mn-cs"/>
            </a:endParaRPr>
          </a:p>
          <a:p>
            <a:endParaRPr lang="de-CH" sz="1200" kern="1200" dirty="0">
              <a:solidFill>
                <a:schemeClr val="tx1"/>
              </a:solidFill>
              <a:effectLst/>
              <a:latin typeface="+mn-lt"/>
              <a:ea typeface="+mn-ea"/>
              <a:cs typeface="+mn-cs"/>
            </a:endParaRPr>
          </a:p>
          <a:p>
            <a:r>
              <a:rPr lang="de-CH" sz="1200" kern="1200" dirty="0" err="1">
                <a:solidFill>
                  <a:schemeClr val="tx1"/>
                </a:solidFill>
                <a:effectLst/>
                <a:latin typeface="+mn-lt"/>
                <a:ea typeface="+mn-ea"/>
                <a:cs typeface="+mn-cs"/>
              </a:rPr>
              <a:t>Marois</a:t>
            </a:r>
            <a:r>
              <a:rPr lang="de-CH" sz="1200" kern="1200" dirty="0">
                <a:solidFill>
                  <a:schemeClr val="tx1"/>
                </a:solidFill>
                <a:effectLst/>
                <a:latin typeface="+mn-lt"/>
                <a:ea typeface="+mn-ea"/>
                <a:cs typeface="+mn-cs"/>
              </a:rPr>
              <a:t> DE, Mitsch WJ (2015) </a:t>
            </a:r>
            <a:r>
              <a:rPr lang="de-CH" sz="1200" kern="1200" dirty="0" err="1">
                <a:solidFill>
                  <a:schemeClr val="tx1"/>
                </a:solidFill>
                <a:effectLst/>
                <a:latin typeface="+mn-lt"/>
                <a:ea typeface="+mn-ea"/>
                <a:cs typeface="+mn-cs"/>
              </a:rPr>
              <a:t>Coastal</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protection</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from</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tsunamis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and</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cyclones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provided</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by</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mangrove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wetlands</a:t>
            </a:r>
            <a:r>
              <a:rPr lang="de-CH" sz="1200" kern="1200" dirty="0">
                <a:solidFill>
                  <a:schemeClr val="tx1"/>
                </a:solidFill>
                <a:effectLst/>
                <a:latin typeface="+mn-lt"/>
                <a:ea typeface="+mn-ea"/>
                <a:cs typeface="+mn-cs"/>
              </a:rPr>
              <a:t> – a </a:t>
            </a:r>
            <a:r>
              <a:rPr lang="de-CH" sz="1200" kern="1200" dirty="0" err="1">
                <a:solidFill>
                  <a:schemeClr val="tx1"/>
                </a:solidFill>
                <a:effectLst/>
                <a:latin typeface="+mn-lt"/>
                <a:ea typeface="+mn-ea"/>
                <a:cs typeface="+mn-cs"/>
              </a:rPr>
              <a:t>review</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Int</a:t>
            </a:r>
            <a:r>
              <a:rPr lang="de-CH" sz="1200" kern="1200" dirty="0">
                <a:solidFill>
                  <a:schemeClr val="tx1"/>
                </a:solidFill>
                <a:effectLst/>
                <a:latin typeface="+mn-lt"/>
                <a:ea typeface="+mn-ea"/>
                <a:cs typeface="+mn-cs"/>
              </a:rPr>
              <a:t> J </a:t>
            </a:r>
            <a:r>
              <a:rPr lang="de-CH" sz="1200" kern="1200" dirty="0" err="1">
                <a:solidFill>
                  <a:schemeClr val="tx1"/>
                </a:solidFill>
                <a:effectLst/>
                <a:latin typeface="+mn-lt"/>
                <a:ea typeface="+mn-ea"/>
                <a:cs typeface="+mn-cs"/>
              </a:rPr>
              <a:t>Biodiver</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Sci</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Ecosyst</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Serv</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Manag</a:t>
            </a:r>
            <a:r>
              <a:rPr lang="de-CH" sz="1200" kern="1200" dirty="0">
                <a:solidFill>
                  <a:schemeClr val="tx1"/>
                </a:solidFill>
                <a:effectLst/>
                <a:latin typeface="+mn-lt"/>
                <a:ea typeface="+mn-ea"/>
                <a:cs typeface="+mn-cs"/>
              </a:rPr>
              <a:t> 11:71–83 </a:t>
            </a:r>
            <a:r>
              <a:rPr lang="de-CH" sz="1200" u="none" strike="noStrike" kern="1200" dirty="0">
                <a:solidFill>
                  <a:schemeClr val="tx1"/>
                </a:solidFill>
                <a:effectLst/>
                <a:latin typeface="+mn-lt"/>
                <a:ea typeface="+mn-ea"/>
                <a:cs typeface="+mn-cs"/>
                <a:hlinkClick r:id="rId4"/>
              </a:rPr>
              <a:t>https://doi.org/10.1080/21513732.2014.997292</a:t>
            </a:r>
            <a:endParaRPr lang="de-CH" sz="120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5"/>
          </p:nvPr>
        </p:nvSpPr>
        <p:spPr/>
        <p:txBody>
          <a:bodyPr/>
          <a:lstStyle/>
          <a:p>
            <a:fld id="{92383C3E-C972-D14F-BBA1-88A056F54D7F}" type="slidenum">
              <a:rPr lang="de-DE" smtClean="0"/>
              <a:t>20</a:t>
            </a:fld>
            <a:endParaRPr lang="de-DE"/>
          </a:p>
        </p:txBody>
      </p:sp>
    </p:spTree>
    <p:extLst>
      <p:ext uri="{BB962C8B-B14F-4D97-AF65-F5344CB8AC3E}">
        <p14:creationId xmlns:p14="http://schemas.microsoft.com/office/powerpoint/2010/main" val="3224307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Weiterführende Fachartikel zu den hier vorgestellten Argumenten und eine vollständige Literaturliste (inkl. dieser Präsentation) finden sie im HOTSPOT 41/2020 (</a:t>
            </a:r>
            <a:r>
              <a:rPr lang="de-CH" sz="1200" kern="1200" dirty="0" err="1">
                <a:solidFill>
                  <a:schemeClr val="tx1"/>
                </a:solidFill>
                <a:effectLst/>
                <a:latin typeface="+mn-lt"/>
                <a:ea typeface="+mn-ea"/>
                <a:cs typeface="+mn-cs"/>
              </a:rPr>
              <a:t>www.biodiversity.ch</a:t>
            </a:r>
            <a:r>
              <a:rPr lang="de-CH" sz="1200" kern="1200" dirty="0">
                <a:solidFill>
                  <a:schemeClr val="tx1"/>
                </a:solidFill>
                <a:effectLst/>
                <a:latin typeface="+mn-lt"/>
                <a:ea typeface="+mn-ea"/>
                <a:cs typeface="+mn-cs"/>
              </a:rPr>
              <a:t>/hotspot41</a:t>
            </a:r>
            <a:r>
              <a:rPr lang="de-DE"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r>
              <a:rPr lang="de-CH" sz="1200" kern="1200" dirty="0">
                <a:solidFill>
                  <a:schemeClr val="tx1"/>
                </a:solidFill>
                <a:effectLst/>
                <a:latin typeface="+mn-lt"/>
                <a:ea typeface="+mn-ea"/>
                <a:cs typeface="+mn-cs"/>
              </a:rPr>
              <a:t>Pascual, </a:t>
            </a:r>
            <a:r>
              <a:rPr lang="de-CH" sz="1200" kern="1200" dirty="0" err="1">
                <a:solidFill>
                  <a:schemeClr val="tx1"/>
                </a:solidFill>
                <a:effectLst/>
                <a:latin typeface="+mn-lt"/>
                <a:ea typeface="+mn-ea"/>
                <a:cs typeface="+mn-cs"/>
              </a:rPr>
              <a:t>Unai</a:t>
            </a:r>
            <a:r>
              <a:rPr lang="de-CH" sz="1200" kern="1200" dirty="0">
                <a:solidFill>
                  <a:schemeClr val="tx1"/>
                </a:solidFill>
                <a:effectLst/>
                <a:latin typeface="+mn-lt"/>
                <a:ea typeface="+mn-ea"/>
                <a:cs typeface="+mn-cs"/>
              </a:rPr>
              <a:t> et al. (2017) </a:t>
            </a:r>
            <a:r>
              <a:rPr lang="de-CH" sz="1200" kern="1200" dirty="0" err="1">
                <a:solidFill>
                  <a:schemeClr val="tx1"/>
                </a:solidFill>
                <a:effectLst/>
                <a:latin typeface="+mn-lt"/>
                <a:ea typeface="+mn-ea"/>
                <a:cs typeface="+mn-cs"/>
              </a:rPr>
              <a:t>Valuing</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nature’s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contributions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to</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people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the</a:t>
            </a:r>
            <a:r>
              <a:rPr lang="de-CH" sz="1200" kern="1200" dirty="0">
                <a:solidFill>
                  <a:schemeClr val="tx1"/>
                </a:solidFill>
                <a:effectLst/>
                <a:latin typeface="+mn-lt"/>
                <a:ea typeface="+mn-ea"/>
                <a:cs typeface="+mn-cs"/>
              </a:rPr>
              <a:t> IPBES </a:t>
            </a:r>
            <a:r>
              <a:rPr lang="de-CH" sz="1200" kern="1200" dirty="0" err="1">
                <a:solidFill>
                  <a:schemeClr val="tx1"/>
                </a:solidFill>
                <a:effectLst/>
                <a:latin typeface="+mn-lt"/>
                <a:ea typeface="+mn-ea"/>
                <a:cs typeface="+mn-cs"/>
              </a:rPr>
              <a:t>approach</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Current</a:t>
            </a:r>
            <a:r>
              <a:rPr lang="de-CH" sz="1200" kern="1200" dirty="0">
                <a:solidFill>
                  <a:schemeClr val="tx1"/>
                </a:solidFill>
                <a:effectLst/>
                <a:latin typeface="+mn-lt"/>
                <a:ea typeface="+mn-ea"/>
                <a:cs typeface="+mn-cs"/>
              </a:rPr>
              <a:t> Opinion in Environmental </a:t>
            </a:r>
            <a:r>
              <a:rPr lang="de-CH" sz="1200" kern="1200" dirty="0" err="1">
                <a:solidFill>
                  <a:schemeClr val="tx1"/>
                </a:solidFill>
                <a:effectLst/>
                <a:latin typeface="+mn-lt"/>
                <a:ea typeface="+mn-ea"/>
                <a:cs typeface="+mn-cs"/>
              </a:rPr>
              <a:t>Sustainability</a:t>
            </a:r>
            <a:r>
              <a:rPr lang="de-CH" sz="1200" kern="1200" dirty="0">
                <a:solidFill>
                  <a:schemeClr val="tx1"/>
                </a:solidFill>
                <a:effectLst/>
                <a:latin typeface="+mn-lt"/>
                <a:ea typeface="+mn-ea"/>
                <a:cs typeface="+mn-cs"/>
              </a:rPr>
              <a:t>, 26-27:7–16 </a:t>
            </a:r>
            <a:r>
              <a:rPr lang="de-CH" sz="1200" u="none" strike="noStrike" kern="1200" dirty="0">
                <a:solidFill>
                  <a:schemeClr val="tx1"/>
                </a:solidFill>
                <a:effectLst/>
                <a:latin typeface="+mn-lt"/>
                <a:ea typeface="+mn-ea"/>
                <a:cs typeface="+mn-cs"/>
                <a:hlinkClick r:id="rId3" tooltip="Persistent link using digital object identifier"/>
              </a:rPr>
              <a:t>https://doi.org/10.1016/j.cosust.2016.12.006</a:t>
            </a:r>
            <a:endParaRPr lang="de-CH" sz="1200" u="none" strike="noStrike" kern="1200" dirty="0">
              <a:solidFill>
                <a:schemeClr val="tx1"/>
              </a:solidFill>
              <a:effectLst/>
              <a:latin typeface="+mn-lt"/>
              <a:ea typeface="+mn-ea"/>
              <a:cs typeface="+mn-cs"/>
            </a:endParaRPr>
          </a:p>
          <a:p>
            <a:endParaRPr lang="de-CH"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kern="1200" dirty="0">
                <a:solidFill>
                  <a:schemeClr val="tx1"/>
                </a:solidFill>
                <a:effectLst/>
                <a:latin typeface="+mn-lt"/>
                <a:ea typeface="+mn-ea"/>
                <a:cs typeface="+mn-cs"/>
              </a:rPr>
              <a:t>Diaz S., Pascual U. et al. (2018) </a:t>
            </a:r>
            <a:r>
              <a:rPr lang="de-CH" sz="1200" kern="1200" dirty="0" err="1">
                <a:solidFill>
                  <a:schemeClr val="tx1"/>
                </a:solidFill>
                <a:effectLst/>
                <a:latin typeface="+mn-lt"/>
                <a:ea typeface="+mn-ea"/>
                <a:cs typeface="+mn-cs"/>
              </a:rPr>
              <a:t>Assessing</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nature's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contributions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to</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people</a:t>
            </a:r>
            <a:r>
              <a:rPr lang="de-CH" sz="1200" kern="1200" dirty="0">
                <a:solidFill>
                  <a:schemeClr val="tx1"/>
                </a:solidFill>
                <a:effectLst/>
                <a:latin typeface="+mn-lt"/>
                <a:ea typeface="+mn-ea"/>
                <a:cs typeface="+mn-cs"/>
              </a:rPr>
              <a:t>. Science, Vol. 359, </a:t>
            </a:r>
            <a:r>
              <a:rPr lang="de-CH" sz="1200" kern="1200" dirty="0" err="1">
                <a:solidFill>
                  <a:schemeClr val="tx1"/>
                </a:solidFill>
                <a:effectLst/>
                <a:latin typeface="+mn-lt"/>
                <a:ea typeface="+mn-ea"/>
                <a:cs typeface="+mn-cs"/>
              </a:rPr>
              <a:t>Issue</a:t>
            </a:r>
            <a:r>
              <a:rPr lang="de-CH" sz="1200" kern="1200" dirty="0">
                <a:solidFill>
                  <a:schemeClr val="tx1"/>
                </a:solidFill>
                <a:effectLst/>
                <a:latin typeface="+mn-lt"/>
                <a:ea typeface="+mn-ea"/>
                <a:cs typeface="+mn-cs"/>
              </a:rPr>
              <a:t> 6373, pp. 270-272, </a:t>
            </a:r>
            <a:r>
              <a:rPr lang="de-CH" sz="1200" u="none" strike="noStrike" kern="1200" dirty="0">
                <a:solidFill>
                  <a:schemeClr val="tx1"/>
                </a:solidFill>
                <a:effectLst/>
                <a:latin typeface="+mn-lt"/>
                <a:ea typeface="+mn-ea"/>
                <a:cs typeface="+mn-cs"/>
                <a:hlinkClick r:id="rId4"/>
              </a:rPr>
              <a:t>https://doi.org/10.1126/science.aap8826</a:t>
            </a:r>
            <a:r>
              <a:rPr lang="de-CH" sz="1200" u="none" strike="noStrike" kern="1200" dirty="0">
                <a:solidFill>
                  <a:schemeClr val="tx1"/>
                </a:solidFill>
                <a:effectLst/>
                <a:latin typeface="+mn-lt"/>
                <a:ea typeface="+mn-ea"/>
                <a:cs typeface="+mn-cs"/>
              </a:rPr>
              <a:t>  </a:t>
            </a:r>
            <a:r>
              <a:rPr lang="de-DE" dirty="0"/>
              <a:t>+ </a:t>
            </a:r>
            <a:r>
              <a:rPr lang="de-DE" dirty="0" err="1"/>
              <a:t>supplementary</a:t>
            </a:r>
            <a:r>
              <a:rPr lang="de-DE" dirty="0"/>
              <a:t> material (</a:t>
            </a:r>
            <a:r>
              <a:rPr lang="de-CH" sz="1200" kern="1200" dirty="0" err="1">
                <a:solidFill>
                  <a:schemeClr val="tx1"/>
                </a:solidFill>
                <a:effectLst/>
                <a:latin typeface="+mn-lt"/>
                <a:ea typeface="+mn-ea"/>
                <a:cs typeface="+mn-cs"/>
              </a:rPr>
              <a:t>www.sciencemag.org</a:t>
            </a:r>
            <a:r>
              <a:rPr lang="de-CH" sz="1200" kern="1200" dirty="0">
                <a:solidFill>
                  <a:schemeClr val="tx1"/>
                </a:solidFill>
                <a:effectLst/>
                <a:latin typeface="+mn-lt"/>
                <a:ea typeface="+mn-ea"/>
                <a:cs typeface="+mn-cs"/>
              </a:rPr>
              <a:t>/</a:t>
            </a:r>
            <a:r>
              <a:rPr lang="de-CH" sz="1200" kern="1200" dirty="0" err="1">
                <a:solidFill>
                  <a:schemeClr val="tx1"/>
                </a:solidFill>
                <a:effectLst/>
                <a:latin typeface="+mn-lt"/>
                <a:ea typeface="+mn-ea"/>
                <a:cs typeface="+mn-cs"/>
              </a:rPr>
              <a:t>content</a:t>
            </a:r>
            <a:r>
              <a:rPr lang="de-CH" sz="1200" kern="1200" dirty="0">
                <a:solidFill>
                  <a:schemeClr val="tx1"/>
                </a:solidFill>
                <a:effectLst/>
                <a:latin typeface="+mn-lt"/>
                <a:ea typeface="+mn-ea"/>
                <a:cs typeface="+mn-cs"/>
              </a:rPr>
              <a:t>/359/6373/270/</a:t>
            </a:r>
            <a:r>
              <a:rPr lang="de-CH" sz="1200" kern="1200" dirty="0" err="1">
                <a:solidFill>
                  <a:schemeClr val="tx1"/>
                </a:solidFill>
                <a:effectLst/>
                <a:latin typeface="+mn-lt"/>
                <a:ea typeface="+mn-ea"/>
                <a:cs typeface="+mn-cs"/>
              </a:rPr>
              <a:t>suppl</a:t>
            </a:r>
            <a:r>
              <a:rPr lang="de-CH" sz="1200" kern="1200" dirty="0">
                <a:solidFill>
                  <a:schemeClr val="tx1"/>
                </a:solidFill>
                <a:effectLst/>
                <a:latin typeface="+mn-lt"/>
                <a:ea typeface="+mn-ea"/>
                <a:cs typeface="+mn-cs"/>
              </a:rPr>
              <a:t>/DC1)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5"/>
          </p:nvPr>
        </p:nvSpPr>
        <p:spPr/>
        <p:txBody>
          <a:bodyPr/>
          <a:lstStyle/>
          <a:p>
            <a:fld id="{92383C3E-C972-D14F-BBA1-88A056F54D7F}" type="slidenum">
              <a:rPr lang="de-DE" smtClean="0"/>
              <a:t>3</a:t>
            </a:fld>
            <a:endParaRPr lang="de-DE"/>
          </a:p>
        </p:txBody>
      </p:sp>
    </p:spTree>
    <p:extLst>
      <p:ext uri="{BB962C8B-B14F-4D97-AF65-F5344CB8AC3E}">
        <p14:creationId xmlns:p14="http://schemas.microsoft.com/office/powerpoint/2010/main" val="34728326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b="1" dirty="0"/>
              <a:t>Instrumentelles Argument</a:t>
            </a:r>
            <a:r>
              <a:rPr lang="de-CH" dirty="0"/>
              <a:t>: Biodiversität ist wertvoll, weil der Mensch vollständig abhängig ist von den Ressourcen und Leistungen, die die Biosphäre mit ihrer Vielfalt bereithält. Im Fokus sind die Beiträge der Natur für den Menschen (</a:t>
            </a:r>
            <a:r>
              <a:rPr lang="de-CH" b="1" dirty="0" err="1"/>
              <a:t>N</a:t>
            </a:r>
            <a:r>
              <a:rPr lang="de-CH" dirty="0" err="1"/>
              <a:t>ature’s</a:t>
            </a:r>
            <a:r>
              <a:rPr lang="de-CH" dirty="0"/>
              <a:t> </a:t>
            </a:r>
            <a:r>
              <a:rPr lang="de-CH" b="1" dirty="0" err="1"/>
              <a:t>C</a:t>
            </a:r>
            <a:r>
              <a:rPr lang="de-CH" dirty="0" err="1"/>
              <a:t>ontributions</a:t>
            </a:r>
            <a:r>
              <a:rPr lang="de-CH" dirty="0"/>
              <a:t> </a:t>
            </a:r>
            <a:r>
              <a:rPr lang="de-CH" dirty="0" err="1"/>
              <a:t>to</a:t>
            </a:r>
            <a:r>
              <a:rPr lang="de-CH" dirty="0"/>
              <a:t> </a:t>
            </a:r>
            <a:r>
              <a:rPr lang="de-CH" b="1" dirty="0"/>
              <a:t>P</a:t>
            </a:r>
            <a:r>
              <a:rPr lang="de-CH" dirty="0"/>
              <a:t>eople,</a:t>
            </a:r>
            <a:r>
              <a:rPr lang="de-CH" b="1" dirty="0"/>
              <a:t> NCPs</a:t>
            </a:r>
            <a:r>
              <a:rPr lang="de-CH" dirty="0"/>
              <a:t>, Diaz et al. 2018). </a:t>
            </a: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dirty="0">
                <a:solidFill>
                  <a:schemeClr val="bg2"/>
                </a:solidFill>
                <a:latin typeface="Avenir Next Condensed" panose="020B0506020202020204" pitchFamily="34" charset="0"/>
              </a:rPr>
              <a:t>NCP 10: </a:t>
            </a:r>
            <a:r>
              <a:rPr lang="de-CH" sz="1200" b="1" i="0" kern="1200" dirty="0">
                <a:solidFill>
                  <a:schemeClr val="tx1"/>
                </a:solidFill>
                <a:effectLst/>
                <a:latin typeface="+mn-lt"/>
                <a:ea typeface="+mn-ea"/>
                <a:cs typeface="+mn-cs"/>
              </a:rPr>
              <a:t>Regulierung von Schädlingen und Krankheiten,</a:t>
            </a:r>
            <a:r>
              <a:rPr lang="de-CH" sz="1200" i="1"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z.B</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natürliche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Schädlingskontrolle</a:t>
            </a:r>
            <a:r>
              <a:rPr lang="fr-FR" sz="1200" kern="1200" dirty="0">
                <a:solidFill>
                  <a:schemeClr val="tx1"/>
                </a:solidFill>
                <a:effectLst/>
                <a:latin typeface="+mn-lt"/>
                <a:ea typeface="+mn-ea"/>
                <a:cs typeface="+mn-cs"/>
              </a:rPr>
              <a:t> in der </a:t>
            </a:r>
            <a:r>
              <a:rPr lang="fr-FR" sz="1200" kern="1200" dirty="0" err="1">
                <a:solidFill>
                  <a:schemeClr val="tx1"/>
                </a:solidFill>
                <a:effectLst/>
                <a:latin typeface="+mn-lt"/>
                <a:ea typeface="+mn-ea"/>
                <a:cs typeface="+mn-cs"/>
              </a:rPr>
              <a:t>Landwirtschaft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Reduktion</a:t>
            </a:r>
            <a:r>
              <a:rPr lang="fr-FR" sz="1200" kern="1200" dirty="0">
                <a:solidFill>
                  <a:schemeClr val="tx1"/>
                </a:solidFill>
                <a:effectLst/>
                <a:latin typeface="+mn-lt"/>
                <a:ea typeface="+mn-ea"/>
                <a:cs typeface="+mn-cs"/>
              </a:rPr>
              <a:t> </a:t>
            </a:r>
            <a:r>
              <a:rPr lang="de-CH" sz="1200" kern="1200" dirty="0">
                <a:solidFill>
                  <a:schemeClr val="tx1"/>
                </a:solidFill>
                <a:effectLst/>
                <a:latin typeface="+mn-lt"/>
                <a:ea typeface="+mn-ea"/>
                <a:cs typeface="+mn-cs"/>
              </a:rPr>
              <a:t>des Risikos von Infektionskrankheiten beim Menschen</a:t>
            </a:r>
            <a:r>
              <a:rPr lang="de-CH"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u="sng" kern="1200" dirty="0">
                <a:solidFill>
                  <a:schemeClr val="tx1"/>
                </a:solidFill>
                <a:effectLst/>
                <a:latin typeface="+mn-lt"/>
                <a:ea typeface="+mn-ea"/>
                <a:cs typeface="+mn-cs"/>
              </a:rPr>
              <a:t>Weiterführende Literatur:</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dirty="0"/>
          </a:p>
          <a:p>
            <a:r>
              <a:rPr lang="de-CH" sz="1200" kern="1200" dirty="0">
                <a:solidFill>
                  <a:schemeClr val="tx1"/>
                </a:solidFill>
                <a:effectLst/>
                <a:latin typeface="+mn-lt"/>
                <a:ea typeface="+mn-ea"/>
                <a:cs typeface="+mn-cs"/>
              </a:rPr>
              <a:t>FAO, (2015) “Global </a:t>
            </a:r>
            <a:r>
              <a:rPr lang="de-CH" sz="1200" kern="1200" dirty="0" err="1">
                <a:solidFill>
                  <a:schemeClr val="tx1"/>
                </a:solidFill>
                <a:effectLst/>
                <a:latin typeface="+mn-lt"/>
                <a:ea typeface="+mn-ea"/>
                <a:cs typeface="+mn-cs"/>
              </a:rPr>
              <a:t>animal</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disease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intelligence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report</a:t>
            </a:r>
            <a:r>
              <a:rPr lang="de-CH" sz="1200" kern="1200" dirty="0">
                <a:solidFill>
                  <a:schemeClr val="tx1"/>
                </a:solidFill>
                <a:effectLst/>
                <a:latin typeface="+mn-lt"/>
                <a:ea typeface="+mn-ea"/>
                <a:cs typeface="+mn-cs"/>
              </a:rPr>
              <a:t>”, </a:t>
            </a:r>
            <a:r>
              <a:rPr lang="de-CH" sz="1200" u="none" strike="noStrike" kern="1200" dirty="0">
                <a:solidFill>
                  <a:schemeClr val="tx1"/>
                </a:solidFill>
                <a:effectLst/>
                <a:latin typeface="+mn-lt"/>
                <a:ea typeface="+mn-ea"/>
                <a:cs typeface="+mn-cs"/>
                <a:hlinkClick r:id="rId3"/>
              </a:rPr>
              <a:t>http://www.fao.org/3/a-i7687e.pdf</a:t>
            </a:r>
            <a:endParaRPr lang="de-CH" sz="1200" kern="1200" dirty="0">
              <a:solidFill>
                <a:schemeClr val="tx1"/>
              </a:solidFill>
              <a:effectLst/>
              <a:latin typeface="+mn-lt"/>
              <a:ea typeface="+mn-ea"/>
              <a:cs typeface="+mn-cs"/>
            </a:endParaRPr>
          </a:p>
          <a:p>
            <a:endParaRPr lang="de-CH" sz="1200" kern="1200" dirty="0">
              <a:solidFill>
                <a:schemeClr val="tx1"/>
              </a:solidFill>
              <a:effectLst/>
              <a:latin typeface="+mn-lt"/>
              <a:ea typeface="+mn-ea"/>
              <a:cs typeface="+mn-cs"/>
            </a:endParaRPr>
          </a:p>
          <a:p>
            <a:r>
              <a:rPr lang="de-CH" sz="1200" kern="1200" dirty="0">
                <a:solidFill>
                  <a:schemeClr val="tx1"/>
                </a:solidFill>
                <a:effectLst/>
                <a:latin typeface="+mn-lt"/>
                <a:ea typeface="+mn-ea"/>
                <a:cs typeface="+mn-cs"/>
              </a:rPr>
              <a:t>Jones, K., Patel, N., Levy, M. et al. Global </a:t>
            </a:r>
            <a:r>
              <a:rPr lang="de-CH" sz="1200" kern="1200" dirty="0" err="1">
                <a:solidFill>
                  <a:schemeClr val="tx1"/>
                </a:solidFill>
                <a:effectLst/>
                <a:latin typeface="+mn-lt"/>
                <a:ea typeface="+mn-ea"/>
                <a:cs typeface="+mn-cs"/>
              </a:rPr>
              <a:t>trends</a:t>
            </a:r>
            <a:r>
              <a:rPr lang="de-CH" sz="1200" kern="1200" dirty="0">
                <a:solidFill>
                  <a:schemeClr val="tx1"/>
                </a:solidFill>
                <a:effectLst/>
                <a:latin typeface="+mn-lt"/>
                <a:ea typeface="+mn-ea"/>
                <a:cs typeface="+mn-cs"/>
              </a:rPr>
              <a:t> in </a:t>
            </a:r>
            <a:r>
              <a:rPr lang="de-CH" sz="1200" kern="1200" dirty="0" err="1">
                <a:solidFill>
                  <a:schemeClr val="tx1"/>
                </a:solidFill>
                <a:effectLst/>
                <a:latin typeface="+mn-lt"/>
                <a:ea typeface="+mn-ea"/>
                <a:cs typeface="+mn-cs"/>
              </a:rPr>
              <a:t>emerging</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infectious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diseases</a:t>
            </a:r>
            <a:r>
              <a:rPr lang="de-CH" sz="1200" kern="1200" dirty="0">
                <a:solidFill>
                  <a:schemeClr val="tx1"/>
                </a:solidFill>
                <a:effectLst/>
                <a:latin typeface="+mn-lt"/>
                <a:ea typeface="+mn-ea"/>
                <a:cs typeface="+mn-cs"/>
              </a:rPr>
              <a:t>. Nature 451, 990–993 (2008). https://</a:t>
            </a:r>
            <a:r>
              <a:rPr lang="de-CH" sz="1200" kern="1200" dirty="0" err="1">
                <a:solidFill>
                  <a:schemeClr val="tx1"/>
                </a:solidFill>
                <a:effectLst/>
                <a:latin typeface="+mn-lt"/>
                <a:ea typeface="+mn-ea"/>
                <a:cs typeface="+mn-cs"/>
              </a:rPr>
              <a:t>doi.org</a:t>
            </a:r>
            <a:r>
              <a:rPr lang="de-CH" sz="1200" kern="1200" dirty="0">
                <a:solidFill>
                  <a:schemeClr val="tx1"/>
                </a:solidFill>
                <a:effectLst/>
                <a:latin typeface="+mn-lt"/>
                <a:ea typeface="+mn-ea"/>
                <a:cs typeface="+mn-cs"/>
              </a:rPr>
              <a:t>/10.1038/nature06536</a:t>
            </a:r>
          </a:p>
          <a:p>
            <a:endParaRPr lang="de-CH" sz="1200" kern="1200" dirty="0">
              <a:solidFill>
                <a:schemeClr val="tx1"/>
              </a:solidFill>
              <a:effectLst/>
              <a:latin typeface="+mn-lt"/>
              <a:ea typeface="+mn-ea"/>
              <a:cs typeface="+mn-cs"/>
            </a:endParaRPr>
          </a:p>
          <a:p>
            <a:r>
              <a:rPr lang="de-CH" sz="1200" kern="1200" dirty="0" err="1">
                <a:solidFill>
                  <a:schemeClr val="tx1"/>
                </a:solidFill>
                <a:effectLst/>
                <a:latin typeface="+mn-lt"/>
                <a:ea typeface="+mn-ea"/>
                <a:cs typeface="+mn-cs"/>
              </a:rPr>
              <a:t>Kolby</a:t>
            </a:r>
            <a:r>
              <a:rPr lang="de-CH" sz="1200" kern="1200" dirty="0">
                <a:solidFill>
                  <a:schemeClr val="tx1"/>
                </a:solidFill>
                <a:effectLst/>
                <a:latin typeface="+mn-lt"/>
                <a:ea typeface="+mn-ea"/>
                <a:cs typeface="+mn-cs"/>
              </a:rPr>
              <a:t> JE, </a:t>
            </a:r>
            <a:r>
              <a:rPr lang="de-CH" sz="1200" kern="1200" dirty="0" err="1">
                <a:solidFill>
                  <a:schemeClr val="tx1"/>
                </a:solidFill>
                <a:effectLst/>
                <a:latin typeface="+mn-lt"/>
                <a:ea typeface="+mn-ea"/>
                <a:cs typeface="+mn-cs"/>
              </a:rPr>
              <a:t>Daszak</a:t>
            </a:r>
            <a:r>
              <a:rPr lang="de-CH" sz="1200" kern="1200" dirty="0">
                <a:solidFill>
                  <a:schemeClr val="tx1"/>
                </a:solidFill>
                <a:effectLst/>
                <a:latin typeface="+mn-lt"/>
                <a:ea typeface="+mn-ea"/>
                <a:cs typeface="+mn-cs"/>
              </a:rPr>
              <a:t> P. 2016. The </a:t>
            </a:r>
            <a:r>
              <a:rPr lang="de-CH" sz="1200" kern="1200" dirty="0" err="1">
                <a:solidFill>
                  <a:schemeClr val="tx1"/>
                </a:solidFill>
                <a:effectLst/>
                <a:latin typeface="+mn-lt"/>
                <a:ea typeface="+mn-ea"/>
                <a:cs typeface="+mn-cs"/>
              </a:rPr>
              <a:t>emerging</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amphibian</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fungal</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disease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chytridiomycosis</a:t>
            </a:r>
            <a:r>
              <a:rPr lang="de-CH" sz="1200" kern="1200" dirty="0">
                <a:solidFill>
                  <a:schemeClr val="tx1"/>
                </a:solidFill>
                <a:effectLst/>
                <a:latin typeface="+mn-lt"/>
                <a:ea typeface="+mn-ea"/>
                <a:cs typeface="+mn-cs"/>
              </a:rPr>
              <a:t>: a </a:t>
            </a:r>
            <a:r>
              <a:rPr lang="de-CH" sz="1200" kern="1200" dirty="0" err="1">
                <a:solidFill>
                  <a:schemeClr val="tx1"/>
                </a:solidFill>
                <a:effectLst/>
                <a:latin typeface="+mn-lt"/>
                <a:ea typeface="+mn-ea"/>
                <a:cs typeface="+mn-cs"/>
              </a:rPr>
              <a:t>key</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example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of</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the</a:t>
            </a:r>
            <a:r>
              <a:rPr lang="de-CH" sz="1200" kern="1200" dirty="0">
                <a:solidFill>
                  <a:schemeClr val="tx1"/>
                </a:solidFill>
                <a:effectLst/>
                <a:latin typeface="+mn-lt"/>
                <a:ea typeface="+mn-ea"/>
                <a:cs typeface="+mn-cs"/>
              </a:rPr>
              <a:t> global </a:t>
            </a:r>
            <a:r>
              <a:rPr lang="de-CH" sz="1200" kern="1200" dirty="0" err="1">
                <a:solidFill>
                  <a:schemeClr val="tx1"/>
                </a:solidFill>
                <a:effectLst/>
                <a:latin typeface="+mn-lt"/>
                <a:ea typeface="+mn-ea"/>
                <a:cs typeface="+mn-cs"/>
              </a:rPr>
              <a:t>phenomenon</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of</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wildlife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emerging</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infectious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diseases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Microbiol</a:t>
            </a:r>
            <a:r>
              <a:rPr lang="de-CH" sz="1200" kern="1200" dirty="0">
                <a:solidFill>
                  <a:schemeClr val="tx1"/>
                </a:solidFill>
                <a:effectLst/>
                <a:latin typeface="+mn-lt"/>
                <a:ea typeface="+mn-ea"/>
                <a:cs typeface="+mn-cs"/>
              </a:rPr>
              <a:t> Spectrum4(3):EI10-0004-2015.doi:10.1128/microbiolspec.EI10-0004-2015</a:t>
            </a:r>
          </a:p>
          <a:p>
            <a:endParaRPr lang="de-CH" sz="1200" kern="1200" dirty="0">
              <a:solidFill>
                <a:schemeClr val="tx1"/>
              </a:solidFill>
              <a:effectLst/>
              <a:latin typeface="+mn-lt"/>
              <a:ea typeface="+mn-ea"/>
              <a:cs typeface="+mn-cs"/>
            </a:endParaRPr>
          </a:p>
          <a:p>
            <a:r>
              <a:rPr lang="de-CH" sz="1200" kern="1200" dirty="0">
                <a:solidFill>
                  <a:schemeClr val="tx1"/>
                </a:solidFill>
                <a:effectLst/>
                <a:latin typeface="+mn-lt"/>
                <a:ea typeface="+mn-ea"/>
                <a:cs typeface="+mn-cs"/>
              </a:rPr>
              <a:t>Peterson M. N. et al. (2010) </a:t>
            </a:r>
            <a:r>
              <a:rPr lang="de-CH" sz="1200" kern="1200" dirty="0" err="1">
                <a:solidFill>
                  <a:schemeClr val="tx1"/>
                </a:solidFill>
                <a:effectLst/>
                <a:latin typeface="+mn-lt"/>
                <a:ea typeface="+mn-ea"/>
                <a:cs typeface="+mn-cs"/>
              </a:rPr>
              <a:t>Rearticulating</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the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myth</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of</a:t>
            </a:r>
            <a:r>
              <a:rPr lang="de-CH" sz="1200" kern="1200" dirty="0">
                <a:solidFill>
                  <a:schemeClr val="tx1"/>
                </a:solidFill>
                <a:effectLst/>
                <a:latin typeface="+mn-lt"/>
                <a:ea typeface="+mn-ea"/>
                <a:cs typeface="+mn-cs"/>
              </a:rPr>
              <a:t> human–</a:t>
            </a:r>
            <a:r>
              <a:rPr lang="de-CH" sz="1200" kern="1200" dirty="0" err="1">
                <a:solidFill>
                  <a:schemeClr val="tx1"/>
                </a:solidFill>
                <a:effectLst/>
                <a:latin typeface="+mn-lt"/>
                <a:ea typeface="+mn-ea"/>
                <a:cs typeface="+mn-cs"/>
              </a:rPr>
              <a:t>wildlife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conflict</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Conservation</a:t>
            </a:r>
            <a:r>
              <a:rPr lang="de-CH" sz="1200" kern="1200" dirty="0">
                <a:solidFill>
                  <a:schemeClr val="tx1"/>
                </a:solidFill>
                <a:effectLst/>
                <a:latin typeface="+mn-lt"/>
                <a:ea typeface="+mn-ea"/>
                <a:cs typeface="+mn-cs"/>
              </a:rPr>
              <a:t> Letters 3, 74-82 </a:t>
            </a:r>
            <a:r>
              <a:rPr lang="de-CH" sz="1200" u="none" strike="noStrike" kern="1200" dirty="0">
                <a:solidFill>
                  <a:schemeClr val="tx1"/>
                </a:solidFill>
                <a:effectLst/>
                <a:latin typeface="+mn-lt"/>
                <a:ea typeface="+mn-ea"/>
                <a:cs typeface="+mn-cs"/>
                <a:hlinkClick r:id="rId4"/>
              </a:rPr>
              <a:t>https://doi.org/10.1111/j.1755-263X.2010.00099.x</a:t>
            </a:r>
            <a:endParaRPr lang="de-CH" sz="1200" kern="1200" dirty="0">
              <a:solidFill>
                <a:schemeClr val="tx1"/>
              </a:solidFill>
              <a:effectLst/>
              <a:latin typeface="+mn-lt"/>
              <a:ea typeface="+mn-ea"/>
              <a:cs typeface="+mn-cs"/>
            </a:endParaRPr>
          </a:p>
          <a:p>
            <a:endParaRPr lang="de-CH" sz="1200" u="none" strike="noStrike" kern="1200" dirty="0">
              <a:solidFill>
                <a:schemeClr val="tx1"/>
              </a:solidFill>
              <a:effectLst/>
              <a:latin typeface="+mn-lt"/>
              <a:ea typeface="+mn-ea"/>
              <a:cs typeface="+mn-cs"/>
              <a:hlinkClick r:id="rId5"/>
            </a:endParaRPr>
          </a:p>
          <a:p>
            <a:r>
              <a:rPr lang="de-CH" sz="1200" u="none" strike="noStrike" kern="1200" dirty="0">
                <a:solidFill>
                  <a:schemeClr val="tx1"/>
                </a:solidFill>
                <a:effectLst/>
                <a:latin typeface="+mn-lt"/>
                <a:ea typeface="+mn-ea"/>
                <a:cs typeface="+mn-cs"/>
                <a:hlinkClick r:id="rId5"/>
              </a:rPr>
              <a:t>https://www.ecohealthalliance.org/publications</a:t>
            </a:r>
            <a:endParaRPr lang="de-CH" sz="1200" kern="1200" dirty="0">
              <a:solidFill>
                <a:schemeClr val="tx1"/>
              </a:solidFill>
              <a:effectLst/>
              <a:latin typeface="+mn-lt"/>
              <a:ea typeface="+mn-ea"/>
              <a:cs typeface="+mn-cs"/>
            </a:endParaRPr>
          </a:p>
          <a:p>
            <a:r>
              <a:rPr lang="de-CH"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dirty="0"/>
          </a:p>
        </p:txBody>
      </p:sp>
      <p:sp>
        <p:nvSpPr>
          <p:cNvPr id="4" name="Foliennummernplatzhalter 3"/>
          <p:cNvSpPr>
            <a:spLocks noGrp="1"/>
          </p:cNvSpPr>
          <p:nvPr>
            <p:ph type="sldNum" sz="quarter" idx="5"/>
          </p:nvPr>
        </p:nvSpPr>
        <p:spPr/>
        <p:txBody>
          <a:bodyPr/>
          <a:lstStyle/>
          <a:p>
            <a:fld id="{92383C3E-C972-D14F-BBA1-88A056F54D7F}" type="slidenum">
              <a:rPr lang="de-DE" smtClean="0"/>
              <a:t>21</a:t>
            </a:fld>
            <a:endParaRPr lang="de-DE"/>
          </a:p>
        </p:txBody>
      </p:sp>
    </p:spTree>
    <p:extLst>
      <p:ext uri="{BB962C8B-B14F-4D97-AF65-F5344CB8AC3E}">
        <p14:creationId xmlns:p14="http://schemas.microsoft.com/office/powerpoint/2010/main" val="36946866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b="1" dirty="0"/>
              <a:t>Instrumentelles Argument</a:t>
            </a:r>
            <a:r>
              <a:rPr lang="de-CH" dirty="0"/>
              <a:t>: Biodiversität ist wertvoll, weil der Mensch vollständig abhängig ist von den Ressourcen und Leistungen, die die Biosphäre mit ihrer Vielfalt bereithält. Im Fokus sind die Beiträge der Natur für den Menschen (</a:t>
            </a:r>
            <a:r>
              <a:rPr lang="de-CH" b="1" dirty="0" err="1"/>
              <a:t>N</a:t>
            </a:r>
            <a:r>
              <a:rPr lang="de-CH" dirty="0" err="1"/>
              <a:t>ature’s</a:t>
            </a:r>
            <a:r>
              <a:rPr lang="de-CH" dirty="0"/>
              <a:t> </a:t>
            </a:r>
            <a:r>
              <a:rPr lang="de-CH" b="1" dirty="0" err="1"/>
              <a:t>C</a:t>
            </a:r>
            <a:r>
              <a:rPr lang="de-CH" dirty="0" err="1"/>
              <a:t>ontributions</a:t>
            </a:r>
            <a:r>
              <a:rPr lang="de-CH" dirty="0"/>
              <a:t> </a:t>
            </a:r>
            <a:r>
              <a:rPr lang="de-CH" dirty="0" err="1"/>
              <a:t>to</a:t>
            </a:r>
            <a:r>
              <a:rPr lang="de-CH" dirty="0"/>
              <a:t> </a:t>
            </a:r>
            <a:r>
              <a:rPr lang="de-CH" b="1" dirty="0"/>
              <a:t>P</a:t>
            </a:r>
            <a:r>
              <a:rPr lang="de-CH" dirty="0"/>
              <a:t>eople,</a:t>
            </a:r>
            <a:r>
              <a:rPr lang="de-CH" b="1" dirty="0"/>
              <a:t> NCPs</a:t>
            </a:r>
            <a:r>
              <a:rPr lang="de-CH" dirty="0"/>
              <a:t>, Diaz et al. 2018). </a:t>
            </a: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dirty="0">
                <a:solidFill>
                  <a:schemeClr val="bg2"/>
                </a:solidFill>
                <a:latin typeface="Avenir Next Condensed" panose="020B0506020202020204" pitchFamily="34" charset="0"/>
              </a:rPr>
              <a:t>NCP 11: </a:t>
            </a:r>
            <a:r>
              <a:rPr lang="de-CH" sz="1200" b="1" i="0" kern="1200" dirty="0">
                <a:solidFill>
                  <a:schemeClr val="tx1"/>
                </a:solidFill>
                <a:effectLst/>
                <a:latin typeface="+mn-lt"/>
                <a:ea typeface="+mn-ea"/>
                <a:cs typeface="+mn-cs"/>
              </a:rPr>
              <a:t>Energie</a:t>
            </a:r>
            <a:endParaRPr lang="de-CH" sz="1200" b="1" dirty="0">
              <a:solidFill>
                <a:schemeClr val="bg2"/>
              </a:solidFill>
              <a:latin typeface="Avenir Next Condensed" panose="020B0506020202020204" pitchFamily="34" charset="0"/>
            </a:endParaRPr>
          </a:p>
          <a:p>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u="sng" kern="1200" dirty="0">
                <a:solidFill>
                  <a:schemeClr val="tx1"/>
                </a:solidFill>
                <a:effectLst/>
                <a:latin typeface="+mn-lt"/>
                <a:ea typeface="+mn-ea"/>
                <a:cs typeface="+mn-cs"/>
              </a:rPr>
              <a:t>Weiterführende Literatur:</a:t>
            </a:r>
          </a:p>
          <a:p>
            <a:endParaRPr lang="de-CH" dirty="0"/>
          </a:p>
          <a:p>
            <a:r>
              <a:rPr lang="de-CH" sz="1200" kern="1200" dirty="0">
                <a:solidFill>
                  <a:schemeClr val="tx1"/>
                </a:solidFill>
                <a:effectLst/>
                <a:latin typeface="+mn-lt"/>
                <a:ea typeface="+mn-ea"/>
                <a:cs typeface="+mn-cs"/>
              </a:rPr>
              <a:t>Cole A et al. (2016) </a:t>
            </a:r>
            <a:r>
              <a:rPr lang="de-CH" sz="1200" kern="1200" dirty="0" err="1">
                <a:solidFill>
                  <a:schemeClr val="tx1"/>
                </a:solidFill>
                <a:effectLst/>
                <a:latin typeface="+mn-lt"/>
                <a:ea typeface="+mn-ea"/>
                <a:cs typeface="+mn-cs"/>
              </a:rPr>
              <a:t>From</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macroalgae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to</a:t>
            </a:r>
            <a:r>
              <a:rPr lang="de-CH" sz="1200" kern="1200" dirty="0">
                <a:solidFill>
                  <a:schemeClr val="tx1"/>
                </a:solidFill>
                <a:effectLst/>
                <a:latin typeface="+mn-lt"/>
                <a:ea typeface="+mn-ea"/>
                <a:cs typeface="+mn-cs"/>
              </a:rPr>
              <a:t> liquid </a:t>
            </a:r>
            <a:r>
              <a:rPr lang="de-CH" sz="1200" kern="1200" dirty="0" err="1">
                <a:solidFill>
                  <a:schemeClr val="tx1"/>
                </a:solidFill>
                <a:effectLst/>
                <a:latin typeface="+mn-lt"/>
                <a:ea typeface="+mn-ea"/>
                <a:cs typeface="+mn-cs"/>
              </a:rPr>
              <a:t>fuel</a:t>
            </a:r>
            <a:r>
              <a:rPr lang="de-CH" sz="1200" kern="1200" dirty="0">
                <a:solidFill>
                  <a:schemeClr val="tx1"/>
                </a:solidFill>
                <a:effectLst/>
                <a:latin typeface="+mn-lt"/>
                <a:ea typeface="+mn-ea"/>
                <a:cs typeface="+mn-cs"/>
              </a:rPr>
              <a:t> via </a:t>
            </a:r>
            <a:r>
              <a:rPr lang="de-CH" sz="1200" kern="1200" dirty="0" err="1">
                <a:solidFill>
                  <a:schemeClr val="tx1"/>
                </a:solidFill>
                <a:effectLst/>
                <a:latin typeface="+mn-lt"/>
                <a:ea typeface="+mn-ea"/>
                <a:cs typeface="+mn-cs"/>
              </a:rPr>
              <a:t>waste-water</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remediation</a:t>
            </a:r>
            <a:r>
              <a:rPr lang="de-CH" sz="1200" kern="1200" dirty="0">
                <a:solidFill>
                  <a:schemeClr val="tx1"/>
                </a:solidFill>
                <a:effectLst/>
                <a:latin typeface="+mn-lt"/>
                <a:ea typeface="+mn-ea"/>
                <a:cs typeface="+mn-cs"/>
              </a:rPr>
              <a:t>, hydrothermal </a:t>
            </a:r>
            <a:r>
              <a:rPr lang="de-CH" sz="1200" kern="1200" dirty="0" err="1">
                <a:solidFill>
                  <a:schemeClr val="tx1"/>
                </a:solidFill>
                <a:effectLst/>
                <a:latin typeface="+mn-lt"/>
                <a:ea typeface="+mn-ea"/>
                <a:cs typeface="+mn-cs"/>
              </a:rPr>
              <a:t>upgrading</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carbon</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dioxide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hydrogenation</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and</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hydrotreating</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Energy</a:t>
            </a:r>
            <a:r>
              <a:rPr lang="de-CH" sz="1200" kern="1200" dirty="0">
                <a:solidFill>
                  <a:schemeClr val="tx1"/>
                </a:solidFill>
                <a:effectLst/>
                <a:latin typeface="+mn-lt"/>
                <a:ea typeface="+mn-ea"/>
                <a:cs typeface="+mn-cs"/>
              </a:rPr>
              <a:t> &amp; Environmental Science, </a:t>
            </a:r>
            <a:r>
              <a:rPr lang="de-CH" sz="1200" b="1" kern="1200" dirty="0">
                <a:solidFill>
                  <a:schemeClr val="tx1"/>
                </a:solidFill>
                <a:effectLst/>
                <a:latin typeface="+mn-lt"/>
                <a:ea typeface="+mn-ea"/>
                <a:cs typeface="+mn-cs"/>
              </a:rPr>
              <a:t>9</a:t>
            </a:r>
            <a:r>
              <a:rPr lang="de-CH" sz="1200" kern="1200" dirty="0">
                <a:solidFill>
                  <a:schemeClr val="tx1"/>
                </a:solidFill>
                <a:effectLst/>
                <a:latin typeface="+mn-lt"/>
                <a:ea typeface="+mn-ea"/>
                <a:cs typeface="+mn-cs"/>
              </a:rPr>
              <a:t>, 1828-1840 </a:t>
            </a:r>
            <a:r>
              <a:rPr lang="de-CH" sz="1200" u="sng" kern="1200" dirty="0">
                <a:solidFill>
                  <a:schemeClr val="tx1"/>
                </a:solidFill>
                <a:effectLst/>
                <a:latin typeface="+mn-lt"/>
                <a:ea typeface="+mn-ea"/>
                <a:cs typeface="+mn-cs"/>
                <a:hlinkClick r:id="rId3"/>
              </a:rPr>
              <a:t>https://doi.org/10.1039/C6EE00414H</a:t>
            </a:r>
            <a:endParaRPr lang="de-CH" sz="1200" kern="1200" dirty="0">
              <a:solidFill>
                <a:schemeClr val="tx1"/>
              </a:solidFill>
              <a:effectLst/>
              <a:latin typeface="+mn-lt"/>
              <a:ea typeface="+mn-ea"/>
              <a:cs typeface="+mn-cs"/>
            </a:endParaRPr>
          </a:p>
          <a:p>
            <a:endParaRPr lang="de-CH" sz="1200" kern="1200" dirty="0">
              <a:solidFill>
                <a:schemeClr val="tx1"/>
              </a:solidFill>
              <a:effectLst/>
              <a:latin typeface="+mn-lt"/>
              <a:ea typeface="+mn-ea"/>
              <a:cs typeface="+mn-cs"/>
            </a:endParaRPr>
          </a:p>
          <a:p>
            <a:r>
              <a:rPr lang="de-CH" sz="1200" kern="1200" dirty="0" err="1">
                <a:solidFill>
                  <a:schemeClr val="tx1"/>
                </a:solidFill>
                <a:effectLst/>
                <a:latin typeface="+mn-lt"/>
                <a:ea typeface="+mn-ea"/>
                <a:cs typeface="+mn-cs"/>
              </a:rPr>
              <a:t>Gasparatos</a:t>
            </a:r>
            <a:r>
              <a:rPr lang="de-CH" sz="1200" kern="1200" dirty="0">
                <a:solidFill>
                  <a:schemeClr val="tx1"/>
                </a:solidFill>
                <a:effectLst/>
                <a:latin typeface="+mn-lt"/>
                <a:ea typeface="+mn-ea"/>
                <a:cs typeface="+mn-cs"/>
              </a:rPr>
              <a:t> A. et al.(2011), </a:t>
            </a:r>
            <a:r>
              <a:rPr lang="de-CH" sz="1200" kern="1200" dirty="0" err="1">
                <a:solidFill>
                  <a:schemeClr val="tx1"/>
                </a:solidFill>
                <a:effectLst/>
                <a:latin typeface="+mn-lt"/>
                <a:ea typeface="+mn-ea"/>
                <a:cs typeface="+mn-cs"/>
              </a:rPr>
              <a:t>Biofuels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ecosystem</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services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and</a:t>
            </a:r>
            <a:r>
              <a:rPr lang="de-CH" sz="1200" kern="1200" dirty="0">
                <a:solidFill>
                  <a:schemeClr val="tx1"/>
                </a:solidFill>
                <a:effectLst/>
                <a:latin typeface="+mn-lt"/>
                <a:ea typeface="+mn-ea"/>
                <a:cs typeface="+mn-cs"/>
              </a:rPr>
              <a:t> human </a:t>
            </a:r>
            <a:r>
              <a:rPr lang="de-CH" sz="1200" kern="1200" dirty="0" err="1">
                <a:solidFill>
                  <a:schemeClr val="tx1"/>
                </a:solidFill>
                <a:effectLst/>
                <a:latin typeface="+mn-lt"/>
                <a:ea typeface="+mn-ea"/>
                <a:cs typeface="+mn-cs"/>
              </a:rPr>
              <a:t>wellbeing</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Putting</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biofuels</a:t>
            </a:r>
            <a:r>
              <a:rPr lang="de-CH" sz="1200" kern="1200" dirty="0">
                <a:solidFill>
                  <a:schemeClr val="tx1"/>
                </a:solidFill>
                <a:effectLst/>
                <a:latin typeface="+mn-lt"/>
                <a:ea typeface="+mn-ea"/>
                <a:cs typeface="+mn-cs"/>
              </a:rPr>
              <a:t> in </a:t>
            </a:r>
            <a:r>
              <a:rPr lang="de-CH" sz="1200" kern="1200" dirty="0" err="1">
                <a:solidFill>
                  <a:schemeClr val="tx1"/>
                </a:solidFill>
                <a:effectLst/>
                <a:latin typeface="+mn-lt"/>
                <a:ea typeface="+mn-ea"/>
                <a:cs typeface="+mn-cs"/>
              </a:rPr>
              <a:t>the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ecosystem</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services</a:t>
            </a:r>
            <a:r>
              <a:rPr lang="de-CH" sz="1200" kern="1200" dirty="0">
                <a:solidFill>
                  <a:schemeClr val="tx1"/>
                </a:solidFill>
                <a:effectLst/>
                <a:latin typeface="+mn-lt"/>
                <a:ea typeface="+mn-ea"/>
                <a:cs typeface="+mn-cs"/>
              </a:rPr>
              <a:t> narrative, </a:t>
            </a:r>
            <a:r>
              <a:rPr lang="de-CH" sz="1200" kern="1200" dirty="0" err="1">
                <a:solidFill>
                  <a:schemeClr val="tx1"/>
                </a:solidFill>
                <a:effectLst/>
                <a:latin typeface="+mn-lt"/>
                <a:ea typeface="+mn-ea"/>
                <a:cs typeface="+mn-cs"/>
              </a:rPr>
              <a:t>Agriculture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Ecosystems</a:t>
            </a:r>
            <a:r>
              <a:rPr lang="de-CH" sz="1200" kern="1200" dirty="0">
                <a:solidFill>
                  <a:schemeClr val="tx1"/>
                </a:solidFill>
                <a:effectLst/>
                <a:latin typeface="+mn-lt"/>
                <a:ea typeface="+mn-ea"/>
                <a:cs typeface="+mn-cs"/>
              </a:rPr>
              <a:t> &amp; Environment 142, 111. </a:t>
            </a:r>
            <a:r>
              <a:rPr lang="de-CH" sz="1200" u="none" strike="noStrike" kern="1200" dirty="0">
                <a:solidFill>
                  <a:schemeClr val="tx1"/>
                </a:solidFill>
                <a:effectLst/>
                <a:latin typeface="+mn-lt"/>
                <a:ea typeface="+mn-ea"/>
                <a:cs typeface="+mn-cs"/>
                <a:hlinkClick r:id="rId4" tooltip="Persistent link using digital object identifier"/>
              </a:rPr>
              <a:t>https://doi.org/10.1016/j.agee.2011.04.020</a:t>
            </a:r>
            <a:endParaRPr lang="de-CH" sz="1200" kern="1200" dirty="0">
              <a:solidFill>
                <a:schemeClr val="tx1"/>
              </a:solidFill>
              <a:effectLst/>
              <a:latin typeface="+mn-lt"/>
              <a:ea typeface="+mn-ea"/>
              <a:cs typeface="+mn-cs"/>
            </a:endParaRPr>
          </a:p>
          <a:p>
            <a:endParaRPr lang="de-CH" sz="1200" kern="1200" dirty="0">
              <a:solidFill>
                <a:schemeClr val="tx1"/>
              </a:solidFill>
              <a:effectLst/>
              <a:latin typeface="+mn-lt"/>
              <a:ea typeface="+mn-ea"/>
              <a:cs typeface="+mn-cs"/>
            </a:endParaRPr>
          </a:p>
          <a:p>
            <a:r>
              <a:rPr lang="de-CH" sz="1200" kern="1200" dirty="0">
                <a:solidFill>
                  <a:schemeClr val="tx1"/>
                </a:solidFill>
                <a:effectLst/>
                <a:latin typeface="+mn-lt"/>
                <a:ea typeface="+mn-ea"/>
                <a:cs typeface="+mn-cs"/>
              </a:rPr>
              <a:t>Yamamoto H (2008) Global </a:t>
            </a:r>
            <a:r>
              <a:rPr lang="de-CH" sz="1200" kern="1200" dirty="0" err="1">
                <a:solidFill>
                  <a:schemeClr val="tx1"/>
                </a:solidFill>
                <a:effectLst/>
                <a:latin typeface="+mn-lt"/>
                <a:ea typeface="+mn-ea"/>
                <a:cs typeface="+mn-cs"/>
              </a:rPr>
              <a:t>Bioenergy</a:t>
            </a:r>
            <a:r>
              <a:rPr lang="de-CH" sz="1200" kern="1200" dirty="0">
                <a:solidFill>
                  <a:schemeClr val="tx1"/>
                </a:solidFill>
                <a:effectLst/>
                <a:latin typeface="+mn-lt"/>
                <a:ea typeface="+mn-ea"/>
                <a:cs typeface="+mn-cs"/>
              </a:rPr>
              <a:t> Resources </a:t>
            </a:r>
            <a:r>
              <a:rPr lang="de-CH" sz="1200" kern="1200" dirty="0" err="1">
                <a:solidFill>
                  <a:schemeClr val="tx1"/>
                </a:solidFill>
                <a:effectLst/>
                <a:latin typeface="+mn-lt"/>
                <a:ea typeface="+mn-ea"/>
                <a:cs typeface="+mn-cs"/>
              </a:rPr>
              <a:t>and</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Utilization</a:t>
            </a:r>
            <a:r>
              <a:rPr lang="de-CH" sz="1200" kern="1200" dirty="0">
                <a:solidFill>
                  <a:schemeClr val="tx1"/>
                </a:solidFill>
                <a:effectLst/>
                <a:latin typeface="+mn-lt"/>
                <a:ea typeface="+mn-ea"/>
                <a:cs typeface="+mn-cs"/>
              </a:rPr>
              <a:t> Technologies. In: </a:t>
            </a:r>
            <a:r>
              <a:rPr lang="de-CH" sz="1200" kern="1200" dirty="0" err="1">
                <a:solidFill>
                  <a:schemeClr val="tx1"/>
                </a:solidFill>
                <a:effectLst/>
                <a:latin typeface="+mn-lt"/>
                <a:ea typeface="+mn-ea"/>
                <a:cs typeface="+mn-cs"/>
              </a:rPr>
              <a:t>Monitz</a:t>
            </a:r>
            <a:r>
              <a:rPr lang="de-CH" sz="1200" kern="1200" dirty="0">
                <a:solidFill>
                  <a:schemeClr val="tx1"/>
                </a:solidFill>
                <a:effectLst/>
                <a:latin typeface="+mn-lt"/>
                <a:ea typeface="+mn-ea"/>
                <a:cs typeface="+mn-cs"/>
              </a:rPr>
              <a:t> EJ, </a:t>
            </a:r>
            <a:r>
              <a:rPr lang="de-CH" sz="1200" u="none" strike="noStrike" kern="1200" dirty="0">
                <a:solidFill>
                  <a:schemeClr val="tx1"/>
                </a:solidFill>
                <a:effectLst/>
                <a:latin typeface="+mn-lt"/>
                <a:ea typeface="+mn-ea"/>
                <a:cs typeface="+mn-cs"/>
                <a:hlinkClick r:id="rId5"/>
              </a:rPr>
              <a:t>Climate Change and Energy Pathways for the Mediterranean</a:t>
            </a:r>
            <a:r>
              <a:rPr lang="de-CH" sz="1200" kern="1200" dirty="0">
                <a:solidFill>
                  <a:schemeClr val="tx1"/>
                </a:solidFill>
                <a:effectLst/>
                <a:latin typeface="+mn-lt"/>
                <a:ea typeface="+mn-ea"/>
                <a:cs typeface="+mn-cs"/>
              </a:rPr>
              <a:t> Workshop </a:t>
            </a:r>
            <a:r>
              <a:rPr lang="de-CH" sz="1200" kern="1200" dirty="0" err="1">
                <a:solidFill>
                  <a:schemeClr val="tx1"/>
                </a:solidFill>
                <a:effectLst/>
                <a:latin typeface="+mn-lt"/>
                <a:ea typeface="+mn-ea"/>
                <a:cs typeface="+mn-cs"/>
              </a:rPr>
              <a:t>Proceedings</a:t>
            </a:r>
            <a:r>
              <a:rPr lang="de-CH" sz="1200" kern="1200" dirty="0">
                <a:solidFill>
                  <a:schemeClr val="tx1"/>
                </a:solidFill>
                <a:effectLst/>
                <a:latin typeface="+mn-lt"/>
                <a:ea typeface="+mn-ea"/>
                <a:cs typeface="+mn-cs"/>
              </a:rPr>
              <a:t> (2008), vol. 15, pp. 101- 111. </a:t>
            </a:r>
            <a:r>
              <a:rPr lang="de-CH" sz="1200" u="none" strike="noStrike" kern="1200" dirty="0">
                <a:solidFill>
                  <a:schemeClr val="tx1"/>
                </a:solidFill>
                <a:effectLst/>
                <a:latin typeface="+mn-lt"/>
                <a:ea typeface="+mn-ea"/>
                <a:cs typeface="+mn-cs"/>
                <a:hlinkClick r:id="rId6"/>
              </a:rPr>
              <a:t>https://link.springer.com/chapter/10.1007/978-1-4020-5774-8_6</a:t>
            </a:r>
            <a:endParaRPr lang="de-CH" sz="1200" kern="1200" dirty="0">
              <a:solidFill>
                <a:schemeClr val="tx1"/>
              </a:solidFill>
              <a:effectLst/>
              <a:latin typeface="+mn-lt"/>
              <a:ea typeface="+mn-ea"/>
              <a:cs typeface="+mn-cs"/>
            </a:endParaRPr>
          </a:p>
          <a:p>
            <a:endParaRPr lang="de-CH" dirty="0"/>
          </a:p>
        </p:txBody>
      </p:sp>
      <p:sp>
        <p:nvSpPr>
          <p:cNvPr id="4" name="Foliennummernplatzhalter 3"/>
          <p:cNvSpPr>
            <a:spLocks noGrp="1"/>
          </p:cNvSpPr>
          <p:nvPr>
            <p:ph type="sldNum" sz="quarter" idx="5"/>
          </p:nvPr>
        </p:nvSpPr>
        <p:spPr/>
        <p:txBody>
          <a:bodyPr/>
          <a:lstStyle/>
          <a:p>
            <a:fld id="{92383C3E-C972-D14F-BBA1-88A056F54D7F}" type="slidenum">
              <a:rPr lang="de-DE" smtClean="0"/>
              <a:t>22</a:t>
            </a:fld>
            <a:endParaRPr lang="de-DE"/>
          </a:p>
        </p:txBody>
      </p:sp>
    </p:spTree>
    <p:extLst>
      <p:ext uri="{BB962C8B-B14F-4D97-AF65-F5344CB8AC3E}">
        <p14:creationId xmlns:p14="http://schemas.microsoft.com/office/powerpoint/2010/main" val="42221917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b="1" dirty="0"/>
              <a:t>Instrumentelles Argument</a:t>
            </a:r>
            <a:r>
              <a:rPr lang="de-CH" dirty="0"/>
              <a:t>: Biodiversität ist wertvoll, weil der Mensch vollständig abhängig ist von den Ressourcen und Leistungen, die die Biosphäre mit ihrer Vielfalt bereithält. Im Fokus sind die Beiträge der Natur für den Menschen (</a:t>
            </a:r>
            <a:r>
              <a:rPr lang="de-CH" b="1" dirty="0" err="1"/>
              <a:t>N</a:t>
            </a:r>
            <a:r>
              <a:rPr lang="de-CH" dirty="0" err="1"/>
              <a:t>ature’s</a:t>
            </a:r>
            <a:r>
              <a:rPr lang="de-CH" dirty="0"/>
              <a:t> </a:t>
            </a:r>
            <a:r>
              <a:rPr lang="de-CH" b="1" dirty="0" err="1"/>
              <a:t>C</a:t>
            </a:r>
            <a:r>
              <a:rPr lang="de-CH" dirty="0" err="1"/>
              <a:t>ontributions</a:t>
            </a:r>
            <a:r>
              <a:rPr lang="de-CH" dirty="0"/>
              <a:t> </a:t>
            </a:r>
            <a:r>
              <a:rPr lang="de-CH" dirty="0" err="1"/>
              <a:t>to</a:t>
            </a:r>
            <a:r>
              <a:rPr lang="de-CH" dirty="0"/>
              <a:t> </a:t>
            </a:r>
            <a:r>
              <a:rPr lang="de-CH" b="1" dirty="0"/>
              <a:t>P</a:t>
            </a:r>
            <a:r>
              <a:rPr lang="de-CH" dirty="0"/>
              <a:t>eople,</a:t>
            </a:r>
            <a:r>
              <a:rPr lang="de-CH" b="1" dirty="0"/>
              <a:t> NCPs</a:t>
            </a:r>
            <a:r>
              <a:rPr lang="de-CH" dirty="0"/>
              <a:t>, Diaz et al. 2018). </a:t>
            </a: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dirty="0">
                <a:solidFill>
                  <a:schemeClr val="bg2"/>
                </a:solidFill>
                <a:latin typeface="Avenir Next Condensed" panose="020B0506020202020204" pitchFamily="34" charset="0"/>
              </a:rPr>
              <a:t>NCP 12: </a:t>
            </a:r>
            <a:r>
              <a:rPr lang="de-CH" sz="1200" b="1" i="0" kern="1200" dirty="0">
                <a:solidFill>
                  <a:schemeClr val="tx1"/>
                </a:solidFill>
                <a:effectLst/>
                <a:latin typeface="+mn-lt"/>
                <a:ea typeface="+mn-ea"/>
                <a:cs typeface="+mn-cs"/>
              </a:rPr>
              <a:t>Nahrungs- und Futtermittel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sz="12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u="sng" kern="1200" dirty="0">
                <a:solidFill>
                  <a:schemeClr val="tx1"/>
                </a:solidFill>
                <a:effectLst/>
                <a:latin typeface="+mn-lt"/>
                <a:ea typeface="+mn-ea"/>
                <a:cs typeface="+mn-cs"/>
              </a:rPr>
              <a:t>Weiterführende Literatur:</a:t>
            </a:r>
          </a:p>
          <a:p>
            <a:endParaRPr lang="de-CH" sz="1200" kern="1200" dirty="0">
              <a:solidFill>
                <a:schemeClr val="tx1"/>
              </a:solidFill>
              <a:effectLst/>
              <a:latin typeface="+mn-lt"/>
              <a:ea typeface="+mn-ea"/>
              <a:cs typeface="+mn-cs"/>
            </a:endParaRPr>
          </a:p>
          <a:p>
            <a:r>
              <a:rPr lang="de-CH" sz="1200" kern="1200" dirty="0">
                <a:solidFill>
                  <a:schemeClr val="tx1"/>
                </a:solidFill>
                <a:effectLst/>
                <a:latin typeface="+mn-lt"/>
                <a:ea typeface="+mn-ea"/>
                <a:cs typeface="+mn-cs"/>
              </a:rPr>
              <a:t>FAO, “The </a:t>
            </a:r>
            <a:r>
              <a:rPr lang="de-CH" sz="1200" kern="1200" dirty="0" err="1">
                <a:solidFill>
                  <a:schemeClr val="tx1"/>
                </a:solidFill>
                <a:effectLst/>
                <a:latin typeface="+mn-lt"/>
                <a:ea typeface="+mn-ea"/>
                <a:cs typeface="+mn-cs"/>
              </a:rPr>
              <a:t>state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of</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food</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and</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agriculture</a:t>
            </a:r>
            <a:r>
              <a:rPr lang="de-CH" sz="1200" kern="1200" dirty="0">
                <a:solidFill>
                  <a:schemeClr val="tx1"/>
                </a:solidFill>
                <a:effectLst/>
                <a:latin typeface="+mn-lt"/>
                <a:ea typeface="+mn-ea"/>
                <a:cs typeface="+mn-cs"/>
              </a:rPr>
              <a:t>” (2019). http://</a:t>
            </a:r>
            <a:r>
              <a:rPr lang="de-CH" sz="1200" kern="1200" dirty="0" err="1">
                <a:solidFill>
                  <a:schemeClr val="tx1"/>
                </a:solidFill>
                <a:effectLst/>
                <a:latin typeface="+mn-lt"/>
                <a:ea typeface="+mn-ea"/>
                <a:cs typeface="+mn-cs"/>
              </a:rPr>
              <a:t>www.fao.org</a:t>
            </a:r>
            <a:r>
              <a:rPr lang="de-CH" sz="1200" kern="1200" dirty="0">
                <a:solidFill>
                  <a:schemeClr val="tx1"/>
                </a:solidFill>
                <a:effectLst/>
                <a:latin typeface="+mn-lt"/>
                <a:ea typeface="+mn-ea"/>
                <a:cs typeface="+mn-cs"/>
              </a:rPr>
              <a:t>/3/ca6030en/ca6030en.pdf</a:t>
            </a:r>
          </a:p>
          <a:p>
            <a:endParaRPr lang="de-CH" sz="1200" kern="1200" dirty="0">
              <a:solidFill>
                <a:schemeClr val="tx1"/>
              </a:solidFill>
              <a:effectLst/>
              <a:latin typeface="+mn-lt"/>
              <a:ea typeface="+mn-ea"/>
              <a:cs typeface="+mn-cs"/>
            </a:endParaRPr>
          </a:p>
          <a:p>
            <a:r>
              <a:rPr lang="de-CH" sz="1200" kern="1200" dirty="0">
                <a:solidFill>
                  <a:schemeClr val="tx1"/>
                </a:solidFill>
                <a:effectLst/>
                <a:latin typeface="+mn-lt"/>
                <a:ea typeface="+mn-ea"/>
                <a:cs typeface="+mn-cs"/>
              </a:rPr>
              <a:t>FAO, “The </a:t>
            </a:r>
            <a:r>
              <a:rPr lang="de-CH" sz="1200" kern="1200" dirty="0" err="1">
                <a:solidFill>
                  <a:schemeClr val="tx1"/>
                </a:solidFill>
                <a:effectLst/>
                <a:latin typeface="+mn-lt"/>
                <a:ea typeface="+mn-ea"/>
                <a:cs typeface="+mn-cs"/>
              </a:rPr>
              <a:t>state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of</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world</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fisheries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and</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aquaculture</a:t>
            </a:r>
            <a:r>
              <a:rPr lang="de-CH" sz="1200" kern="1200" dirty="0">
                <a:solidFill>
                  <a:schemeClr val="tx1"/>
                </a:solidFill>
                <a:effectLst/>
                <a:latin typeface="+mn-lt"/>
                <a:ea typeface="+mn-ea"/>
                <a:cs typeface="+mn-cs"/>
              </a:rPr>
              <a:t>” (2018). </a:t>
            </a:r>
            <a:r>
              <a:rPr lang="de-CH" sz="1200" u="none" strike="noStrike" kern="1200" dirty="0">
                <a:solidFill>
                  <a:schemeClr val="tx1"/>
                </a:solidFill>
                <a:effectLst/>
                <a:latin typeface="+mn-lt"/>
                <a:ea typeface="+mn-ea"/>
                <a:cs typeface="+mn-cs"/>
                <a:hlinkClick r:id="rId3"/>
              </a:rPr>
              <a:t>http://www.fao.org/3/i9540en/I9540EN.pdf</a:t>
            </a:r>
            <a:endParaRPr lang="de-CH" sz="1200" kern="1200" dirty="0">
              <a:solidFill>
                <a:schemeClr val="tx1"/>
              </a:solidFill>
              <a:effectLst/>
              <a:latin typeface="+mn-lt"/>
              <a:ea typeface="+mn-ea"/>
              <a:cs typeface="+mn-cs"/>
            </a:endParaRPr>
          </a:p>
          <a:p>
            <a:endParaRPr lang="de-CH" sz="1200" kern="1200" dirty="0">
              <a:solidFill>
                <a:schemeClr val="tx1"/>
              </a:solidFill>
              <a:effectLst/>
              <a:latin typeface="+mn-lt"/>
              <a:ea typeface="+mn-ea"/>
              <a:cs typeface="+mn-cs"/>
            </a:endParaRPr>
          </a:p>
          <a:p>
            <a:r>
              <a:rPr lang="de-CH" sz="1200" kern="1200" dirty="0" err="1">
                <a:solidFill>
                  <a:schemeClr val="tx1"/>
                </a:solidFill>
                <a:effectLst/>
                <a:latin typeface="+mn-lt"/>
                <a:ea typeface="+mn-ea"/>
                <a:cs typeface="+mn-cs"/>
              </a:rPr>
              <a:t>Renard</a:t>
            </a:r>
            <a:r>
              <a:rPr lang="de-CH" sz="1200" kern="1200" dirty="0">
                <a:solidFill>
                  <a:schemeClr val="tx1"/>
                </a:solidFill>
                <a:effectLst/>
                <a:latin typeface="+mn-lt"/>
                <a:ea typeface="+mn-ea"/>
                <a:cs typeface="+mn-cs"/>
              </a:rPr>
              <a:t>, D., Tilman, D., 2019. National </a:t>
            </a:r>
            <a:r>
              <a:rPr lang="de-CH" sz="1200" kern="1200" dirty="0" err="1">
                <a:solidFill>
                  <a:schemeClr val="tx1"/>
                </a:solidFill>
                <a:effectLst/>
                <a:latin typeface="+mn-lt"/>
                <a:ea typeface="+mn-ea"/>
                <a:cs typeface="+mn-cs"/>
              </a:rPr>
              <a:t>food</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production</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stabilized</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by</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crop</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diversity</a:t>
            </a:r>
            <a:r>
              <a:rPr lang="de-CH" sz="1200" kern="1200" dirty="0">
                <a:solidFill>
                  <a:schemeClr val="tx1"/>
                </a:solidFill>
                <a:effectLst/>
                <a:latin typeface="+mn-lt"/>
                <a:ea typeface="+mn-ea"/>
                <a:cs typeface="+mn-cs"/>
              </a:rPr>
              <a:t>. Nature 571, 257-260.</a:t>
            </a:r>
          </a:p>
          <a:p>
            <a:endParaRPr lang="de-CH" sz="1200" kern="1200" dirty="0">
              <a:solidFill>
                <a:schemeClr val="tx1"/>
              </a:solidFill>
              <a:effectLst/>
              <a:latin typeface="+mn-lt"/>
              <a:ea typeface="+mn-ea"/>
              <a:cs typeface="+mn-cs"/>
            </a:endParaRPr>
          </a:p>
          <a:p>
            <a:r>
              <a:rPr lang="de-CH" sz="1200" kern="1200" dirty="0">
                <a:solidFill>
                  <a:schemeClr val="tx1"/>
                </a:solidFill>
                <a:effectLst/>
                <a:latin typeface="+mn-lt"/>
                <a:ea typeface="+mn-ea"/>
                <a:cs typeface="+mn-cs"/>
              </a:rPr>
              <a:t>Schulp C.J.E, </a:t>
            </a:r>
            <a:r>
              <a:rPr lang="de-CH" sz="1200" kern="1200" dirty="0" err="1">
                <a:solidFill>
                  <a:schemeClr val="tx1"/>
                </a:solidFill>
                <a:effectLst/>
                <a:latin typeface="+mn-lt"/>
                <a:ea typeface="+mn-ea"/>
                <a:cs typeface="+mn-cs"/>
              </a:rPr>
              <a:t>Thuiller</a:t>
            </a:r>
            <a:r>
              <a:rPr lang="de-CH" sz="1200" kern="1200" dirty="0">
                <a:solidFill>
                  <a:schemeClr val="tx1"/>
                </a:solidFill>
                <a:effectLst/>
                <a:latin typeface="+mn-lt"/>
                <a:ea typeface="+mn-ea"/>
                <a:cs typeface="+mn-cs"/>
              </a:rPr>
              <a:t> W., </a:t>
            </a:r>
            <a:r>
              <a:rPr lang="de-CH" sz="1200" kern="1200" dirty="0" err="1">
                <a:solidFill>
                  <a:schemeClr val="tx1"/>
                </a:solidFill>
                <a:effectLst/>
                <a:latin typeface="+mn-lt"/>
                <a:ea typeface="+mn-ea"/>
                <a:cs typeface="+mn-cs"/>
              </a:rPr>
              <a:t>Verburg</a:t>
            </a:r>
            <a:r>
              <a:rPr lang="de-CH" sz="1200" kern="1200" dirty="0">
                <a:solidFill>
                  <a:schemeClr val="tx1"/>
                </a:solidFill>
                <a:effectLst/>
                <a:latin typeface="+mn-lt"/>
                <a:ea typeface="+mn-ea"/>
                <a:cs typeface="+mn-cs"/>
              </a:rPr>
              <a:t>, P.H. (2014) Wild </a:t>
            </a:r>
            <a:r>
              <a:rPr lang="de-CH" sz="1200" kern="1200" dirty="0" err="1">
                <a:solidFill>
                  <a:schemeClr val="tx1"/>
                </a:solidFill>
                <a:effectLst/>
                <a:latin typeface="+mn-lt"/>
                <a:ea typeface="+mn-ea"/>
                <a:cs typeface="+mn-cs"/>
              </a:rPr>
              <a:t>food</a:t>
            </a:r>
            <a:r>
              <a:rPr lang="de-CH" sz="1200" kern="1200" dirty="0">
                <a:solidFill>
                  <a:schemeClr val="tx1"/>
                </a:solidFill>
                <a:effectLst/>
                <a:latin typeface="+mn-lt"/>
                <a:ea typeface="+mn-ea"/>
                <a:cs typeface="+mn-cs"/>
              </a:rPr>
              <a:t> in Europe: A </a:t>
            </a:r>
            <a:r>
              <a:rPr lang="de-CH" sz="1200" kern="1200" dirty="0" err="1">
                <a:solidFill>
                  <a:schemeClr val="tx1"/>
                </a:solidFill>
                <a:effectLst/>
                <a:latin typeface="+mn-lt"/>
                <a:ea typeface="+mn-ea"/>
                <a:cs typeface="+mn-cs"/>
              </a:rPr>
              <a:t>synthesis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of</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knowledge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and</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data</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of</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terrestrial</a:t>
            </a:r>
            <a:r>
              <a:rPr lang="de-CH" sz="1200" kern="1200" dirty="0">
                <a:solidFill>
                  <a:schemeClr val="tx1"/>
                </a:solidFill>
                <a:effectLst/>
                <a:latin typeface="+mn-lt"/>
                <a:ea typeface="+mn-ea"/>
                <a:cs typeface="+mn-cs"/>
              </a:rPr>
              <a:t> wild </a:t>
            </a:r>
            <a:r>
              <a:rPr lang="de-CH" sz="1200" kern="1200" dirty="0" err="1">
                <a:solidFill>
                  <a:schemeClr val="tx1"/>
                </a:solidFill>
                <a:effectLst/>
                <a:latin typeface="+mn-lt"/>
                <a:ea typeface="+mn-ea"/>
                <a:cs typeface="+mn-cs"/>
              </a:rPr>
              <a:t>food</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as</a:t>
            </a:r>
            <a:r>
              <a:rPr lang="de-CH" sz="1200" kern="1200" dirty="0">
                <a:solidFill>
                  <a:schemeClr val="tx1"/>
                </a:solidFill>
                <a:effectLst/>
                <a:latin typeface="+mn-lt"/>
                <a:ea typeface="+mn-ea"/>
                <a:cs typeface="+mn-cs"/>
              </a:rPr>
              <a:t> an </a:t>
            </a:r>
            <a:r>
              <a:rPr lang="de-CH" sz="1200" kern="1200" dirty="0" err="1">
                <a:solidFill>
                  <a:schemeClr val="tx1"/>
                </a:solidFill>
                <a:effectLst/>
                <a:latin typeface="+mn-lt"/>
                <a:ea typeface="+mn-ea"/>
                <a:cs typeface="+mn-cs"/>
              </a:rPr>
              <a:t>ecosystem</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service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Ecological</a:t>
            </a:r>
            <a:r>
              <a:rPr lang="de-CH" sz="1200" kern="1200" dirty="0">
                <a:solidFill>
                  <a:schemeClr val="tx1"/>
                </a:solidFill>
                <a:effectLst/>
                <a:latin typeface="+mn-lt"/>
                <a:ea typeface="+mn-ea"/>
                <a:cs typeface="+mn-cs"/>
              </a:rPr>
              <a:t> Economics 105: 292-305. </a:t>
            </a:r>
            <a:r>
              <a:rPr lang="de-CH" sz="1200" u="none" strike="noStrike" kern="1200" dirty="0">
                <a:solidFill>
                  <a:schemeClr val="tx1"/>
                </a:solidFill>
                <a:effectLst/>
                <a:latin typeface="+mn-lt"/>
                <a:ea typeface="+mn-ea"/>
                <a:cs typeface="+mn-cs"/>
                <a:hlinkClick r:id="rId4" tooltip="Persistent link using digital object identifier"/>
              </a:rPr>
              <a:t>https://doi.org/10.1016/j.ecolecon.2014.06.018</a:t>
            </a:r>
            <a:endParaRPr lang="de-CH" sz="1200" kern="1200" dirty="0">
              <a:solidFill>
                <a:schemeClr val="tx1"/>
              </a:solidFill>
              <a:effectLst/>
              <a:latin typeface="+mn-lt"/>
              <a:ea typeface="+mn-ea"/>
              <a:cs typeface="+mn-cs"/>
            </a:endParaRPr>
          </a:p>
          <a:p>
            <a:endParaRPr lang="de-CH" dirty="0"/>
          </a:p>
        </p:txBody>
      </p:sp>
      <p:sp>
        <p:nvSpPr>
          <p:cNvPr id="4" name="Foliennummernplatzhalter 3"/>
          <p:cNvSpPr>
            <a:spLocks noGrp="1"/>
          </p:cNvSpPr>
          <p:nvPr>
            <p:ph type="sldNum" sz="quarter" idx="5"/>
          </p:nvPr>
        </p:nvSpPr>
        <p:spPr/>
        <p:txBody>
          <a:bodyPr/>
          <a:lstStyle/>
          <a:p>
            <a:fld id="{92383C3E-C972-D14F-BBA1-88A056F54D7F}" type="slidenum">
              <a:rPr lang="de-DE" smtClean="0"/>
              <a:t>23</a:t>
            </a:fld>
            <a:endParaRPr lang="de-DE"/>
          </a:p>
        </p:txBody>
      </p:sp>
    </p:spTree>
    <p:extLst>
      <p:ext uri="{BB962C8B-B14F-4D97-AF65-F5344CB8AC3E}">
        <p14:creationId xmlns:p14="http://schemas.microsoft.com/office/powerpoint/2010/main" val="10086957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b="1" dirty="0"/>
              <a:t>Instrumentelles Argument</a:t>
            </a:r>
            <a:r>
              <a:rPr lang="de-CH" dirty="0"/>
              <a:t>: Biodiversität ist wertvoll, weil der Mensch vollständig abhängig ist von den Ressourcen und Leistungen, die die Biosphäre mit ihrer Vielfalt bereithält. Im Fokus sind die Beiträge der Natur für den Menschen (</a:t>
            </a:r>
            <a:r>
              <a:rPr lang="de-CH" b="1" dirty="0" err="1"/>
              <a:t>N</a:t>
            </a:r>
            <a:r>
              <a:rPr lang="de-CH" dirty="0" err="1"/>
              <a:t>ature’s</a:t>
            </a:r>
            <a:r>
              <a:rPr lang="de-CH" dirty="0"/>
              <a:t> </a:t>
            </a:r>
            <a:r>
              <a:rPr lang="de-CH" b="1" dirty="0" err="1"/>
              <a:t>C</a:t>
            </a:r>
            <a:r>
              <a:rPr lang="de-CH" dirty="0" err="1"/>
              <a:t>ontributions</a:t>
            </a:r>
            <a:r>
              <a:rPr lang="de-CH" dirty="0"/>
              <a:t> </a:t>
            </a:r>
            <a:r>
              <a:rPr lang="de-CH" dirty="0" err="1"/>
              <a:t>to</a:t>
            </a:r>
            <a:r>
              <a:rPr lang="de-CH" dirty="0"/>
              <a:t> </a:t>
            </a:r>
            <a:r>
              <a:rPr lang="de-CH" b="1" dirty="0"/>
              <a:t>P</a:t>
            </a:r>
            <a:r>
              <a:rPr lang="de-CH" dirty="0"/>
              <a:t>eople,</a:t>
            </a:r>
            <a:r>
              <a:rPr lang="de-CH" b="1" dirty="0"/>
              <a:t> NCPs</a:t>
            </a:r>
            <a:r>
              <a:rPr lang="de-CH" dirty="0"/>
              <a:t>, Diaz et al. 2018).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dirty="0"/>
              <a:t>Die Vielfalt der Kulturpflanzen und Nutztiere ist unsere Versicherung, dass auch in 50 oder 100 Jahren noch eine Auswahl von Nahrungsmitteln bereit steht, die unter veränderten Umweltbedingungen wachsen und die Bedürfnisse der Menschen abdecken.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u="sng" kern="1200" dirty="0">
                <a:solidFill>
                  <a:schemeClr val="tx1"/>
                </a:solidFill>
                <a:effectLst/>
                <a:latin typeface="+mn-lt"/>
                <a:ea typeface="+mn-ea"/>
                <a:cs typeface="+mn-cs"/>
              </a:rPr>
              <a:t>Weiterführende Literatur:</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1" dirty="0"/>
          </a:p>
          <a:p>
            <a:r>
              <a:rPr lang="de-CH" sz="1200" kern="1200" dirty="0">
                <a:solidFill>
                  <a:schemeClr val="tx1"/>
                </a:solidFill>
                <a:effectLst/>
                <a:latin typeface="+mn-lt"/>
                <a:ea typeface="+mn-ea"/>
                <a:cs typeface="+mn-cs"/>
              </a:rPr>
              <a:t>FAO. 2019. The State </a:t>
            </a:r>
            <a:r>
              <a:rPr lang="de-CH" sz="1200" kern="1200" dirty="0" err="1">
                <a:solidFill>
                  <a:schemeClr val="tx1"/>
                </a:solidFill>
                <a:effectLst/>
                <a:latin typeface="+mn-lt"/>
                <a:ea typeface="+mn-ea"/>
                <a:cs typeface="+mn-cs"/>
              </a:rPr>
              <a:t>of</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the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World’s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Biodiversity</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for</a:t>
            </a:r>
            <a:r>
              <a:rPr lang="de-CH" sz="1200" kern="1200" dirty="0">
                <a:solidFill>
                  <a:schemeClr val="tx1"/>
                </a:solidFill>
                <a:effectLst/>
                <a:latin typeface="+mn-lt"/>
                <a:ea typeface="+mn-ea"/>
                <a:cs typeface="+mn-cs"/>
              </a:rPr>
              <a:t> Food </a:t>
            </a:r>
            <a:r>
              <a:rPr lang="de-CH" sz="1200" kern="1200" dirty="0" err="1">
                <a:solidFill>
                  <a:schemeClr val="tx1"/>
                </a:solidFill>
                <a:effectLst/>
                <a:latin typeface="+mn-lt"/>
                <a:ea typeface="+mn-ea"/>
                <a:cs typeface="+mn-cs"/>
              </a:rPr>
              <a:t>and</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Agriculture</a:t>
            </a:r>
            <a:r>
              <a:rPr lang="de-CH" sz="1200" kern="1200" dirty="0">
                <a:solidFill>
                  <a:schemeClr val="tx1"/>
                </a:solidFill>
                <a:effectLst/>
                <a:latin typeface="+mn-lt"/>
                <a:ea typeface="+mn-ea"/>
                <a:cs typeface="+mn-cs"/>
              </a:rPr>
              <a:t>, J. </a:t>
            </a:r>
            <a:r>
              <a:rPr lang="de-CH" sz="1200" kern="1200" dirty="0" err="1">
                <a:solidFill>
                  <a:schemeClr val="tx1"/>
                </a:solidFill>
                <a:effectLst/>
                <a:latin typeface="+mn-lt"/>
                <a:ea typeface="+mn-ea"/>
                <a:cs typeface="+mn-cs"/>
              </a:rPr>
              <a:t>Bélanger</a:t>
            </a:r>
            <a:r>
              <a:rPr lang="de-CH" sz="1200" kern="1200" dirty="0">
                <a:solidFill>
                  <a:schemeClr val="tx1"/>
                </a:solidFill>
                <a:effectLst/>
                <a:latin typeface="+mn-lt"/>
                <a:ea typeface="+mn-ea"/>
                <a:cs typeface="+mn-cs"/>
              </a:rPr>
              <a:t> &amp; D. Pilling (</a:t>
            </a:r>
            <a:r>
              <a:rPr lang="de-CH" sz="1200" kern="1200" dirty="0" err="1">
                <a:solidFill>
                  <a:schemeClr val="tx1"/>
                </a:solidFill>
                <a:effectLst/>
                <a:latin typeface="+mn-lt"/>
                <a:ea typeface="+mn-ea"/>
                <a:cs typeface="+mn-cs"/>
              </a:rPr>
              <a:t>eds</a:t>
            </a:r>
            <a:r>
              <a:rPr lang="de-CH" sz="1200" kern="1200" dirty="0">
                <a:solidFill>
                  <a:schemeClr val="tx1"/>
                </a:solidFill>
                <a:effectLst/>
                <a:latin typeface="+mn-lt"/>
                <a:ea typeface="+mn-ea"/>
                <a:cs typeface="+mn-cs"/>
              </a:rPr>
              <a:t>.). FAO </a:t>
            </a:r>
            <a:r>
              <a:rPr lang="de-CH" sz="1200" kern="1200" dirty="0" err="1">
                <a:solidFill>
                  <a:schemeClr val="tx1"/>
                </a:solidFill>
                <a:effectLst/>
                <a:latin typeface="+mn-lt"/>
                <a:ea typeface="+mn-ea"/>
                <a:cs typeface="+mn-cs"/>
              </a:rPr>
              <a:t>Commission</a:t>
            </a:r>
            <a:r>
              <a:rPr lang="de-CH" sz="1200" kern="1200" dirty="0">
                <a:solidFill>
                  <a:schemeClr val="tx1"/>
                </a:solidFill>
                <a:effectLst/>
                <a:latin typeface="+mn-lt"/>
                <a:ea typeface="+mn-ea"/>
                <a:cs typeface="+mn-cs"/>
              </a:rPr>
              <a:t> on </a:t>
            </a:r>
            <a:r>
              <a:rPr lang="de-CH" sz="1200" kern="1200" dirty="0" err="1">
                <a:solidFill>
                  <a:schemeClr val="tx1"/>
                </a:solidFill>
                <a:effectLst/>
                <a:latin typeface="+mn-lt"/>
                <a:ea typeface="+mn-ea"/>
                <a:cs typeface="+mn-cs"/>
              </a:rPr>
              <a:t>Genetic</a:t>
            </a:r>
            <a:r>
              <a:rPr lang="de-CH" sz="1200" kern="1200" dirty="0">
                <a:solidFill>
                  <a:schemeClr val="tx1"/>
                </a:solidFill>
                <a:effectLst/>
                <a:latin typeface="+mn-lt"/>
                <a:ea typeface="+mn-ea"/>
                <a:cs typeface="+mn-cs"/>
              </a:rPr>
              <a:t> Resources </a:t>
            </a:r>
            <a:r>
              <a:rPr lang="de-CH" sz="1200" kern="1200" dirty="0" err="1">
                <a:solidFill>
                  <a:schemeClr val="tx1"/>
                </a:solidFill>
                <a:effectLst/>
                <a:latin typeface="+mn-lt"/>
                <a:ea typeface="+mn-ea"/>
                <a:cs typeface="+mn-cs"/>
              </a:rPr>
              <a:t>for</a:t>
            </a:r>
            <a:r>
              <a:rPr lang="de-CH" sz="1200" kern="1200" dirty="0">
                <a:solidFill>
                  <a:schemeClr val="tx1"/>
                </a:solidFill>
                <a:effectLst/>
                <a:latin typeface="+mn-lt"/>
                <a:ea typeface="+mn-ea"/>
                <a:cs typeface="+mn-cs"/>
              </a:rPr>
              <a:t> Food </a:t>
            </a:r>
            <a:r>
              <a:rPr lang="de-CH" sz="1200" kern="1200" dirty="0" err="1">
                <a:solidFill>
                  <a:schemeClr val="tx1"/>
                </a:solidFill>
                <a:effectLst/>
                <a:latin typeface="+mn-lt"/>
                <a:ea typeface="+mn-ea"/>
                <a:cs typeface="+mn-cs"/>
              </a:rPr>
              <a:t>and</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Agriculture</a:t>
            </a:r>
            <a:r>
              <a:rPr lang="de-CH" sz="1200" kern="1200" dirty="0">
                <a:solidFill>
                  <a:schemeClr val="tx1"/>
                </a:solidFill>
                <a:effectLst/>
                <a:latin typeface="+mn-lt"/>
                <a:ea typeface="+mn-ea"/>
                <a:cs typeface="+mn-cs"/>
              </a:rPr>
              <a:t> Assessments. </a:t>
            </a:r>
            <a:r>
              <a:rPr lang="de-CH" sz="1200" kern="1200" dirty="0" err="1">
                <a:solidFill>
                  <a:schemeClr val="tx1"/>
                </a:solidFill>
                <a:effectLst/>
                <a:latin typeface="+mn-lt"/>
                <a:ea typeface="+mn-ea"/>
                <a:cs typeface="+mn-cs"/>
              </a:rPr>
              <a:t>Rome</a:t>
            </a:r>
            <a:r>
              <a:rPr lang="de-CH" sz="1200" kern="1200" dirty="0">
                <a:solidFill>
                  <a:schemeClr val="tx1"/>
                </a:solidFill>
                <a:effectLst/>
                <a:latin typeface="+mn-lt"/>
                <a:ea typeface="+mn-ea"/>
                <a:cs typeface="+mn-cs"/>
              </a:rPr>
              <a:t>. 572 pp. (http://</a:t>
            </a:r>
            <a:r>
              <a:rPr lang="de-CH" sz="1200" kern="1200" dirty="0" err="1">
                <a:solidFill>
                  <a:schemeClr val="tx1"/>
                </a:solidFill>
                <a:effectLst/>
                <a:latin typeface="+mn-lt"/>
                <a:ea typeface="+mn-ea"/>
                <a:cs typeface="+mn-cs"/>
              </a:rPr>
              <a:t>www.fao.org</a:t>
            </a:r>
            <a:r>
              <a:rPr lang="de-CH" sz="1200" kern="1200" dirty="0">
                <a:solidFill>
                  <a:schemeClr val="tx1"/>
                </a:solidFill>
                <a:effectLst/>
                <a:latin typeface="+mn-lt"/>
                <a:ea typeface="+mn-ea"/>
                <a:cs typeface="+mn-cs"/>
              </a:rPr>
              <a:t>/3/CA3129EN/CA3129EN.pdf)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1" dirty="0"/>
          </a:p>
          <a:p>
            <a:endParaRPr lang="de-CH" dirty="0"/>
          </a:p>
        </p:txBody>
      </p:sp>
      <p:sp>
        <p:nvSpPr>
          <p:cNvPr id="4" name="Foliennummernplatzhalter 3"/>
          <p:cNvSpPr>
            <a:spLocks noGrp="1"/>
          </p:cNvSpPr>
          <p:nvPr>
            <p:ph type="sldNum" sz="quarter" idx="5"/>
          </p:nvPr>
        </p:nvSpPr>
        <p:spPr/>
        <p:txBody>
          <a:bodyPr/>
          <a:lstStyle/>
          <a:p>
            <a:fld id="{92383C3E-C972-D14F-BBA1-88A056F54D7F}" type="slidenum">
              <a:rPr lang="de-DE" smtClean="0"/>
              <a:t>24</a:t>
            </a:fld>
            <a:endParaRPr lang="de-DE"/>
          </a:p>
        </p:txBody>
      </p:sp>
    </p:spTree>
    <p:extLst>
      <p:ext uri="{BB962C8B-B14F-4D97-AF65-F5344CB8AC3E}">
        <p14:creationId xmlns:p14="http://schemas.microsoft.com/office/powerpoint/2010/main" val="11875953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b="1" dirty="0"/>
              <a:t>Instrumentelles Argument</a:t>
            </a:r>
            <a:r>
              <a:rPr lang="de-CH" dirty="0"/>
              <a:t>: Biodiversität ist wertvoll, weil der Mensch vollständig abhängig ist von den Ressourcen und Leistungen, die die Biosphäre mit ihrer Vielfalt bereithält. Im Fokus sind die Beiträge der Natur für den Menschen (</a:t>
            </a:r>
            <a:r>
              <a:rPr lang="de-CH" b="1" dirty="0" err="1"/>
              <a:t>N</a:t>
            </a:r>
            <a:r>
              <a:rPr lang="de-CH" dirty="0" err="1"/>
              <a:t>ature’s</a:t>
            </a:r>
            <a:r>
              <a:rPr lang="de-CH" dirty="0"/>
              <a:t> </a:t>
            </a:r>
            <a:r>
              <a:rPr lang="de-CH" b="1" dirty="0" err="1"/>
              <a:t>C</a:t>
            </a:r>
            <a:r>
              <a:rPr lang="de-CH" dirty="0" err="1"/>
              <a:t>ontributions</a:t>
            </a:r>
            <a:r>
              <a:rPr lang="de-CH" dirty="0"/>
              <a:t> </a:t>
            </a:r>
            <a:r>
              <a:rPr lang="de-CH" dirty="0" err="1"/>
              <a:t>to</a:t>
            </a:r>
            <a:r>
              <a:rPr lang="de-CH" dirty="0"/>
              <a:t> </a:t>
            </a:r>
            <a:r>
              <a:rPr lang="de-CH" b="1" dirty="0"/>
              <a:t>P</a:t>
            </a:r>
            <a:r>
              <a:rPr lang="de-CH" dirty="0"/>
              <a:t>eople,</a:t>
            </a:r>
            <a:r>
              <a:rPr lang="de-CH" b="1" dirty="0"/>
              <a:t> NCPs</a:t>
            </a:r>
            <a:r>
              <a:rPr lang="de-CH" dirty="0"/>
              <a:t>, Diaz et al. 2018). </a:t>
            </a: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dirty="0">
                <a:solidFill>
                  <a:schemeClr val="bg2"/>
                </a:solidFill>
                <a:latin typeface="Avenir Next Condensed" panose="020B0506020202020204" pitchFamily="34" charset="0"/>
              </a:rPr>
              <a:t>NCP 13: </a:t>
            </a:r>
            <a:r>
              <a:rPr lang="de-CH" sz="1200" b="1" i="0" kern="1200" dirty="0">
                <a:solidFill>
                  <a:schemeClr val="tx1"/>
                </a:solidFill>
                <a:effectLst/>
                <a:latin typeface="+mn-lt"/>
                <a:ea typeface="+mn-ea"/>
                <a:cs typeface="+mn-cs"/>
              </a:rPr>
              <a:t>Materialien und Unterstützung</a:t>
            </a:r>
          </a:p>
          <a:p>
            <a:endParaRPr lang="en-US" sz="1200" b="1" dirty="0">
              <a:solidFill>
                <a:srgbClr val="FFFFFF"/>
              </a:solidFill>
              <a:latin typeface="Avenir Next Condensed" panose="020B0506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u="sng" kern="1200" dirty="0">
                <a:solidFill>
                  <a:schemeClr val="tx1"/>
                </a:solidFill>
                <a:effectLst/>
                <a:latin typeface="+mn-lt"/>
                <a:ea typeface="+mn-ea"/>
                <a:cs typeface="+mn-cs"/>
              </a:rPr>
              <a:t>Weiterführende Literatur:</a:t>
            </a:r>
          </a:p>
          <a:p>
            <a:endParaRPr lang="de-CH" sz="1200" kern="1200" dirty="0">
              <a:solidFill>
                <a:schemeClr val="tx1"/>
              </a:solidFill>
              <a:effectLst/>
              <a:latin typeface="+mn-lt"/>
              <a:ea typeface="+mn-ea"/>
              <a:cs typeface="+mn-cs"/>
            </a:endParaRPr>
          </a:p>
          <a:p>
            <a:r>
              <a:rPr lang="de-CH" sz="1200" kern="1200" dirty="0" err="1">
                <a:solidFill>
                  <a:schemeClr val="tx1"/>
                </a:solidFill>
                <a:effectLst/>
                <a:latin typeface="+mn-lt"/>
                <a:ea typeface="+mn-ea"/>
                <a:cs typeface="+mn-cs"/>
              </a:rPr>
              <a:t>Auliya</a:t>
            </a:r>
            <a:r>
              <a:rPr lang="de-CH" sz="1200" kern="1200" dirty="0">
                <a:solidFill>
                  <a:schemeClr val="tx1"/>
                </a:solidFill>
                <a:effectLst/>
                <a:latin typeface="+mn-lt"/>
                <a:ea typeface="+mn-ea"/>
                <a:cs typeface="+mn-cs"/>
              </a:rPr>
              <a:t>, M., García-Moreno, J., Schmidt, B.R. et al. The global </a:t>
            </a:r>
            <a:r>
              <a:rPr lang="de-CH" sz="1200" kern="1200" dirty="0" err="1">
                <a:solidFill>
                  <a:schemeClr val="tx1"/>
                </a:solidFill>
                <a:effectLst/>
                <a:latin typeface="+mn-lt"/>
                <a:ea typeface="+mn-ea"/>
                <a:cs typeface="+mn-cs"/>
              </a:rPr>
              <a:t>amphibian</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trade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flows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through</a:t>
            </a:r>
            <a:r>
              <a:rPr lang="de-CH" sz="1200" kern="1200" dirty="0">
                <a:solidFill>
                  <a:schemeClr val="tx1"/>
                </a:solidFill>
                <a:effectLst/>
                <a:latin typeface="+mn-lt"/>
                <a:ea typeface="+mn-ea"/>
                <a:cs typeface="+mn-cs"/>
              </a:rPr>
              <a:t> Europe: </a:t>
            </a:r>
            <a:r>
              <a:rPr lang="de-CH" sz="1200" kern="1200" dirty="0" err="1">
                <a:solidFill>
                  <a:schemeClr val="tx1"/>
                </a:solidFill>
                <a:effectLst/>
                <a:latin typeface="+mn-lt"/>
                <a:ea typeface="+mn-ea"/>
                <a:cs typeface="+mn-cs"/>
              </a:rPr>
              <a:t>the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need</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for</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enforcing</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and</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improving</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legislation</a:t>
            </a:r>
            <a:r>
              <a:rPr lang="de-CH" sz="1200" kern="1200" dirty="0">
                <a:solidFill>
                  <a:schemeClr val="tx1"/>
                </a:solidFill>
                <a:effectLst/>
                <a:latin typeface="+mn-lt"/>
                <a:ea typeface="+mn-ea"/>
                <a:cs typeface="+mn-cs"/>
              </a:rPr>
              <a:t>. Biodivers </a:t>
            </a:r>
            <a:r>
              <a:rPr lang="de-CH" sz="1200" kern="1200" dirty="0" err="1">
                <a:solidFill>
                  <a:schemeClr val="tx1"/>
                </a:solidFill>
                <a:effectLst/>
                <a:latin typeface="+mn-lt"/>
                <a:ea typeface="+mn-ea"/>
                <a:cs typeface="+mn-cs"/>
              </a:rPr>
              <a:t>Conserv</a:t>
            </a:r>
            <a:r>
              <a:rPr lang="de-CH" sz="1200" kern="1200" dirty="0">
                <a:solidFill>
                  <a:schemeClr val="tx1"/>
                </a:solidFill>
                <a:effectLst/>
                <a:latin typeface="+mn-lt"/>
                <a:ea typeface="+mn-ea"/>
                <a:cs typeface="+mn-cs"/>
              </a:rPr>
              <a:t> 25, 2581–2595 (2016). https://</a:t>
            </a:r>
            <a:r>
              <a:rPr lang="de-CH" sz="1200" kern="1200" dirty="0" err="1">
                <a:solidFill>
                  <a:schemeClr val="tx1"/>
                </a:solidFill>
                <a:effectLst/>
                <a:latin typeface="+mn-lt"/>
                <a:ea typeface="+mn-ea"/>
                <a:cs typeface="+mn-cs"/>
              </a:rPr>
              <a:t>doi.org</a:t>
            </a:r>
            <a:r>
              <a:rPr lang="de-CH" sz="1200" kern="1200" dirty="0">
                <a:solidFill>
                  <a:schemeClr val="tx1"/>
                </a:solidFill>
                <a:effectLst/>
                <a:latin typeface="+mn-lt"/>
                <a:ea typeface="+mn-ea"/>
                <a:cs typeface="+mn-cs"/>
              </a:rPr>
              <a:t>/10.1007/s10531-016-1193-8</a:t>
            </a:r>
          </a:p>
          <a:p>
            <a:endParaRPr lang="de-CH" sz="1200" kern="1200" dirty="0">
              <a:solidFill>
                <a:schemeClr val="tx1"/>
              </a:solidFill>
              <a:effectLst/>
              <a:latin typeface="+mn-lt"/>
              <a:ea typeface="+mn-ea"/>
              <a:cs typeface="+mn-cs"/>
            </a:endParaRPr>
          </a:p>
          <a:p>
            <a:r>
              <a:rPr lang="de-CH" sz="1200" kern="1200" dirty="0">
                <a:solidFill>
                  <a:schemeClr val="tx1"/>
                </a:solidFill>
                <a:effectLst/>
                <a:latin typeface="+mn-lt"/>
                <a:ea typeface="+mn-ea"/>
                <a:cs typeface="+mn-cs"/>
              </a:rPr>
              <a:t>Candice A. Shoemaker (1994) </a:t>
            </a:r>
            <a:r>
              <a:rPr lang="de-CH" sz="1200" kern="1200" dirty="0" err="1">
                <a:solidFill>
                  <a:schemeClr val="tx1"/>
                </a:solidFill>
                <a:effectLst/>
                <a:latin typeface="+mn-lt"/>
                <a:ea typeface="+mn-ea"/>
                <a:cs typeface="+mn-cs"/>
              </a:rPr>
              <a:t>Plants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and</a:t>
            </a:r>
            <a:r>
              <a:rPr lang="de-CH" sz="1200" kern="1200" dirty="0">
                <a:solidFill>
                  <a:schemeClr val="tx1"/>
                </a:solidFill>
                <a:effectLst/>
                <a:latin typeface="+mn-lt"/>
                <a:ea typeface="+mn-ea"/>
                <a:cs typeface="+mn-cs"/>
              </a:rPr>
              <a:t> Human Culture, Journal </a:t>
            </a:r>
            <a:r>
              <a:rPr lang="de-CH" sz="1200" kern="1200" dirty="0" err="1">
                <a:solidFill>
                  <a:schemeClr val="tx1"/>
                </a:solidFill>
                <a:effectLst/>
                <a:latin typeface="+mn-lt"/>
                <a:ea typeface="+mn-ea"/>
                <a:cs typeface="+mn-cs"/>
              </a:rPr>
              <a:t>of</a:t>
            </a:r>
            <a:r>
              <a:rPr lang="de-CH" sz="1200" kern="1200" dirty="0">
                <a:solidFill>
                  <a:schemeClr val="tx1"/>
                </a:solidFill>
                <a:effectLst/>
                <a:latin typeface="+mn-lt"/>
                <a:ea typeface="+mn-ea"/>
                <a:cs typeface="+mn-cs"/>
              </a:rPr>
              <a:t> Home &amp; Consumer </a:t>
            </a:r>
            <a:r>
              <a:rPr lang="de-CH" sz="1200" kern="1200" dirty="0" err="1">
                <a:solidFill>
                  <a:schemeClr val="tx1"/>
                </a:solidFill>
                <a:effectLst/>
                <a:latin typeface="+mn-lt"/>
                <a:ea typeface="+mn-ea"/>
                <a:cs typeface="+mn-cs"/>
              </a:rPr>
              <a:t>Horticulture</a:t>
            </a:r>
            <a:r>
              <a:rPr lang="de-CH" sz="1200" kern="1200" dirty="0">
                <a:solidFill>
                  <a:schemeClr val="tx1"/>
                </a:solidFill>
                <a:effectLst/>
                <a:latin typeface="+mn-lt"/>
                <a:ea typeface="+mn-ea"/>
                <a:cs typeface="+mn-cs"/>
              </a:rPr>
              <a:t>, 1:2-3, 3-7, DOI: </a:t>
            </a:r>
            <a:r>
              <a:rPr lang="de-CH" sz="1200" u="none" strike="noStrike" kern="1200" dirty="0">
                <a:solidFill>
                  <a:schemeClr val="tx1"/>
                </a:solidFill>
                <a:effectLst/>
                <a:latin typeface="+mn-lt"/>
                <a:ea typeface="+mn-ea"/>
                <a:cs typeface="+mn-cs"/>
                <a:hlinkClick r:id="rId3"/>
              </a:rPr>
              <a:t>10.1300/J280v01n02_02</a:t>
            </a:r>
            <a:r>
              <a:rPr lang="de-CH" sz="1200" kern="1200" dirty="0">
                <a:solidFill>
                  <a:schemeClr val="tx1"/>
                </a:solidFill>
                <a:effectLst/>
                <a:latin typeface="+mn-lt"/>
                <a:ea typeface="+mn-ea"/>
                <a:cs typeface="+mn-cs"/>
              </a:rPr>
              <a:t> </a:t>
            </a:r>
          </a:p>
          <a:p>
            <a:endParaRPr lang="de-CH" sz="1200" kern="1200" dirty="0">
              <a:solidFill>
                <a:schemeClr val="tx1"/>
              </a:solidFill>
              <a:effectLst/>
              <a:latin typeface="+mn-lt"/>
              <a:ea typeface="+mn-ea"/>
              <a:cs typeface="+mn-cs"/>
            </a:endParaRPr>
          </a:p>
          <a:p>
            <a:r>
              <a:rPr lang="de-CH" sz="1200" kern="1200" dirty="0">
                <a:solidFill>
                  <a:schemeClr val="tx1"/>
                </a:solidFill>
                <a:effectLst/>
                <a:latin typeface="+mn-lt"/>
                <a:ea typeface="+mn-ea"/>
                <a:cs typeface="+mn-cs"/>
              </a:rPr>
              <a:t>Dehnen-Schmutz K. et al.(2007) A </a:t>
            </a:r>
            <a:r>
              <a:rPr lang="de-CH" sz="1200" kern="1200" dirty="0" err="1">
                <a:solidFill>
                  <a:schemeClr val="tx1"/>
                </a:solidFill>
                <a:effectLst/>
                <a:latin typeface="+mn-lt"/>
                <a:ea typeface="+mn-ea"/>
                <a:cs typeface="+mn-cs"/>
              </a:rPr>
              <a:t>century</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of</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the</a:t>
            </a:r>
            <a:r>
              <a:rPr lang="de-CH" sz="1200" kern="1200" dirty="0">
                <a:solidFill>
                  <a:schemeClr val="tx1"/>
                </a:solidFill>
                <a:effectLst/>
                <a:latin typeface="+mn-lt"/>
                <a:ea typeface="+mn-ea"/>
                <a:cs typeface="+mn-cs"/>
              </a:rPr>
              <a:t> ornamental plant </a:t>
            </a:r>
            <a:r>
              <a:rPr lang="de-CH" sz="1200" kern="1200" dirty="0" err="1">
                <a:solidFill>
                  <a:schemeClr val="tx1"/>
                </a:solidFill>
                <a:effectLst/>
                <a:latin typeface="+mn-lt"/>
                <a:ea typeface="+mn-ea"/>
                <a:cs typeface="+mn-cs"/>
              </a:rPr>
              <a:t>trade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and</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its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impact</a:t>
            </a:r>
            <a:r>
              <a:rPr lang="de-CH" sz="1200" kern="1200" dirty="0">
                <a:solidFill>
                  <a:schemeClr val="tx1"/>
                </a:solidFill>
                <a:effectLst/>
                <a:latin typeface="+mn-lt"/>
                <a:ea typeface="+mn-ea"/>
                <a:cs typeface="+mn-cs"/>
              </a:rPr>
              <a:t> on </a:t>
            </a:r>
            <a:r>
              <a:rPr lang="de-CH" sz="1200" kern="1200" dirty="0" err="1">
                <a:solidFill>
                  <a:schemeClr val="tx1"/>
                </a:solidFill>
                <a:effectLst/>
                <a:latin typeface="+mn-lt"/>
                <a:ea typeface="+mn-ea"/>
                <a:cs typeface="+mn-cs"/>
              </a:rPr>
              <a:t>invasion</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success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Diversity</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and</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Distributions</a:t>
            </a:r>
            <a:r>
              <a:rPr lang="de-CH" sz="1200" kern="1200" dirty="0">
                <a:solidFill>
                  <a:schemeClr val="tx1"/>
                </a:solidFill>
                <a:effectLst/>
                <a:latin typeface="+mn-lt"/>
                <a:ea typeface="+mn-ea"/>
                <a:cs typeface="+mn-cs"/>
              </a:rPr>
              <a:t> 13, 527-534. DOI: 10.1111/j.1472-4642.2007.00359.x</a:t>
            </a:r>
          </a:p>
          <a:p>
            <a:endParaRPr lang="de-CH" sz="1200" kern="1200" dirty="0">
              <a:solidFill>
                <a:schemeClr val="tx1"/>
              </a:solidFill>
              <a:effectLst/>
              <a:latin typeface="+mn-lt"/>
              <a:ea typeface="+mn-ea"/>
              <a:cs typeface="+mn-cs"/>
            </a:endParaRPr>
          </a:p>
          <a:p>
            <a:r>
              <a:rPr lang="de-CH" sz="1200" kern="1200" dirty="0">
                <a:solidFill>
                  <a:schemeClr val="tx1"/>
                </a:solidFill>
                <a:effectLst/>
                <a:latin typeface="+mn-lt"/>
                <a:ea typeface="+mn-ea"/>
                <a:cs typeface="+mn-cs"/>
              </a:rPr>
              <a:t>FAO, “The </a:t>
            </a:r>
            <a:r>
              <a:rPr lang="de-CH" sz="1200" kern="1200" dirty="0" err="1">
                <a:solidFill>
                  <a:schemeClr val="tx1"/>
                </a:solidFill>
                <a:effectLst/>
                <a:latin typeface="+mn-lt"/>
                <a:ea typeface="+mn-ea"/>
                <a:cs typeface="+mn-cs"/>
              </a:rPr>
              <a:t>state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of</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food</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and</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agriculture</a:t>
            </a:r>
            <a:r>
              <a:rPr lang="de-CH" sz="1200" kern="1200" dirty="0">
                <a:solidFill>
                  <a:schemeClr val="tx1"/>
                </a:solidFill>
                <a:effectLst/>
                <a:latin typeface="+mn-lt"/>
                <a:ea typeface="+mn-ea"/>
                <a:cs typeface="+mn-cs"/>
              </a:rPr>
              <a:t>” (2019). </a:t>
            </a:r>
            <a:r>
              <a:rPr lang="de-CH" sz="1200" u="none" strike="noStrike" kern="1200" dirty="0">
                <a:solidFill>
                  <a:schemeClr val="tx1"/>
                </a:solidFill>
                <a:effectLst/>
                <a:latin typeface="+mn-lt"/>
                <a:ea typeface="+mn-ea"/>
                <a:cs typeface="+mn-cs"/>
                <a:hlinkClick r:id="rId4"/>
              </a:rPr>
              <a:t>http://www.fao.org/3/ca6030en/ca6030en.pdf</a:t>
            </a:r>
            <a:endParaRPr lang="de-CH" sz="1200" kern="1200" dirty="0">
              <a:solidFill>
                <a:schemeClr val="tx1"/>
              </a:solidFill>
              <a:effectLst/>
              <a:latin typeface="+mn-lt"/>
              <a:ea typeface="+mn-ea"/>
              <a:cs typeface="+mn-cs"/>
            </a:endParaRPr>
          </a:p>
          <a:p>
            <a:r>
              <a:rPr lang="de-CH" sz="1200" kern="1200" dirty="0">
                <a:solidFill>
                  <a:schemeClr val="tx1"/>
                </a:solidFill>
                <a:effectLst/>
                <a:latin typeface="+mn-lt"/>
                <a:ea typeface="+mn-ea"/>
                <a:cs typeface="+mn-cs"/>
              </a:rPr>
              <a:t> </a:t>
            </a:r>
          </a:p>
          <a:p>
            <a:endParaRPr lang="de-CH" dirty="0"/>
          </a:p>
        </p:txBody>
      </p:sp>
      <p:sp>
        <p:nvSpPr>
          <p:cNvPr id="4" name="Foliennummernplatzhalter 3"/>
          <p:cNvSpPr>
            <a:spLocks noGrp="1"/>
          </p:cNvSpPr>
          <p:nvPr>
            <p:ph type="sldNum" sz="quarter" idx="5"/>
          </p:nvPr>
        </p:nvSpPr>
        <p:spPr/>
        <p:txBody>
          <a:bodyPr/>
          <a:lstStyle/>
          <a:p>
            <a:fld id="{92383C3E-C972-D14F-BBA1-88A056F54D7F}" type="slidenum">
              <a:rPr lang="de-DE" smtClean="0"/>
              <a:t>25</a:t>
            </a:fld>
            <a:endParaRPr lang="de-DE"/>
          </a:p>
        </p:txBody>
      </p:sp>
    </p:spTree>
    <p:extLst>
      <p:ext uri="{BB962C8B-B14F-4D97-AF65-F5344CB8AC3E}">
        <p14:creationId xmlns:p14="http://schemas.microsoft.com/office/powerpoint/2010/main" val="39162660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b="1" dirty="0"/>
              <a:t>Instrumentelles Argument</a:t>
            </a:r>
            <a:r>
              <a:rPr lang="de-CH" dirty="0"/>
              <a:t>: Biodiversität ist wertvoll, weil der Mensch vollständig abhängig ist von den Ressourcen und Leistungen, die die Biosphäre mit ihrer Vielfalt bereithält. Im Fokus sind die Beiträge der Natur für den Menschen (</a:t>
            </a:r>
            <a:r>
              <a:rPr lang="de-CH" b="1" dirty="0" err="1"/>
              <a:t>N</a:t>
            </a:r>
            <a:r>
              <a:rPr lang="de-CH" dirty="0" err="1"/>
              <a:t>ature’s</a:t>
            </a:r>
            <a:r>
              <a:rPr lang="de-CH" dirty="0"/>
              <a:t> </a:t>
            </a:r>
            <a:r>
              <a:rPr lang="de-CH" b="1" dirty="0" err="1"/>
              <a:t>C</a:t>
            </a:r>
            <a:r>
              <a:rPr lang="de-CH" dirty="0" err="1"/>
              <a:t>ontributions</a:t>
            </a:r>
            <a:r>
              <a:rPr lang="de-CH" dirty="0"/>
              <a:t> </a:t>
            </a:r>
            <a:r>
              <a:rPr lang="de-CH" dirty="0" err="1"/>
              <a:t>to</a:t>
            </a:r>
            <a:r>
              <a:rPr lang="de-CH" dirty="0"/>
              <a:t> </a:t>
            </a:r>
            <a:r>
              <a:rPr lang="de-CH" b="1" dirty="0"/>
              <a:t>P</a:t>
            </a:r>
            <a:r>
              <a:rPr lang="de-CH" dirty="0"/>
              <a:t>eople,</a:t>
            </a:r>
            <a:r>
              <a:rPr lang="de-CH" b="1" dirty="0"/>
              <a:t> NCPs</a:t>
            </a:r>
            <a:r>
              <a:rPr lang="de-CH" dirty="0"/>
              <a:t>, Diaz et al. 2018). </a:t>
            </a:r>
          </a:p>
          <a:p>
            <a:r>
              <a:rPr lang="de-CH" sz="1200" b="1" dirty="0">
                <a:solidFill>
                  <a:schemeClr val="bg2"/>
                </a:solidFill>
                <a:latin typeface="Avenir Next Condensed" panose="020B0506020202020204" pitchFamily="34" charset="0"/>
              </a:rPr>
              <a:t>NCP </a:t>
            </a:r>
            <a:r>
              <a:rPr lang="en-US" sz="1200" b="1" dirty="0">
                <a:solidFill>
                  <a:srgbClr val="5B6468"/>
                </a:solidFill>
                <a:latin typeface="Avenir Next Condensed" panose="020B0506020202020204" pitchFamily="34" charset="0"/>
              </a:rPr>
              <a:t>14: </a:t>
            </a:r>
            <a:r>
              <a:rPr lang="de-CH" sz="1200" b="1" i="0" kern="1200" dirty="0">
                <a:solidFill>
                  <a:schemeClr val="tx1"/>
                </a:solidFill>
                <a:effectLst/>
                <a:latin typeface="+mn-lt"/>
                <a:ea typeface="+mn-ea"/>
                <a:cs typeface="+mn-cs"/>
              </a:rPr>
              <a:t>Medizinische, biochemische und genetische Ressourcen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sz="12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u="sng" kern="1200" dirty="0">
                <a:solidFill>
                  <a:schemeClr val="tx1"/>
                </a:solidFill>
                <a:effectLst/>
                <a:latin typeface="+mn-lt"/>
                <a:ea typeface="+mn-ea"/>
                <a:cs typeface="+mn-cs"/>
              </a:rPr>
              <a:t>Weiterführende Literatur:</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1" dirty="0">
              <a:solidFill>
                <a:srgbClr val="5B6468"/>
              </a:solidFill>
              <a:latin typeface="Avenir Next Condensed" panose="020B0506020202020204" pitchFamily="34" charset="0"/>
            </a:endParaRPr>
          </a:p>
          <a:p>
            <a:r>
              <a:rPr lang="en-US" sz="1200" kern="1200" dirty="0">
                <a:solidFill>
                  <a:schemeClr val="tx1"/>
                </a:solidFill>
                <a:effectLst/>
                <a:latin typeface="+mn-lt"/>
                <a:ea typeface="+mn-ea"/>
                <a:cs typeface="+mn-cs"/>
              </a:rPr>
              <a:t>Bernstein AS, Ludwig DS. The Importance of Biodiversity to Medicine. JAMA. 2008;300(19):2297–2299. doi:10.1001/jama.2008.655</a:t>
            </a:r>
            <a:endParaRPr lang="de-CH"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Gershell</a:t>
            </a:r>
            <a:r>
              <a:rPr lang="en-US" sz="1200" kern="1200" dirty="0">
                <a:solidFill>
                  <a:schemeClr val="tx1"/>
                </a:solidFill>
                <a:effectLst/>
                <a:latin typeface="+mn-lt"/>
                <a:ea typeface="+mn-ea"/>
                <a:cs typeface="+mn-cs"/>
              </a:rPr>
              <a:t>, L., Atkins, J. A brief history of novel drug discovery technologies. Nat Rev Drug </a:t>
            </a:r>
            <a:r>
              <a:rPr lang="en-US" sz="1200" kern="1200" dirty="0" err="1">
                <a:solidFill>
                  <a:schemeClr val="tx1"/>
                </a:solidFill>
                <a:effectLst/>
                <a:latin typeface="+mn-lt"/>
                <a:ea typeface="+mn-ea"/>
                <a:cs typeface="+mn-cs"/>
              </a:rPr>
              <a:t>Discov</a:t>
            </a:r>
            <a:r>
              <a:rPr lang="en-US" sz="1200" kern="1200" dirty="0">
                <a:solidFill>
                  <a:schemeClr val="tx1"/>
                </a:solidFill>
                <a:effectLst/>
                <a:latin typeface="+mn-lt"/>
                <a:ea typeface="+mn-ea"/>
                <a:cs typeface="+mn-cs"/>
              </a:rPr>
              <a:t> 2, 321–327 (2003). </a:t>
            </a:r>
            <a:r>
              <a:rPr lang="en-US" sz="1200" b="0" i="0" u="none" strike="noStrike" kern="1200" dirty="0">
                <a:solidFill>
                  <a:schemeClr val="tx1"/>
                </a:solidFill>
                <a:effectLst/>
                <a:latin typeface="+mn-lt"/>
                <a:ea typeface="+mn-ea"/>
                <a:cs typeface="+mn-cs"/>
                <a:hlinkClick r:id="rId3"/>
              </a:rPr>
              <a:t>https://doi.org/10.1038/nrd1064</a:t>
            </a:r>
            <a:endParaRPr lang="de-CH"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James D. </a:t>
            </a:r>
            <a:r>
              <a:rPr lang="en-US" sz="1200" kern="1200" dirty="0" err="1">
                <a:solidFill>
                  <a:schemeClr val="tx1"/>
                </a:solidFill>
                <a:effectLst/>
                <a:latin typeface="+mn-lt"/>
                <a:ea typeface="+mn-ea"/>
                <a:cs typeface="+mn-cs"/>
              </a:rPr>
              <a:t>McChesney,Sylesh</a:t>
            </a:r>
            <a:r>
              <a:rPr lang="en-US" sz="1200" kern="1200" dirty="0">
                <a:solidFill>
                  <a:schemeClr val="tx1"/>
                </a:solidFill>
                <a:effectLst/>
                <a:latin typeface="+mn-lt"/>
                <a:ea typeface="+mn-ea"/>
                <a:cs typeface="+mn-cs"/>
              </a:rPr>
              <a:t> K. </a:t>
            </a:r>
            <a:r>
              <a:rPr lang="en-US" sz="1200" kern="1200" dirty="0" err="1">
                <a:solidFill>
                  <a:schemeClr val="tx1"/>
                </a:solidFill>
                <a:effectLst/>
                <a:latin typeface="+mn-lt"/>
                <a:ea typeface="+mn-ea"/>
                <a:cs typeface="+mn-cs"/>
              </a:rPr>
              <a:t>Venkataraman,John</a:t>
            </a:r>
            <a:r>
              <a:rPr lang="en-US" sz="1200" kern="1200" dirty="0">
                <a:solidFill>
                  <a:schemeClr val="tx1"/>
                </a:solidFill>
                <a:effectLst/>
                <a:latin typeface="+mn-lt"/>
                <a:ea typeface="+mn-ea"/>
                <a:cs typeface="+mn-cs"/>
              </a:rPr>
              <a:t> T. Henri (2007) Plant natural products: Back to the future or into extinction? Phytochemistry 68: 2015-2022 </a:t>
            </a:r>
            <a:r>
              <a:rPr lang="en-US" sz="1200" b="0" i="0" u="none" strike="noStrike" kern="1200" dirty="0">
                <a:solidFill>
                  <a:schemeClr val="tx1"/>
                </a:solidFill>
                <a:effectLst/>
                <a:latin typeface="+mn-lt"/>
                <a:ea typeface="+mn-ea"/>
                <a:cs typeface="+mn-cs"/>
                <a:hlinkClick r:id="rId4"/>
              </a:rPr>
              <a:t>https://doi.org/10.1016/j.phytochem.2007.04.032</a:t>
            </a:r>
            <a:endParaRPr lang="de-CH"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Polski</a:t>
            </a:r>
            <a:r>
              <a:rPr lang="en-US" sz="1200" kern="1200" dirty="0">
                <a:solidFill>
                  <a:schemeClr val="tx1"/>
                </a:solidFill>
                <a:effectLst/>
                <a:latin typeface="+mn-lt"/>
                <a:ea typeface="+mn-ea"/>
                <a:cs typeface="+mn-cs"/>
              </a:rPr>
              <a:t>, Margaret, 2005. "The institutional economics of biodiversity, biological materials, and bioprospecting," Ecological Economics, Elsevier, vol. 53(4), pages 543-557 </a:t>
            </a:r>
            <a:r>
              <a:rPr lang="en-US" sz="1200" b="0" i="0" u="none" strike="noStrike" kern="1200" dirty="0">
                <a:solidFill>
                  <a:schemeClr val="tx1"/>
                </a:solidFill>
                <a:effectLst/>
                <a:latin typeface="+mn-lt"/>
                <a:ea typeface="+mn-ea"/>
                <a:cs typeface="+mn-cs"/>
                <a:hlinkClick r:id="rId5"/>
              </a:rPr>
              <a:t>https://doi.org/10.1016/j.ecolecon.2004.09.024</a:t>
            </a:r>
            <a:endParaRPr lang="de-CH"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Saslis-Lagoudakis</a:t>
            </a:r>
            <a:r>
              <a:rPr lang="en-US" sz="1200" kern="1200" dirty="0">
                <a:solidFill>
                  <a:schemeClr val="tx1"/>
                </a:solidFill>
                <a:effectLst/>
                <a:latin typeface="+mn-lt"/>
                <a:ea typeface="+mn-ea"/>
                <a:cs typeface="+mn-cs"/>
              </a:rPr>
              <a:t>, C.H., et al. (2012) Phylogenies reveal predictive power of traditional medicine in bioprospecting. PNAS 109: 15835-15840; </a:t>
            </a:r>
            <a:r>
              <a:rPr lang="en-US" sz="1200" b="0" i="0" u="none" strike="noStrike" kern="1200" dirty="0">
                <a:solidFill>
                  <a:schemeClr val="tx1"/>
                </a:solidFill>
                <a:effectLst/>
                <a:latin typeface="+mn-lt"/>
                <a:ea typeface="+mn-ea"/>
                <a:cs typeface="+mn-cs"/>
                <a:hlinkClick r:id="rId6"/>
              </a:rPr>
              <a:t>https://doi.org/10.1073/pnas.1202242109</a:t>
            </a:r>
            <a:r>
              <a:rPr lang="en-US" sz="1200" kern="1200" dirty="0">
                <a:solidFill>
                  <a:schemeClr val="tx1"/>
                </a:solidFill>
                <a:effectLst/>
                <a:latin typeface="+mn-lt"/>
                <a:ea typeface="+mn-ea"/>
                <a:cs typeface="+mn-cs"/>
              </a:rPr>
              <a:t> </a:t>
            </a:r>
            <a:endParaRPr lang="de-CH"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Turner N. (2014) Ancient pathways, ancestral knowledge: ethnobotany and ecological wisdom of indigenous peoples of northwestern North America. </a:t>
            </a:r>
            <a:r>
              <a:rPr lang="de-CH" sz="1200" kern="1200" dirty="0">
                <a:solidFill>
                  <a:schemeClr val="tx1"/>
                </a:solidFill>
                <a:effectLst/>
                <a:latin typeface="+mn-lt"/>
                <a:ea typeface="+mn-ea"/>
                <a:cs typeface="+mn-cs"/>
              </a:rPr>
              <a:t>(McGill-</a:t>
            </a:r>
            <a:r>
              <a:rPr lang="de-CH" sz="1200" kern="1200" dirty="0" err="1">
                <a:solidFill>
                  <a:schemeClr val="tx1"/>
                </a:solidFill>
                <a:effectLst/>
                <a:latin typeface="+mn-lt"/>
                <a:ea typeface="+mn-ea"/>
                <a:cs typeface="+mn-cs"/>
              </a:rPr>
              <a:t>Queen's</a:t>
            </a:r>
            <a:r>
              <a:rPr lang="de-CH" sz="1200" kern="1200" dirty="0">
                <a:solidFill>
                  <a:schemeClr val="tx1"/>
                </a:solidFill>
                <a:effectLst/>
                <a:latin typeface="+mn-lt"/>
                <a:ea typeface="+mn-ea"/>
                <a:cs typeface="+mn-cs"/>
              </a:rPr>
              <a:t> Press-MQUP).</a:t>
            </a:r>
          </a:p>
          <a:p>
            <a:endParaRPr lang="de-CH" dirty="0"/>
          </a:p>
        </p:txBody>
      </p:sp>
      <p:sp>
        <p:nvSpPr>
          <p:cNvPr id="4" name="Foliennummernplatzhalter 3"/>
          <p:cNvSpPr>
            <a:spLocks noGrp="1"/>
          </p:cNvSpPr>
          <p:nvPr>
            <p:ph type="sldNum" sz="quarter" idx="5"/>
          </p:nvPr>
        </p:nvSpPr>
        <p:spPr/>
        <p:txBody>
          <a:bodyPr/>
          <a:lstStyle/>
          <a:p>
            <a:fld id="{92383C3E-C972-D14F-BBA1-88A056F54D7F}" type="slidenum">
              <a:rPr lang="de-DE" smtClean="0"/>
              <a:t>26</a:t>
            </a:fld>
            <a:endParaRPr lang="de-DE"/>
          </a:p>
        </p:txBody>
      </p:sp>
    </p:spTree>
    <p:extLst>
      <p:ext uri="{BB962C8B-B14F-4D97-AF65-F5344CB8AC3E}">
        <p14:creationId xmlns:p14="http://schemas.microsoft.com/office/powerpoint/2010/main" val="9740935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b="1" dirty="0"/>
              <a:t>Relationales Argument</a:t>
            </a:r>
            <a:r>
              <a:rPr lang="de-CH" dirty="0"/>
              <a:t>: Die Beziehung zur Natur ist ein wesentlicher Faktor menschlichen Wohlbefindens. Im Fokus sind die Beiträge der Natur für den Menschen (</a:t>
            </a:r>
            <a:r>
              <a:rPr lang="de-CH" b="1" dirty="0" err="1"/>
              <a:t>N</a:t>
            </a:r>
            <a:r>
              <a:rPr lang="de-CH" dirty="0" err="1"/>
              <a:t>ature’s</a:t>
            </a:r>
            <a:r>
              <a:rPr lang="de-CH" dirty="0"/>
              <a:t> </a:t>
            </a:r>
            <a:r>
              <a:rPr lang="de-CH" b="1" dirty="0" err="1"/>
              <a:t>C</a:t>
            </a:r>
            <a:r>
              <a:rPr lang="de-CH" dirty="0" err="1"/>
              <a:t>ontributions</a:t>
            </a:r>
            <a:r>
              <a:rPr lang="de-CH" dirty="0"/>
              <a:t> </a:t>
            </a:r>
            <a:r>
              <a:rPr lang="de-CH" dirty="0" err="1"/>
              <a:t>to</a:t>
            </a:r>
            <a:r>
              <a:rPr lang="de-CH" dirty="0"/>
              <a:t> </a:t>
            </a:r>
            <a:r>
              <a:rPr lang="de-CH" b="1" dirty="0"/>
              <a:t>P</a:t>
            </a:r>
            <a:r>
              <a:rPr lang="de-CH" dirty="0"/>
              <a:t>eople,</a:t>
            </a:r>
            <a:r>
              <a:rPr lang="de-CH" b="1" dirty="0"/>
              <a:t> NCPs</a:t>
            </a:r>
            <a:r>
              <a:rPr lang="de-CH" dirty="0"/>
              <a:t>, Diaz et al. 2018). </a:t>
            </a: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dirty="0">
                <a:solidFill>
                  <a:schemeClr val="bg2"/>
                </a:solidFill>
                <a:latin typeface="Avenir Next Condensed" panose="020B0506020202020204" pitchFamily="34" charset="0"/>
              </a:rPr>
              <a:t>NCP 15: </a:t>
            </a:r>
            <a:r>
              <a:rPr lang="de-CH" sz="1200" b="1" i="0" kern="1200" dirty="0">
                <a:solidFill>
                  <a:schemeClr val="tx1"/>
                </a:solidFill>
                <a:effectLst/>
                <a:latin typeface="+mn-lt"/>
                <a:ea typeface="+mn-ea"/>
                <a:cs typeface="+mn-cs"/>
              </a:rPr>
              <a:t>Bildung und Inspiration</a:t>
            </a:r>
          </a:p>
          <a:p>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u="sng" kern="1200" dirty="0">
                <a:solidFill>
                  <a:schemeClr val="tx1"/>
                </a:solidFill>
                <a:effectLst/>
                <a:latin typeface="+mn-lt"/>
                <a:ea typeface="+mn-ea"/>
                <a:cs typeface="+mn-cs"/>
              </a:rPr>
              <a:t>Weiterführende Literatur:</a:t>
            </a:r>
          </a:p>
          <a:p>
            <a:endParaRPr lang="de-CH" dirty="0"/>
          </a:p>
          <a:p>
            <a:r>
              <a:rPr lang="de-CH" sz="1200" kern="1200" dirty="0" err="1">
                <a:solidFill>
                  <a:schemeClr val="tx1"/>
                </a:solidFill>
                <a:effectLst/>
                <a:latin typeface="+mn-lt"/>
                <a:ea typeface="+mn-ea"/>
                <a:cs typeface="+mn-cs"/>
              </a:rPr>
              <a:t>Fish</a:t>
            </a:r>
            <a:r>
              <a:rPr lang="de-CH" sz="1200" kern="1200" dirty="0">
                <a:solidFill>
                  <a:schemeClr val="tx1"/>
                </a:solidFill>
                <a:effectLst/>
                <a:latin typeface="+mn-lt"/>
                <a:ea typeface="+mn-ea"/>
                <a:cs typeface="+mn-cs"/>
              </a:rPr>
              <a:t> R., Church A, Winter M. (2016) </a:t>
            </a:r>
            <a:r>
              <a:rPr lang="de-CH" sz="1200" kern="1200" dirty="0" err="1">
                <a:solidFill>
                  <a:schemeClr val="tx1"/>
                </a:solidFill>
                <a:effectLst/>
                <a:latin typeface="+mn-lt"/>
                <a:ea typeface="+mn-ea"/>
                <a:cs typeface="+mn-cs"/>
              </a:rPr>
              <a:t>Conceptualising</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cultural</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ecosystem</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services</a:t>
            </a:r>
            <a:r>
              <a:rPr lang="de-CH" sz="1200" kern="1200" dirty="0">
                <a:solidFill>
                  <a:schemeClr val="tx1"/>
                </a:solidFill>
                <a:effectLst/>
                <a:latin typeface="+mn-lt"/>
                <a:ea typeface="+mn-ea"/>
                <a:cs typeface="+mn-cs"/>
              </a:rPr>
              <a:t>: A </a:t>
            </a:r>
            <a:r>
              <a:rPr lang="de-CH" sz="1200" kern="1200" dirty="0" err="1">
                <a:solidFill>
                  <a:schemeClr val="tx1"/>
                </a:solidFill>
                <a:effectLst/>
                <a:latin typeface="+mn-lt"/>
                <a:ea typeface="+mn-ea"/>
                <a:cs typeface="+mn-cs"/>
              </a:rPr>
              <a:t>novel</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framework</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for</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research</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and</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critical</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engagement</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Ecosystem</a:t>
            </a:r>
            <a:r>
              <a:rPr lang="de-CH" sz="1200" kern="1200" dirty="0">
                <a:solidFill>
                  <a:schemeClr val="tx1"/>
                </a:solidFill>
                <a:effectLst/>
                <a:latin typeface="+mn-lt"/>
                <a:ea typeface="+mn-ea"/>
                <a:cs typeface="+mn-cs"/>
              </a:rPr>
              <a:t> Services 21, 208-216. </a:t>
            </a:r>
            <a:r>
              <a:rPr lang="de-CH" sz="1200" u="none" strike="noStrike" kern="1200" dirty="0">
                <a:solidFill>
                  <a:schemeClr val="tx1"/>
                </a:solidFill>
                <a:effectLst/>
                <a:latin typeface="+mn-lt"/>
                <a:ea typeface="+mn-ea"/>
                <a:cs typeface="+mn-cs"/>
                <a:hlinkClick r:id="rId3"/>
              </a:rPr>
              <a:t>http://dx.doi.org/10.1016/j.ecoser.2016.09.002</a:t>
            </a:r>
            <a:endParaRPr lang="de-CH" sz="1200" kern="1200" dirty="0">
              <a:solidFill>
                <a:schemeClr val="tx1"/>
              </a:solidFill>
              <a:effectLst/>
              <a:latin typeface="+mn-lt"/>
              <a:ea typeface="+mn-ea"/>
              <a:cs typeface="+mn-cs"/>
            </a:endParaRPr>
          </a:p>
          <a:p>
            <a:endParaRPr lang="de-CH" sz="1200" kern="1200" dirty="0">
              <a:solidFill>
                <a:schemeClr val="tx1"/>
              </a:solidFill>
              <a:effectLst/>
              <a:latin typeface="+mn-lt"/>
              <a:ea typeface="+mn-ea"/>
              <a:cs typeface="+mn-cs"/>
            </a:endParaRPr>
          </a:p>
          <a:p>
            <a:r>
              <a:rPr lang="de-CH" sz="1200" kern="1200" dirty="0" err="1">
                <a:solidFill>
                  <a:schemeClr val="tx1"/>
                </a:solidFill>
                <a:effectLst/>
                <a:latin typeface="+mn-lt"/>
                <a:ea typeface="+mn-ea"/>
                <a:cs typeface="+mn-cs"/>
              </a:rPr>
              <a:t>Mocior</a:t>
            </a:r>
            <a:r>
              <a:rPr lang="de-CH" sz="1200" kern="1200" dirty="0">
                <a:solidFill>
                  <a:schemeClr val="tx1"/>
                </a:solidFill>
                <a:effectLst/>
                <a:latin typeface="+mn-lt"/>
                <a:ea typeface="+mn-ea"/>
                <a:cs typeface="+mn-cs"/>
              </a:rPr>
              <a:t>, E., Kruse M. (2016) Educational </a:t>
            </a:r>
            <a:r>
              <a:rPr lang="de-CH" sz="1200" kern="1200" dirty="0" err="1">
                <a:solidFill>
                  <a:schemeClr val="tx1"/>
                </a:solidFill>
                <a:effectLst/>
                <a:latin typeface="+mn-lt"/>
                <a:ea typeface="+mn-ea"/>
                <a:cs typeface="+mn-cs"/>
              </a:rPr>
              <a:t>values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and</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services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of</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ecosystems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and</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landscapes</a:t>
            </a:r>
            <a:r>
              <a:rPr lang="de-CH" sz="1200" kern="1200" dirty="0">
                <a:solidFill>
                  <a:schemeClr val="tx1"/>
                </a:solidFill>
                <a:effectLst/>
                <a:latin typeface="+mn-lt"/>
                <a:ea typeface="+mn-ea"/>
                <a:cs typeface="+mn-cs"/>
              </a:rPr>
              <a:t> – an </a:t>
            </a:r>
            <a:r>
              <a:rPr lang="de-CH" sz="1200" kern="1200" dirty="0" err="1">
                <a:solidFill>
                  <a:schemeClr val="tx1"/>
                </a:solidFill>
                <a:effectLst/>
                <a:latin typeface="+mn-lt"/>
                <a:ea typeface="+mn-ea"/>
                <a:cs typeface="+mn-cs"/>
              </a:rPr>
              <a:t>overview</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Ecological</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Indicators</a:t>
            </a:r>
            <a:r>
              <a:rPr lang="de-CH" sz="1200" kern="1200" dirty="0">
                <a:solidFill>
                  <a:schemeClr val="tx1"/>
                </a:solidFill>
                <a:effectLst/>
                <a:latin typeface="+mn-lt"/>
                <a:ea typeface="+mn-ea"/>
                <a:cs typeface="+mn-cs"/>
              </a:rPr>
              <a:t> 60, 137-151. </a:t>
            </a:r>
            <a:r>
              <a:rPr lang="de-CH" sz="1200" u="none" strike="noStrike" kern="1200" dirty="0">
                <a:solidFill>
                  <a:schemeClr val="tx1"/>
                </a:solidFill>
                <a:effectLst/>
                <a:latin typeface="+mn-lt"/>
                <a:ea typeface="+mn-ea"/>
                <a:cs typeface="+mn-cs"/>
                <a:hlinkClick r:id="rId4" tooltip="Persistent link using digital object identifier"/>
              </a:rPr>
              <a:t>https://doi.org/10.1016/j.ecolind.2015.06.031</a:t>
            </a:r>
            <a:endParaRPr lang="de-CH" sz="1200" kern="1200" dirty="0">
              <a:solidFill>
                <a:schemeClr val="tx1"/>
              </a:solidFill>
              <a:effectLst/>
              <a:latin typeface="+mn-lt"/>
              <a:ea typeface="+mn-ea"/>
              <a:cs typeface="+mn-cs"/>
            </a:endParaRPr>
          </a:p>
          <a:p>
            <a:endParaRPr lang="de-CH" sz="1200" kern="1200" dirty="0">
              <a:solidFill>
                <a:schemeClr val="tx1"/>
              </a:solidFill>
              <a:effectLst/>
              <a:latin typeface="+mn-lt"/>
              <a:ea typeface="+mn-ea"/>
              <a:cs typeface="+mn-cs"/>
            </a:endParaRPr>
          </a:p>
          <a:p>
            <a:r>
              <a:rPr lang="de-CH" sz="1200" kern="1200" dirty="0">
                <a:solidFill>
                  <a:schemeClr val="tx1"/>
                </a:solidFill>
                <a:effectLst/>
                <a:latin typeface="+mn-lt"/>
                <a:ea typeface="+mn-ea"/>
                <a:cs typeface="+mn-cs"/>
              </a:rPr>
              <a:t>Fisch M. (2017) The Nature </a:t>
            </a:r>
            <a:r>
              <a:rPr lang="de-CH" sz="1200" kern="1200" dirty="0" err="1">
                <a:solidFill>
                  <a:schemeClr val="tx1"/>
                </a:solidFill>
                <a:effectLst/>
                <a:latin typeface="+mn-lt"/>
                <a:ea typeface="+mn-ea"/>
                <a:cs typeface="+mn-cs"/>
              </a:rPr>
              <a:t>of</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Biomimicry</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Toward</a:t>
            </a:r>
            <a:r>
              <a:rPr lang="de-CH" sz="1200" kern="1200" dirty="0">
                <a:solidFill>
                  <a:schemeClr val="tx1"/>
                </a:solidFill>
                <a:effectLst/>
                <a:latin typeface="+mn-lt"/>
                <a:ea typeface="+mn-ea"/>
                <a:cs typeface="+mn-cs"/>
              </a:rPr>
              <a:t> a </a:t>
            </a:r>
            <a:r>
              <a:rPr lang="de-CH" sz="1200" kern="1200" dirty="0" err="1">
                <a:solidFill>
                  <a:schemeClr val="tx1"/>
                </a:solidFill>
                <a:effectLst/>
                <a:latin typeface="+mn-lt"/>
                <a:ea typeface="+mn-ea"/>
                <a:cs typeface="+mn-cs"/>
              </a:rPr>
              <a:t>Novel</a:t>
            </a:r>
            <a:r>
              <a:rPr lang="de-CH" sz="1200" kern="1200" dirty="0">
                <a:solidFill>
                  <a:schemeClr val="tx1"/>
                </a:solidFill>
                <a:effectLst/>
                <a:latin typeface="+mn-lt"/>
                <a:ea typeface="+mn-ea"/>
                <a:cs typeface="+mn-cs"/>
              </a:rPr>
              <a:t> Technological Culture. Science Technology &amp; Human Values 42, 795 </a:t>
            </a:r>
            <a:r>
              <a:rPr lang="de-CH" sz="1200" u="none" strike="noStrike" kern="1200" dirty="0">
                <a:solidFill>
                  <a:schemeClr val="tx1"/>
                </a:solidFill>
                <a:effectLst/>
                <a:latin typeface="+mn-lt"/>
                <a:ea typeface="+mn-ea"/>
                <a:cs typeface="+mn-cs"/>
                <a:hlinkClick r:id="rId5"/>
              </a:rPr>
              <a:t>https://doi.org/10.1177/0162243916689599</a:t>
            </a:r>
            <a:endParaRPr lang="de-CH" sz="1200" kern="1200" dirty="0">
              <a:solidFill>
                <a:schemeClr val="tx1"/>
              </a:solidFill>
              <a:effectLst/>
              <a:latin typeface="+mn-lt"/>
              <a:ea typeface="+mn-ea"/>
              <a:cs typeface="+mn-cs"/>
            </a:endParaRPr>
          </a:p>
          <a:p>
            <a:endParaRPr lang="de-CH" sz="1200" kern="1200" dirty="0">
              <a:solidFill>
                <a:schemeClr val="tx1"/>
              </a:solidFill>
              <a:effectLst/>
              <a:latin typeface="+mn-lt"/>
              <a:ea typeface="+mn-ea"/>
              <a:cs typeface="+mn-cs"/>
            </a:endParaRPr>
          </a:p>
          <a:p>
            <a:r>
              <a:rPr lang="de-CH" sz="1200" kern="1200" dirty="0">
                <a:solidFill>
                  <a:schemeClr val="tx1"/>
                </a:solidFill>
                <a:effectLst/>
                <a:latin typeface="+mn-lt"/>
                <a:ea typeface="+mn-ea"/>
                <a:cs typeface="+mn-cs"/>
              </a:rPr>
              <a:t>Gould R.K., Lincoln N.K. (2017) </a:t>
            </a:r>
            <a:r>
              <a:rPr lang="de-CH" sz="1200" kern="1200" dirty="0" err="1">
                <a:solidFill>
                  <a:schemeClr val="tx1"/>
                </a:solidFill>
                <a:effectLst/>
                <a:latin typeface="+mn-lt"/>
                <a:ea typeface="+mn-ea"/>
                <a:cs typeface="+mn-cs"/>
              </a:rPr>
              <a:t>Expanding</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the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suite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of</a:t>
            </a:r>
            <a:r>
              <a:rPr lang="de-CH" sz="1200" kern="1200" dirty="0">
                <a:solidFill>
                  <a:schemeClr val="tx1"/>
                </a:solidFill>
                <a:effectLst/>
                <a:latin typeface="+mn-lt"/>
                <a:ea typeface="+mn-ea"/>
                <a:cs typeface="+mn-cs"/>
              </a:rPr>
              <a:t> Cultural </a:t>
            </a:r>
            <a:r>
              <a:rPr lang="de-CH" sz="1200" kern="1200" dirty="0" err="1">
                <a:solidFill>
                  <a:schemeClr val="tx1"/>
                </a:solidFill>
                <a:effectLst/>
                <a:latin typeface="+mn-lt"/>
                <a:ea typeface="+mn-ea"/>
                <a:cs typeface="+mn-cs"/>
              </a:rPr>
              <a:t>Ecosystem</a:t>
            </a:r>
            <a:r>
              <a:rPr lang="de-CH" sz="1200" kern="1200" dirty="0">
                <a:solidFill>
                  <a:schemeClr val="tx1"/>
                </a:solidFill>
                <a:effectLst/>
                <a:latin typeface="+mn-lt"/>
                <a:ea typeface="+mn-ea"/>
                <a:cs typeface="+mn-cs"/>
              </a:rPr>
              <a:t> Services </a:t>
            </a:r>
            <a:r>
              <a:rPr lang="de-CH" sz="1200" kern="1200" dirty="0" err="1">
                <a:solidFill>
                  <a:schemeClr val="tx1"/>
                </a:solidFill>
                <a:effectLst/>
                <a:latin typeface="+mn-lt"/>
                <a:ea typeface="+mn-ea"/>
                <a:cs typeface="+mn-cs"/>
              </a:rPr>
              <a:t>to</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include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ingenuity</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perspective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and</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life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teaching</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Ecosystem</a:t>
            </a:r>
            <a:r>
              <a:rPr lang="de-CH" sz="1200" kern="1200" dirty="0">
                <a:solidFill>
                  <a:schemeClr val="tx1"/>
                </a:solidFill>
                <a:effectLst/>
                <a:latin typeface="+mn-lt"/>
                <a:ea typeface="+mn-ea"/>
                <a:cs typeface="+mn-cs"/>
              </a:rPr>
              <a:t> Services 25:117-127. </a:t>
            </a:r>
            <a:r>
              <a:rPr lang="de-CH" sz="1200" u="none" strike="noStrike" kern="1200" dirty="0">
                <a:solidFill>
                  <a:schemeClr val="tx1"/>
                </a:solidFill>
                <a:effectLst/>
                <a:latin typeface="+mn-lt"/>
                <a:ea typeface="+mn-ea"/>
                <a:cs typeface="+mn-cs"/>
                <a:hlinkClick r:id="rId6"/>
              </a:rPr>
              <a:t>http://dx.doi.org/10.1016/j.ecoser.2017.04.002</a:t>
            </a:r>
            <a:endParaRPr lang="de-CH" sz="1200" kern="1200" dirty="0">
              <a:solidFill>
                <a:schemeClr val="tx1"/>
              </a:solidFill>
              <a:effectLst/>
              <a:latin typeface="+mn-lt"/>
              <a:ea typeface="+mn-ea"/>
              <a:cs typeface="+mn-cs"/>
            </a:endParaRPr>
          </a:p>
          <a:p>
            <a:endParaRPr lang="de-CH" dirty="0"/>
          </a:p>
        </p:txBody>
      </p:sp>
      <p:sp>
        <p:nvSpPr>
          <p:cNvPr id="4" name="Foliennummernplatzhalter 3"/>
          <p:cNvSpPr>
            <a:spLocks noGrp="1"/>
          </p:cNvSpPr>
          <p:nvPr>
            <p:ph type="sldNum" sz="quarter" idx="5"/>
          </p:nvPr>
        </p:nvSpPr>
        <p:spPr/>
        <p:txBody>
          <a:bodyPr/>
          <a:lstStyle/>
          <a:p>
            <a:fld id="{92383C3E-C972-D14F-BBA1-88A056F54D7F}" type="slidenum">
              <a:rPr lang="de-DE" smtClean="0"/>
              <a:t>27</a:t>
            </a:fld>
            <a:endParaRPr lang="de-DE"/>
          </a:p>
        </p:txBody>
      </p:sp>
    </p:spTree>
    <p:extLst>
      <p:ext uri="{BB962C8B-B14F-4D97-AF65-F5344CB8AC3E}">
        <p14:creationId xmlns:p14="http://schemas.microsoft.com/office/powerpoint/2010/main" val="31868762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b="1" dirty="0"/>
              <a:t>Relationales Argument</a:t>
            </a:r>
            <a:r>
              <a:rPr lang="de-CH" dirty="0"/>
              <a:t>: Die Beziehung zur Natur ist ein wesentlicher Faktor menschlichen Wohlbefindens. Im Fokus sind die Beiträge der Natur für den Menschen (</a:t>
            </a:r>
            <a:r>
              <a:rPr lang="de-CH" b="1" dirty="0" err="1"/>
              <a:t>N</a:t>
            </a:r>
            <a:r>
              <a:rPr lang="de-CH" dirty="0" err="1"/>
              <a:t>ature’s</a:t>
            </a:r>
            <a:r>
              <a:rPr lang="de-CH" dirty="0"/>
              <a:t> </a:t>
            </a:r>
            <a:r>
              <a:rPr lang="de-CH" b="1" dirty="0" err="1"/>
              <a:t>C</a:t>
            </a:r>
            <a:r>
              <a:rPr lang="de-CH" dirty="0" err="1"/>
              <a:t>ontributions</a:t>
            </a:r>
            <a:r>
              <a:rPr lang="de-CH" dirty="0"/>
              <a:t> </a:t>
            </a:r>
            <a:r>
              <a:rPr lang="de-CH" dirty="0" err="1"/>
              <a:t>to</a:t>
            </a:r>
            <a:r>
              <a:rPr lang="de-CH" dirty="0"/>
              <a:t> </a:t>
            </a:r>
            <a:r>
              <a:rPr lang="de-CH" b="1" dirty="0"/>
              <a:t>P</a:t>
            </a:r>
            <a:r>
              <a:rPr lang="de-CH" dirty="0"/>
              <a:t>eople,</a:t>
            </a:r>
            <a:r>
              <a:rPr lang="de-CH" b="1" dirty="0"/>
              <a:t> NCPs</a:t>
            </a:r>
            <a:r>
              <a:rPr lang="de-CH" dirty="0"/>
              <a:t>, Diaz et al. 2018). </a:t>
            </a: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dirty="0">
                <a:solidFill>
                  <a:schemeClr val="bg2"/>
                </a:solidFill>
                <a:latin typeface="Avenir Next Condensed" panose="020B0506020202020204" pitchFamily="34" charset="0"/>
              </a:rPr>
              <a:t>NCP 15: </a:t>
            </a:r>
            <a:r>
              <a:rPr lang="de-CH" sz="1200" b="1" i="0" kern="1200" dirty="0">
                <a:solidFill>
                  <a:schemeClr val="tx1"/>
                </a:solidFill>
                <a:effectLst/>
                <a:latin typeface="+mn-lt"/>
                <a:ea typeface="+mn-ea"/>
                <a:cs typeface="+mn-cs"/>
              </a:rPr>
              <a:t>Bildung und Inspiration</a:t>
            </a:r>
            <a:endParaRPr lang="de-CH" sz="1200" b="1" dirty="0">
              <a:solidFill>
                <a:schemeClr val="bg2"/>
              </a:solidFill>
              <a:latin typeface="Avenir Next Condensed" panose="020B0506020202020204" pitchFamily="34" charset="0"/>
            </a:endParaRPr>
          </a:p>
          <a:p>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u="sng" kern="1200" dirty="0">
                <a:solidFill>
                  <a:schemeClr val="tx1"/>
                </a:solidFill>
                <a:effectLst/>
                <a:latin typeface="+mn-lt"/>
                <a:ea typeface="+mn-ea"/>
                <a:cs typeface="+mn-cs"/>
              </a:rPr>
              <a:t>Weiterführende Literatur:</a:t>
            </a:r>
          </a:p>
          <a:p>
            <a:r>
              <a:rPr lang="de-CH" sz="1200" kern="1200" dirty="0" err="1">
                <a:solidFill>
                  <a:schemeClr val="tx1"/>
                </a:solidFill>
                <a:effectLst/>
                <a:latin typeface="+mn-lt"/>
                <a:ea typeface="+mn-ea"/>
                <a:cs typeface="+mn-cs"/>
              </a:rPr>
              <a:t>Fish</a:t>
            </a:r>
            <a:r>
              <a:rPr lang="de-CH" sz="1200" kern="1200" dirty="0">
                <a:solidFill>
                  <a:schemeClr val="tx1"/>
                </a:solidFill>
                <a:effectLst/>
                <a:latin typeface="+mn-lt"/>
                <a:ea typeface="+mn-ea"/>
                <a:cs typeface="+mn-cs"/>
              </a:rPr>
              <a:t> R., Church A, Winter M. (2016) </a:t>
            </a:r>
            <a:r>
              <a:rPr lang="de-CH" sz="1200" kern="1200" dirty="0" err="1">
                <a:solidFill>
                  <a:schemeClr val="tx1"/>
                </a:solidFill>
                <a:effectLst/>
                <a:latin typeface="+mn-lt"/>
                <a:ea typeface="+mn-ea"/>
                <a:cs typeface="+mn-cs"/>
              </a:rPr>
              <a:t>Conceptualising</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cultural</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ecosystem</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services</a:t>
            </a:r>
            <a:r>
              <a:rPr lang="de-CH" sz="1200" kern="1200" dirty="0">
                <a:solidFill>
                  <a:schemeClr val="tx1"/>
                </a:solidFill>
                <a:effectLst/>
                <a:latin typeface="+mn-lt"/>
                <a:ea typeface="+mn-ea"/>
                <a:cs typeface="+mn-cs"/>
              </a:rPr>
              <a:t>: A </a:t>
            </a:r>
            <a:r>
              <a:rPr lang="de-CH" sz="1200" kern="1200" dirty="0" err="1">
                <a:solidFill>
                  <a:schemeClr val="tx1"/>
                </a:solidFill>
                <a:effectLst/>
                <a:latin typeface="+mn-lt"/>
                <a:ea typeface="+mn-ea"/>
                <a:cs typeface="+mn-cs"/>
              </a:rPr>
              <a:t>novel</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framework</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for</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research</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and</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critical</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engagement</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Ecosystem</a:t>
            </a:r>
            <a:r>
              <a:rPr lang="de-CH" sz="1200" kern="1200" dirty="0">
                <a:solidFill>
                  <a:schemeClr val="tx1"/>
                </a:solidFill>
                <a:effectLst/>
                <a:latin typeface="+mn-lt"/>
                <a:ea typeface="+mn-ea"/>
                <a:cs typeface="+mn-cs"/>
              </a:rPr>
              <a:t> Services 21, 208-216. </a:t>
            </a:r>
            <a:r>
              <a:rPr lang="de-CH" sz="1200" u="none" strike="noStrike" kern="1200" dirty="0">
                <a:solidFill>
                  <a:schemeClr val="tx1"/>
                </a:solidFill>
                <a:effectLst/>
                <a:latin typeface="+mn-lt"/>
                <a:ea typeface="+mn-ea"/>
                <a:cs typeface="+mn-cs"/>
                <a:hlinkClick r:id="rId3"/>
              </a:rPr>
              <a:t>http://dx.doi.org/10.1016/j.ecoser.2016.09.002</a:t>
            </a:r>
            <a:endParaRPr lang="de-CH" sz="1200" kern="1200" dirty="0">
              <a:solidFill>
                <a:schemeClr val="tx1"/>
              </a:solidFill>
              <a:effectLst/>
              <a:latin typeface="+mn-lt"/>
              <a:ea typeface="+mn-ea"/>
              <a:cs typeface="+mn-cs"/>
            </a:endParaRPr>
          </a:p>
          <a:p>
            <a:endParaRPr lang="de-CH" sz="1200" kern="1200" dirty="0">
              <a:solidFill>
                <a:schemeClr val="tx1"/>
              </a:solidFill>
              <a:effectLst/>
              <a:latin typeface="+mn-lt"/>
              <a:ea typeface="+mn-ea"/>
              <a:cs typeface="+mn-cs"/>
            </a:endParaRPr>
          </a:p>
          <a:p>
            <a:r>
              <a:rPr lang="de-CH" sz="1200" kern="1200" dirty="0" err="1">
                <a:solidFill>
                  <a:schemeClr val="tx1"/>
                </a:solidFill>
                <a:effectLst/>
                <a:latin typeface="+mn-lt"/>
                <a:ea typeface="+mn-ea"/>
                <a:cs typeface="+mn-cs"/>
              </a:rPr>
              <a:t>Mocior</a:t>
            </a:r>
            <a:r>
              <a:rPr lang="de-CH" sz="1200" kern="1200" dirty="0">
                <a:solidFill>
                  <a:schemeClr val="tx1"/>
                </a:solidFill>
                <a:effectLst/>
                <a:latin typeface="+mn-lt"/>
                <a:ea typeface="+mn-ea"/>
                <a:cs typeface="+mn-cs"/>
              </a:rPr>
              <a:t>, E., Kruse M. (2016) Educational </a:t>
            </a:r>
            <a:r>
              <a:rPr lang="de-CH" sz="1200" kern="1200" dirty="0" err="1">
                <a:solidFill>
                  <a:schemeClr val="tx1"/>
                </a:solidFill>
                <a:effectLst/>
                <a:latin typeface="+mn-lt"/>
                <a:ea typeface="+mn-ea"/>
                <a:cs typeface="+mn-cs"/>
              </a:rPr>
              <a:t>values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and</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services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of</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ecosystems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and</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landscapes</a:t>
            </a:r>
            <a:r>
              <a:rPr lang="de-CH" sz="1200" kern="1200" dirty="0">
                <a:solidFill>
                  <a:schemeClr val="tx1"/>
                </a:solidFill>
                <a:effectLst/>
                <a:latin typeface="+mn-lt"/>
                <a:ea typeface="+mn-ea"/>
                <a:cs typeface="+mn-cs"/>
              </a:rPr>
              <a:t> – an </a:t>
            </a:r>
            <a:r>
              <a:rPr lang="de-CH" sz="1200" kern="1200" dirty="0" err="1">
                <a:solidFill>
                  <a:schemeClr val="tx1"/>
                </a:solidFill>
                <a:effectLst/>
                <a:latin typeface="+mn-lt"/>
                <a:ea typeface="+mn-ea"/>
                <a:cs typeface="+mn-cs"/>
              </a:rPr>
              <a:t>overview</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Ecological</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Indicators</a:t>
            </a:r>
            <a:r>
              <a:rPr lang="de-CH" sz="1200" kern="1200" dirty="0">
                <a:solidFill>
                  <a:schemeClr val="tx1"/>
                </a:solidFill>
                <a:effectLst/>
                <a:latin typeface="+mn-lt"/>
                <a:ea typeface="+mn-ea"/>
                <a:cs typeface="+mn-cs"/>
              </a:rPr>
              <a:t> 60, 137-151. </a:t>
            </a:r>
            <a:r>
              <a:rPr lang="de-CH" sz="1200" u="none" strike="noStrike" kern="1200" dirty="0">
                <a:solidFill>
                  <a:schemeClr val="tx1"/>
                </a:solidFill>
                <a:effectLst/>
                <a:latin typeface="+mn-lt"/>
                <a:ea typeface="+mn-ea"/>
                <a:cs typeface="+mn-cs"/>
                <a:hlinkClick r:id="rId4" tooltip="Persistent link using digital object identifier"/>
              </a:rPr>
              <a:t>https://doi.org/10.1016/j.ecolind.2015.06.031</a:t>
            </a:r>
            <a:endParaRPr lang="de-CH" sz="1200" kern="1200" dirty="0">
              <a:solidFill>
                <a:schemeClr val="tx1"/>
              </a:solidFill>
              <a:effectLst/>
              <a:latin typeface="+mn-lt"/>
              <a:ea typeface="+mn-ea"/>
              <a:cs typeface="+mn-cs"/>
            </a:endParaRPr>
          </a:p>
          <a:p>
            <a:endParaRPr lang="de-CH" sz="1200" kern="1200" dirty="0">
              <a:solidFill>
                <a:schemeClr val="tx1"/>
              </a:solidFill>
              <a:effectLst/>
              <a:latin typeface="+mn-lt"/>
              <a:ea typeface="+mn-ea"/>
              <a:cs typeface="+mn-cs"/>
            </a:endParaRPr>
          </a:p>
          <a:p>
            <a:r>
              <a:rPr lang="de-CH" sz="1200" kern="1200" dirty="0">
                <a:solidFill>
                  <a:schemeClr val="tx1"/>
                </a:solidFill>
                <a:effectLst/>
                <a:latin typeface="+mn-lt"/>
                <a:ea typeface="+mn-ea"/>
                <a:cs typeface="+mn-cs"/>
              </a:rPr>
              <a:t>Fisch M. (2017) The Nature </a:t>
            </a:r>
            <a:r>
              <a:rPr lang="de-CH" sz="1200" kern="1200" dirty="0" err="1">
                <a:solidFill>
                  <a:schemeClr val="tx1"/>
                </a:solidFill>
                <a:effectLst/>
                <a:latin typeface="+mn-lt"/>
                <a:ea typeface="+mn-ea"/>
                <a:cs typeface="+mn-cs"/>
              </a:rPr>
              <a:t>of</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Biomimicry</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Toward</a:t>
            </a:r>
            <a:r>
              <a:rPr lang="de-CH" sz="1200" kern="1200" dirty="0">
                <a:solidFill>
                  <a:schemeClr val="tx1"/>
                </a:solidFill>
                <a:effectLst/>
                <a:latin typeface="+mn-lt"/>
                <a:ea typeface="+mn-ea"/>
                <a:cs typeface="+mn-cs"/>
              </a:rPr>
              <a:t> a </a:t>
            </a:r>
            <a:r>
              <a:rPr lang="de-CH" sz="1200" kern="1200" dirty="0" err="1">
                <a:solidFill>
                  <a:schemeClr val="tx1"/>
                </a:solidFill>
                <a:effectLst/>
                <a:latin typeface="+mn-lt"/>
                <a:ea typeface="+mn-ea"/>
                <a:cs typeface="+mn-cs"/>
              </a:rPr>
              <a:t>Novel</a:t>
            </a:r>
            <a:r>
              <a:rPr lang="de-CH" sz="1200" kern="1200" dirty="0">
                <a:solidFill>
                  <a:schemeClr val="tx1"/>
                </a:solidFill>
                <a:effectLst/>
                <a:latin typeface="+mn-lt"/>
                <a:ea typeface="+mn-ea"/>
                <a:cs typeface="+mn-cs"/>
              </a:rPr>
              <a:t> Technological Culture. Science Technology &amp; Human Values 42, 795 </a:t>
            </a:r>
            <a:r>
              <a:rPr lang="de-CH" sz="1200" u="none" strike="noStrike" kern="1200" dirty="0">
                <a:solidFill>
                  <a:schemeClr val="tx1"/>
                </a:solidFill>
                <a:effectLst/>
                <a:latin typeface="+mn-lt"/>
                <a:ea typeface="+mn-ea"/>
                <a:cs typeface="+mn-cs"/>
                <a:hlinkClick r:id="rId5"/>
              </a:rPr>
              <a:t>https://doi.org/10.1177/0162243916689599</a:t>
            </a:r>
            <a:endParaRPr lang="de-CH" sz="1200" kern="1200" dirty="0">
              <a:solidFill>
                <a:schemeClr val="tx1"/>
              </a:solidFill>
              <a:effectLst/>
              <a:latin typeface="+mn-lt"/>
              <a:ea typeface="+mn-ea"/>
              <a:cs typeface="+mn-cs"/>
            </a:endParaRPr>
          </a:p>
          <a:p>
            <a:endParaRPr lang="de-CH" sz="1200" kern="1200" dirty="0">
              <a:solidFill>
                <a:schemeClr val="tx1"/>
              </a:solidFill>
              <a:effectLst/>
              <a:latin typeface="+mn-lt"/>
              <a:ea typeface="+mn-ea"/>
              <a:cs typeface="+mn-cs"/>
            </a:endParaRPr>
          </a:p>
          <a:p>
            <a:r>
              <a:rPr lang="de-CH" sz="1200" kern="1200" dirty="0">
                <a:solidFill>
                  <a:schemeClr val="tx1"/>
                </a:solidFill>
                <a:effectLst/>
                <a:latin typeface="+mn-lt"/>
                <a:ea typeface="+mn-ea"/>
                <a:cs typeface="+mn-cs"/>
              </a:rPr>
              <a:t>Gould R.K., Lincoln N.K. (2017) </a:t>
            </a:r>
            <a:r>
              <a:rPr lang="de-CH" sz="1200" kern="1200" dirty="0" err="1">
                <a:solidFill>
                  <a:schemeClr val="tx1"/>
                </a:solidFill>
                <a:effectLst/>
                <a:latin typeface="+mn-lt"/>
                <a:ea typeface="+mn-ea"/>
                <a:cs typeface="+mn-cs"/>
              </a:rPr>
              <a:t>Expanding</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the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suite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of</a:t>
            </a:r>
            <a:r>
              <a:rPr lang="de-CH" sz="1200" kern="1200" dirty="0">
                <a:solidFill>
                  <a:schemeClr val="tx1"/>
                </a:solidFill>
                <a:effectLst/>
                <a:latin typeface="+mn-lt"/>
                <a:ea typeface="+mn-ea"/>
                <a:cs typeface="+mn-cs"/>
              </a:rPr>
              <a:t> Cultural </a:t>
            </a:r>
            <a:r>
              <a:rPr lang="de-CH" sz="1200" kern="1200" dirty="0" err="1">
                <a:solidFill>
                  <a:schemeClr val="tx1"/>
                </a:solidFill>
                <a:effectLst/>
                <a:latin typeface="+mn-lt"/>
                <a:ea typeface="+mn-ea"/>
                <a:cs typeface="+mn-cs"/>
              </a:rPr>
              <a:t>Ecosystem</a:t>
            </a:r>
            <a:r>
              <a:rPr lang="de-CH" sz="1200" kern="1200" dirty="0">
                <a:solidFill>
                  <a:schemeClr val="tx1"/>
                </a:solidFill>
                <a:effectLst/>
                <a:latin typeface="+mn-lt"/>
                <a:ea typeface="+mn-ea"/>
                <a:cs typeface="+mn-cs"/>
              </a:rPr>
              <a:t> Services </a:t>
            </a:r>
            <a:r>
              <a:rPr lang="de-CH" sz="1200" kern="1200" dirty="0" err="1">
                <a:solidFill>
                  <a:schemeClr val="tx1"/>
                </a:solidFill>
                <a:effectLst/>
                <a:latin typeface="+mn-lt"/>
                <a:ea typeface="+mn-ea"/>
                <a:cs typeface="+mn-cs"/>
              </a:rPr>
              <a:t>to</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include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ingenuity</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perspective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and</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life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teaching</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Ecosystem</a:t>
            </a:r>
            <a:r>
              <a:rPr lang="de-CH" sz="1200" kern="1200" dirty="0">
                <a:solidFill>
                  <a:schemeClr val="tx1"/>
                </a:solidFill>
                <a:effectLst/>
                <a:latin typeface="+mn-lt"/>
                <a:ea typeface="+mn-ea"/>
                <a:cs typeface="+mn-cs"/>
              </a:rPr>
              <a:t> Services 25:117-127. </a:t>
            </a:r>
            <a:r>
              <a:rPr lang="de-CH" sz="1200" u="none" strike="noStrike" kern="1200" dirty="0">
                <a:solidFill>
                  <a:schemeClr val="tx1"/>
                </a:solidFill>
                <a:effectLst/>
                <a:latin typeface="+mn-lt"/>
                <a:ea typeface="+mn-ea"/>
                <a:cs typeface="+mn-cs"/>
                <a:hlinkClick r:id="rId6"/>
              </a:rPr>
              <a:t>http://dx.doi.org/10.1016/j.ecoser.2017.04.002</a:t>
            </a:r>
            <a:endParaRPr lang="de-CH" sz="1200" kern="1200" dirty="0">
              <a:solidFill>
                <a:schemeClr val="tx1"/>
              </a:solidFill>
              <a:effectLst/>
              <a:latin typeface="+mn-lt"/>
              <a:ea typeface="+mn-ea"/>
              <a:cs typeface="+mn-cs"/>
            </a:endParaRPr>
          </a:p>
          <a:p>
            <a:endParaRPr lang="de-CH" dirty="0"/>
          </a:p>
        </p:txBody>
      </p:sp>
      <p:sp>
        <p:nvSpPr>
          <p:cNvPr id="4" name="Foliennummernplatzhalter 3"/>
          <p:cNvSpPr>
            <a:spLocks noGrp="1"/>
          </p:cNvSpPr>
          <p:nvPr>
            <p:ph type="sldNum" sz="quarter" idx="5"/>
          </p:nvPr>
        </p:nvSpPr>
        <p:spPr/>
        <p:txBody>
          <a:bodyPr/>
          <a:lstStyle/>
          <a:p>
            <a:fld id="{92383C3E-C972-D14F-BBA1-88A056F54D7F}" type="slidenum">
              <a:rPr lang="de-DE" smtClean="0"/>
              <a:t>28</a:t>
            </a:fld>
            <a:endParaRPr lang="de-DE"/>
          </a:p>
        </p:txBody>
      </p:sp>
    </p:spTree>
    <p:extLst>
      <p:ext uri="{BB962C8B-B14F-4D97-AF65-F5344CB8AC3E}">
        <p14:creationId xmlns:p14="http://schemas.microsoft.com/office/powerpoint/2010/main" val="11147375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b="1" dirty="0"/>
              <a:t>Relationales Argument</a:t>
            </a:r>
            <a:r>
              <a:rPr lang="de-CH" dirty="0"/>
              <a:t>: Die Beziehung zur Natur ist ein wesentlicher Faktor menschlichen Wohlbefindens. Im Fokus sind die Beiträge der Natur für den Menschen (</a:t>
            </a:r>
            <a:r>
              <a:rPr lang="de-CH" b="1" dirty="0" err="1"/>
              <a:t>N</a:t>
            </a:r>
            <a:r>
              <a:rPr lang="de-CH" dirty="0" err="1"/>
              <a:t>ature’s</a:t>
            </a:r>
            <a:r>
              <a:rPr lang="de-CH" dirty="0"/>
              <a:t> </a:t>
            </a:r>
            <a:r>
              <a:rPr lang="de-CH" b="1" dirty="0" err="1"/>
              <a:t>C</a:t>
            </a:r>
            <a:r>
              <a:rPr lang="de-CH" dirty="0" err="1"/>
              <a:t>ontributions</a:t>
            </a:r>
            <a:r>
              <a:rPr lang="de-CH" dirty="0"/>
              <a:t> </a:t>
            </a:r>
            <a:r>
              <a:rPr lang="de-CH" dirty="0" err="1"/>
              <a:t>to</a:t>
            </a:r>
            <a:r>
              <a:rPr lang="de-CH" dirty="0"/>
              <a:t> </a:t>
            </a:r>
            <a:r>
              <a:rPr lang="de-CH" b="1" dirty="0"/>
              <a:t>P</a:t>
            </a:r>
            <a:r>
              <a:rPr lang="de-CH" dirty="0"/>
              <a:t>eople,</a:t>
            </a:r>
            <a:r>
              <a:rPr lang="de-CH" b="1" dirty="0"/>
              <a:t> NCPs</a:t>
            </a:r>
            <a:r>
              <a:rPr lang="de-CH" dirty="0"/>
              <a:t>, Diaz et al. 2018). </a:t>
            </a: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dirty="0">
                <a:solidFill>
                  <a:schemeClr val="bg2"/>
                </a:solidFill>
                <a:latin typeface="Avenir Next Condensed" panose="020B0506020202020204" pitchFamily="34" charset="0"/>
              </a:rPr>
              <a:t>NCP 15: </a:t>
            </a:r>
            <a:r>
              <a:rPr lang="de-CH" sz="1200" b="1" i="0" kern="1200" dirty="0">
                <a:solidFill>
                  <a:schemeClr val="tx1"/>
                </a:solidFill>
                <a:effectLst/>
                <a:latin typeface="+mn-lt"/>
                <a:ea typeface="+mn-ea"/>
                <a:cs typeface="+mn-cs"/>
              </a:rPr>
              <a:t>Bildung und Inspiration</a:t>
            </a:r>
            <a:endParaRPr lang="de-CH" sz="1200" b="1" dirty="0">
              <a:solidFill>
                <a:schemeClr val="bg2"/>
              </a:solidFill>
              <a:latin typeface="Avenir Next Condensed" panose="020B0506020202020204" pitchFamily="34" charset="0"/>
            </a:endParaRPr>
          </a:p>
          <a:p>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u="sng" kern="1200" dirty="0">
                <a:solidFill>
                  <a:schemeClr val="tx1"/>
                </a:solidFill>
                <a:effectLst/>
                <a:latin typeface="+mn-lt"/>
                <a:ea typeface="+mn-ea"/>
                <a:cs typeface="+mn-cs"/>
              </a:rPr>
              <a:t>Weiterführende Literatur:</a:t>
            </a:r>
          </a:p>
          <a:p>
            <a:r>
              <a:rPr lang="de-CH" sz="1200" kern="1200" dirty="0" err="1">
                <a:solidFill>
                  <a:schemeClr val="tx1"/>
                </a:solidFill>
                <a:effectLst/>
                <a:latin typeface="+mn-lt"/>
                <a:ea typeface="+mn-ea"/>
                <a:cs typeface="+mn-cs"/>
              </a:rPr>
              <a:t>Fish</a:t>
            </a:r>
            <a:r>
              <a:rPr lang="de-CH" sz="1200" kern="1200" dirty="0">
                <a:solidFill>
                  <a:schemeClr val="tx1"/>
                </a:solidFill>
                <a:effectLst/>
                <a:latin typeface="+mn-lt"/>
                <a:ea typeface="+mn-ea"/>
                <a:cs typeface="+mn-cs"/>
              </a:rPr>
              <a:t> R., Church A, Winter M. (2016) </a:t>
            </a:r>
            <a:r>
              <a:rPr lang="de-CH" sz="1200" kern="1200" dirty="0" err="1">
                <a:solidFill>
                  <a:schemeClr val="tx1"/>
                </a:solidFill>
                <a:effectLst/>
                <a:latin typeface="+mn-lt"/>
                <a:ea typeface="+mn-ea"/>
                <a:cs typeface="+mn-cs"/>
              </a:rPr>
              <a:t>Conceptualising</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cultural</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ecosystem</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services</a:t>
            </a:r>
            <a:r>
              <a:rPr lang="de-CH" sz="1200" kern="1200" dirty="0">
                <a:solidFill>
                  <a:schemeClr val="tx1"/>
                </a:solidFill>
                <a:effectLst/>
                <a:latin typeface="+mn-lt"/>
                <a:ea typeface="+mn-ea"/>
                <a:cs typeface="+mn-cs"/>
              </a:rPr>
              <a:t>: A </a:t>
            </a:r>
            <a:r>
              <a:rPr lang="de-CH" sz="1200" kern="1200" dirty="0" err="1">
                <a:solidFill>
                  <a:schemeClr val="tx1"/>
                </a:solidFill>
                <a:effectLst/>
                <a:latin typeface="+mn-lt"/>
                <a:ea typeface="+mn-ea"/>
                <a:cs typeface="+mn-cs"/>
              </a:rPr>
              <a:t>novel</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framework</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for</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research</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and</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critical</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engagement</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Ecosystem</a:t>
            </a:r>
            <a:r>
              <a:rPr lang="de-CH" sz="1200" kern="1200" dirty="0">
                <a:solidFill>
                  <a:schemeClr val="tx1"/>
                </a:solidFill>
                <a:effectLst/>
                <a:latin typeface="+mn-lt"/>
                <a:ea typeface="+mn-ea"/>
                <a:cs typeface="+mn-cs"/>
              </a:rPr>
              <a:t> Services 21, 208-216. </a:t>
            </a:r>
            <a:r>
              <a:rPr lang="de-CH" sz="1200" u="none" strike="noStrike" kern="1200" dirty="0">
                <a:solidFill>
                  <a:schemeClr val="tx1"/>
                </a:solidFill>
                <a:effectLst/>
                <a:latin typeface="+mn-lt"/>
                <a:ea typeface="+mn-ea"/>
                <a:cs typeface="+mn-cs"/>
                <a:hlinkClick r:id="rId3"/>
              </a:rPr>
              <a:t>http://dx.doi.org/10.1016/j.ecoser.2016.09.002</a:t>
            </a:r>
            <a:endParaRPr lang="de-CH" sz="1200" kern="1200" dirty="0">
              <a:solidFill>
                <a:schemeClr val="tx1"/>
              </a:solidFill>
              <a:effectLst/>
              <a:latin typeface="+mn-lt"/>
              <a:ea typeface="+mn-ea"/>
              <a:cs typeface="+mn-cs"/>
            </a:endParaRPr>
          </a:p>
          <a:p>
            <a:endParaRPr lang="de-CH" sz="1200" kern="1200" dirty="0">
              <a:solidFill>
                <a:schemeClr val="tx1"/>
              </a:solidFill>
              <a:effectLst/>
              <a:latin typeface="+mn-lt"/>
              <a:ea typeface="+mn-ea"/>
              <a:cs typeface="+mn-cs"/>
            </a:endParaRPr>
          </a:p>
          <a:p>
            <a:r>
              <a:rPr lang="de-CH" sz="1200" kern="1200" dirty="0" err="1">
                <a:solidFill>
                  <a:schemeClr val="tx1"/>
                </a:solidFill>
                <a:effectLst/>
                <a:latin typeface="+mn-lt"/>
                <a:ea typeface="+mn-ea"/>
                <a:cs typeface="+mn-cs"/>
              </a:rPr>
              <a:t>Mocior</a:t>
            </a:r>
            <a:r>
              <a:rPr lang="de-CH" sz="1200" kern="1200" dirty="0">
                <a:solidFill>
                  <a:schemeClr val="tx1"/>
                </a:solidFill>
                <a:effectLst/>
                <a:latin typeface="+mn-lt"/>
                <a:ea typeface="+mn-ea"/>
                <a:cs typeface="+mn-cs"/>
              </a:rPr>
              <a:t>, E., Kruse M. (2016) Educational </a:t>
            </a:r>
            <a:r>
              <a:rPr lang="de-CH" sz="1200" kern="1200" dirty="0" err="1">
                <a:solidFill>
                  <a:schemeClr val="tx1"/>
                </a:solidFill>
                <a:effectLst/>
                <a:latin typeface="+mn-lt"/>
                <a:ea typeface="+mn-ea"/>
                <a:cs typeface="+mn-cs"/>
              </a:rPr>
              <a:t>values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and</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services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of</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ecosystems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and</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landscapes</a:t>
            </a:r>
            <a:r>
              <a:rPr lang="de-CH" sz="1200" kern="1200" dirty="0">
                <a:solidFill>
                  <a:schemeClr val="tx1"/>
                </a:solidFill>
                <a:effectLst/>
                <a:latin typeface="+mn-lt"/>
                <a:ea typeface="+mn-ea"/>
                <a:cs typeface="+mn-cs"/>
              </a:rPr>
              <a:t> – an </a:t>
            </a:r>
            <a:r>
              <a:rPr lang="de-CH" sz="1200" kern="1200" dirty="0" err="1">
                <a:solidFill>
                  <a:schemeClr val="tx1"/>
                </a:solidFill>
                <a:effectLst/>
                <a:latin typeface="+mn-lt"/>
                <a:ea typeface="+mn-ea"/>
                <a:cs typeface="+mn-cs"/>
              </a:rPr>
              <a:t>overview</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Ecological</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Indicators</a:t>
            </a:r>
            <a:r>
              <a:rPr lang="de-CH" sz="1200" kern="1200" dirty="0">
                <a:solidFill>
                  <a:schemeClr val="tx1"/>
                </a:solidFill>
                <a:effectLst/>
                <a:latin typeface="+mn-lt"/>
                <a:ea typeface="+mn-ea"/>
                <a:cs typeface="+mn-cs"/>
              </a:rPr>
              <a:t> 60, 137-151. </a:t>
            </a:r>
            <a:r>
              <a:rPr lang="de-CH" sz="1200" u="none" strike="noStrike" kern="1200" dirty="0">
                <a:solidFill>
                  <a:schemeClr val="tx1"/>
                </a:solidFill>
                <a:effectLst/>
                <a:latin typeface="+mn-lt"/>
                <a:ea typeface="+mn-ea"/>
                <a:cs typeface="+mn-cs"/>
                <a:hlinkClick r:id="rId4" tooltip="Persistent link using digital object identifier"/>
              </a:rPr>
              <a:t>https://doi.org/10.1016/j.ecolind.2015.06.031</a:t>
            </a:r>
            <a:endParaRPr lang="de-CH" sz="1200" kern="1200" dirty="0">
              <a:solidFill>
                <a:schemeClr val="tx1"/>
              </a:solidFill>
              <a:effectLst/>
              <a:latin typeface="+mn-lt"/>
              <a:ea typeface="+mn-ea"/>
              <a:cs typeface="+mn-cs"/>
            </a:endParaRPr>
          </a:p>
          <a:p>
            <a:endParaRPr lang="de-CH" sz="1200" kern="1200" dirty="0">
              <a:solidFill>
                <a:schemeClr val="tx1"/>
              </a:solidFill>
              <a:effectLst/>
              <a:latin typeface="+mn-lt"/>
              <a:ea typeface="+mn-ea"/>
              <a:cs typeface="+mn-cs"/>
            </a:endParaRPr>
          </a:p>
          <a:p>
            <a:r>
              <a:rPr lang="de-CH" sz="1200" kern="1200" dirty="0">
                <a:solidFill>
                  <a:schemeClr val="tx1"/>
                </a:solidFill>
                <a:effectLst/>
                <a:latin typeface="+mn-lt"/>
                <a:ea typeface="+mn-ea"/>
                <a:cs typeface="+mn-cs"/>
              </a:rPr>
              <a:t>Fisch M. (2017) The Nature </a:t>
            </a:r>
            <a:r>
              <a:rPr lang="de-CH" sz="1200" kern="1200" dirty="0" err="1">
                <a:solidFill>
                  <a:schemeClr val="tx1"/>
                </a:solidFill>
                <a:effectLst/>
                <a:latin typeface="+mn-lt"/>
                <a:ea typeface="+mn-ea"/>
                <a:cs typeface="+mn-cs"/>
              </a:rPr>
              <a:t>of</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Biomimicry</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Toward</a:t>
            </a:r>
            <a:r>
              <a:rPr lang="de-CH" sz="1200" kern="1200" dirty="0">
                <a:solidFill>
                  <a:schemeClr val="tx1"/>
                </a:solidFill>
                <a:effectLst/>
                <a:latin typeface="+mn-lt"/>
                <a:ea typeface="+mn-ea"/>
                <a:cs typeface="+mn-cs"/>
              </a:rPr>
              <a:t> a </a:t>
            </a:r>
            <a:r>
              <a:rPr lang="de-CH" sz="1200" kern="1200" dirty="0" err="1">
                <a:solidFill>
                  <a:schemeClr val="tx1"/>
                </a:solidFill>
                <a:effectLst/>
                <a:latin typeface="+mn-lt"/>
                <a:ea typeface="+mn-ea"/>
                <a:cs typeface="+mn-cs"/>
              </a:rPr>
              <a:t>Novel</a:t>
            </a:r>
            <a:r>
              <a:rPr lang="de-CH" sz="1200" kern="1200" dirty="0">
                <a:solidFill>
                  <a:schemeClr val="tx1"/>
                </a:solidFill>
                <a:effectLst/>
                <a:latin typeface="+mn-lt"/>
                <a:ea typeface="+mn-ea"/>
                <a:cs typeface="+mn-cs"/>
              </a:rPr>
              <a:t> Technological Culture. Science Technology &amp; Human Values 42, 795 </a:t>
            </a:r>
            <a:r>
              <a:rPr lang="de-CH" sz="1200" u="none" strike="noStrike" kern="1200" dirty="0">
                <a:solidFill>
                  <a:schemeClr val="tx1"/>
                </a:solidFill>
                <a:effectLst/>
                <a:latin typeface="+mn-lt"/>
                <a:ea typeface="+mn-ea"/>
                <a:cs typeface="+mn-cs"/>
                <a:hlinkClick r:id="rId5"/>
              </a:rPr>
              <a:t>https://doi.org/10.1177/0162243916689599</a:t>
            </a:r>
            <a:endParaRPr lang="de-CH" sz="1200" kern="1200" dirty="0">
              <a:solidFill>
                <a:schemeClr val="tx1"/>
              </a:solidFill>
              <a:effectLst/>
              <a:latin typeface="+mn-lt"/>
              <a:ea typeface="+mn-ea"/>
              <a:cs typeface="+mn-cs"/>
            </a:endParaRPr>
          </a:p>
          <a:p>
            <a:endParaRPr lang="de-CH" sz="1200" kern="1200" dirty="0">
              <a:solidFill>
                <a:schemeClr val="tx1"/>
              </a:solidFill>
              <a:effectLst/>
              <a:latin typeface="+mn-lt"/>
              <a:ea typeface="+mn-ea"/>
              <a:cs typeface="+mn-cs"/>
            </a:endParaRPr>
          </a:p>
          <a:p>
            <a:r>
              <a:rPr lang="de-CH" sz="1200" kern="1200" dirty="0">
                <a:solidFill>
                  <a:schemeClr val="tx1"/>
                </a:solidFill>
                <a:effectLst/>
                <a:latin typeface="+mn-lt"/>
                <a:ea typeface="+mn-ea"/>
                <a:cs typeface="+mn-cs"/>
              </a:rPr>
              <a:t>Gould R.K., Lincoln N.K. (2017) </a:t>
            </a:r>
            <a:r>
              <a:rPr lang="de-CH" sz="1200" kern="1200" dirty="0" err="1">
                <a:solidFill>
                  <a:schemeClr val="tx1"/>
                </a:solidFill>
                <a:effectLst/>
                <a:latin typeface="+mn-lt"/>
                <a:ea typeface="+mn-ea"/>
                <a:cs typeface="+mn-cs"/>
              </a:rPr>
              <a:t>Expanding</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the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suite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of</a:t>
            </a:r>
            <a:r>
              <a:rPr lang="de-CH" sz="1200" kern="1200" dirty="0">
                <a:solidFill>
                  <a:schemeClr val="tx1"/>
                </a:solidFill>
                <a:effectLst/>
                <a:latin typeface="+mn-lt"/>
                <a:ea typeface="+mn-ea"/>
                <a:cs typeface="+mn-cs"/>
              </a:rPr>
              <a:t> Cultural </a:t>
            </a:r>
            <a:r>
              <a:rPr lang="de-CH" sz="1200" kern="1200" dirty="0" err="1">
                <a:solidFill>
                  <a:schemeClr val="tx1"/>
                </a:solidFill>
                <a:effectLst/>
                <a:latin typeface="+mn-lt"/>
                <a:ea typeface="+mn-ea"/>
                <a:cs typeface="+mn-cs"/>
              </a:rPr>
              <a:t>Ecosystem</a:t>
            </a:r>
            <a:r>
              <a:rPr lang="de-CH" sz="1200" kern="1200" dirty="0">
                <a:solidFill>
                  <a:schemeClr val="tx1"/>
                </a:solidFill>
                <a:effectLst/>
                <a:latin typeface="+mn-lt"/>
                <a:ea typeface="+mn-ea"/>
                <a:cs typeface="+mn-cs"/>
              </a:rPr>
              <a:t> Services </a:t>
            </a:r>
            <a:r>
              <a:rPr lang="de-CH" sz="1200" kern="1200" dirty="0" err="1">
                <a:solidFill>
                  <a:schemeClr val="tx1"/>
                </a:solidFill>
                <a:effectLst/>
                <a:latin typeface="+mn-lt"/>
                <a:ea typeface="+mn-ea"/>
                <a:cs typeface="+mn-cs"/>
              </a:rPr>
              <a:t>to</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include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ingenuity</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perspective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and</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life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teaching</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Ecosystem</a:t>
            </a:r>
            <a:r>
              <a:rPr lang="de-CH" sz="1200" kern="1200" dirty="0">
                <a:solidFill>
                  <a:schemeClr val="tx1"/>
                </a:solidFill>
                <a:effectLst/>
                <a:latin typeface="+mn-lt"/>
                <a:ea typeface="+mn-ea"/>
                <a:cs typeface="+mn-cs"/>
              </a:rPr>
              <a:t> Services 25:117-127. </a:t>
            </a:r>
            <a:r>
              <a:rPr lang="de-CH" sz="1200" u="none" strike="noStrike" kern="1200" dirty="0">
                <a:solidFill>
                  <a:schemeClr val="tx1"/>
                </a:solidFill>
                <a:effectLst/>
                <a:latin typeface="+mn-lt"/>
                <a:ea typeface="+mn-ea"/>
                <a:cs typeface="+mn-cs"/>
                <a:hlinkClick r:id="rId6"/>
              </a:rPr>
              <a:t>http://dx.doi.org/10.1016/j.ecoser.2017.04.002</a:t>
            </a:r>
            <a:endParaRPr lang="de-CH" dirty="0"/>
          </a:p>
          <a:p>
            <a:endParaRPr lang="de-CH" sz="1200" kern="1200" dirty="0">
              <a:solidFill>
                <a:schemeClr val="tx1"/>
              </a:solidFill>
              <a:effectLst/>
              <a:latin typeface="+mn-lt"/>
              <a:ea typeface="+mn-ea"/>
              <a:cs typeface="+mn-cs"/>
            </a:endParaRPr>
          </a:p>
          <a:p>
            <a:r>
              <a:rPr lang="de-CH" sz="1200" kern="1200" dirty="0">
                <a:solidFill>
                  <a:schemeClr val="tx1"/>
                </a:solidFill>
                <a:effectLst/>
                <a:latin typeface="+mn-lt"/>
                <a:ea typeface="+mn-ea"/>
                <a:cs typeface="+mn-cs"/>
              </a:rPr>
              <a:t>Santos-</a:t>
            </a:r>
            <a:r>
              <a:rPr lang="de-CH" sz="1200" kern="1200" dirty="0" err="1">
                <a:solidFill>
                  <a:schemeClr val="tx1"/>
                </a:solidFill>
                <a:effectLst/>
                <a:latin typeface="+mn-lt"/>
                <a:ea typeface="+mn-ea"/>
                <a:cs typeface="+mn-cs"/>
              </a:rPr>
              <a:t>Fita</a:t>
            </a:r>
            <a:r>
              <a:rPr lang="de-CH" sz="1200" kern="1200" dirty="0">
                <a:solidFill>
                  <a:schemeClr val="tx1"/>
                </a:solidFill>
                <a:effectLst/>
                <a:latin typeface="+mn-lt"/>
                <a:ea typeface="+mn-ea"/>
                <a:cs typeface="+mn-cs"/>
              </a:rPr>
              <a:t>, D., </a:t>
            </a:r>
            <a:r>
              <a:rPr lang="de-CH" sz="1200" kern="1200" dirty="0" err="1">
                <a:solidFill>
                  <a:schemeClr val="tx1"/>
                </a:solidFill>
                <a:effectLst/>
                <a:latin typeface="+mn-lt"/>
                <a:ea typeface="+mn-ea"/>
                <a:cs typeface="+mn-cs"/>
              </a:rPr>
              <a:t>Naranjo</a:t>
            </a:r>
            <a:r>
              <a:rPr lang="de-CH" sz="1200" kern="1200" dirty="0">
                <a:solidFill>
                  <a:schemeClr val="tx1"/>
                </a:solidFill>
                <a:effectLst/>
                <a:latin typeface="+mn-lt"/>
                <a:ea typeface="+mn-ea"/>
                <a:cs typeface="+mn-cs"/>
              </a:rPr>
              <a:t>, E.J., Estrada, E.I. et al. (2015) </a:t>
            </a:r>
            <a:r>
              <a:rPr lang="de-CH" sz="1200" kern="1200" dirty="0" err="1">
                <a:solidFill>
                  <a:schemeClr val="tx1"/>
                </a:solidFill>
                <a:effectLst/>
                <a:latin typeface="+mn-lt"/>
                <a:ea typeface="+mn-ea"/>
                <a:cs typeface="+mn-cs"/>
              </a:rPr>
              <a:t>Symbolism</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and</a:t>
            </a:r>
            <a:r>
              <a:rPr lang="de-CH" sz="1200" kern="1200" dirty="0">
                <a:solidFill>
                  <a:schemeClr val="tx1"/>
                </a:solidFill>
                <a:effectLst/>
                <a:latin typeface="+mn-lt"/>
                <a:ea typeface="+mn-ea"/>
                <a:cs typeface="+mn-cs"/>
              </a:rPr>
              <a:t> ritual </a:t>
            </a:r>
            <a:r>
              <a:rPr lang="de-CH" sz="1200" kern="1200" dirty="0" err="1">
                <a:solidFill>
                  <a:schemeClr val="tx1"/>
                </a:solidFill>
                <a:effectLst/>
                <a:latin typeface="+mn-lt"/>
                <a:ea typeface="+mn-ea"/>
                <a:cs typeface="+mn-cs"/>
              </a:rPr>
              <a:t>practices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related</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to</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hunting</a:t>
            </a:r>
            <a:r>
              <a:rPr lang="de-CH" sz="1200" kern="1200" dirty="0">
                <a:solidFill>
                  <a:schemeClr val="tx1"/>
                </a:solidFill>
                <a:effectLst/>
                <a:latin typeface="+mn-lt"/>
                <a:ea typeface="+mn-ea"/>
                <a:cs typeface="+mn-cs"/>
              </a:rPr>
              <a:t> in Maya </a:t>
            </a:r>
            <a:r>
              <a:rPr lang="de-CH" sz="1200" kern="1200" dirty="0" err="1">
                <a:solidFill>
                  <a:schemeClr val="tx1"/>
                </a:solidFill>
                <a:effectLst/>
                <a:latin typeface="+mn-lt"/>
                <a:ea typeface="+mn-ea"/>
                <a:cs typeface="+mn-cs"/>
              </a:rPr>
              <a:t>communities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from</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central</a:t>
            </a:r>
            <a:r>
              <a:rPr lang="de-CH" sz="1200" kern="1200" dirty="0">
                <a:solidFill>
                  <a:schemeClr val="tx1"/>
                </a:solidFill>
                <a:effectLst/>
                <a:latin typeface="+mn-lt"/>
                <a:ea typeface="+mn-ea"/>
                <a:cs typeface="+mn-cs"/>
              </a:rPr>
              <a:t> Quintana </a:t>
            </a:r>
            <a:r>
              <a:rPr lang="de-CH" sz="1200" kern="1200" dirty="0" err="1">
                <a:solidFill>
                  <a:schemeClr val="tx1"/>
                </a:solidFill>
                <a:effectLst/>
                <a:latin typeface="+mn-lt"/>
                <a:ea typeface="+mn-ea"/>
                <a:cs typeface="+mn-cs"/>
              </a:rPr>
              <a:t>Roo</a:t>
            </a:r>
            <a:r>
              <a:rPr lang="de-CH" sz="1200" kern="1200" dirty="0">
                <a:solidFill>
                  <a:schemeClr val="tx1"/>
                </a:solidFill>
                <a:effectLst/>
                <a:latin typeface="+mn-lt"/>
                <a:ea typeface="+mn-ea"/>
                <a:cs typeface="+mn-cs"/>
              </a:rPr>
              <a:t>, Mexico. J </a:t>
            </a:r>
            <a:r>
              <a:rPr lang="de-CH" sz="1200" kern="1200" dirty="0" err="1">
                <a:solidFill>
                  <a:schemeClr val="tx1"/>
                </a:solidFill>
                <a:effectLst/>
                <a:latin typeface="+mn-lt"/>
                <a:ea typeface="+mn-ea"/>
                <a:cs typeface="+mn-cs"/>
              </a:rPr>
              <a:t>Ethnobiology</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Ethnomedicine</a:t>
            </a:r>
            <a:r>
              <a:rPr lang="de-CH" sz="1200" kern="1200" dirty="0">
                <a:solidFill>
                  <a:schemeClr val="tx1"/>
                </a:solidFill>
                <a:effectLst/>
                <a:latin typeface="+mn-lt"/>
                <a:ea typeface="+mn-ea"/>
                <a:cs typeface="+mn-cs"/>
              </a:rPr>
              <a:t> 11, 71. </a:t>
            </a:r>
            <a:r>
              <a:rPr lang="de-CH" sz="1200" u="none" strike="noStrike" kern="1200" dirty="0">
                <a:solidFill>
                  <a:schemeClr val="tx1"/>
                </a:solidFill>
                <a:effectLst/>
                <a:latin typeface="+mn-lt"/>
                <a:ea typeface="+mn-ea"/>
                <a:cs typeface="+mn-cs"/>
                <a:hlinkClick r:id="rId7"/>
              </a:rPr>
              <a:t>https://doi.org/10.1186/s13002-015-0055-x</a:t>
            </a:r>
            <a:endParaRPr lang="de-CH" sz="1200" kern="1200" dirty="0">
              <a:solidFill>
                <a:schemeClr val="tx1"/>
              </a:solidFill>
              <a:effectLst/>
              <a:latin typeface="+mn-lt"/>
              <a:ea typeface="+mn-ea"/>
              <a:cs typeface="+mn-cs"/>
            </a:endParaRPr>
          </a:p>
          <a:p>
            <a:endParaRPr lang="de-CH" dirty="0"/>
          </a:p>
        </p:txBody>
      </p:sp>
      <p:sp>
        <p:nvSpPr>
          <p:cNvPr id="4" name="Foliennummernplatzhalter 3"/>
          <p:cNvSpPr>
            <a:spLocks noGrp="1"/>
          </p:cNvSpPr>
          <p:nvPr>
            <p:ph type="sldNum" sz="quarter" idx="5"/>
          </p:nvPr>
        </p:nvSpPr>
        <p:spPr/>
        <p:txBody>
          <a:bodyPr/>
          <a:lstStyle/>
          <a:p>
            <a:fld id="{92383C3E-C972-D14F-BBA1-88A056F54D7F}" type="slidenum">
              <a:rPr lang="de-DE" smtClean="0"/>
              <a:t>29</a:t>
            </a:fld>
            <a:endParaRPr lang="de-DE"/>
          </a:p>
        </p:txBody>
      </p:sp>
    </p:spTree>
    <p:extLst>
      <p:ext uri="{BB962C8B-B14F-4D97-AF65-F5344CB8AC3E}">
        <p14:creationId xmlns:p14="http://schemas.microsoft.com/office/powerpoint/2010/main" val="41794976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b="1" dirty="0"/>
              <a:t>Relationales Argument</a:t>
            </a:r>
            <a:r>
              <a:rPr lang="de-CH" dirty="0"/>
              <a:t>: Die Beziehung zur Natur ist ein wesentlicher Faktor menschlichen Wohlbefindens. Im Fokus sind die Beiträge der Natur für den Menschen (</a:t>
            </a:r>
            <a:r>
              <a:rPr lang="de-CH" b="1" dirty="0" err="1"/>
              <a:t>N</a:t>
            </a:r>
            <a:r>
              <a:rPr lang="de-CH" dirty="0" err="1"/>
              <a:t>ature’s</a:t>
            </a:r>
            <a:r>
              <a:rPr lang="de-CH" dirty="0"/>
              <a:t> </a:t>
            </a:r>
            <a:r>
              <a:rPr lang="de-CH" b="1" dirty="0" err="1"/>
              <a:t>C</a:t>
            </a:r>
            <a:r>
              <a:rPr lang="de-CH" dirty="0" err="1"/>
              <a:t>ontributions</a:t>
            </a:r>
            <a:r>
              <a:rPr lang="de-CH" dirty="0"/>
              <a:t> </a:t>
            </a:r>
            <a:r>
              <a:rPr lang="de-CH" dirty="0" err="1"/>
              <a:t>to</a:t>
            </a:r>
            <a:r>
              <a:rPr lang="de-CH" dirty="0"/>
              <a:t> </a:t>
            </a:r>
            <a:r>
              <a:rPr lang="de-CH" b="1" dirty="0"/>
              <a:t>P</a:t>
            </a:r>
            <a:r>
              <a:rPr lang="de-CH" dirty="0"/>
              <a:t>eople,</a:t>
            </a:r>
            <a:r>
              <a:rPr lang="de-CH" b="1" dirty="0"/>
              <a:t> NCPs</a:t>
            </a:r>
            <a:r>
              <a:rPr lang="de-CH" dirty="0"/>
              <a:t>, Diaz et al. 2018). </a:t>
            </a: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dirty="0">
                <a:solidFill>
                  <a:schemeClr val="bg2"/>
                </a:solidFill>
                <a:latin typeface="Avenir Next Condensed" panose="020B0506020202020204" pitchFamily="34" charset="0"/>
              </a:rPr>
              <a:t>NCP 15: </a:t>
            </a:r>
            <a:r>
              <a:rPr lang="de-CH" sz="1200" b="1" i="0" kern="1200" dirty="0">
                <a:solidFill>
                  <a:schemeClr val="tx1"/>
                </a:solidFill>
                <a:effectLst/>
                <a:latin typeface="+mn-lt"/>
                <a:ea typeface="+mn-ea"/>
                <a:cs typeface="+mn-cs"/>
              </a:rPr>
              <a:t>Bildung und Inspiration</a:t>
            </a:r>
            <a:endParaRPr lang="de-CH" sz="1200" b="1" dirty="0">
              <a:solidFill>
                <a:schemeClr val="bg2"/>
              </a:solidFill>
              <a:latin typeface="Avenir Next Condensed" panose="020B0506020202020204" pitchFamily="34" charset="0"/>
            </a:endParaRPr>
          </a:p>
          <a:p>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u="sng" kern="1200" dirty="0">
                <a:solidFill>
                  <a:schemeClr val="tx1"/>
                </a:solidFill>
                <a:effectLst/>
                <a:latin typeface="+mn-lt"/>
                <a:ea typeface="+mn-ea"/>
                <a:cs typeface="+mn-cs"/>
              </a:rPr>
              <a:t>Weiterführende Literatur:</a:t>
            </a:r>
          </a:p>
          <a:p>
            <a:endParaRPr lang="de-CH" dirty="0"/>
          </a:p>
          <a:p>
            <a:r>
              <a:rPr lang="de-CH" sz="1200" kern="1200" dirty="0" err="1">
                <a:solidFill>
                  <a:schemeClr val="tx1"/>
                </a:solidFill>
                <a:effectLst/>
                <a:latin typeface="+mn-lt"/>
                <a:ea typeface="+mn-ea"/>
                <a:cs typeface="+mn-cs"/>
              </a:rPr>
              <a:t>Posey</a:t>
            </a:r>
            <a:r>
              <a:rPr lang="de-CH" sz="1200" kern="1200" dirty="0">
                <a:solidFill>
                  <a:schemeClr val="tx1"/>
                </a:solidFill>
                <a:effectLst/>
                <a:latin typeface="+mn-lt"/>
                <a:ea typeface="+mn-ea"/>
                <a:cs typeface="+mn-cs"/>
              </a:rPr>
              <a:t> D. A. (1999) Cultural </a:t>
            </a:r>
            <a:r>
              <a:rPr lang="de-CH" sz="1200" kern="1200" dirty="0" err="1">
                <a:solidFill>
                  <a:schemeClr val="tx1"/>
                </a:solidFill>
                <a:effectLst/>
                <a:latin typeface="+mn-lt"/>
                <a:ea typeface="+mn-ea"/>
                <a:cs typeface="+mn-cs"/>
              </a:rPr>
              <a:t>and</a:t>
            </a:r>
            <a:r>
              <a:rPr lang="de-CH" sz="1200" kern="1200" dirty="0">
                <a:solidFill>
                  <a:schemeClr val="tx1"/>
                </a:solidFill>
                <a:effectLst/>
                <a:latin typeface="+mn-lt"/>
                <a:ea typeface="+mn-ea"/>
                <a:cs typeface="+mn-cs"/>
              </a:rPr>
              <a:t> spiritual </a:t>
            </a:r>
            <a:r>
              <a:rPr lang="de-CH" sz="1200" kern="1200" dirty="0" err="1">
                <a:solidFill>
                  <a:schemeClr val="tx1"/>
                </a:solidFill>
                <a:effectLst/>
                <a:latin typeface="+mn-lt"/>
                <a:ea typeface="+mn-ea"/>
                <a:cs typeface="+mn-cs"/>
              </a:rPr>
              <a:t>values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of</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biodiversity</a:t>
            </a:r>
            <a:r>
              <a:rPr lang="de-CH" sz="1200" kern="1200" dirty="0">
                <a:solidFill>
                  <a:schemeClr val="tx1"/>
                </a:solidFill>
                <a:effectLst/>
                <a:latin typeface="+mn-lt"/>
                <a:ea typeface="+mn-ea"/>
                <a:cs typeface="+mn-cs"/>
              </a:rPr>
              <a:t>. (Intermediate </a:t>
            </a:r>
            <a:r>
              <a:rPr lang="de-CH" sz="1200" kern="1200" dirty="0" err="1">
                <a:solidFill>
                  <a:schemeClr val="tx1"/>
                </a:solidFill>
                <a:effectLst/>
                <a:latin typeface="+mn-lt"/>
                <a:ea typeface="+mn-ea"/>
                <a:cs typeface="+mn-cs"/>
              </a:rPr>
              <a:t>technology</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publications</a:t>
            </a:r>
            <a:r>
              <a:rPr lang="de-CH" sz="1200" kern="1200" dirty="0">
                <a:solidFill>
                  <a:schemeClr val="tx1"/>
                </a:solidFill>
                <a:effectLst/>
                <a:latin typeface="+mn-lt"/>
                <a:ea typeface="+mn-ea"/>
                <a:cs typeface="+mn-cs"/>
              </a:rPr>
              <a:t>), </a:t>
            </a:r>
            <a:r>
              <a:rPr lang="de-CH" sz="1200" u="none" strike="noStrike" kern="1200" dirty="0">
                <a:solidFill>
                  <a:schemeClr val="tx1"/>
                </a:solidFill>
                <a:effectLst/>
                <a:latin typeface="+mn-lt"/>
                <a:ea typeface="+mn-ea"/>
                <a:cs typeface="+mn-cs"/>
                <a:hlinkClick r:id="rId3"/>
              </a:rPr>
              <a:t>http://wedocs.unep.org/bitstream/handle/20.500.11822/9190/Cultural_Spiritual_thebible.pdf?isAllowed=y&amp;sequence=1</a:t>
            </a:r>
            <a:endParaRPr lang="de-CH" sz="1200" kern="1200" dirty="0">
              <a:solidFill>
                <a:schemeClr val="tx1"/>
              </a:solidFill>
              <a:effectLst/>
              <a:latin typeface="+mn-lt"/>
              <a:ea typeface="+mn-ea"/>
              <a:cs typeface="+mn-cs"/>
            </a:endParaRPr>
          </a:p>
          <a:p>
            <a:endParaRPr lang="de-CH" sz="1200" kern="1200" dirty="0">
              <a:solidFill>
                <a:schemeClr val="tx1"/>
              </a:solidFill>
              <a:effectLst/>
              <a:latin typeface="+mn-lt"/>
              <a:ea typeface="+mn-ea"/>
              <a:cs typeface="+mn-cs"/>
            </a:endParaRPr>
          </a:p>
          <a:p>
            <a:r>
              <a:rPr lang="de-CH" sz="1200" kern="1200" dirty="0">
                <a:solidFill>
                  <a:schemeClr val="tx1"/>
                </a:solidFill>
                <a:effectLst/>
                <a:latin typeface="+mn-lt"/>
                <a:ea typeface="+mn-ea"/>
                <a:cs typeface="+mn-cs"/>
              </a:rPr>
              <a:t>Turner, N.J., </a:t>
            </a:r>
            <a:r>
              <a:rPr lang="de-CH" sz="1200" kern="1200" dirty="0" err="1">
                <a:solidFill>
                  <a:schemeClr val="tx1"/>
                </a:solidFill>
                <a:effectLst/>
                <a:latin typeface="+mn-lt"/>
                <a:ea typeface="+mn-ea"/>
                <a:cs typeface="+mn-cs"/>
              </a:rPr>
              <a:t>Berkes</a:t>
            </a:r>
            <a:r>
              <a:rPr lang="de-CH" sz="1200" kern="1200" dirty="0">
                <a:solidFill>
                  <a:schemeClr val="tx1"/>
                </a:solidFill>
                <a:effectLst/>
                <a:latin typeface="+mn-lt"/>
                <a:ea typeface="+mn-ea"/>
                <a:cs typeface="+mn-cs"/>
              </a:rPr>
              <a:t>, F. (2006) Coming </a:t>
            </a:r>
            <a:r>
              <a:rPr lang="de-CH" sz="1200" kern="1200" dirty="0" err="1">
                <a:solidFill>
                  <a:schemeClr val="tx1"/>
                </a:solidFill>
                <a:effectLst/>
                <a:latin typeface="+mn-lt"/>
                <a:ea typeface="+mn-ea"/>
                <a:cs typeface="+mn-cs"/>
              </a:rPr>
              <a:t>to</a:t>
            </a:r>
            <a:r>
              <a:rPr lang="de-CH" sz="1200" kern="1200" dirty="0">
                <a:solidFill>
                  <a:schemeClr val="tx1"/>
                </a:solidFill>
                <a:effectLst/>
                <a:latin typeface="+mn-lt"/>
                <a:ea typeface="+mn-ea"/>
                <a:cs typeface="+mn-cs"/>
              </a:rPr>
              <a:t> Understanding: </a:t>
            </a:r>
            <a:r>
              <a:rPr lang="de-CH" sz="1200" kern="1200" dirty="0" err="1">
                <a:solidFill>
                  <a:schemeClr val="tx1"/>
                </a:solidFill>
                <a:effectLst/>
                <a:latin typeface="+mn-lt"/>
                <a:ea typeface="+mn-ea"/>
                <a:cs typeface="+mn-cs"/>
              </a:rPr>
              <a:t>Developing</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Conservation</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through</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Incremental</a:t>
            </a:r>
            <a:r>
              <a:rPr lang="de-CH" sz="1200" kern="1200" dirty="0">
                <a:solidFill>
                  <a:schemeClr val="tx1"/>
                </a:solidFill>
                <a:effectLst/>
                <a:latin typeface="+mn-lt"/>
                <a:ea typeface="+mn-ea"/>
                <a:cs typeface="+mn-cs"/>
              </a:rPr>
              <a:t> Learning in </a:t>
            </a:r>
            <a:r>
              <a:rPr lang="de-CH" sz="1200" kern="1200" dirty="0" err="1">
                <a:solidFill>
                  <a:schemeClr val="tx1"/>
                </a:solidFill>
                <a:effectLst/>
                <a:latin typeface="+mn-lt"/>
                <a:ea typeface="+mn-ea"/>
                <a:cs typeface="+mn-cs"/>
              </a:rPr>
              <a:t>the</a:t>
            </a:r>
            <a:r>
              <a:rPr lang="de-CH" sz="1200" kern="1200" dirty="0">
                <a:solidFill>
                  <a:schemeClr val="tx1"/>
                </a:solidFill>
                <a:effectLst/>
                <a:latin typeface="+mn-lt"/>
                <a:ea typeface="+mn-ea"/>
                <a:cs typeface="+mn-cs"/>
              </a:rPr>
              <a:t> Pacific </a:t>
            </a:r>
            <a:r>
              <a:rPr lang="de-CH" sz="1200" kern="1200" dirty="0" err="1">
                <a:solidFill>
                  <a:schemeClr val="tx1"/>
                </a:solidFill>
                <a:effectLst/>
                <a:latin typeface="+mn-lt"/>
                <a:ea typeface="+mn-ea"/>
                <a:cs typeface="+mn-cs"/>
              </a:rPr>
              <a:t>Northwest</a:t>
            </a:r>
            <a:r>
              <a:rPr lang="de-CH" sz="1200" kern="1200" dirty="0">
                <a:solidFill>
                  <a:schemeClr val="tx1"/>
                </a:solidFill>
                <a:effectLst/>
                <a:latin typeface="+mn-lt"/>
                <a:ea typeface="+mn-ea"/>
                <a:cs typeface="+mn-cs"/>
              </a:rPr>
              <a:t>. Hum </a:t>
            </a:r>
            <a:r>
              <a:rPr lang="de-CH" sz="1200" kern="1200" dirty="0" err="1">
                <a:solidFill>
                  <a:schemeClr val="tx1"/>
                </a:solidFill>
                <a:effectLst/>
                <a:latin typeface="+mn-lt"/>
                <a:ea typeface="+mn-ea"/>
                <a:cs typeface="+mn-cs"/>
              </a:rPr>
              <a:t>Ecol</a:t>
            </a:r>
            <a:r>
              <a:rPr lang="de-CH" sz="1200" kern="1200" dirty="0">
                <a:solidFill>
                  <a:schemeClr val="tx1"/>
                </a:solidFill>
                <a:effectLst/>
                <a:latin typeface="+mn-lt"/>
                <a:ea typeface="+mn-ea"/>
                <a:cs typeface="+mn-cs"/>
              </a:rPr>
              <a:t> 34, 495–513. https://</a:t>
            </a:r>
            <a:r>
              <a:rPr lang="de-CH" sz="1200" kern="1200" dirty="0" err="1">
                <a:solidFill>
                  <a:schemeClr val="tx1"/>
                </a:solidFill>
                <a:effectLst/>
                <a:latin typeface="+mn-lt"/>
                <a:ea typeface="+mn-ea"/>
                <a:cs typeface="+mn-cs"/>
              </a:rPr>
              <a:t>doi.org</a:t>
            </a:r>
            <a:r>
              <a:rPr lang="de-CH" sz="1200" kern="1200" dirty="0">
                <a:solidFill>
                  <a:schemeClr val="tx1"/>
                </a:solidFill>
                <a:effectLst/>
                <a:latin typeface="+mn-lt"/>
                <a:ea typeface="+mn-ea"/>
                <a:cs typeface="+mn-cs"/>
              </a:rPr>
              <a:t>/10.1007/s10745-006-9042-0</a:t>
            </a:r>
          </a:p>
          <a:p>
            <a:endParaRPr lang="de-CH" sz="1200" kern="1200" dirty="0">
              <a:solidFill>
                <a:schemeClr val="tx1"/>
              </a:solidFill>
              <a:effectLst/>
              <a:latin typeface="+mn-lt"/>
              <a:ea typeface="+mn-ea"/>
              <a:cs typeface="+mn-cs"/>
            </a:endParaRPr>
          </a:p>
          <a:p>
            <a:r>
              <a:rPr lang="de-CH" sz="1200" kern="1200" dirty="0" err="1">
                <a:solidFill>
                  <a:schemeClr val="tx1"/>
                </a:solidFill>
                <a:effectLst/>
                <a:latin typeface="+mn-lt"/>
                <a:ea typeface="+mn-ea"/>
                <a:cs typeface="+mn-cs"/>
              </a:rPr>
              <a:t>Berkes</a:t>
            </a:r>
            <a:r>
              <a:rPr lang="de-CH" sz="1200" kern="1200" dirty="0">
                <a:solidFill>
                  <a:schemeClr val="tx1"/>
                </a:solidFill>
                <a:effectLst/>
                <a:latin typeface="+mn-lt"/>
                <a:ea typeface="+mn-ea"/>
                <a:cs typeface="+mn-cs"/>
              </a:rPr>
              <a:t>, F., Turner, N.J. (2006) Knowledge, Learning </a:t>
            </a:r>
            <a:r>
              <a:rPr lang="de-CH" sz="1200" kern="1200" dirty="0" err="1">
                <a:solidFill>
                  <a:schemeClr val="tx1"/>
                </a:solidFill>
                <a:effectLst/>
                <a:latin typeface="+mn-lt"/>
                <a:ea typeface="+mn-ea"/>
                <a:cs typeface="+mn-cs"/>
              </a:rPr>
              <a:t>and</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the</a:t>
            </a:r>
            <a:r>
              <a:rPr lang="de-CH" sz="1200" kern="1200" dirty="0">
                <a:solidFill>
                  <a:schemeClr val="tx1"/>
                </a:solidFill>
                <a:effectLst/>
                <a:latin typeface="+mn-lt"/>
                <a:ea typeface="+mn-ea"/>
                <a:cs typeface="+mn-cs"/>
              </a:rPr>
              <a:t> Evolution </a:t>
            </a:r>
            <a:r>
              <a:rPr lang="de-CH" sz="1200" kern="1200" dirty="0" err="1">
                <a:solidFill>
                  <a:schemeClr val="tx1"/>
                </a:solidFill>
                <a:effectLst/>
                <a:latin typeface="+mn-lt"/>
                <a:ea typeface="+mn-ea"/>
                <a:cs typeface="+mn-cs"/>
              </a:rPr>
              <a:t>of</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Conservation</a:t>
            </a:r>
            <a:r>
              <a:rPr lang="de-CH" sz="1200" kern="1200" dirty="0">
                <a:solidFill>
                  <a:schemeClr val="tx1"/>
                </a:solidFill>
                <a:effectLst/>
                <a:latin typeface="+mn-lt"/>
                <a:ea typeface="+mn-ea"/>
                <a:cs typeface="+mn-cs"/>
              </a:rPr>
              <a:t> Practice </a:t>
            </a:r>
            <a:r>
              <a:rPr lang="de-CH" sz="1200" kern="1200" dirty="0" err="1">
                <a:solidFill>
                  <a:schemeClr val="tx1"/>
                </a:solidFill>
                <a:effectLst/>
                <a:latin typeface="+mn-lt"/>
                <a:ea typeface="+mn-ea"/>
                <a:cs typeface="+mn-cs"/>
              </a:rPr>
              <a:t>for</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Social-Ecological</a:t>
            </a:r>
            <a:r>
              <a:rPr lang="de-CH" sz="1200" kern="1200" dirty="0">
                <a:solidFill>
                  <a:schemeClr val="tx1"/>
                </a:solidFill>
                <a:effectLst/>
                <a:latin typeface="+mn-lt"/>
                <a:ea typeface="+mn-ea"/>
                <a:cs typeface="+mn-cs"/>
              </a:rPr>
              <a:t> System </a:t>
            </a:r>
            <a:r>
              <a:rPr lang="de-CH" sz="1200" kern="1200" dirty="0" err="1">
                <a:solidFill>
                  <a:schemeClr val="tx1"/>
                </a:solidFill>
                <a:effectLst/>
                <a:latin typeface="+mn-lt"/>
                <a:ea typeface="+mn-ea"/>
                <a:cs typeface="+mn-cs"/>
              </a:rPr>
              <a:t>Resilience</a:t>
            </a:r>
            <a:r>
              <a:rPr lang="de-CH" sz="1200" kern="1200" dirty="0">
                <a:solidFill>
                  <a:schemeClr val="tx1"/>
                </a:solidFill>
                <a:effectLst/>
                <a:latin typeface="+mn-lt"/>
                <a:ea typeface="+mn-ea"/>
                <a:cs typeface="+mn-cs"/>
              </a:rPr>
              <a:t>. Hum </a:t>
            </a:r>
            <a:r>
              <a:rPr lang="de-CH" sz="1200" kern="1200" dirty="0" err="1">
                <a:solidFill>
                  <a:schemeClr val="tx1"/>
                </a:solidFill>
                <a:effectLst/>
                <a:latin typeface="+mn-lt"/>
                <a:ea typeface="+mn-ea"/>
                <a:cs typeface="+mn-cs"/>
              </a:rPr>
              <a:t>Ecol</a:t>
            </a:r>
            <a:r>
              <a:rPr lang="de-CH" sz="1200" kern="1200" dirty="0">
                <a:solidFill>
                  <a:schemeClr val="tx1"/>
                </a:solidFill>
                <a:effectLst/>
                <a:latin typeface="+mn-lt"/>
                <a:ea typeface="+mn-ea"/>
                <a:cs typeface="+mn-cs"/>
              </a:rPr>
              <a:t> 34, 479. https://</a:t>
            </a:r>
            <a:r>
              <a:rPr lang="de-CH" sz="1200" kern="1200" dirty="0" err="1">
                <a:solidFill>
                  <a:schemeClr val="tx1"/>
                </a:solidFill>
                <a:effectLst/>
                <a:latin typeface="+mn-lt"/>
                <a:ea typeface="+mn-ea"/>
                <a:cs typeface="+mn-cs"/>
              </a:rPr>
              <a:t>doi.org</a:t>
            </a:r>
            <a:r>
              <a:rPr lang="de-CH" sz="1200" kern="1200" dirty="0">
                <a:solidFill>
                  <a:schemeClr val="tx1"/>
                </a:solidFill>
                <a:effectLst/>
                <a:latin typeface="+mn-lt"/>
                <a:ea typeface="+mn-ea"/>
                <a:cs typeface="+mn-cs"/>
              </a:rPr>
              <a:t>/10.1007/s10745-006-9008-2</a:t>
            </a:r>
          </a:p>
          <a:p>
            <a:endParaRPr lang="de-CH" sz="1200" kern="1200" dirty="0">
              <a:solidFill>
                <a:schemeClr val="tx1"/>
              </a:solidFill>
              <a:effectLst/>
              <a:latin typeface="+mn-lt"/>
              <a:ea typeface="+mn-ea"/>
              <a:cs typeface="+mn-cs"/>
            </a:endParaRPr>
          </a:p>
          <a:p>
            <a:r>
              <a:rPr lang="de-CH" sz="1200" kern="1200" dirty="0">
                <a:solidFill>
                  <a:schemeClr val="tx1"/>
                </a:solidFill>
                <a:effectLst/>
                <a:latin typeface="+mn-lt"/>
                <a:ea typeface="+mn-ea"/>
                <a:cs typeface="+mn-cs"/>
              </a:rPr>
              <a:t>Chan K. M. A. et al., (2012) </a:t>
            </a:r>
            <a:r>
              <a:rPr lang="de-CH" sz="1200" kern="1200" dirty="0" err="1">
                <a:solidFill>
                  <a:schemeClr val="tx1"/>
                </a:solidFill>
                <a:effectLst/>
                <a:latin typeface="+mn-lt"/>
                <a:ea typeface="+mn-ea"/>
                <a:cs typeface="+mn-cs"/>
              </a:rPr>
              <a:t>Rethinking</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ecosystem</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services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to</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better</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address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and</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navigate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cultural</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values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Ecological</a:t>
            </a:r>
            <a:r>
              <a:rPr lang="de-CH" sz="1200" kern="1200" dirty="0">
                <a:solidFill>
                  <a:schemeClr val="tx1"/>
                </a:solidFill>
                <a:effectLst/>
                <a:latin typeface="+mn-lt"/>
                <a:ea typeface="+mn-ea"/>
                <a:cs typeface="+mn-cs"/>
              </a:rPr>
              <a:t> Economics 74, 8-18, </a:t>
            </a:r>
            <a:r>
              <a:rPr lang="de-CH" sz="1200" u="none" strike="noStrike" kern="1200" dirty="0">
                <a:solidFill>
                  <a:schemeClr val="tx1"/>
                </a:solidFill>
                <a:effectLst/>
                <a:latin typeface="+mn-lt"/>
                <a:ea typeface="+mn-ea"/>
                <a:cs typeface="+mn-cs"/>
                <a:hlinkClick r:id="rId4" tooltip="Persistent link using digital object identifier"/>
              </a:rPr>
              <a:t>https://doi.org/10.1016/j.ecolecon.2011.11.011</a:t>
            </a:r>
            <a:endParaRPr lang="de-CH" sz="1200" kern="1200" dirty="0">
              <a:solidFill>
                <a:schemeClr val="tx1"/>
              </a:solidFill>
              <a:effectLst/>
              <a:latin typeface="+mn-lt"/>
              <a:ea typeface="+mn-ea"/>
              <a:cs typeface="+mn-cs"/>
            </a:endParaRPr>
          </a:p>
          <a:p>
            <a:endParaRPr lang="de-CH" dirty="0"/>
          </a:p>
        </p:txBody>
      </p:sp>
      <p:sp>
        <p:nvSpPr>
          <p:cNvPr id="4" name="Foliennummernplatzhalter 3"/>
          <p:cNvSpPr>
            <a:spLocks noGrp="1"/>
          </p:cNvSpPr>
          <p:nvPr>
            <p:ph type="sldNum" sz="quarter" idx="5"/>
          </p:nvPr>
        </p:nvSpPr>
        <p:spPr/>
        <p:txBody>
          <a:bodyPr/>
          <a:lstStyle/>
          <a:p>
            <a:fld id="{92383C3E-C972-D14F-BBA1-88A056F54D7F}" type="slidenum">
              <a:rPr lang="de-DE" smtClean="0"/>
              <a:t>30</a:t>
            </a:fld>
            <a:endParaRPr lang="de-DE"/>
          </a:p>
        </p:txBody>
      </p:sp>
    </p:spTree>
    <p:extLst>
      <p:ext uri="{BB962C8B-B14F-4D97-AF65-F5344CB8AC3E}">
        <p14:creationId xmlns:p14="http://schemas.microsoft.com/office/powerpoint/2010/main" val="832036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1" kern="1200" dirty="0" err="1">
                <a:solidFill>
                  <a:schemeClr val="tx1"/>
                </a:solidFill>
                <a:effectLst/>
                <a:latin typeface="+mn-lt"/>
                <a:ea typeface="+mn-ea"/>
                <a:cs typeface="+mn-cs"/>
              </a:rPr>
              <a:t>Bugter</a:t>
            </a:r>
            <a:r>
              <a:rPr lang="de-CH" sz="1200" b="1" kern="1200" dirty="0">
                <a:solidFill>
                  <a:schemeClr val="tx1"/>
                </a:solidFill>
                <a:effectLst/>
                <a:latin typeface="+mn-lt"/>
                <a:ea typeface="+mn-ea"/>
                <a:cs typeface="+mn-cs"/>
              </a:rPr>
              <a:t>, R., Smith A., </a:t>
            </a:r>
            <a:r>
              <a:rPr lang="de-CH" sz="1200" b="1" kern="1200" dirty="0" err="1">
                <a:solidFill>
                  <a:schemeClr val="tx1"/>
                </a:solidFill>
                <a:effectLst/>
                <a:latin typeface="+mn-lt"/>
                <a:ea typeface="+mn-ea"/>
                <a:cs typeface="+mn-cs"/>
              </a:rPr>
              <a:t>and</a:t>
            </a:r>
            <a:r>
              <a:rPr lang="de-CH" sz="1200" b="1" kern="1200" dirty="0">
                <a:solidFill>
                  <a:schemeClr val="tx1"/>
                </a:solidFill>
                <a:effectLst/>
                <a:latin typeface="+mn-lt"/>
                <a:ea typeface="+mn-ea"/>
                <a:cs typeface="+mn-cs"/>
              </a:rPr>
              <a:t> </a:t>
            </a:r>
            <a:r>
              <a:rPr lang="de-CH" sz="1200" b="1" kern="1200" dirty="0" err="1">
                <a:solidFill>
                  <a:schemeClr val="tx1"/>
                </a:solidFill>
                <a:effectLst/>
                <a:latin typeface="+mn-lt"/>
                <a:ea typeface="+mn-ea"/>
                <a:cs typeface="+mn-cs"/>
              </a:rPr>
              <a:t>the</a:t>
            </a:r>
            <a:r>
              <a:rPr lang="de-CH" sz="1200" b="1" kern="1200" dirty="0">
                <a:solidFill>
                  <a:schemeClr val="tx1"/>
                </a:solidFill>
                <a:effectLst/>
                <a:latin typeface="+mn-lt"/>
                <a:ea typeface="+mn-ea"/>
                <a:cs typeface="+mn-cs"/>
              </a:rPr>
              <a:t> BESAFE </a:t>
            </a:r>
            <a:r>
              <a:rPr lang="de-CH" sz="1200" b="1" kern="1200" dirty="0" err="1">
                <a:solidFill>
                  <a:schemeClr val="tx1"/>
                </a:solidFill>
                <a:effectLst/>
                <a:latin typeface="+mn-lt"/>
                <a:ea typeface="+mn-ea"/>
                <a:cs typeface="+mn-cs"/>
              </a:rPr>
              <a:t>Consortium</a:t>
            </a:r>
            <a:r>
              <a:rPr lang="de-CH" sz="1200" b="1" kern="1200" dirty="0">
                <a:solidFill>
                  <a:schemeClr val="tx1"/>
                </a:solidFill>
                <a:effectLst/>
                <a:latin typeface="+mn-lt"/>
                <a:ea typeface="+mn-ea"/>
                <a:cs typeface="+mn-cs"/>
              </a:rPr>
              <a:t> (2017): </a:t>
            </a:r>
            <a:r>
              <a:rPr lang="de-CH" sz="1200" b="1" kern="1200" dirty="0" err="1">
                <a:solidFill>
                  <a:schemeClr val="tx1"/>
                </a:solidFill>
                <a:effectLst/>
                <a:latin typeface="+mn-lt"/>
                <a:ea typeface="+mn-ea"/>
                <a:cs typeface="+mn-cs"/>
              </a:rPr>
              <a:t>How</a:t>
            </a:r>
            <a:r>
              <a:rPr lang="de-CH" sz="1200" b="1" kern="1200" dirty="0">
                <a:solidFill>
                  <a:schemeClr val="tx1"/>
                </a:solidFill>
                <a:effectLst/>
                <a:latin typeface="+mn-lt"/>
                <a:ea typeface="+mn-ea"/>
                <a:cs typeface="+mn-cs"/>
              </a:rPr>
              <a:t> </a:t>
            </a:r>
            <a:r>
              <a:rPr lang="de-CH" sz="1200" b="1" kern="1200" dirty="0" err="1">
                <a:solidFill>
                  <a:schemeClr val="tx1"/>
                </a:solidFill>
                <a:effectLst/>
                <a:latin typeface="+mn-lt"/>
                <a:ea typeface="+mn-ea"/>
                <a:cs typeface="+mn-cs"/>
              </a:rPr>
              <a:t>to</a:t>
            </a:r>
            <a:r>
              <a:rPr lang="de-CH" sz="1200" b="1" kern="1200" dirty="0">
                <a:solidFill>
                  <a:schemeClr val="tx1"/>
                </a:solidFill>
                <a:effectLst/>
                <a:latin typeface="+mn-lt"/>
                <a:ea typeface="+mn-ea"/>
                <a:cs typeface="+mn-cs"/>
              </a:rPr>
              <a:t> </a:t>
            </a:r>
            <a:r>
              <a:rPr lang="de-CH" sz="1200" b="1" kern="1200" dirty="0" err="1">
                <a:solidFill>
                  <a:schemeClr val="tx1"/>
                </a:solidFill>
                <a:effectLst/>
                <a:latin typeface="+mn-lt"/>
                <a:ea typeface="+mn-ea"/>
                <a:cs typeface="+mn-cs"/>
              </a:rPr>
              <a:t>argue</a:t>
            </a:r>
            <a:r>
              <a:rPr lang="de-CH" sz="1200" b="1" kern="1200" dirty="0">
                <a:solidFill>
                  <a:schemeClr val="tx1"/>
                </a:solidFill>
                <a:effectLst/>
                <a:latin typeface="+mn-lt"/>
                <a:ea typeface="+mn-ea"/>
                <a:cs typeface="+mn-cs"/>
              </a:rPr>
              <a:t> </a:t>
            </a:r>
            <a:r>
              <a:rPr lang="de-CH" sz="1200" b="1" kern="1200" dirty="0" err="1">
                <a:solidFill>
                  <a:schemeClr val="tx1"/>
                </a:solidFill>
                <a:effectLst/>
                <a:latin typeface="+mn-lt"/>
                <a:ea typeface="+mn-ea"/>
                <a:cs typeface="+mn-cs"/>
              </a:rPr>
              <a:t>for</a:t>
            </a:r>
            <a:r>
              <a:rPr lang="de-CH" sz="1200" b="1" kern="1200" dirty="0">
                <a:solidFill>
                  <a:schemeClr val="tx1"/>
                </a:solidFill>
                <a:effectLst/>
                <a:latin typeface="+mn-lt"/>
                <a:ea typeface="+mn-ea"/>
                <a:cs typeface="+mn-cs"/>
              </a:rPr>
              <a:t> </a:t>
            </a:r>
            <a:r>
              <a:rPr lang="de-CH" sz="1200" b="1" kern="1200" dirty="0" err="1">
                <a:solidFill>
                  <a:schemeClr val="tx1"/>
                </a:solidFill>
                <a:effectLst/>
                <a:latin typeface="+mn-lt"/>
                <a:ea typeface="+mn-ea"/>
                <a:cs typeface="+mn-cs"/>
              </a:rPr>
              <a:t>biodiversity</a:t>
            </a:r>
            <a:r>
              <a:rPr lang="de-CH" sz="1200" b="1" kern="1200" dirty="0">
                <a:solidFill>
                  <a:schemeClr val="tx1"/>
                </a:solidFill>
                <a:effectLst/>
                <a:latin typeface="+mn-lt"/>
                <a:ea typeface="+mn-ea"/>
                <a:cs typeface="+mn-cs"/>
              </a:rPr>
              <a:t> </a:t>
            </a:r>
            <a:r>
              <a:rPr lang="de-CH" sz="1200" b="1" kern="1200" dirty="0" err="1">
                <a:solidFill>
                  <a:schemeClr val="tx1"/>
                </a:solidFill>
                <a:effectLst/>
                <a:latin typeface="+mn-lt"/>
                <a:ea typeface="+mn-ea"/>
                <a:cs typeface="+mn-cs"/>
              </a:rPr>
              <a:t>conservation</a:t>
            </a:r>
            <a:r>
              <a:rPr lang="de-CH" sz="1200" b="1" kern="1200" dirty="0">
                <a:solidFill>
                  <a:schemeClr val="tx1"/>
                </a:solidFill>
                <a:effectLst/>
                <a:latin typeface="+mn-lt"/>
                <a:ea typeface="+mn-ea"/>
                <a:cs typeface="+mn-cs"/>
              </a:rPr>
              <a:t> </a:t>
            </a:r>
            <a:r>
              <a:rPr lang="de-CH" sz="1200" b="1" kern="1200" dirty="0" err="1">
                <a:solidFill>
                  <a:schemeClr val="tx1"/>
                </a:solidFill>
                <a:effectLst/>
                <a:latin typeface="+mn-lt"/>
                <a:ea typeface="+mn-ea"/>
                <a:cs typeface="+mn-cs"/>
              </a:rPr>
              <a:t>more</a:t>
            </a:r>
            <a:r>
              <a:rPr lang="de-CH" sz="1200" b="1" kern="1200" dirty="0">
                <a:solidFill>
                  <a:schemeClr val="tx1"/>
                </a:solidFill>
                <a:effectLst/>
                <a:latin typeface="+mn-lt"/>
                <a:ea typeface="+mn-ea"/>
                <a:cs typeface="+mn-cs"/>
              </a:rPr>
              <a:t> </a:t>
            </a:r>
            <a:r>
              <a:rPr lang="de-CH" sz="1200" b="1" kern="1200" dirty="0" err="1">
                <a:solidFill>
                  <a:schemeClr val="tx1"/>
                </a:solidFill>
                <a:effectLst/>
                <a:latin typeface="+mn-lt"/>
                <a:ea typeface="+mn-ea"/>
                <a:cs typeface="+mn-cs"/>
              </a:rPr>
              <a:t>effectively</a:t>
            </a:r>
            <a:r>
              <a:rPr lang="de-CH" sz="1200" b="1" kern="1200" dirty="0">
                <a:solidFill>
                  <a:schemeClr val="tx1"/>
                </a:solidFill>
                <a:effectLst/>
                <a:latin typeface="+mn-lt"/>
                <a:ea typeface="+mn-ea"/>
                <a:cs typeface="+mn-cs"/>
              </a:rPr>
              <a:t>. </a:t>
            </a:r>
            <a:r>
              <a:rPr lang="de-CH" sz="1200" b="1" kern="1200" dirty="0" err="1">
                <a:solidFill>
                  <a:schemeClr val="tx1"/>
                </a:solidFill>
                <a:effectLst/>
                <a:latin typeface="+mn-lt"/>
                <a:ea typeface="+mn-ea"/>
                <a:cs typeface="+mn-cs"/>
              </a:rPr>
              <a:t>Recommendations</a:t>
            </a:r>
            <a:r>
              <a:rPr lang="de-CH" sz="1200" b="1" kern="1200" dirty="0">
                <a:solidFill>
                  <a:schemeClr val="tx1"/>
                </a:solidFill>
                <a:effectLst/>
                <a:latin typeface="+mn-lt"/>
                <a:ea typeface="+mn-ea"/>
                <a:cs typeface="+mn-cs"/>
              </a:rPr>
              <a:t> </a:t>
            </a:r>
            <a:r>
              <a:rPr lang="de-CH" sz="1200" b="1" kern="1200" dirty="0" err="1">
                <a:solidFill>
                  <a:schemeClr val="tx1"/>
                </a:solidFill>
                <a:effectLst/>
                <a:latin typeface="+mn-lt"/>
                <a:ea typeface="+mn-ea"/>
                <a:cs typeface="+mn-cs"/>
              </a:rPr>
              <a:t>from</a:t>
            </a:r>
            <a:r>
              <a:rPr lang="de-CH" sz="1200" b="1" kern="1200" dirty="0">
                <a:solidFill>
                  <a:schemeClr val="tx1"/>
                </a:solidFill>
                <a:effectLst/>
                <a:latin typeface="+mn-lt"/>
                <a:ea typeface="+mn-ea"/>
                <a:cs typeface="+mn-cs"/>
              </a:rPr>
              <a:t> </a:t>
            </a:r>
            <a:r>
              <a:rPr lang="de-CH" sz="1200" b="1" kern="1200" dirty="0" err="1">
                <a:solidFill>
                  <a:schemeClr val="tx1"/>
                </a:solidFill>
                <a:effectLst/>
                <a:latin typeface="+mn-lt"/>
                <a:ea typeface="+mn-ea"/>
                <a:cs typeface="+mn-cs"/>
              </a:rPr>
              <a:t>the</a:t>
            </a:r>
            <a:r>
              <a:rPr lang="de-CH" sz="1200" b="1" kern="1200" dirty="0">
                <a:solidFill>
                  <a:schemeClr val="tx1"/>
                </a:solidFill>
                <a:effectLst/>
                <a:latin typeface="+mn-lt"/>
                <a:ea typeface="+mn-ea"/>
                <a:cs typeface="+mn-cs"/>
              </a:rPr>
              <a:t> BESAFE </a:t>
            </a:r>
            <a:r>
              <a:rPr lang="de-CH" sz="1200" b="1" kern="1200" dirty="0" err="1">
                <a:solidFill>
                  <a:schemeClr val="tx1"/>
                </a:solidFill>
                <a:effectLst/>
                <a:latin typeface="+mn-lt"/>
                <a:ea typeface="+mn-ea"/>
                <a:cs typeface="+mn-cs"/>
              </a:rPr>
              <a:t>project</a:t>
            </a:r>
            <a:r>
              <a:rPr lang="de-CH" sz="1200" b="1" kern="1200" dirty="0">
                <a:solidFill>
                  <a:schemeClr val="tx1"/>
                </a:solidFill>
                <a:effectLst/>
                <a:latin typeface="+mn-lt"/>
                <a:ea typeface="+mn-ea"/>
                <a:cs typeface="+mn-cs"/>
              </a:rPr>
              <a:t>.</a:t>
            </a:r>
            <a:r>
              <a:rPr lang="de-CH" sz="1200" kern="1200" dirty="0">
                <a:solidFill>
                  <a:schemeClr val="tx1"/>
                </a:solidFill>
                <a:effectLst/>
                <a:latin typeface="+mn-lt"/>
                <a:ea typeface="+mn-ea"/>
                <a:cs typeface="+mn-cs"/>
              </a:rPr>
              <a:t> </a:t>
            </a:r>
            <a:r>
              <a:rPr lang="de-CH" sz="1200" u="none" strike="noStrike" kern="1200" dirty="0">
                <a:solidFill>
                  <a:schemeClr val="tx1"/>
                </a:solidFill>
                <a:effectLst/>
                <a:latin typeface="+mn-lt"/>
                <a:ea typeface="+mn-ea"/>
                <a:cs typeface="+mn-cs"/>
                <a:hlinkClick r:id="rId3"/>
              </a:rPr>
              <a:t>http://besafe.pensoft.net/img/uplf/BESAFE_brochure_online_19.pdf?P=111</a:t>
            </a:r>
            <a:r>
              <a:rPr lang="de-CH" sz="1200" kern="1200" dirty="0">
                <a:solidFill>
                  <a:schemeClr val="tx1"/>
                </a:solidFill>
                <a:effectLst/>
                <a:latin typeface="+mn-lt"/>
                <a:ea typeface="+mn-ea"/>
                <a:cs typeface="+mn-cs"/>
              </a:rPr>
              <a:t> </a:t>
            </a:r>
          </a:p>
          <a:p>
            <a:endParaRPr lang="de-CH" sz="1200" kern="1200" dirty="0">
              <a:solidFill>
                <a:schemeClr val="tx1"/>
              </a:solidFill>
              <a:effectLst/>
              <a:latin typeface="+mn-lt"/>
              <a:ea typeface="+mn-ea"/>
              <a:cs typeface="+mn-cs"/>
            </a:endParaRPr>
          </a:p>
          <a:p>
            <a:r>
              <a:rPr lang="de-CH" sz="1200" kern="1200" dirty="0">
                <a:solidFill>
                  <a:schemeClr val="tx1"/>
                </a:solidFill>
                <a:effectLst/>
                <a:latin typeface="+mn-lt"/>
                <a:ea typeface="+mn-ea"/>
                <a:cs typeface="+mn-cs"/>
              </a:rPr>
              <a:t>Mace GM (2014) </a:t>
            </a:r>
            <a:r>
              <a:rPr lang="de-CH" sz="1200" kern="1200" dirty="0" err="1">
                <a:solidFill>
                  <a:schemeClr val="tx1"/>
                </a:solidFill>
                <a:effectLst/>
                <a:latin typeface="+mn-lt"/>
                <a:ea typeface="+mn-ea"/>
                <a:cs typeface="+mn-cs"/>
              </a:rPr>
              <a:t>Whose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conservation</a:t>
            </a:r>
            <a:r>
              <a:rPr lang="de-CH" sz="1200" kern="1200" dirty="0">
                <a:solidFill>
                  <a:schemeClr val="tx1"/>
                </a:solidFill>
                <a:effectLst/>
                <a:latin typeface="+mn-lt"/>
                <a:ea typeface="+mn-ea"/>
                <a:cs typeface="+mn-cs"/>
              </a:rPr>
              <a:t>? Science 345(6204):1558–1560. </a:t>
            </a:r>
            <a:r>
              <a:rPr lang="de-CH" sz="1200" u="none" strike="noStrike" kern="1200" dirty="0">
                <a:solidFill>
                  <a:schemeClr val="tx1"/>
                </a:solidFill>
                <a:effectLst/>
                <a:latin typeface="+mn-lt"/>
                <a:ea typeface="+mn-ea"/>
                <a:cs typeface="+mn-cs"/>
                <a:hlinkClick r:id="rId4"/>
              </a:rPr>
              <a:t>https://doi.org/10.1126/science.1254704</a:t>
            </a:r>
            <a:r>
              <a:rPr lang="de-CH" sz="1200" kern="1200" dirty="0">
                <a:solidFill>
                  <a:schemeClr val="tx1"/>
                </a:solidFill>
                <a:effectLst/>
                <a:latin typeface="+mn-lt"/>
                <a:ea typeface="+mn-ea"/>
                <a:cs typeface="+mn-cs"/>
              </a:rPr>
              <a:t> </a:t>
            </a:r>
          </a:p>
          <a:p>
            <a:endParaRPr lang="de-CH"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Berry, P.M., </a:t>
            </a:r>
            <a:r>
              <a:rPr lang="de-CH" dirty="0" err="1"/>
              <a:t>Fabók</a:t>
            </a:r>
            <a:r>
              <a:rPr lang="de-CH" dirty="0"/>
              <a:t>, V., </a:t>
            </a:r>
            <a:r>
              <a:rPr lang="de-CH" dirty="0" err="1"/>
              <a:t>Blicharska</a:t>
            </a:r>
            <a:r>
              <a:rPr lang="de-CH" dirty="0"/>
              <a:t>, M. </a:t>
            </a:r>
            <a:r>
              <a:rPr lang="de-CH" i="1" dirty="0"/>
              <a:t>et al.</a:t>
            </a:r>
            <a:r>
              <a:rPr lang="de-CH" dirty="0"/>
              <a:t> </a:t>
            </a:r>
            <a:r>
              <a:rPr lang="de-CH" dirty="0" err="1"/>
              <a:t>Why</a:t>
            </a:r>
            <a:r>
              <a:rPr lang="de-CH" dirty="0"/>
              <a:t> </a:t>
            </a:r>
            <a:r>
              <a:rPr lang="de-CH" dirty="0" err="1"/>
              <a:t>conserve</a:t>
            </a:r>
            <a:r>
              <a:rPr lang="de-CH" dirty="0"/>
              <a:t> </a:t>
            </a:r>
            <a:r>
              <a:rPr lang="de-CH" dirty="0" err="1"/>
              <a:t>biodiversity</a:t>
            </a:r>
            <a:r>
              <a:rPr lang="de-CH" dirty="0"/>
              <a:t>? A multi-national </a:t>
            </a:r>
            <a:r>
              <a:rPr lang="de-CH" dirty="0" err="1"/>
              <a:t>exploration</a:t>
            </a:r>
            <a:r>
              <a:rPr lang="de-CH" dirty="0"/>
              <a:t> </a:t>
            </a:r>
            <a:r>
              <a:rPr lang="de-CH" dirty="0" err="1"/>
              <a:t>of</a:t>
            </a:r>
            <a:r>
              <a:rPr lang="de-CH" dirty="0"/>
              <a:t> </a:t>
            </a:r>
            <a:r>
              <a:rPr lang="de-CH" dirty="0" err="1"/>
              <a:t>stakeholders</a:t>
            </a:r>
            <a:r>
              <a:rPr lang="de-CH" dirty="0"/>
              <a:t>’ </a:t>
            </a:r>
            <a:r>
              <a:rPr lang="de-CH" dirty="0" err="1"/>
              <a:t>views</a:t>
            </a:r>
            <a:r>
              <a:rPr lang="de-CH" dirty="0"/>
              <a:t> on </a:t>
            </a:r>
            <a:r>
              <a:rPr lang="de-CH" dirty="0" err="1"/>
              <a:t>the</a:t>
            </a:r>
            <a:r>
              <a:rPr lang="de-CH" dirty="0"/>
              <a:t> </a:t>
            </a:r>
            <a:r>
              <a:rPr lang="de-CH" dirty="0" err="1"/>
              <a:t>arguments</a:t>
            </a:r>
            <a:r>
              <a:rPr lang="de-CH" dirty="0"/>
              <a:t> </a:t>
            </a:r>
            <a:r>
              <a:rPr lang="de-CH" dirty="0" err="1"/>
              <a:t>for</a:t>
            </a:r>
            <a:r>
              <a:rPr lang="de-CH" dirty="0"/>
              <a:t> </a:t>
            </a:r>
            <a:r>
              <a:rPr lang="de-CH" dirty="0" err="1"/>
              <a:t>biodiversity</a:t>
            </a:r>
            <a:r>
              <a:rPr lang="de-CH" dirty="0"/>
              <a:t> </a:t>
            </a:r>
            <a:r>
              <a:rPr lang="de-CH" dirty="0" err="1"/>
              <a:t>conservation</a:t>
            </a:r>
            <a:r>
              <a:rPr lang="de-CH" dirty="0"/>
              <a:t>. </a:t>
            </a:r>
            <a:r>
              <a:rPr lang="de-CH" i="1" dirty="0"/>
              <a:t>Biodivers </a:t>
            </a:r>
            <a:r>
              <a:rPr lang="de-CH" i="1" dirty="0" err="1"/>
              <a:t>Conserv</a:t>
            </a:r>
            <a:r>
              <a:rPr lang="de-CH" dirty="0"/>
              <a:t> </a:t>
            </a:r>
            <a:r>
              <a:rPr lang="de-CH" b="1" dirty="0"/>
              <a:t>27, </a:t>
            </a:r>
            <a:r>
              <a:rPr lang="de-CH" dirty="0"/>
              <a:t>1741–1762 (2018). https://</a:t>
            </a:r>
            <a:r>
              <a:rPr lang="de-CH" dirty="0" err="1"/>
              <a:t>doi.org</a:t>
            </a:r>
            <a:r>
              <a:rPr lang="de-CH" dirty="0"/>
              <a:t>/10.1007/s10531-016-1173-z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kern="1200" dirty="0" err="1">
                <a:solidFill>
                  <a:schemeClr val="tx1"/>
                </a:solidFill>
                <a:effectLst/>
                <a:latin typeface="+mn-lt"/>
                <a:ea typeface="+mn-ea"/>
                <a:cs typeface="+mn-cs"/>
              </a:rPr>
              <a:t>Tinch</a:t>
            </a:r>
            <a:r>
              <a:rPr lang="de-CH" sz="1200" kern="1200" dirty="0">
                <a:solidFill>
                  <a:schemeClr val="tx1"/>
                </a:solidFill>
                <a:effectLst/>
                <a:latin typeface="+mn-lt"/>
                <a:ea typeface="+mn-ea"/>
                <a:cs typeface="+mn-cs"/>
              </a:rPr>
              <a:t>, R., </a:t>
            </a:r>
            <a:r>
              <a:rPr lang="de-CH" sz="1200" kern="1200" dirty="0" err="1">
                <a:solidFill>
                  <a:schemeClr val="tx1"/>
                </a:solidFill>
                <a:effectLst/>
                <a:latin typeface="+mn-lt"/>
                <a:ea typeface="+mn-ea"/>
                <a:cs typeface="+mn-cs"/>
              </a:rPr>
              <a:t>Bugter</a:t>
            </a:r>
            <a:r>
              <a:rPr lang="de-CH" sz="1200" kern="1200" dirty="0">
                <a:solidFill>
                  <a:schemeClr val="tx1"/>
                </a:solidFill>
                <a:effectLst/>
                <a:latin typeface="+mn-lt"/>
                <a:ea typeface="+mn-ea"/>
                <a:cs typeface="+mn-cs"/>
              </a:rPr>
              <a:t>, R., </a:t>
            </a:r>
            <a:r>
              <a:rPr lang="de-CH" sz="1200" kern="1200" dirty="0" err="1">
                <a:solidFill>
                  <a:schemeClr val="tx1"/>
                </a:solidFill>
                <a:effectLst/>
                <a:latin typeface="+mn-lt"/>
                <a:ea typeface="+mn-ea"/>
                <a:cs typeface="+mn-cs"/>
              </a:rPr>
              <a:t>Blicharska</a:t>
            </a:r>
            <a:r>
              <a:rPr lang="de-CH" sz="1200" kern="1200" dirty="0">
                <a:solidFill>
                  <a:schemeClr val="tx1"/>
                </a:solidFill>
                <a:effectLst/>
                <a:latin typeface="+mn-lt"/>
                <a:ea typeface="+mn-ea"/>
                <a:cs typeface="+mn-cs"/>
              </a:rPr>
              <a:t>, M. et al. Arguments </a:t>
            </a:r>
            <a:r>
              <a:rPr lang="de-CH" sz="1200" kern="1200" dirty="0" err="1">
                <a:solidFill>
                  <a:schemeClr val="tx1"/>
                </a:solidFill>
                <a:effectLst/>
                <a:latin typeface="+mn-lt"/>
                <a:ea typeface="+mn-ea"/>
                <a:cs typeface="+mn-cs"/>
              </a:rPr>
              <a:t>for</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biodiversity</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conservation</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factors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influencing</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their</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observed</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effectiveness</a:t>
            </a:r>
            <a:r>
              <a:rPr lang="de-CH" sz="1200" kern="1200" dirty="0">
                <a:solidFill>
                  <a:schemeClr val="tx1"/>
                </a:solidFill>
                <a:effectLst/>
                <a:latin typeface="+mn-lt"/>
                <a:ea typeface="+mn-ea"/>
                <a:cs typeface="+mn-cs"/>
              </a:rPr>
              <a:t> in European </a:t>
            </a:r>
            <a:r>
              <a:rPr lang="de-CH" sz="1200" kern="1200" dirty="0" err="1">
                <a:solidFill>
                  <a:schemeClr val="tx1"/>
                </a:solidFill>
                <a:effectLst/>
                <a:latin typeface="+mn-lt"/>
                <a:ea typeface="+mn-ea"/>
                <a:cs typeface="+mn-cs"/>
              </a:rPr>
              <a:t>case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studies</a:t>
            </a:r>
            <a:r>
              <a:rPr lang="de-CH" sz="1200" kern="1200" dirty="0">
                <a:solidFill>
                  <a:schemeClr val="tx1"/>
                </a:solidFill>
                <a:effectLst/>
                <a:latin typeface="+mn-lt"/>
                <a:ea typeface="+mn-ea"/>
                <a:cs typeface="+mn-cs"/>
              </a:rPr>
              <a:t>. Biodivers </a:t>
            </a:r>
            <a:r>
              <a:rPr lang="de-CH" sz="1200" kern="1200" dirty="0" err="1">
                <a:solidFill>
                  <a:schemeClr val="tx1"/>
                </a:solidFill>
                <a:effectLst/>
                <a:latin typeface="+mn-lt"/>
                <a:ea typeface="+mn-ea"/>
                <a:cs typeface="+mn-cs"/>
              </a:rPr>
              <a:t>Conserv</a:t>
            </a:r>
            <a:r>
              <a:rPr lang="de-CH" sz="1200" kern="1200" dirty="0">
                <a:solidFill>
                  <a:schemeClr val="tx1"/>
                </a:solidFill>
                <a:effectLst/>
                <a:latin typeface="+mn-lt"/>
                <a:ea typeface="+mn-ea"/>
                <a:cs typeface="+mn-cs"/>
              </a:rPr>
              <a:t> 27, 1763–1788 (2018). </a:t>
            </a:r>
            <a:r>
              <a:rPr lang="de-CH" sz="1200" u="sng" kern="1200" dirty="0">
                <a:solidFill>
                  <a:schemeClr val="tx1"/>
                </a:solidFill>
                <a:effectLst/>
                <a:latin typeface="+mn-lt"/>
                <a:ea typeface="+mn-ea"/>
                <a:cs typeface="+mn-cs"/>
                <a:hlinkClick r:id="rId5"/>
              </a:rPr>
              <a:t>https://doi.org/10.1007/s10531-018-1549-3</a:t>
            </a: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CH" sz="1200" kern="1200" dirty="0">
              <a:solidFill>
                <a:schemeClr val="tx1"/>
              </a:solidFill>
              <a:effectLst/>
              <a:latin typeface="+mn-lt"/>
              <a:ea typeface="+mn-ea"/>
              <a:cs typeface="+mn-cs"/>
            </a:endParaRPr>
          </a:p>
          <a:p>
            <a:r>
              <a:rPr lang="de-CH" sz="1200" kern="1200" dirty="0">
                <a:solidFill>
                  <a:schemeClr val="tx1"/>
                </a:solidFill>
                <a:effectLst/>
                <a:latin typeface="+mn-lt"/>
                <a:ea typeface="+mn-ea"/>
                <a:cs typeface="+mn-cs"/>
              </a:rPr>
              <a:t>Carmen, E., Watt, A. &amp; Young, J.(2018) </a:t>
            </a:r>
            <a:r>
              <a:rPr lang="de-CH" sz="1200" kern="1200" dirty="0" err="1">
                <a:solidFill>
                  <a:schemeClr val="tx1"/>
                </a:solidFill>
                <a:effectLst/>
                <a:latin typeface="+mn-lt"/>
                <a:ea typeface="+mn-ea"/>
                <a:cs typeface="+mn-cs"/>
              </a:rPr>
              <a:t>Arguing</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for</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biodiversity</a:t>
            </a:r>
            <a:r>
              <a:rPr lang="de-CH" sz="1200" kern="1200" dirty="0">
                <a:solidFill>
                  <a:schemeClr val="tx1"/>
                </a:solidFill>
                <a:effectLst/>
                <a:latin typeface="+mn-lt"/>
                <a:ea typeface="+mn-ea"/>
                <a:cs typeface="+mn-cs"/>
              </a:rPr>
              <a:t> in </a:t>
            </a:r>
            <a:r>
              <a:rPr lang="de-CH" sz="1200" kern="1200" dirty="0" err="1">
                <a:solidFill>
                  <a:schemeClr val="tx1"/>
                </a:solidFill>
                <a:effectLst/>
                <a:latin typeface="+mn-lt"/>
                <a:ea typeface="+mn-ea"/>
                <a:cs typeface="+mn-cs"/>
              </a:rPr>
              <a:t>practice</a:t>
            </a:r>
            <a:r>
              <a:rPr lang="de-CH" sz="1200" kern="1200" dirty="0">
                <a:solidFill>
                  <a:schemeClr val="tx1"/>
                </a:solidFill>
                <a:effectLst/>
                <a:latin typeface="+mn-lt"/>
                <a:ea typeface="+mn-ea"/>
                <a:cs typeface="+mn-cs"/>
              </a:rPr>
              <a:t>: a </a:t>
            </a:r>
            <a:r>
              <a:rPr lang="de-CH" sz="1200" kern="1200" dirty="0" err="1">
                <a:solidFill>
                  <a:schemeClr val="tx1"/>
                </a:solidFill>
                <a:effectLst/>
                <a:latin typeface="+mn-lt"/>
                <a:ea typeface="+mn-ea"/>
                <a:cs typeface="+mn-cs"/>
              </a:rPr>
              <a:t>case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study</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from</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the</a:t>
            </a:r>
            <a:r>
              <a:rPr lang="de-CH" sz="1200" kern="1200" dirty="0">
                <a:solidFill>
                  <a:schemeClr val="tx1"/>
                </a:solidFill>
                <a:effectLst/>
                <a:latin typeface="+mn-lt"/>
                <a:ea typeface="+mn-ea"/>
                <a:cs typeface="+mn-cs"/>
              </a:rPr>
              <a:t> UK. Biodivers </a:t>
            </a:r>
            <a:r>
              <a:rPr lang="de-CH" sz="1200" kern="1200" dirty="0" err="1">
                <a:solidFill>
                  <a:schemeClr val="tx1"/>
                </a:solidFill>
                <a:effectLst/>
                <a:latin typeface="+mn-lt"/>
                <a:ea typeface="+mn-ea"/>
                <a:cs typeface="+mn-cs"/>
              </a:rPr>
              <a:t>Conserv</a:t>
            </a:r>
            <a:r>
              <a:rPr lang="de-CH" sz="1200" kern="1200" dirty="0">
                <a:solidFill>
                  <a:schemeClr val="tx1"/>
                </a:solidFill>
                <a:effectLst/>
                <a:latin typeface="+mn-lt"/>
                <a:ea typeface="+mn-ea"/>
                <a:cs typeface="+mn-cs"/>
              </a:rPr>
              <a:t> 27, 1599–1617. </a:t>
            </a:r>
            <a:r>
              <a:rPr lang="de-CH" sz="1200" u="none" strike="noStrike" kern="1200" dirty="0">
                <a:solidFill>
                  <a:schemeClr val="tx1"/>
                </a:solidFill>
                <a:effectLst/>
                <a:latin typeface="+mn-lt"/>
                <a:ea typeface="+mn-ea"/>
                <a:cs typeface="+mn-cs"/>
                <a:hlinkClick r:id="rId6"/>
              </a:rPr>
              <a:t>https://doi.org/10.1007/s10531-016-1264-x</a:t>
            </a:r>
            <a:endParaRPr lang="de-CH" sz="1200" kern="1200" dirty="0">
              <a:solidFill>
                <a:schemeClr val="tx1"/>
              </a:solidFill>
              <a:effectLst/>
              <a:latin typeface="+mn-lt"/>
              <a:ea typeface="+mn-ea"/>
              <a:cs typeface="+mn-cs"/>
            </a:endParaRPr>
          </a:p>
          <a:p>
            <a:endParaRPr lang="de-CH"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kern="1200" dirty="0">
                <a:solidFill>
                  <a:schemeClr val="tx1"/>
                </a:solidFill>
                <a:effectLst/>
                <a:latin typeface="+mn-lt"/>
                <a:ea typeface="+mn-ea"/>
                <a:cs typeface="+mn-cs"/>
              </a:rPr>
              <a:t>Mueller A, Maes J. (2015) Arguments </a:t>
            </a:r>
            <a:r>
              <a:rPr lang="de-CH" sz="1200" kern="1200" dirty="0" err="1">
                <a:solidFill>
                  <a:schemeClr val="tx1"/>
                </a:solidFill>
                <a:effectLst/>
                <a:latin typeface="+mn-lt"/>
                <a:ea typeface="+mn-ea"/>
                <a:cs typeface="+mn-cs"/>
              </a:rPr>
              <a:t>for</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biodiversity</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conservation</a:t>
            </a:r>
            <a:r>
              <a:rPr lang="de-CH" sz="1200" kern="1200" dirty="0">
                <a:solidFill>
                  <a:schemeClr val="tx1"/>
                </a:solidFill>
                <a:effectLst/>
                <a:latin typeface="+mn-lt"/>
                <a:ea typeface="+mn-ea"/>
                <a:cs typeface="+mn-cs"/>
              </a:rPr>
              <a:t> in Natura 2000 </a:t>
            </a:r>
            <a:r>
              <a:rPr lang="de-CH" sz="1200" kern="1200" dirty="0" err="1">
                <a:solidFill>
                  <a:schemeClr val="tx1"/>
                </a:solidFill>
                <a:effectLst/>
                <a:latin typeface="+mn-lt"/>
                <a:ea typeface="+mn-ea"/>
                <a:cs typeface="+mn-cs"/>
              </a:rPr>
              <a:t>sites</a:t>
            </a:r>
            <a:r>
              <a:rPr lang="de-CH" sz="1200" kern="1200" dirty="0">
                <a:solidFill>
                  <a:schemeClr val="tx1"/>
                </a:solidFill>
                <a:effectLst/>
                <a:latin typeface="+mn-lt"/>
                <a:ea typeface="+mn-ea"/>
                <a:cs typeface="+mn-cs"/>
              </a:rPr>
              <a:t>: An </a:t>
            </a:r>
            <a:r>
              <a:rPr lang="de-CH" sz="1200" kern="1200" dirty="0" err="1">
                <a:solidFill>
                  <a:schemeClr val="tx1"/>
                </a:solidFill>
                <a:effectLst/>
                <a:latin typeface="+mn-lt"/>
                <a:ea typeface="+mn-ea"/>
                <a:cs typeface="+mn-cs"/>
              </a:rPr>
              <a:t>analysis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based</a:t>
            </a:r>
            <a:r>
              <a:rPr lang="de-CH" sz="1200" kern="1200" dirty="0">
                <a:solidFill>
                  <a:schemeClr val="tx1"/>
                </a:solidFill>
                <a:effectLst/>
                <a:latin typeface="+mn-lt"/>
                <a:ea typeface="+mn-ea"/>
                <a:cs typeface="+mn-cs"/>
              </a:rPr>
              <a:t> on LIFE </a:t>
            </a:r>
            <a:r>
              <a:rPr lang="de-CH" sz="1200" kern="1200" dirty="0" err="1">
                <a:solidFill>
                  <a:schemeClr val="tx1"/>
                </a:solidFill>
                <a:effectLst/>
                <a:latin typeface="+mn-lt"/>
                <a:ea typeface="+mn-ea"/>
                <a:cs typeface="+mn-cs"/>
              </a:rPr>
              <a:t>projects</a:t>
            </a:r>
            <a:r>
              <a:rPr lang="de-CH" sz="1200" kern="1200" dirty="0">
                <a:solidFill>
                  <a:schemeClr val="tx1"/>
                </a:solidFill>
                <a:effectLst/>
                <a:latin typeface="+mn-lt"/>
                <a:ea typeface="+mn-ea"/>
                <a:cs typeface="+mn-cs"/>
              </a:rPr>
              <a:t>. Nature </a:t>
            </a:r>
            <a:r>
              <a:rPr lang="de-CH" sz="1200" kern="1200" dirty="0" err="1">
                <a:solidFill>
                  <a:schemeClr val="tx1"/>
                </a:solidFill>
                <a:effectLst/>
                <a:latin typeface="+mn-lt"/>
                <a:ea typeface="+mn-ea"/>
                <a:cs typeface="+mn-cs"/>
              </a:rPr>
              <a:t>Conservation</a:t>
            </a:r>
            <a:r>
              <a:rPr lang="de-CH" sz="1200" kern="1200" dirty="0">
                <a:solidFill>
                  <a:schemeClr val="tx1"/>
                </a:solidFill>
                <a:effectLst/>
                <a:latin typeface="+mn-lt"/>
                <a:ea typeface="+mn-ea"/>
                <a:cs typeface="+mn-cs"/>
              </a:rPr>
              <a:t> 12: 1-26, </a:t>
            </a:r>
            <a:r>
              <a:rPr lang="de-CH" sz="1200" kern="1200" dirty="0" err="1">
                <a:solidFill>
                  <a:schemeClr val="tx1"/>
                </a:solidFill>
                <a:effectLst/>
                <a:latin typeface="+mn-lt"/>
                <a:ea typeface="+mn-ea"/>
                <a:cs typeface="+mn-cs"/>
              </a:rPr>
              <a:t>doi</a:t>
            </a:r>
            <a:r>
              <a:rPr lang="de-CH" sz="1200" kern="1200" dirty="0">
                <a:solidFill>
                  <a:schemeClr val="tx1"/>
                </a:solidFill>
                <a:effectLst/>
                <a:latin typeface="+mn-lt"/>
                <a:ea typeface="+mn-ea"/>
                <a:cs typeface="+mn-cs"/>
              </a:rPr>
              <a:t>: 10.3897/natureconservation.12.4848</a:t>
            </a:r>
          </a:p>
          <a:p>
            <a:endParaRPr lang="de-CH" sz="1200" kern="1200" dirty="0">
              <a:solidFill>
                <a:schemeClr val="tx1"/>
              </a:solidFill>
              <a:effectLst/>
              <a:latin typeface="+mn-lt"/>
              <a:ea typeface="+mn-ea"/>
              <a:cs typeface="+mn-cs"/>
            </a:endParaRPr>
          </a:p>
          <a:p>
            <a:r>
              <a:rPr lang="de-CH" sz="1200" kern="1200" dirty="0">
                <a:solidFill>
                  <a:schemeClr val="tx1"/>
                </a:solidFill>
                <a:effectLst/>
                <a:latin typeface="+mn-lt"/>
                <a:ea typeface="+mn-ea"/>
                <a:cs typeface="+mn-cs"/>
              </a:rPr>
              <a:t>Howard et al (2018) </a:t>
            </a:r>
            <a:r>
              <a:rPr lang="de-CH" sz="1200" kern="1200" dirty="0" err="1">
                <a:solidFill>
                  <a:schemeClr val="tx1"/>
                </a:solidFill>
                <a:effectLst/>
                <a:latin typeface="+mn-lt"/>
                <a:ea typeface="+mn-ea"/>
                <a:cs typeface="+mn-cs"/>
              </a:rPr>
              <a:t>Taking</a:t>
            </a:r>
            <a:r>
              <a:rPr lang="de-CH" sz="1200" kern="1200" dirty="0">
                <a:solidFill>
                  <a:schemeClr val="tx1"/>
                </a:solidFill>
                <a:effectLst/>
                <a:latin typeface="+mn-lt"/>
                <a:ea typeface="+mn-ea"/>
                <a:cs typeface="+mn-cs"/>
              </a:rPr>
              <a:t> stock </a:t>
            </a:r>
            <a:r>
              <a:rPr lang="de-CH" sz="1200" kern="1200" dirty="0" err="1">
                <a:solidFill>
                  <a:schemeClr val="tx1"/>
                </a:solidFill>
                <a:effectLst/>
                <a:latin typeface="+mn-lt"/>
                <a:ea typeface="+mn-ea"/>
                <a:cs typeface="+mn-cs"/>
              </a:rPr>
              <a:t>of</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the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spectrum</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of</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arguments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for</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biodiversity</a:t>
            </a:r>
            <a:r>
              <a:rPr lang="de-CH" sz="1200" kern="1200" dirty="0">
                <a:solidFill>
                  <a:schemeClr val="tx1"/>
                </a:solidFill>
                <a:effectLst/>
                <a:latin typeface="+mn-lt"/>
                <a:ea typeface="+mn-ea"/>
                <a:cs typeface="+mn-cs"/>
              </a:rPr>
              <a:t>. Biodivers </a:t>
            </a:r>
            <a:r>
              <a:rPr lang="de-CH" sz="1200" kern="1200" dirty="0" err="1">
                <a:solidFill>
                  <a:schemeClr val="tx1"/>
                </a:solidFill>
                <a:effectLst/>
                <a:latin typeface="+mn-lt"/>
                <a:ea typeface="+mn-ea"/>
                <a:cs typeface="+mn-cs"/>
              </a:rPr>
              <a:t>Conserv</a:t>
            </a:r>
            <a:r>
              <a:rPr lang="de-CH" sz="1200" kern="1200" dirty="0">
                <a:solidFill>
                  <a:schemeClr val="tx1"/>
                </a:solidFill>
                <a:effectLst/>
                <a:latin typeface="+mn-lt"/>
                <a:ea typeface="+mn-ea"/>
                <a:cs typeface="+mn-cs"/>
              </a:rPr>
              <a:t> 27:1561-1574. </a:t>
            </a:r>
            <a:r>
              <a:rPr lang="de-CH" sz="1200" u="none" strike="noStrike" kern="1200" dirty="0">
                <a:solidFill>
                  <a:schemeClr val="tx1"/>
                </a:solidFill>
                <a:effectLst/>
                <a:latin typeface="+mn-lt"/>
                <a:ea typeface="+mn-ea"/>
                <a:cs typeface="+mn-cs"/>
                <a:hlinkClick r:id="rId7"/>
              </a:rPr>
              <a:t>https://doi.org/10.1007/s10531-016-1082-1</a:t>
            </a:r>
            <a:endParaRPr lang="de-CH"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dirty="0" err="1"/>
              <a:t>Heink</a:t>
            </a:r>
            <a:r>
              <a:rPr lang="de-CH" dirty="0"/>
              <a:t>, U., </a:t>
            </a:r>
            <a:r>
              <a:rPr lang="de-CH" dirty="0" err="1"/>
              <a:t>Jax</a:t>
            </a:r>
            <a:r>
              <a:rPr lang="de-CH" dirty="0"/>
              <a:t> K. und Seitz S. (2020) </a:t>
            </a:r>
            <a:r>
              <a:rPr lang="de-CH" sz="1200" kern="1200" dirty="0">
                <a:solidFill>
                  <a:schemeClr val="tx1"/>
                </a:solidFill>
                <a:effectLst/>
                <a:latin typeface="+mn-lt"/>
                <a:ea typeface="+mn-ea"/>
                <a:cs typeface="+mn-cs"/>
              </a:rPr>
              <a:t>Was sind gute Argumente </a:t>
            </a:r>
            <a:r>
              <a:rPr lang="de-CH" sz="1200" kern="1200" dirty="0" err="1">
                <a:solidFill>
                  <a:schemeClr val="tx1"/>
                </a:solidFill>
                <a:effectLst/>
                <a:latin typeface="+mn-lt"/>
                <a:ea typeface="+mn-ea"/>
                <a:cs typeface="+mn-cs"/>
              </a:rPr>
              <a:t>für</a:t>
            </a:r>
            <a:r>
              <a:rPr lang="de-CH" sz="1200" kern="1200" dirty="0">
                <a:solidFill>
                  <a:schemeClr val="tx1"/>
                </a:solidFill>
                <a:effectLst/>
                <a:latin typeface="+mn-lt"/>
                <a:ea typeface="+mn-ea"/>
                <a:cs typeface="+mn-cs"/>
              </a:rPr>
              <a:t> die Erhaltung biologischer Vielfalt? HOTSPOT 41, S. 22-23, </a:t>
            </a:r>
            <a:r>
              <a:rPr lang="de-CH" sz="1200" kern="1200" dirty="0" err="1">
                <a:solidFill>
                  <a:schemeClr val="tx1"/>
                </a:solidFill>
                <a:effectLst/>
                <a:latin typeface="+mn-lt"/>
                <a:ea typeface="+mn-ea"/>
                <a:cs typeface="+mn-cs"/>
              </a:rPr>
              <a:t>www.biodiversity.ch</a:t>
            </a:r>
            <a:r>
              <a:rPr lang="de-CH" sz="1200" kern="1200" dirty="0">
                <a:solidFill>
                  <a:schemeClr val="tx1"/>
                </a:solidFill>
                <a:effectLst/>
                <a:latin typeface="+mn-lt"/>
                <a:ea typeface="+mn-ea"/>
                <a:cs typeface="+mn-cs"/>
              </a:rPr>
              <a:t>/hotspot41</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5"/>
          </p:nvPr>
        </p:nvSpPr>
        <p:spPr/>
        <p:txBody>
          <a:bodyPr/>
          <a:lstStyle/>
          <a:p>
            <a:fld id="{92383C3E-C972-D14F-BBA1-88A056F54D7F}" type="slidenum">
              <a:rPr lang="de-DE" smtClean="0"/>
              <a:t>4</a:t>
            </a:fld>
            <a:endParaRPr lang="de-DE"/>
          </a:p>
        </p:txBody>
      </p:sp>
    </p:spTree>
    <p:extLst>
      <p:ext uri="{BB962C8B-B14F-4D97-AF65-F5344CB8AC3E}">
        <p14:creationId xmlns:p14="http://schemas.microsoft.com/office/powerpoint/2010/main" val="40399406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b="1" dirty="0"/>
              <a:t>Relationales Argument</a:t>
            </a:r>
            <a:r>
              <a:rPr lang="de-CH" dirty="0"/>
              <a:t>: Die Beziehung zur Natur ist ein wesentlicher Faktor menschlichen Wohlbefindens. Im Fokus sind die Beiträge der Natur für den Menschen (</a:t>
            </a:r>
            <a:r>
              <a:rPr lang="de-CH" b="1" dirty="0" err="1"/>
              <a:t>N</a:t>
            </a:r>
            <a:r>
              <a:rPr lang="de-CH" dirty="0" err="1"/>
              <a:t>ature’s</a:t>
            </a:r>
            <a:r>
              <a:rPr lang="de-CH" dirty="0"/>
              <a:t> </a:t>
            </a:r>
            <a:r>
              <a:rPr lang="de-CH" b="1" dirty="0" err="1"/>
              <a:t>C</a:t>
            </a:r>
            <a:r>
              <a:rPr lang="de-CH" dirty="0" err="1"/>
              <a:t>ontributions</a:t>
            </a:r>
            <a:r>
              <a:rPr lang="de-CH" dirty="0"/>
              <a:t> </a:t>
            </a:r>
            <a:r>
              <a:rPr lang="de-CH" dirty="0" err="1"/>
              <a:t>to</a:t>
            </a:r>
            <a:r>
              <a:rPr lang="de-CH" dirty="0"/>
              <a:t> </a:t>
            </a:r>
            <a:r>
              <a:rPr lang="de-CH" b="1" dirty="0"/>
              <a:t>P</a:t>
            </a:r>
            <a:r>
              <a:rPr lang="de-CH" dirty="0"/>
              <a:t>eople,</a:t>
            </a:r>
            <a:r>
              <a:rPr lang="de-CH" b="1" dirty="0"/>
              <a:t> NCPs</a:t>
            </a:r>
            <a:r>
              <a:rPr lang="de-CH" dirty="0"/>
              <a:t>, Diaz et al. 2018). </a:t>
            </a: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dirty="0">
                <a:solidFill>
                  <a:schemeClr val="bg2"/>
                </a:solidFill>
                <a:latin typeface="Avenir Next Condensed" panose="020B0506020202020204" pitchFamily="34" charset="0"/>
              </a:rPr>
              <a:t>NCP 16: </a:t>
            </a:r>
            <a:r>
              <a:rPr lang="de-CH" sz="1200" b="1" i="0" kern="1200" dirty="0">
                <a:solidFill>
                  <a:schemeClr val="tx1"/>
                </a:solidFill>
                <a:effectLst/>
                <a:latin typeface="+mn-lt"/>
                <a:ea typeface="+mn-ea"/>
                <a:cs typeface="+mn-cs"/>
              </a:rPr>
              <a:t>Physische und psychologische Erfahrungen</a:t>
            </a:r>
            <a:r>
              <a:rPr lang="en-US" sz="1200" b="1" dirty="0">
                <a:solidFill>
                  <a:srgbClr val="5B6468"/>
                </a:solidFill>
                <a:latin typeface="Avenir Next Condensed" panose="020B0506020202020204" pitchFamily="34" charset="0"/>
              </a:rPr>
              <a:t> </a:t>
            </a:r>
            <a:endParaRPr lang="de-DE" sz="1200" b="1" dirty="0">
              <a:solidFill>
                <a:srgbClr val="5B6468"/>
              </a:solidFill>
              <a:latin typeface="Avenir Next Condensed" panose="020B0506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CH" sz="12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u="sng" kern="1200" dirty="0">
                <a:solidFill>
                  <a:schemeClr val="tx1"/>
                </a:solidFill>
                <a:effectLst/>
                <a:latin typeface="+mn-lt"/>
                <a:ea typeface="+mn-ea"/>
                <a:cs typeface="+mn-cs"/>
              </a:rPr>
              <a:t>Weiterführende Literatur:</a:t>
            </a: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de-CH" sz="1200" kern="1200" dirty="0">
                <a:solidFill>
                  <a:schemeClr val="tx1"/>
                </a:solidFill>
                <a:effectLst/>
                <a:latin typeface="+mn-lt"/>
                <a:ea typeface="+mn-ea"/>
                <a:cs typeface="+mn-cs"/>
              </a:rPr>
              <a:t>Akademie der Naturwissenschaften Schweiz (2019) Biodiversität, eine Garantie </a:t>
            </a:r>
            <a:r>
              <a:rPr lang="de-CH" sz="1200" kern="1200" dirty="0" err="1">
                <a:solidFill>
                  <a:schemeClr val="tx1"/>
                </a:solidFill>
                <a:effectLst/>
                <a:latin typeface="+mn-lt"/>
                <a:ea typeface="+mn-ea"/>
                <a:cs typeface="+mn-cs"/>
              </a:rPr>
              <a:t>für</a:t>
            </a:r>
            <a:r>
              <a:rPr lang="de-CH" sz="1200" kern="1200" dirty="0">
                <a:solidFill>
                  <a:schemeClr val="tx1"/>
                </a:solidFill>
                <a:effectLst/>
                <a:latin typeface="+mn-lt"/>
                <a:ea typeface="+mn-ea"/>
                <a:cs typeface="+mn-cs"/>
              </a:rPr>
              <a:t> Gesundheit? Swiss </a:t>
            </a:r>
            <a:r>
              <a:rPr lang="de-CH" sz="1200" kern="1200" dirty="0" err="1">
                <a:solidFill>
                  <a:schemeClr val="tx1"/>
                </a:solidFill>
                <a:effectLst/>
                <a:latin typeface="+mn-lt"/>
                <a:ea typeface="+mn-ea"/>
                <a:cs typeface="+mn-cs"/>
              </a:rPr>
              <a:t>Academies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Factsheet</a:t>
            </a:r>
            <a:r>
              <a:rPr lang="de-CH" sz="1200" kern="1200" dirty="0">
                <a:solidFill>
                  <a:schemeClr val="tx1"/>
                </a:solidFill>
                <a:effectLst/>
                <a:latin typeface="+mn-lt"/>
                <a:ea typeface="+mn-ea"/>
                <a:cs typeface="+mn-cs"/>
              </a:rPr>
              <a:t> 14 (3), </a:t>
            </a:r>
            <a:r>
              <a:rPr lang="de-CH" sz="1200" u="none" strike="noStrike" kern="1200" dirty="0">
                <a:solidFill>
                  <a:schemeClr val="tx1"/>
                </a:solidFill>
                <a:effectLst/>
                <a:latin typeface="+mn-lt"/>
                <a:ea typeface="+mn-ea"/>
                <a:cs typeface="+mn-cs"/>
                <a:hlinkClick r:id="rId3"/>
              </a:rPr>
              <a:t>https://naturwissenschaften.ch/organisations/biodiversity/publications/factsheet/118834-biodiversitaet-eine-garantie-fuer-gesundheit-</a:t>
            </a:r>
            <a:endParaRPr lang="de-CH" sz="1200" kern="1200" dirty="0">
              <a:solidFill>
                <a:schemeClr val="tx1"/>
              </a:solidFill>
              <a:effectLst/>
              <a:latin typeface="+mn-lt"/>
              <a:ea typeface="+mn-ea"/>
              <a:cs typeface="+mn-cs"/>
            </a:endParaRPr>
          </a:p>
          <a:p>
            <a:endParaRPr lang="de-CH" sz="1200" kern="1200" dirty="0">
              <a:solidFill>
                <a:schemeClr val="tx1"/>
              </a:solidFill>
              <a:effectLst/>
              <a:latin typeface="+mn-lt"/>
              <a:ea typeface="+mn-ea"/>
              <a:cs typeface="+mn-cs"/>
            </a:endParaRPr>
          </a:p>
          <a:p>
            <a:r>
              <a:rPr lang="de-CH" sz="1200" kern="1200" dirty="0" err="1">
                <a:solidFill>
                  <a:schemeClr val="tx1"/>
                </a:solidFill>
                <a:effectLst/>
                <a:latin typeface="+mn-lt"/>
                <a:ea typeface="+mn-ea"/>
                <a:cs typeface="+mn-cs"/>
              </a:rPr>
              <a:t>Balmford</a:t>
            </a:r>
            <a:r>
              <a:rPr lang="de-CH" sz="1200" kern="1200" dirty="0">
                <a:solidFill>
                  <a:schemeClr val="tx1"/>
                </a:solidFill>
                <a:effectLst/>
                <a:latin typeface="+mn-lt"/>
                <a:ea typeface="+mn-ea"/>
                <a:cs typeface="+mn-cs"/>
              </a:rPr>
              <a:t> A, Green JMH, Anderson M, </a:t>
            </a:r>
            <a:r>
              <a:rPr lang="de-CH" sz="1200" kern="1200" dirty="0" err="1">
                <a:solidFill>
                  <a:schemeClr val="tx1"/>
                </a:solidFill>
                <a:effectLst/>
                <a:latin typeface="+mn-lt"/>
                <a:ea typeface="+mn-ea"/>
                <a:cs typeface="+mn-cs"/>
              </a:rPr>
              <a:t>Beresford</a:t>
            </a:r>
            <a:r>
              <a:rPr lang="de-CH" sz="1200" kern="1200" dirty="0">
                <a:solidFill>
                  <a:schemeClr val="tx1"/>
                </a:solidFill>
                <a:effectLst/>
                <a:latin typeface="+mn-lt"/>
                <a:ea typeface="+mn-ea"/>
                <a:cs typeface="+mn-cs"/>
              </a:rPr>
              <a:t> J, Huang C, Naidoo R, et al. (2015) </a:t>
            </a:r>
            <a:r>
              <a:rPr lang="de-CH" sz="1200" kern="1200" dirty="0" err="1">
                <a:solidFill>
                  <a:schemeClr val="tx1"/>
                </a:solidFill>
                <a:effectLst/>
                <a:latin typeface="+mn-lt"/>
                <a:ea typeface="+mn-ea"/>
                <a:cs typeface="+mn-cs"/>
              </a:rPr>
              <a:t>Walk</a:t>
            </a:r>
            <a:r>
              <a:rPr lang="de-CH" sz="1200" kern="1200" dirty="0">
                <a:solidFill>
                  <a:schemeClr val="tx1"/>
                </a:solidFill>
                <a:effectLst/>
                <a:latin typeface="+mn-lt"/>
                <a:ea typeface="+mn-ea"/>
                <a:cs typeface="+mn-cs"/>
              </a:rPr>
              <a:t> on </a:t>
            </a:r>
            <a:r>
              <a:rPr lang="de-CH" sz="1200" kern="1200" dirty="0" err="1">
                <a:solidFill>
                  <a:schemeClr val="tx1"/>
                </a:solidFill>
                <a:effectLst/>
                <a:latin typeface="+mn-lt"/>
                <a:ea typeface="+mn-ea"/>
                <a:cs typeface="+mn-cs"/>
              </a:rPr>
              <a:t>the</a:t>
            </a:r>
            <a:r>
              <a:rPr lang="de-CH" sz="1200" kern="1200" dirty="0">
                <a:solidFill>
                  <a:schemeClr val="tx1"/>
                </a:solidFill>
                <a:effectLst/>
                <a:latin typeface="+mn-lt"/>
                <a:ea typeface="+mn-ea"/>
                <a:cs typeface="+mn-cs"/>
              </a:rPr>
              <a:t> Wild Side: </a:t>
            </a:r>
            <a:r>
              <a:rPr lang="de-CH" sz="1200" kern="1200" dirty="0" err="1">
                <a:solidFill>
                  <a:schemeClr val="tx1"/>
                </a:solidFill>
                <a:effectLst/>
                <a:latin typeface="+mn-lt"/>
                <a:ea typeface="+mn-ea"/>
                <a:cs typeface="+mn-cs"/>
              </a:rPr>
              <a:t>Estimating</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the</a:t>
            </a:r>
            <a:r>
              <a:rPr lang="de-CH" sz="1200" kern="1200" dirty="0">
                <a:solidFill>
                  <a:schemeClr val="tx1"/>
                </a:solidFill>
                <a:effectLst/>
                <a:latin typeface="+mn-lt"/>
                <a:ea typeface="+mn-ea"/>
                <a:cs typeface="+mn-cs"/>
              </a:rPr>
              <a:t> Global Magnitude </a:t>
            </a:r>
            <a:r>
              <a:rPr lang="de-CH" sz="1200" kern="1200" dirty="0" err="1">
                <a:solidFill>
                  <a:schemeClr val="tx1"/>
                </a:solidFill>
                <a:effectLst/>
                <a:latin typeface="+mn-lt"/>
                <a:ea typeface="+mn-ea"/>
                <a:cs typeface="+mn-cs"/>
              </a:rPr>
              <a:t>of</a:t>
            </a:r>
            <a:r>
              <a:rPr lang="de-CH" sz="1200" kern="1200" dirty="0">
                <a:solidFill>
                  <a:schemeClr val="tx1"/>
                </a:solidFill>
                <a:effectLst/>
                <a:latin typeface="+mn-lt"/>
                <a:ea typeface="+mn-ea"/>
                <a:cs typeface="+mn-cs"/>
              </a:rPr>
              <a:t> Visits </a:t>
            </a:r>
            <a:r>
              <a:rPr lang="de-CH" sz="1200" kern="1200" dirty="0" err="1">
                <a:solidFill>
                  <a:schemeClr val="tx1"/>
                </a:solidFill>
                <a:effectLst/>
                <a:latin typeface="+mn-lt"/>
                <a:ea typeface="+mn-ea"/>
                <a:cs typeface="+mn-cs"/>
              </a:rPr>
              <a:t>to</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Protected</a:t>
            </a:r>
            <a:r>
              <a:rPr lang="de-CH" sz="1200" kern="1200" dirty="0">
                <a:solidFill>
                  <a:schemeClr val="tx1"/>
                </a:solidFill>
                <a:effectLst/>
                <a:latin typeface="+mn-lt"/>
                <a:ea typeface="+mn-ea"/>
                <a:cs typeface="+mn-cs"/>
              </a:rPr>
              <a:t> Areas. </a:t>
            </a:r>
            <a:r>
              <a:rPr lang="de-CH" sz="1200" kern="1200" dirty="0" err="1">
                <a:solidFill>
                  <a:schemeClr val="tx1"/>
                </a:solidFill>
                <a:effectLst/>
                <a:latin typeface="+mn-lt"/>
                <a:ea typeface="+mn-ea"/>
                <a:cs typeface="+mn-cs"/>
              </a:rPr>
              <a:t>PLoS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Biol</a:t>
            </a:r>
            <a:r>
              <a:rPr lang="de-CH" sz="1200" kern="1200" dirty="0">
                <a:solidFill>
                  <a:schemeClr val="tx1"/>
                </a:solidFill>
                <a:effectLst/>
                <a:latin typeface="+mn-lt"/>
                <a:ea typeface="+mn-ea"/>
                <a:cs typeface="+mn-cs"/>
              </a:rPr>
              <a:t> 13(2): e1002074. https://</a:t>
            </a:r>
            <a:r>
              <a:rPr lang="de-CH" sz="1200" kern="1200" dirty="0" err="1">
                <a:solidFill>
                  <a:schemeClr val="tx1"/>
                </a:solidFill>
                <a:effectLst/>
                <a:latin typeface="+mn-lt"/>
                <a:ea typeface="+mn-ea"/>
                <a:cs typeface="+mn-cs"/>
              </a:rPr>
              <a:t>doi.org</a:t>
            </a:r>
            <a:r>
              <a:rPr lang="de-CH" sz="1200" kern="1200" dirty="0">
                <a:solidFill>
                  <a:schemeClr val="tx1"/>
                </a:solidFill>
                <a:effectLst/>
                <a:latin typeface="+mn-lt"/>
                <a:ea typeface="+mn-ea"/>
                <a:cs typeface="+mn-cs"/>
              </a:rPr>
              <a:t>/10.1371/journal.pbio.1002074</a:t>
            </a:r>
          </a:p>
          <a:p>
            <a:endParaRPr lang="de-CH" sz="1200" kern="1200" dirty="0">
              <a:solidFill>
                <a:schemeClr val="tx1"/>
              </a:solidFill>
              <a:effectLst/>
              <a:latin typeface="+mn-lt"/>
              <a:ea typeface="+mn-ea"/>
              <a:cs typeface="+mn-cs"/>
            </a:endParaRPr>
          </a:p>
          <a:p>
            <a:r>
              <a:rPr lang="de-CH" sz="1200" kern="1200" dirty="0">
                <a:solidFill>
                  <a:schemeClr val="tx1"/>
                </a:solidFill>
                <a:effectLst/>
                <a:latin typeface="+mn-lt"/>
                <a:ea typeface="+mn-ea"/>
                <a:cs typeface="+mn-cs"/>
              </a:rPr>
              <a:t>Bowler, Diana E, Lisette M </a:t>
            </a:r>
            <a:r>
              <a:rPr lang="de-CH" sz="1200" kern="1200" dirty="0" err="1">
                <a:solidFill>
                  <a:schemeClr val="tx1"/>
                </a:solidFill>
                <a:effectLst/>
                <a:latin typeface="+mn-lt"/>
                <a:ea typeface="+mn-ea"/>
                <a:cs typeface="+mn-cs"/>
              </a:rPr>
              <a:t>Buyung</a:t>
            </a:r>
            <a:r>
              <a:rPr lang="de-CH" sz="1200" kern="1200" dirty="0">
                <a:solidFill>
                  <a:schemeClr val="tx1"/>
                </a:solidFill>
                <a:effectLst/>
                <a:latin typeface="+mn-lt"/>
                <a:ea typeface="+mn-ea"/>
                <a:cs typeface="+mn-cs"/>
              </a:rPr>
              <a:t>-Ali, Teri M Knight, </a:t>
            </a:r>
            <a:r>
              <a:rPr lang="de-CH" sz="1200" kern="1200" dirty="0" err="1">
                <a:solidFill>
                  <a:schemeClr val="tx1"/>
                </a:solidFill>
                <a:effectLst/>
                <a:latin typeface="+mn-lt"/>
                <a:ea typeface="+mn-ea"/>
                <a:cs typeface="+mn-cs"/>
              </a:rPr>
              <a:t>and</a:t>
            </a:r>
            <a:r>
              <a:rPr lang="de-CH" sz="1200" kern="1200" dirty="0">
                <a:solidFill>
                  <a:schemeClr val="tx1"/>
                </a:solidFill>
                <a:effectLst/>
                <a:latin typeface="+mn-lt"/>
                <a:ea typeface="+mn-ea"/>
                <a:cs typeface="+mn-cs"/>
              </a:rPr>
              <a:t> Andrew S </a:t>
            </a:r>
            <a:r>
              <a:rPr lang="de-CH" sz="1200" kern="1200" dirty="0" err="1">
                <a:solidFill>
                  <a:schemeClr val="tx1"/>
                </a:solidFill>
                <a:effectLst/>
                <a:latin typeface="+mn-lt"/>
                <a:ea typeface="+mn-ea"/>
                <a:cs typeface="+mn-cs"/>
              </a:rPr>
              <a:t>Pullin</a:t>
            </a:r>
            <a:r>
              <a:rPr lang="de-CH" sz="1200" kern="1200" dirty="0">
                <a:solidFill>
                  <a:schemeClr val="tx1"/>
                </a:solidFill>
                <a:effectLst/>
                <a:latin typeface="+mn-lt"/>
                <a:ea typeface="+mn-ea"/>
                <a:cs typeface="+mn-cs"/>
              </a:rPr>
              <a:t>. 2010. “A </a:t>
            </a:r>
            <a:r>
              <a:rPr lang="de-CH" sz="1200" kern="1200" dirty="0" err="1">
                <a:solidFill>
                  <a:schemeClr val="tx1"/>
                </a:solidFill>
                <a:effectLst/>
                <a:latin typeface="+mn-lt"/>
                <a:ea typeface="+mn-ea"/>
                <a:cs typeface="+mn-cs"/>
              </a:rPr>
              <a:t>Systematic</a:t>
            </a:r>
            <a:r>
              <a:rPr lang="de-CH" sz="1200" kern="1200" dirty="0">
                <a:solidFill>
                  <a:schemeClr val="tx1"/>
                </a:solidFill>
                <a:effectLst/>
                <a:latin typeface="+mn-lt"/>
                <a:ea typeface="+mn-ea"/>
                <a:cs typeface="+mn-cs"/>
              </a:rPr>
              <a:t> Review </a:t>
            </a:r>
            <a:r>
              <a:rPr lang="de-CH" sz="1200" kern="1200" dirty="0" err="1">
                <a:solidFill>
                  <a:schemeClr val="tx1"/>
                </a:solidFill>
                <a:effectLst/>
                <a:latin typeface="+mn-lt"/>
                <a:ea typeface="+mn-ea"/>
                <a:cs typeface="+mn-cs"/>
              </a:rPr>
              <a:t>of</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Evidence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for</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the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Added</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Benefits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to</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Health</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of</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Exposure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to</a:t>
            </a:r>
            <a:r>
              <a:rPr lang="de-CH" sz="1200" kern="1200" dirty="0">
                <a:solidFill>
                  <a:schemeClr val="tx1"/>
                </a:solidFill>
                <a:effectLst/>
                <a:latin typeface="+mn-lt"/>
                <a:ea typeface="+mn-ea"/>
                <a:cs typeface="+mn-cs"/>
              </a:rPr>
              <a:t> Natural Environments.” BMC Public </a:t>
            </a:r>
            <a:r>
              <a:rPr lang="de-CH" sz="1200" kern="1200" dirty="0" err="1">
                <a:solidFill>
                  <a:schemeClr val="tx1"/>
                </a:solidFill>
                <a:effectLst/>
                <a:latin typeface="+mn-lt"/>
                <a:ea typeface="+mn-ea"/>
                <a:cs typeface="+mn-cs"/>
              </a:rPr>
              <a:t>Health</a:t>
            </a:r>
            <a:r>
              <a:rPr lang="de-CH" sz="1200" kern="1200" dirty="0">
                <a:solidFill>
                  <a:schemeClr val="tx1"/>
                </a:solidFill>
                <a:effectLst/>
                <a:latin typeface="+mn-lt"/>
                <a:ea typeface="+mn-ea"/>
                <a:cs typeface="+mn-cs"/>
              </a:rPr>
              <a:t> 10 (1): 456. doi:10.1186/1471-2458-10-456.</a:t>
            </a:r>
          </a:p>
          <a:p>
            <a:endParaRPr lang="de-CH" sz="1200" kern="1200" dirty="0">
              <a:solidFill>
                <a:schemeClr val="tx1"/>
              </a:solidFill>
              <a:effectLst/>
              <a:latin typeface="+mn-lt"/>
              <a:ea typeface="+mn-ea"/>
              <a:cs typeface="+mn-cs"/>
            </a:endParaRPr>
          </a:p>
          <a:p>
            <a:r>
              <a:rPr lang="de-CH" sz="1200" kern="1200" dirty="0" err="1">
                <a:solidFill>
                  <a:schemeClr val="tx1"/>
                </a:solidFill>
                <a:effectLst/>
                <a:latin typeface="+mn-lt"/>
                <a:ea typeface="+mn-ea"/>
                <a:cs typeface="+mn-cs"/>
              </a:rPr>
              <a:t>Gobster</a:t>
            </a:r>
            <a:r>
              <a:rPr lang="de-CH" sz="1200" kern="1200" dirty="0">
                <a:solidFill>
                  <a:schemeClr val="tx1"/>
                </a:solidFill>
                <a:effectLst/>
                <a:latin typeface="+mn-lt"/>
                <a:ea typeface="+mn-ea"/>
                <a:cs typeface="+mn-cs"/>
              </a:rPr>
              <a:t>, P.H., Nassauer, J.I., Daniel, T.C. et al. The </a:t>
            </a:r>
            <a:r>
              <a:rPr lang="de-CH" sz="1200" kern="1200" dirty="0" err="1">
                <a:solidFill>
                  <a:schemeClr val="tx1"/>
                </a:solidFill>
                <a:effectLst/>
                <a:latin typeface="+mn-lt"/>
                <a:ea typeface="+mn-ea"/>
                <a:cs typeface="+mn-cs"/>
              </a:rPr>
              <a:t>shared</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landscape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what</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does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aesthetics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have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to</a:t>
            </a:r>
            <a:r>
              <a:rPr lang="de-CH" sz="1200" kern="1200" dirty="0">
                <a:solidFill>
                  <a:schemeClr val="tx1"/>
                </a:solidFill>
                <a:effectLst/>
                <a:latin typeface="+mn-lt"/>
                <a:ea typeface="+mn-ea"/>
                <a:cs typeface="+mn-cs"/>
              </a:rPr>
              <a:t> do </a:t>
            </a:r>
            <a:r>
              <a:rPr lang="de-CH" sz="1200" kern="1200" dirty="0" err="1">
                <a:solidFill>
                  <a:schemeClr val="tx1"/>
                </a:solidFill>
                <a:effectLst/>
                <a:latin typeface="+mn-lt"/>
                <a:ea typeface="+mn-ea"/>
                <a:cs typeface="+mn-cs"/>
              </a:rPr>
              <a:t>with</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ecology</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Landscape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Ecol</a:t>
            </a:r>
            <a:r>
              <a:rPr lang="de-CH" sz="1200" kern="1200" dirty="0">
                <a:solidFill>
                  <a:schemeClr val="tx1"/>
                </a:solidFill>
                <a:effectLst/>
                <a:latin typeface="+mn-lt"/>
                <a:ea typeface="+mn-ea"/>
                <a:cs typeface="+mn-cs"/>
              </a:rPr>
              <a:t> 22, 959–972 (2007). https://</a:t>
            </a:r>
            <a:r>
              <a:rPr lang="de-CH" sz="1200" kern="1200" dirty="0" err="1">
                <a:solidFill>
                  <a:schemeClr val="tx1"/>
                </a:solidFill>
                <a:effectLst/>
                <a:latin typeface="+mn-lt"/>
                <a:ea typeface="+mn-ea"/>
                <a:cs typeface="+mn-cs"/>
              </a:rPr>
              <a:t>doi.org</a:t>
            </a:r>
            <a:r>
              <a:rPr lang="de-CH" sz="1200" kern="1200" dirty="0">
                <a:solidFill>
                  <a:schemeClr val="tx1"/>
                </a:solidFill>
                <a:effectLst/>
                <a:latin typeface="+mn-lt"/>
                <a:ea typeface="+mn-ea"/>
                <a:cs typeface="+mn-cs"/>
              </a:rPr>
              <a:t>/10.1007/s10980-007-9110-x</a:t>
            </a:r>
          </a:p>
          <a:p>
            <a:endParaRPr lang="de-CH" sz="1200" kern="1200" dirty="0">
              <a:solidFill>
                <a:schemeClr val="tx1"/>
              </a:solidFill>
              <a:effectLst/>
              <a:latin typeface="+mn-lt"/>
              <a:ea typeface="+mn-ea"/>
              <a:cs typeface="+mn-cs"/>
            </a:endParaRPr>
          </a:p>
          <a:p>
            <a:r>
              <a:rPr lang="de-CH" sz="1200" kern="1200" dirty="0">
                <a:solidFill>
                  <a:schemeClr val="tx1"/>
                </a:solidFill>
                <a:effectLst/>
                <a:latin typeface="+mn-lt"/>
                <a:ea typeface="+mn-ea"/>
                <a:cs typeface="+mn-cs"/>
              </a:rPr>
              <a:t>Kaplan R, Kaplan S. (1989) The </a:t>
            </a:r>
            <a:r>
              <a:rPr lang="de-CH" sz="1200" kern="1200" dirty="0" err="1">
                <a:solidFill>
                  <a:schemeClr val="tx1"/>
                </a:solidFill>
                <a:effectLst/>
                <a:latin typeface="+mn-lt"/>
                <a:ea typeface="+mn-ea"/>
                <a:cs typeface="+mn-cs"/>
              </a:rPr>
              <a:t>experience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of</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nature</a:t>
            </a:r>
            <a:r>
              <a:rPr lang="de-CH" sz="1200" kern="1200" dirty="0">
                <a:solidFill>
                  <a:schemeClr val="tx1"/>
                </a:solidFill>
                <a:effectLst/>
                <a:latin typeface="+mn-lt"/>
                <a:ea typeface="+mn-ea"/>
                <a:cs typeface="+mn-cs"/>
              </a:rPr>
              <a:t>: A </a:t>
            </a:r>
            <a:r>
              <a:rPr lang="de-CH" sz="1200" kern="1200" dirty="0" err="1">
                <a:solidFill>
                  <a:schemeClr val="tx1"/>
                </a:solidFill>
                <a:effectLst/>
                <a:latin typeface="+mn-lt"/>
                <a:ea typeface="+mn-ea"/>
                <a:cs typeface="+mn-cs"/>
              </a:rPr>
              <a:t>psychological</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perspective</a:t>
            </a:r>
            <a:r>
              <a:rPr lang="de-CH" sz="1200" kern="1200" dirty="0">
                <a:solidFill>
                  <a:schemeClr val="tx1"/>
                </a:solidFill>
                <a:effectLst/>
                <a:latin typeface="+mn-lt"/>
                <a:ea typeface="+mn-ea"/>
                <a:cs typeface="+mn-cs"/>
              </a:rPr>
              <a:t>. (CUP Archive).</a:t>
            </a:r>
          </a:p>
          <a:p>
            <a:endParaRPr lang="de-CH" sz="1200" kern="1200" dirty="0">
              <a:solidFill>
                <a:schemeClr val="tx1"/>
              </a:solidFill>
              <a:effectLst/>
              <a:latin typeface="+mn-lt"/>
              <a:ea typeface="+mn-ea"/>
              <a:cs typeface="+mn-cs"/>
            </a:endParaRPr>
          </a:p>
          <a:p>
            <a:r>
              <a:rPr lang="de-CH" sz="1200" kern="1200" dirty="0" err="1">
                <a:solidFill>
                  <a:schemeClr val="tx1"/>
                </a:solidFill>
                <a:effectLst/>
                <a:latin typeface="+mn-lt"/>
                <a:ea typeface="+mn-ea"/>
                <a:cs typeface="+mn-cs"/>
              </a:rPr>
              <a:t>Kirkby</a:t>
            </a:r>
            <a:r>
              <a:rPr lang="de-CH" sz="1200" kern="1200" dirty="0">
                <a:solidFill>
                  <a:schemeClr val="tx1"/>
                </a:solidFill>
                <a:effectLst/>
                <a:latin typeface="+mn-lt"/>
                <a:ea typeface="+mn-ea"/>
                <a:cs typeface="+mn-cs"/>
              </a:rPr>
              <a:t>, C.A., </a:t>
            </a:r>
            <a:r>
              <a:rPr lang="de-CH" sz="1200" kern="1200" dirty="0" err="1">
                <a:solidFill>
                  <a:schemeClr val="tx1"/>
                </a:solidFill>
                <a:effectLst/>
                <a:latin typeface="+mn-lt"/>
                <a:ea typeface="+mn-ea"/>
                <a:cs typeface="+mn-cs"/>
              </a:rPr>
              <a:t>Giudice</a:t>
            </a:r>
            <a:r>
              <a:rPr lang="de-CH" sz="1200" kern="1200" dirty="0">
                <a:solidFill>
                  <a:schemeClr val="tx1"/>
                </a:solidFill>
                <a:effectLst/>
                <a:latin typeface="+mn-lt"/>
                <a:ea typeface="+mn-ea"/>
                <a:cs typeface="+mn-cs"/>
              </a:rPr>
              <a:t>-Granados R., Day B., et al (2010) The </a:t>
            </a:r>
            <a:r>
              <a:rPr lang="de-CH" sz="1200" kern="1200" dirty="0" err="1">
                <a:solidFill>
                  <a:schemeClr val="tx1"/>
                </a:solidFill>
                <a:effectLst/>
                <a:latin typeface="+mn-lt"/>
                <a:ea typeface="+mn-ea"/>
                <a:cs typeface="+mn-cs"/>
              </a:rPr>
              <a:t>market</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triumph</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of</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ecotourism</a:t>
            </a:r>
            <a:r>
              <a:rPr lang="de-CH" sz="1200" kern="1200" dirty="0">
                <a:solidFill>
                  <a:schemeClr val="tx1"/>
                </a:solidFill>
                <a:effectLst/>
                <a:latin typeface="+mn-lt"/>
                <a:ea typeface="+mn-ea"/>
                <a:cs typeface="+mn-cs"/>
              </a:rPr>
              <a:t>: an </a:t>
            </a:r>
            <a:r>
              <a:rPr lang="de-CH" sz="1200" kern="1200" dirty="0" err="1">
                <a:solidFill>
                  <a:schemeClr val="tx1"/>
                </a:solidFill>
                <a:effectLst/>
                <a:latin typeface="+mn-lt"/>
                <a:ea typeface="+mn-ea"/>
                <a:cs typeface="+mn-cs"/>
              </a:rPr>
              <a:t>economic</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investigation</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of</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the</a:t>
            </a:r>
            <a:r>
              <a:rPr lang="de-CH" sz="1200" kern="1200" dirty="0">
                <a:solidFill>
                  <a:schemeClr val="tx1"/>
                </a:solidFill>
                <a:effectLst/>
                <a:latin typeface="+mn-lt"/>
                <a:ea typeface="+mn-ea"/>
                <a:cs typeface="+mn-cs"/>
              </a:rPr>
              <a:t> private </a:t>
            </a:r>
            <a:r>
              <a:rPr lang="de-CH" sz="1200" kern="1200" dirty="0" err="1">
                <a:solidFill>
                  <a:schemeClr val="tx1"/>
                </a:solidFill>
                <a:effectLst/>
                <a:latin typeface="+mn-lt"/>
                <a:ea typeface="+mn-ea"/>
                <a:cs typeface="+mn-cs"/>
              </a:rPr>
              <a:t>and</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social</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benefits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of</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competing</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land</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uses</a:t>
            </a:r>
            <a:r>
              <a:rPr lang="de-CH" sz="1200" kern="1200" dirty="0">
                <a:solidFill>
                  <a:schemeClr val="tx1"/>
                </a:solidFill>
                <a:effectLst/>
                <a:latin typeface="+mn-lt"/>
                <a:ea typeface="+mn-ea"/>
                <a:cs typeface="+mn-cs"/>
              </a:rPr>
              <a:t> in </a:t>
            </a:r>
            <a:r>
              <a:rPr lang="de-CH" sz="1200" kern="1200" dirty="0" err="1">
                <a:solidFill>
                  <a:schemeClr val="tx1"/>
                </a:solidFill>
                <a:effectLst/>
                <a:latin typeface="+mn-lt"/>
                <a:ea typeface="+mn-ea"/>
                <a:cs typeface="+mn-cs"/>
              </a:rPr>
              <a:t>teh</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Peruvian</a:t>
            </a:r>
            <a:r>
              <a:rPr lang="de-CH" sz="1200" kern="1200" dirty="0">
                <a:solidFill>
                  <a:schemeClr val="tx1"/>
                </a:solidFill>
                <a:effectLst/>
                <a:latin typeface="+mn-lt"/>
                <a:ea typeface="+mn-ea"/>
                <a:cs typeface="+mn-cs"/>
              </a:rPr>
              <a:t> Amazon. </a:t>
            </a:r>
            <a:r>
              <a:rPr lang="de-CH" sz="1200" kern="1200" dirty="0" err="1">
                <a:solidFill>
                  <a:schemeClr val="tx1"/>
                </a:solidFill>
                <a:effectLst/>
                <a:latin typeface="+mn-lt"/>
                <a:ea typeface="+mn-ea"/>
                <a:cs typeface="+mn-cs"/>
              </a:rPr>
              <a:t>PLoS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One</a:t>
            </a:r>
            <a:r>
              <a:rPr lang="de-CH" sz="1200" kern="1200" dirty="0">
                <a:solidFill>
                  <a:schemeClr val="tx1"/>
                </a:solidFill>
                <a:effectLst/>
                <a:latin typeface="+mn-lt"/>
                <a:ea typeface="+mn-ea"/>
                <a:cs typeface="+mn-cs"/>
              </a:rPr>
              <a:t> 5, e13015</a:t>
            </a:r>
          </a:p>
          <a:p>
            <a:endParaRPr lang="de-CH" sz="1200" kern="1200" dirty="0">
              <a:solidFill>
                <a:schemeClr val="tx1"/>
              </a:solidFill>
              <a:effectLst/>
              <a:latin typeface="+mn-lt"/>
              <a:ea typeface="+mn-ea"/>
              <a:cs typeface="+mn-cs"/>
            </a:endParaRPr>
          </a:p>
          <a:p>
            <a:r>
              <a:rPr lang="de-CH" sz="1200" kern="1200" dirty="0">
                <a:solidFill>
                  <a:schemeClr val="tx1"/>
                </a:solidFill>
                <a:effectLst/>
                <a:latin typeface="+mn-lt"/>
                <a:ea typeface="+mn-ea"/>
                <a:cs typeface="+mn-cs"/>
              </a:rPr>
              <a:t>Maller, C. et al. (2006) </a:t>
            </a:r>
            <a:r>
              <a:rPr lang="de-CH" sz="1200" kern="1200" dirty="0" err="1">
                <a:solidFill>
                  <a:schemeClr val="tx1"/>
                </a:solidFill>
                <a:effectLst/>
                <a:latin typeface="+mn-lt"/>
                <a:ea typeface="+mn-ea"/>
                <a:cs typeface="+mn-cs"/>
              </a:rPr>
              <a:t>Healthy</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nature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healthy</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people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contact</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with</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nature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as</a:t>
            </a:r>
            <a:r>
              <a:rPr lang="de-CH" sz="1200" kern="1200" dirty="0">
                <a:solidFill>
                  <a:schemeClr val="tx1"/>
                </a:solidFill>
                <a:effectLst/>
                <a:latin typeface="+mn-lt"/>
                <a:ea typeface="+mn-ea"/>
                <a:cs typeface="+mn-cs"/>
              </a:rPr>
              <a:t> an </a:t>
            </a:r>
            <a:r>
              <a:rPr lang="de-CH" sz="1200" kern="1200" dirty="0" err="1">
                <a:solidFill>
                  <a:schemeClr val="tx1"/>
                </a:solidFill>
                <a:effectLst/>
                <a:latin typeface="+mn-lt"/>
                <a:ea typeface="+mn-ea"/>
                <a:cs typeface="+mn-cs"/>
              </a:rPr>
              <a:t>upstream</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health</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promotion</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intervention</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for</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populations</a:t>
            </a:r>
            <a:r>
              <a:rPr lang="de-CH" sz="1200" kern="1200" dirty="0">
                <a:solidFill>
                  <a:schemeClr val="tx1"/>
                </a:solidFill>
                <a:effectLst/>
                <a:latin typeface="+mn-lt"/>
                <a:ea typeface="+mn-ea"/>
                <a:cs typeface="+mn-cs"/>
              </a:rPr>
              <a:t>, </a:t>
            </a:r>
            <a:r>
              <a:rPr lang="de-CH" sz="1200" i="1" kern="1200" dirty="0" err="1">
                <a:solidFill>
                  <a:schemeClr val="tx1"/>
                </a:solidFill>
                <a:effectLst/>
                <a:latin typeface="+mn-lt"/>
                <a:ea typeface="+mn-ea"/>
                <a:cs typeface="+mn-cs"/>
              </a:rPr>
              <a:t>Health</a:t>
            </a:r>
            <a:r>
              <a:rPr lang="de-CH" sz="1200" i="1" kern="1200" dirty="0">
                <a:solidFill>
                  <a:schemeClr val="tx1"/>
                </a:solidFill>
                <a:effectLst/>
                <a:latin typeface="+mn-lt"/>
                <a:ea typeface="+mn-ea"/>
                <a:cs typeface="+mn-cs"/>
              </a:rPr>
              <a:t> Promotion International</a:t>
            </a:r>
            <a:r>
              <a:rPr lang="de-CH" sz="1200" kern="1200" dirty="0">
                <a:solidFill>
                  <a:schemeClr val="tx1"/>
                </a:solidFill>
                <a:effectLst/>
                <a:latin typeface="+mn-lt"/>
                <a:ea typeface="+mn-ea"/>
                <a:cs typeface="+mn-cs"/>
              </a:rPr>
              <a:t> 21: 45–54, </a:t>
            </a:r>
            <a:r>
              <a:rPr lang="de-CH" sz="1200" u="none" strike="noStrike" kern="1200" dirty="0">
                <a:solidFill>
                  <a:schemeClr val="tx1"/>
                </a:solidFill>
                <a:effectLst/>
                <a:latin typeface="+mn-lt"/>
                <a:ea typeface="+mn-ea"/>
                <a:cs typeface="+mn-cs"/>
                <a:hlinkClick r:id="rId4"/>
              </a:rPr>
              <a:t>https://doi.org/10.1093/heapro/dai032</a:t>
            </a:r>
            <a:endParaRPr lang="de-CH" sz="1200" kern="1200" dirty="0">
              <a:solidFill>
                <a:schemeClr val="tx1"/>
              </a:solidFill>
              <a:effectLst/>
              <a:latin typeface="+mn-lt"/>
              <a:ea typeface="+mn-ea"/>
              <a:cs typeface="+mn-cs"/>
            </a:endParaRPr>
          </a:p>
          <a:p>
            <a:endParaRPr lang="de-CH" sz="1200" kern="1200" dirty="0">
              <a:solidFill>
                <a:schemeClr val="tx1"/>
              </a:solidFill>
              <a:effectLst/>
              <a:latin typeface="+mn-lt"/>
              <a:ea typeface="+mn-ea"/>
              <a:cs typeface="+mn-cs"/>
            </a:endParaRPr>
          </a:p>
          <a:p>
            <a:r>
              <a:rPr lang="de-CH" sz="1200" kern="1200" dirty="0">
                <a:solidFill>
                  <a:schemeClr val="tx1"/>
                </a:solidFill>
                <a:effectLst/>
                <a:latin typeface="+mn-lt"/>
                <a:ea typeface="+mn-ea"/>
                <a:cs typeface="+mn-cs"/>
              </a:rPr>
              <a:t>Naidoo R. </a:t>
            </a:r>
            <a:r>
              <a:rPr lang="de-CH" sz="1200" kern="1200" dirty="0" err="1">
                <a:solidFill>
                  <a:schemeClr val="tx1"/>
                </a:solidFill>
                <a:effectLst/>
                <a:latin typeface="+mn-lt"/>
                <a:ea typeface="+mn-ea"/>
                <a:cs typeface="+mn-cs"/>
              </a:rPr>
              <a:t>and</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Adamowicz</a:t>
            </a:r>
            <a:r>
              <a:rPr lang="de-CH" sz="1200" kern="1200" dirty="0">
                <a:solidFill>
                  <a:schemeClr val="tx1"/>
                </a:solidFill>
                <a:effectLst/>
                <a:latin typeface="+mn-lt"/>
                <a:ea typeface="+mn-ea"/>
                <a:cs typeface="+mn-cs"/>
              </a:rPr>
              <a:t> W.L. (2005) </a:t>
            </a:r>
            <a:r>
              <a:rPr lang="de-CH" sz="1200" kern="1200" dirty="0" err="1">
                <a:solidFill>
                  <a:schemeClr val="tx1"/>
                </a:solidFill>
                <a:effectLst/>
                <a:latin typeface="+mn-lt"/>
                <a:ea typeface="+mn-ea"/>
                <a:cs typeface="+mn-cs"/>
              </a:rPr>
              <a:t>Biodiversity</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and</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nature-based</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tourism</a:t>
            </a:r>
            <a:r>
              <a:rPr lang="de-CH" sz="1200" kern="1200" dirty="0">
                <a:solidFill>
                  <a:schemeClr val="tx1"/>
                </a:solidFill>
                <a:effectLst/>
                <a:latin typeface="+mn-lt"/>
                <a:ea typeface="+mn-ea"/>
                <a:cs typeface="+mn-cs"/>
              </a:rPr>
              <a:t> at </a:t>
            </a:r>
            <a:r>
              <a:rPr lang="de-CH" sz="1200" kern="1200" dirty="0" err="1">
                <a:solidFill>
                  <a:schemeClr val="tx1"/>
                </a:solidFill>
                <a:effectLst/>
                <a:latin typeface="+mn-lt"/>
                <a:ea typeface="+mn-ea"/>
                <a:cs typeface="+mn-cs"/>
              </a:rPr>
              <a:t>forest</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reserves</a:t>
            </a:r>
            <a:r>
              <a:rPr lang="de-CH" sz="1200" kern="1200" dirty="0">
                <a:solidFill>
                  <a:schemeClr val="tx1"/>
                </a:solidFill>
                <a:effectLst/>
                <a:latin typeface="+mn-lt"/>
                <a:ea typeface="+mn-ea"/>
                <a:cs typeface="+mn-cs"/>
              </a:rPr>
              <a:t> in Uganda. Environment </a:t>
            </a:r>
            <a:r>
              <a:rPr lang="de-CH" sz="1200" kern="1200" dirty="0" err="1">
                <a:solidFill>
                  <a:schemeClr val="tx1"/>
                </a:solidFill>
                <a:effectLst/>
                <a:latin typeface="+mn-lt"/>
                <a:ea typeface="+mn-ea"/>
                <a:cs typeface="+mn-cs"/>
              </a:rPr>
              <a:t>and</a:t>
            </a:r>
            <a:r>
              <a:rPr lang="de-CH" sz="1200" kern="1200" dirty="0">
                <a:solidFill>
                  <a:schemeClr val="tx1"/>
                </a:solidFill>
                <a:effectLst/>
                <a:latin typeface="+mn-lt"/>
                <a:ea typeface="+mn-ea"/>
                <a:cs typeface="+mn-cs"/>
              </a:rPr>
              <a:t> Development Economics 10: 159-178</a:t>
            </a:r>
          </a:p>
          <a:p>
            <a:endParaRPr lang="de-CH" sz="1200" kern="1200" dirty="0">
              <a:solidFill>
                <a:schemeClr val="tx1"/>
              </a:solidFill>
              <a:effectLst/>
              <a:latin typeface="+mn-lt"/>
              <a:ea typeface="+mn-ea"/>
              <a:cs typeface="+mn-cs"/>
            </a:endParaRPr>
          </a:p>
          <a:p>
            <a:r>
              <a:rPr lang="de-CH" sz="1200" kern="1200" dirty="0" err="1">
                <a:solidFill>
                  <a:schemeClr val="tx1"/>
                </a:solidFill>
                <a:effectLst/>
                <a:latin typeface="+mn-lt"/>
                <a:ea typeface="+mn-ea"/>
                <a:cs typeface="+mn-cs"/>
              </a:rPr>
              <a:t>Oteros</a:t>
            </a:r>
            <a:r>
              <a:rPr lang="de-CH" sz="1200" kern="1200" dirty="0">
                <a:solidFill>
                  <a:schemeClr val="tx1"/>
                </a:solidFill>
                <a:effectLst/>
                <a:latin typeface="+mn-lt"/>
                <a:ea typeface="+mn-ea"/>
                <a:cs typeface="+mn-cs"/>
              </a:rPr>
              <a:t>-Rozas E. et al. (2017) </a:t>
            </a:r>
            <a:r>
              <a:rPr lang="de-CH" sz="1200" kern="1200" dirty="0" err="1">
                <a:solidFill>
                  <a:schemeClr val="tx1"/>
                </a:solidFill>
                <a:effectLst/>
                <a:latin typeface="+mn-lt"/>
                <a:ea typeface="+mn-ea"/>
                <a:cs typeface="+mn-cs"/>
              </a:rPr>
              <a:t>Using</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social</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media</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photos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to</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explore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the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relation</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between</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cultural</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ecosystem</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services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and</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landscape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features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across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five</a:t>
            </a:r>
            <a:r>
              <a:rPr lang="de-CH" sz="1200" kern="1200" dirty="0">
                <a:solidFill>
                  <a:schemeClr val="tx1"/>
                </a:solidFill>
                <a:effectLst/>
                <a:latin typeface="+mn-lt"/>
                <a:ea typeface="+mn-ea"/>
                <a:cs typeface="+mn-cs"/>
              </a:rPr>
              <a:t> European </a:t>
            </a:r>
            <a:r>
              <a:rPr lang="de-CH" sz="1200" kern="1200" dirty="0" err="1">
                <a:solidFill>
                  <a:schemeClr val="tx1"/>
                </a:solidFill>
                <a:effectLst/>
                <a:latin typeface="+mn-lt"/>
                <a:ea typeface="+mn-ea"/>
                <a:cs typeface="+mn-cs"/>
              </a:rPr>
              <a:t>sites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Ecological</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Indicators</a:t>
            </a:r>
            <a:r>
              <a:rPr lang="de-CH" sz="1200" kern="1200" dirty="0">
                <a:solidFill>
                  <a:schemeClr val="tx1"/>
                </a:solidFill>
                <a:effectLst/>
                <a:latin typeface="+mn-lt"/>
                <a:ea typeface="+mn-ea"/>
                <a:cs typeface="+mn-cs"/>
              </a:rPr>
              <a:t> 94: 74-86 </a:t>
            </a:r>
            <a:r>
              <a:rPr lang="de-CH" sz="1200" u="none" strike="noStrike" kern="1200" dirty="0">
                <a:solidFill>
                  <a:schemeClr val="tx1"/>
                </a:solidFill>
                <a:effectLst/>
                <a:latin typeface="+mn-lt"/>
                <a:ea typeface="+mn-ea"/>
                <a:cs typeface="+mn-cs"/>
                <a:hlinkClick r:id="rId5"/>
              </a:rPr>
              <a:t>10.1016/j.ecolind.2017.02.009</a:t>
            </a:r>
            <a:endParaRPr lang="de-CH" sz="1200" kern="1200" dirty="0">
              <a:solidFill>
                <a:schemeClr val="tx1"/>
              </a:solidFill>
              <a:effectLst/>
              <a:latin typeface="+mn-lt"/>
              <a:ea typeface="+mn-ea"/>
              <a:cs typeface="+mn-cs"/>
            </a:endParaRPr>
          </a:p>
          <a:p>
            <a:endParaRPr lang="de-CH" sz="1200" kern="1200" dirty="0">
              <a:solidFill>
                <a:schemeClr val="tx1"/>
              </a:solidFill>
              <a:effectLst/>
              <a:latin typeface="+mn-lt"/>
              <a:ea typeface="+mn-ea"/>
              <a:cs typeface="+mn-cs"/>
            </a:endParaRPr>
          </a:p>
          <a:p>
            <a:r>
              <a:rPr lang="de-CH" sz="1200" kern="1200" dirty="0" err="1">
                <a:solidFill>
                  <a:schemeClr val="tx1"/>
                </a:solidFill>
                <a:effectLst/>
                <a:latin typeface="+mn-lt"/>
                <a:ea typeface="+mn-ea"/>
                <a:cs typeface="+mn-cs"/>
              </a:rPr>
              <a:t>Sandifer</a:t>
            </a:r>
            <a:r>
              <a:rPr lang="de-CH" sz="1200" kern="1200" dirty="0">
                <a:solidFill>
                  <a:schemeClr val="tx1"/>
                </a:solidFill>
                <a:effectLst/>
                <a:latin typeface="+mn-lt"/>
                <a:ea typeface="+mn-ea"/>
                <a:cs typeface="+mn-cs"/>
              </a:rPr>
              <a:t> P.A., Sutton-Grier, A.E., Ward B.P. (2015) </a:t>
            </a:r>
            <a:r>
              <a:rPr lang="de-CH" sz="1200" kern="1200" dirty="0" err="1">
                <a:solidFill>
                  <a:schemeClr val="tx1"/>
                </a:solidFill>
                <a:effectLst/>
                <a:latin typeface="+mn-lt"/>
                <a:ea typeface="+mn-ea"/>
                <a:cs typeface="+mn-cs"/>
              </a:rPr>
              <a:t>Exploring</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connections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among</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nature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biodiversity</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ecosystem</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services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and</a:t>
            </a:r>
            <a:r>
              <a:rPr lang="de-CH" sz="1200" kern="1200" dirty="0">
                <a:solidFill>
                  <a:schemeClr val="tx1"/>
                </a:solidFill>
                <a:effectLst/>
                <a:latin typeface="+mn-lt"/>
                <a:ea typeface="+mn-ea"/>
                <a:cs typeface="+mn-cs"/>
              </a:rPr>
              <a:t> human </a:t>
            </a:r>
            <a:r>
              <a:rPr lang="de-CH" sz="1200" kern="1200" dirty="0" err="1">
                <a:solidFill>
                  <a:schemeClr val="tx1"/>
                </a:solidFill>
                <a:effectLst/>
                <a:latin typeface="+mn-lt"/>
                <a:ea typeface="+mn-ea"/>
                <a:cs typeface="+mn-cs"/>
              </a:rPr>
              <a:t>health</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and</a:t>
            </a:r>
            <a:r>
              <a:rPr lang="de-CH" sz="1200" kern="1200" dirty="0">
                <a:solidFill>
                  <a:schemeClr val="tx1"/>
                </a:solidFill>
                <a:effectLst/>
                <a:latin typeface="+mn-lt"/>
                <a:ea typeface="+mn-ea"/>
                <a:cs typeface="+mn-cs"/>
              </a:rPr>
              <a:t> well-</a:t>
            </a:r>
            <a:r>
              <a:rPr lang="de-CH" sz="1200" kern="1200" dirty="0" err="1">
                <a:solidFill>
                  <a:schemeClr val="tx1"/>
                </a:solidFill>
                <a:effectLst/>
                <a:latin typeface="+mn-lt"/>
                <a:ea typeface="+mn-ea"/>
                <a:cs typeface="+mn-cs"/>
              </a:rPr>
              <a:t>being</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Opportunities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to</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enhance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health</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and</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biodiversity</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conservation</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Ecosystem</a:t>
            </a:r>
            <a:r>
              <a:rPr lang="de-CH" sz="1200" kern="1200" dirty="0">
                <a:solidFill>
                  <a:schemeClr val="tx1"/>
                </a:solidFill>
                <a:effectLst/>
                <a:latin typeface="+mn-lt"/>
                <a:ea typeface="+mn-ea"/>
                <a:cs typeface="+mn-cs"/>
              </a:rPr>
              <a:t> Services 12: 1-15. </a:t>
            </a:r>
            <a:r>
              <a:rPr lang="de-CH" sz="1200" u="none" strike="noStrike" kern="1200" dirty="0">
                <a:solidFill>
                  <a:schemeClr val="tx1"/>
                </a:solidFill>
                <a:effectLst/>
                <a:latin typeface="+mn-lt"/>
                <a:ea typeface="+mn-ea"/>
                <a:cs typeface="+mn-cs"/>
                <a:hlinkClick r:id="rId6" tooltip="Persistent link using digital object identifier"/>
              </a:rPr>
              <a:t>https://doi.org/10.1016/j.ecoser.2014.12.007</a:t>
            </a:r>
            <a:endParaRPr lang="de-CH" sz="1200" kern="1200" dirty="0">
              <a:solidFill>
                <a:schemeClr val="tx1"/>
              </a:solidFill>
              <a:effectLst/>
              <a:latin typeface="+mn-lt"/>
              <a:ea typeface="+mn-ea"/>
              <a:cs typeface="+mn-cs"/>
            </a:endParaRPr>
          </a:p>
          <a:p>
            <a:endParaRPr lang="de-CH" dirty="0"/>
          </a:p>
        </p:txBody>
      </p:sp>
      <p:sp>
        <p:nvSpPr>
          <p:cNvPr id="4" name="Foliennummernplatzhalter 3"/>
          <p:cNvSpPr>
            <a:spLocks noGrp="1"/>
          </p:cNvSpPr>
          <p:nvPr>
            <p:ph type="sldNum" sz="quarter" idx="5"/>
          </p:nvPr>
        </p:nvSpPr>
        <p:spPr/>
        <p:txBody>
          <a:bodyPr/>
          <a:lstStyle/>
          <a:p>
            <a:fld id="{92383C3E-C972-D14F-BBA1-88A056F54D7F}" type="slidenum">
              <a:rPr lang="de-DE" smtClean="0"/>
              <a:t>31</a:t>
            </a:fld>
            <a:endParaRPr lang="de-DE"/>
          </a:p>
        </p:txBody>
      </p:sp>
    </p:spTree>
    <p:extLst>
      <p:ext uri="{BB962C8B-B14F-4D97-AF65-F5344CB8AC3E}">
        <p14:creationId xmlns:p14="http://schemas.microsoft.com/office/powerpoint/2010/main" val="23267146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b="1" dirty="0"/>
              <a:t>Relationales Argument</a:t>
            </a:r>
            <a:r>
              <a:rPr lang="de-CH" dirty="0"/>
              <a:t>: Die Beziehung zur Natur ist ein wesentlicher Faktor menschlichen Wohlbefindens. Im Fokus sind die Beiträge der Natur für den Menschen (</a:t>
            </a:r>
            <a:r>
              <a:rPr lang="de-CH" b="1" dirty="0" err="1"/>
              <a:t>N</a:t>
            </a:r>
            <a:r>
              <a:rPr lang="de-CH" dirty="0" err="1"/>
              <a:t>ature’s</a:t>
            </a:r>
            <a:r>
              <a:rPr lang="de-CH" dirty="0"/>
              <a:t> </a:t>
            </a:r>
            <a:r>
              <a:rPr lang="de-CH" b="1" dirty="0" err="1"/>
              <a:t>C</a:t>
            </a:r>
            <a:r>
              <a:rPr lang="de-CH" dirty="0" err="1"/>
              <a:t>ontributions</a:t>
            </a:r>
            <a:r>
              <a:rPr lang="de-CH" dirty="0"/>
              <a:t> </a:t>
            </a:r>
            <a:r>
              <a:rPr lang="de-CH" dirty="0" err="1"/>
              <a:t>to</a:t>
            </a:r>
            <a:r>
              <a:rPr lang="de-CH" dirty="0"/>
              <a:t> </a:t>
            </a:r>
            <a:r>
              <a:rPr lang="de-CH" b="1" dirty="0"/>
              <a:t>P</a:t>
            </a:r>
            <a:r>
              <a:rPr lang="de-CH" dirty="0"/>
              <a:t>eople,</a:t>
            </a:r>
            <a:r>
              <a:rPr lang="de-CH" b="1" dirty="0"/>
              <a:t> NCPs</a:t>
            </a:r>
            <a:r>
              <a:rPr lang="de-CH" dirty="0"/>
              <a:t>, Diaz et al. 2018). </a:t>
            </a: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dirty="0">
                <a:solidFill>
                  <a:schemeClr val="bg2"/>
                </a:solidFill>
                <a:latin typeface="Avenir Next Condensed" panose="020B0506020202020204" pitchFamily="34" charset="0"/>
              </a:rPr>
              <a:t>NCP 16: </a:t>
            </a:r>
            <a:r>
              <a:rPr lang="de-CH" sz="1200" b="1" i="0" kern="1200" dirty="0">
                <a:solidFill>
                  <a:schemeClr val="tx1"/>
                </a:solidFill>
                <a:effectLst/>
                <a:latin typeface="+mn-lt"/>
                <a:ea typeface="+mn-ea"/>
                <a:cs typeface="+mn-cs"/>
              </a:rPr>
              <a:t>Physische und psychologische Erfahrungen</a:t>
            </a:r>
            <a:r>
              <a:rPr lang="en-US" sz="1200" b="1" dirty="0">
                <a:solidFill>
                  <a:srgbClr val="5B6468"/>
                </a:solidFill>
                <a:latin typeface="Avenir Next Condensed" panose="020B0506020202020204" pitchFamily="34" charset="0"/>
              </a:rPr>
              <a:t> </a:t>
            </a:r>
            <a:endParaRPr lang="de-CH" sz="1200" b="1" dirty="0">
              <a:solidFill>
                <a:schemeClr val="bg2"/>
              </a:solidFill>
              <a:latin typeface="Avenir Next Condensed" panose="020B0506020202020204" pitchFamily="34" charset="0"/>
            </a:endParaRP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u="sng" kern="1200" dirty="0">
                <a:solidFill>
                  <a:schemeClr val="tx1"/>
                </a:solidFill>
                <a:effectLst/>
                <a:latin typeface="+mn-lt"/>
                <a:ea typeface="+mn-ea"/>
                <a:cs typeface="+mn-cs"/>
              </a:rPr>
              <a:t>Weiterführende Literatur:</a:t>
            </a:r>
          </a:p>
          <a:p>
            <a:r>
              <a:rPr lang="de-CH" sz="1200" kern="1200" dirty="0">
                <a:solidFill>
                  <a:schemeClr val="tx1"/>
                </a:solidFill>
                <a:effectLst/>
                <a:latin typeface="+mn-lt"/>
                <a:ea typeface="+mn-ea"/>
                <a:cs typeface="+mn-cs"/>
              </a:rPr>
              <a:t>Akademie der Naturwissenschaften Schweiz (2019) Biodiversität, eine Garantie </a:t>
            </a:r>
            <a:r>
              <a:rPr lang="de-CH" sz="1200" kern="1200" dirty="0" err="1">
                <a:solidFill>
                  <a:schemeClr val="tx1"/>
                </a:solidFill>
                <a:effectLst/>
                <a:latin typeface="+mn-lt"/>
                <a:ea typeface="+mn-ea"/>
                <a:cs typeface="+mn-cs"/>
              </a:rPr>
              <a:t>für</a:t>
            </a:r>
            <a:r>
              <a:rPr lang="de-CH" sz="1200" kern="1200" dirty="0">
                <a:solidFill>
                  <a:schemeClr val="tx1"/>
                </a:solidFill>
                <a:effectLst/>
                <a:latin typeface="+mn-lt"/>
                <a:ea typeface="+mn-ea"/>
                <a:cs typeface="+mn-cs"/>
              </a:rPr>
              <a:t> Gesundheit? Swiss </a:t>
            </a:r>
            <a:r>
              <a:rPr lang="de-CH" sz="1200" kern="1200" dirty="0" err="1">
                <a:solidFill>
                  <a:schemeClr val="tx1"/>
                </a:solidFill>
                <a:effectLst/>
                <a:latin typeface="+mn-lt"/>
                <a:ea typeface="+mn-ea"/>
                <a:cs typeface="+mn-cs"/>
              </a:rPr>
              <a:t>Academies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Factsheet</a:t>
            </a:r>
            <a:r>
              <a:rPr lang="de-CH" sz="1200" kern="1200" dirty="0">
                <a:solidFill>
                  <a:schemeClr val="tx1"/>
                </a:solidFill>
                <a:effectLst/>
                <a:latin typeface="+mn-lt"/>
                <a:ea typeface="+mn-ea"/>
                <a:cs typeface="+mn-cs"/>
              </a:rPr>
              <a:t> 14 (3), </a:t>
            </a:r>
            <a:r>
              <a:rPr lang="de-CH" sz="1200" u="none" strike="noStrike" kern="1200" dirty="0">
                <a:solidFill>
                  <a:schemeClr val="tx1"/>
                </a:solidFill>
                <a:effectLst/>
                <a:latin typeface="+mn-lt"/>
                <a:ea typeface="+mn-ea"/>
                <a:cs typeface="+mn-cs"/>
                <a:hlinkClick r:id="rId3"/>
              </a:rPr>
              <a:t>https://naturwissenschaften.ch/organisations/biodiversity/publications/factsheet/118834-biodiversitaet-eine-garantie-fuer-gesundheit-</a:t>
            </a:r>
            <a:endParaRPr lang="de-CH" sz="1200" kern="1200" dirty="0">
              <a:solidFill>
                <a:schemeClr val="tx1"/>
              </a:solidFill>
              <a:effectLst/>
              <a:latin typeface="+mn-lt"/>
              <a:ea typeface="+mn-ea"/>
              <a:cs typeface="+mn-cs"/>
            </a:endParaRPr>
          </a:p>
          <a:p>
            <a:endParaRPr lang="de-CH" sz="1200" kern="1200" dirty="0">
              <a:solidFill>
                <a:schemeClr val="tx1"/>
              </a:solidFill>
              <a:effectLst/>
              <a:latin typeface="+mn-lt"/>
              <a:ea typeface="+mn-ea"/>
              <a:cs typeface="+mn-cs"/>
            </a:endParaRPr>
          </a:p>
          <a:p>
            <a:r>
              <a:rPr lang="de-CH" sz="1200" kern="1200" dirty="0" err="1">
                <a:solidFill>
                  <a:schemeClr val="tx1"/>
                </a:solidFill>
                <a:effectLst/>
                <a:latin typeface="+mn-lt"/>
                <a:ea typeface="+mn-ea"/>
                <a:cs typeface="+mn-cs"/>
              </a:rPr>
              <a:t>Balmford</a:t>
            </a:r>
            <a:r>
              <a:rPr lang="de-CH" sz="1200" kern="1200" dirty="0">
                <a:solidFill>
                  <a:schemeClr val="tx1"/>
                </a:solidFill>
                <a:effectLst/>
                <a:latin typeface="+mn-lt"/>
                <a:ea typeface="+mn-ea"/>
                <a:cs typeface="+mn-cs"/>
              </a:rPr>
              <a:t> A, Green JMH, Anderson M, </a:t>
            </a:r>
            <a:r>
              <a:rPr lang="de-CH" sz="1200" kern="1200" dirty="0" err="1">
                <a:solidFill>
                  <a:schemeClr val="tx1"/>
                </a:solidFill>
                <a:effectLst/>
                <a:latin typeface="+mn-lt"/>
                <a:ea typeface="+mn-ea"/>
                <a:cs typeface="+mn-cs"/>
              </a:rPr>
              <a:t>Beresford</a:t>
            </a:r>
            <a:r>
              <a:rPr lang="de-CH" sz="1200" kern="1200" dirty="0">
                <a:solidFill>
                  <a:schemeClr val="tx1"/>
                </a:solidFill>
                <a:effectLst/>
                <a:latin typeface="+mn-lt"/>
                <a:ea typeface="+mn-ea"/>
                <a:cs typeface="+mn-cs"/>
              </a:rPr>
              <a:t> J, Huang C, Naidoo R, et al. (2015) </a:t>
            </a:r>
            <a:r>
              <a:rPr lang="de-CH" sz="1200" kern="1200" dirty="0" err="1">
                <a:solidFill>
                  <a:schemeClr val="tx1"/>
                </a:solidFill>
                <a:effectLst/>
                <a:latin typeface="+mn-lt"/>
                <a:ea typeface="+mn-ea"/>
                <a:cs typeface="+mn-cs"/>
              </a:rPr>
              <a:t>Walk</a:t>
            </a:r>
            <a:r>
              <a:rPr lang="de-CH" sz="1200" kern="1200" dirty="0">
                <a:solidFill>
                  <a:schemeClr val="tx1"/>
                </a:solidFill>
                <a:effectLst/>
                <a:latin typeface="+mn-lt"/>
                <a:ea typeface="+mn-ea"/>
                <a:cs typeface="+mn-cs"/>
              </a:rPr>
              <a:t> on </a:t>
            </a:r>
            <a:r>
              <a:rPr lang="de-CH" sz="1200" kern="1200" dirty="0" err="1">
                <a:solidFill>
                  <a:schemeClr val="tx1"/>
                </a:solidFill>
                <a:effectLst/>
                <a:latin typeface="+mn-lt"/>
                <a:ea typeface="+mn-ea"/>
                <a:cs typeface="+mn-cs"/>
              </a:rPr>
              <a:t>the</a:t>
            </a:r>
            <a:r>
              <a:rPr lang="de-CH" sz="1200" kern="1200" dirty="0">
                <a:solidFill>
                  <a:schemeClr val="tx1"/>
                </a:solidFill>
                <a:effectLst/>
                <a:latin typeface="+mn-lt"/>
                <a:ea typeface="+mn-ea"/>
                <a:cs typeface="+mn-cs"/>
              </a:rPr>
              <a:t> Wild Side: </a:t>
            </a:r>
            <a:r>
              <a:rPr lang="de-CH" sz="1200" kern="1200" dirty="0" err="1">
                <a:solidFill>
                  <a:schemeClr val="tx1"/>
                </a:solidFill>
                <a:effectLst/>
                <a:latin typeface="+mn-lt"/>
                <a:ea typeface="+mn-ea"/>
                <a:cs typeface="+mn-cs"/>
              </a:rPr>
              <a:t>Estimating</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the</a:t>
            </a:r>
            <a:r>
              <a:rPr lang="de-CH" sz="1200" kern="1200" dirty="0">
                <a:solidFill>
                  <a:schemeClr val="tx1"/>
                </a:solidFill>
                <a:effectLst/>
                <a:latin typeface="+mn-lt"/>
                <a:ea typeface="+mn-ea"/>
                <a:cs typeface="+mn-cs"/>
              </a:rPr>
              <a:t> Global Magnitude </a:t>
            </a:r>
            <a:r>
              <a:rPr lang="de-CH" sz="1200" kern="1200" dirty="0" err="1">
                <a:solidFill>
                  <a:schemeClr val="tx1"/>
                </a:solidFill>
                <a:effectLst/>
                <a:latin typeface="+mn-lt"/>
                <a:ea typeface="+mn-ea"/>
                <a:cs typeface="+mn-cs"/>
              </a:rPr>
              <a:t>of</a:t>
            </a:r>
            <a:r>
              <a:rPr lang="de-CH" sz="1200" kern="1200" dirty="0">
                <a:solidFill>
                  <a:schemeClr val="tx1"/>
                </a:solidFill>
                <a:effectLst/>
                <a:latin typeface="+mn-lt"/>
                <a:ea typeface="+mn-ea"/>
                <a:cs typeface="+mn-cs"/>
              </a:rPr>
              <a:t> Visits </a:t>
            </a:r>
            <a:r>
              <a:rPr lang="de-CH" sz="1200" kern="1200" dirty="0" err="1">
                <a:solidFill>
                  <a:schemeClr val="tx1"/>
                </a:solidFill>
                <a:effectLst/>
                <a:latin typeface="+mn-lt"/>
                <a:ea typeface="+mn-ea"/>
                <a:cs typeface="+mn-cs"/>
              </a:rPr>
              <a:t>to</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Protected</a:t>
            </a:r>
            <a:r>
              <a:rPr lang="de-CH" sz="1200" kern="1200" dirty="0">
                <a:solidFill>
                  <a:schemeClr val="tx1"/>
                </a:solidFill>
                <a:effectLst/>
                <a:latin typeface="+mn-lt"/>
                <a:ea typeface="+mn-ea"/>
                <a:cs typeface="+mn-cs"/>
              </a:rPr>
              <a:t> Areas. </a:t>
            </a:r>
            <a:r>
              <a:rPr lang="de-CH" sz="1200" kern="1200" dirty="0" err="1">
                <a:solidFill>
                  <a:schemeClr val="tx1"/>
                </a:solidFill>
                <a:effectLst/>
                <a:latin typeface="+mn-lt"/>
                <a:ea typeface="+mn-ea"/>
                <a:cs typeface="+mn-cs"/>
              </a:rPr>
              <a:t>PLoS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Biol</a:t>
            </a:r>
            <a:r>
              <a:rPr lang="de-CH" sz="1200" kern="1200" dirty="0">
                <a:solidFill>
                  <a:schemeClr val="tx1"/>
                </a:solidFill>
                <a:effectLst/>
                <a:latin typeface="+mn-lt"/>
                <a:ea typeface="+mn-ea"/>
                <a:cs typeface="+mn-cs"/>
              </a:rPr>
              <a:t> 13(2): e1002074. https://</a:t>
            </a:r>
            <a:r>
              <a:rPr lang="de-CH" sz="1200" kern="1200" dirty="0" err="1">
                <a:solidFill>
                  <a:schemeClr val="tx1"/>
                </a:solidFill>
                <a:effectLst/>
                <a:latin typeface="+mn-lt"/>
                <a:ea typeface="+mn-ea"/>
                <a:cs typeface="+mn-cs"/>
              </a:rPr>
              <a:t>doi.org</a:t>
            </a:r>
            <a:r>
              <a:rPr lang="de-CH" sz="1200" kern="1200" dirty="0">
                <a:solidFill>
                  <a:schemeClr val="tx1"/>
                </a:solidFill>
                <a:effectLst/>
                <a:latin typeface="+mn-lt"/>
                <a:ea typeface="+mn-ea"/>
                <a:cs typeface="+mn-cs"/>
              </a:rPr>
              <a:t>/10.1371/journal.pbio.1002074</a:t>
            </a:r>
          </a:p>
          <a:p>
            <a:endParaRPr lang="de-CH" sz="1200" kern="1200" dirty="0">
              <a:solidFill>
                <a:schemeClr val="tx1"/>
              </a:solidFill>
              <a:effectLst/>
              <a:latin typeface="+mn-lt"/>
              <a:ea typeface="+mn-ea"/>
              <a:cs typeface="+mn-cs"/>
            </a:endParaRPr>
          </a:p>
          <a:p>
            <a:r>
              <a:rPr lang="de-CH" sz="1200" kern="1200" dirty="0">
                <a:solidFill>
                  <a:schemeClr val="tx1"/>
                </a:solidFill>
                <a:effectLst/>
                <a:latin typeface="+mn-lt"/>
                <a:ea typeface="+mn-ea"/>
                <a:cs typeface="+mn-cs"/>
              </a:rPr>
              <a:t>Bowler, Diana E, Lisette M </a:t>
            </a:r>
            <a:r>
              <a:rPr lang="de-CH" sz="1200" kern="1200" dirty="0" err="1">
                <a:solidFill>
                  <a:schemeClr val="tx1"/>
                </a:solidFill>
                <a:effectLst/>
                <a:latin typeface="+mn-lt"/>
                <a:ea typeface="+mn-ea"/>
                <a:cs typeface="+mn-cs"/>
              </a:rPr>
              <a:t>Buyung</a:t>
            </a:r>
            <a:r>
              <a:rPr lang="de-CH" sz="1200" kern="1200" dirty="0">
                <a:solidFill>
                  <a:schemeClr val="tx1"/>
                </a:solidFill>
                <a:effectLst/>
                <a:latin typeface="+mn-lt"/>
                <a:ea typeface="+mn-ea"/>
                <a:cs typeface="+mn-cs"/>
              </a:rPr>
              <a:t>-Ali, Teri M Knight, </a:t>
            </a:r>
            <a:r>
              <a:rPr lang="de-CH" sz="1200" kern="1200" dirty="0" err="1">
                <a:solidFill>
                  <a:schemeClr val="tx1"/>
                </a:solidFill>
                <a:effectLst/>
                <a:latin typeface="+mn-lt"/>
                <a:ea typeface="+mn-ea"/>
                <a:cs typeface="+mn-cs"/>
              </a:rPr>
              <a:t>and</a:t>
            </a:r>
            <a:r>
              <a:rPr lang="de-CH" sz="1200" kern="1200" dirty="0">
                <a:solidFill>
                  <a:schemeClr val="tx1"/>
                </a:solidFill>
                <a:effectLst/>
                <a:latin typeface="+mn-lt"/>
                <a:ea typeface="+mn-ea"/>
                <a:cs typeface="+mn-cs"/>
              </a:rPr>
              <a:t> Andrew S </a:t>
            </a:r>
            <a:r>
              <a:rPr lang="de-CH" sz="1200" kern="1200" dirty="0" err="1">
                <a:solidFill>
                  <a:schemeClr val="tx1"/>
                </a:solidFill>
                <a:effectLst/>
                <a:latin typeface="+mn-lt"/>
                <a:ea typeface="+mn-ea"/>
                <a:cs typeface="+mn-cs"/>
              </a:rPr>
              <a:t>Pullin</a:t>
            </a:r>
            <a:r>
              <a:rPr lang="de-CH" sz="1200" kern="1200" dirty="0">
                <a:solidFill>
                  <a:schemeClr val="tx1"/>
                </a:solidFill>
                <a:effectLst/>
                <a:latin typeface="+mn-lt"/>
                <a:ea typeface="+mn-ea"/>
                <a:cs typeface="+mn-cs"/>
              </a:rPr>
              <a:t>. 2010. “A </a:t>
            </a:r>
            <a:r>
              <a:rPr lang="de-CH" sz="1200" kern="1200" dirty="0" err="1">
                <a:solidFill>
                  <a:schemeClr val="tx1"/>
                </a:solidFill>
                <a:effectLst/>
                <a:latin typeface="+mn-lt"/>
                <a:ea typeface="+mn-ea"/>
                <a:cs typeface="+mn-cs"/>
              </a:rPr>
              <a:t>Systematic</a:t>
            </a:r>
            <a:r>
              <a:rPr lang="de-CH" sz="1200" kern="1200" dirty="0">
                <a:solidFill>
                  <a:schemeClr val="tx1"/>
                </a:solidFill>
                <a:effectLst/>
                <a:latin typeface="+mn-lt"/>
                <a:ea typeface="+mn-ea"/>
                <a:cs typeface="+mn-cs"/>
              </a:rPr>
              <a:t> Review </a:t>
            </a:r>
            <a:r>
              <a:rPr lang="de-CH" sz="1200" kern="1200" dirty="0" err="1">
                <a:solidFill>
                  <a:schemeClr val="tx1"/>
                </a:solidFill>
                <a:effectLst/>
                <a:latin typeface="+mn-lt"/>
                <a:ea typeface="+mn-ea"/>
                <a:cs typeface="+mn-cs"/>
              </a:rPr>
              <a:t>of</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Evidence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for</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the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Added</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Benefits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to</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Health</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of</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Exposure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to</a:t>
            </a:r>
            <a:r>
              <a:rPr lang="de-CH" sz="1200" kern="1200" dirty="0">
                <a:solidFill>
                  <a:schemeClr val="tx1"/>
                </a:solidFill>
                <a:effectLst/>
                <a:latin typeface="+mn-lt"/>
                <a:ea typeface="+mn-ea"/>
                <a:cs typeface="+mn-cs"/>
              </a:rPr>
              <a:t> Natural Environments.” BMC Public </a:t>
            </a:r>
            <a:r>
              <a:rPr lang="de-CH" sz="1200" kern="1200" dirty="0" err="1">
                <a:solidFill>
                  <a:schemeClr val="tx1"/>
                </a:solidFill>
                <a:effectLst/>
                <a:latin typeface="+mn-lt"/>
                <a:ea typeface="+mn-ea"/>
                <a:cs typeface="+mn-cs"/>
              </a:rPr>
              <a:t>Health</a:t>
            </a:r>
            <a:r>
              <a:rPr lang="de-CH" sz="1200" kern="1200" dirty="0">
                <a:solidFill>
                  <a:schemeClr val="tx1"/>
                </a:solidFill>
                <a:effectLst/>
                <a:latin typeface="+mn-lt"/>
                <a:ea typeface="+mn-ea"/>
                <a:cs typeface="+mn-cs"/>
              </a:rPr>
              <a:t> 10 (1): 456. doi:10.1186/1471-2458-10-456.</a:t>
            </a:r>
          </a:p>
          <a:p>
            <a:endParaRPr lang="de-CH" sz="1200" kern="1200" dirty="0">
              <a:solidFill>
                <a:schemeClr val="tx1"/>
              </a:solidFill>
              <a:effectLst/>
              <a:latin typeface="+mn-lt"/>
              <a:ea typeface="+mn-ea"/>
              <a:cs typeface="+mn-cs"/>
            </a:endParaRPr>
          </a:p>
          <a:p>
            <a:r>
              <a:rPr lang="de-CH" sz="1200" kern="1200" dirty="0" err="1">
                <a:solidFill>
                  <a:schemeClr val="tx1"/>
                </a:solidFill>
                <a:effectLst/>
                <a:latin typeface="+mn-lt"/>
                <a:ea typeface="+mn-ea"/>
                <a:cs typeface="+mn-cs"/>
              </a:rPr>
              <a:t>Gobster</a:t>
            </a:r>
            <a:r>
              <a:rPr lang="de-CH" sz="1200" kern="1200" dirty="0">
                <a:solidFill>
                  <a:schemeClr val="tx1"/>
                </a:solidFill>
                <a:effectLst/>
                <a:latin typeface="+mn-lt"/>
                <a:ea typeface="+mn-ea"/>
                <a:cs typeface="+mn-cs"/>
              </a:rPr>
              <a:t>, P.H., Nassauer, J.I., Daniel, T.C. et al. The </a:t>
            </a:r>
            <a:r>
              <a:rPr lang="de-CH" sz="1200" kern="1200" dirty="0" err="1">
                <a:solidFill>
                  <a:schemeClr val="tx1"/>
                </a:solidFill>
                <a:effectLst/>
                <a:latin typeface="+mn-lt"/>
                <a:ea typeface="+mn-ea"/>
                <a:cs typeface="+mn-cs"/>
              </a:rPr>
              <a:t>shared</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landscape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what</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does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aesthetics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have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to</a:t>
            </a:r>
            <a:r>
              <a:rPr lang="de-CH" sz="1200" kern="1200" dirty="0">
                <a:solidFill>
                  <a:schemeClr val="tx1"/>
                </a:solidFill>
                <a:effectLst/>
                <a:latin typeface="+mn-lt"/>
                <a:ea typeface="+mn-ea"/>
                <a:cs typeface="+mn-cs"/>
              </a:rPr>
              <a:t> do </a:t>
            </a:r>
            <a:r>
              <a:rPr lang="de-CH" sz="1200" kern="1200" dirty="0" err="1">
                <a:solidFill>
                  <a:schemeClr val="tx1"/>
                </a:solidFill>
                <a:effectLst/>
                <a:latin typeface="+mn-lt"/>
                <a:ea typeface="+mn-ea"/>
                <a:cs typeface="+mn-cs"/>
              </a:rPr>
              <a:t>with</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ecology</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Landscape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Ecol</a:t>
            </a:r>
            <a:r>
              <a:rPr lang="de-CH" sz="1200" kern="1200" dirty="0">
                <a:solidFill>
                  <a:schemeClr val="tx1"/>
                </a:solidFill>
                <a:effectLst/>
                <a:latin typeface="+mn-lt"/>
                <a:ea typeface="+mn-ea"/>
                <a:cs typeface="+mn-cs"/>
              </a:rPr>
              <a:t> 22, 959–972 (2007). https://</a:t>
            </a:r>
            <a:r>
              <a:rPr lang="de-CH" sz="1200" kern="1200" dirty="0" err="1">
                <a:solidFill>
                  <a:schemeClr val="tx1"/>
                </a:solidFill>
                <a:effectLst/>
                <a:latin typeface="+mn-lt"/>
                <a:ea typeface="+mn-ea"/>
                <a:cs typeface="+mn-cs"/>
              </a:rPr>
              <a:t>doi.org</a:t>
            </a:r>
            <a:r>
              <a:rPr lang="de-CH" sz="1200" kern="1200" dirty="0">
                <a:solidFill>
                  <a:schemeClr val="tx1"/>
                </a:solidFill>
                <a:effectLst/>
                <a:latin typeface="+mn-lt"/>
                <a:ea typeface="+mn-ea"/>
                <a:cs typeface="+mn-cs"/>
              </a:rPr>
              <a:t>/10.1007/s10980-007-9110-x</a:t>
            </a:r>
          </a:p>
          <a:p>
            <a:endParaRPr lang="de-CH" sz="1200" kern="1200" dirty="0">
              <a:solidFill>
                <a:schemeClr val="tx1"/>
              </a:solidFill>
              <a:effectLst/>
              <a:latin typeface="+mn-lt"/>
              <a:ea typeface="+mn-ea"/>
              <a:cs typeface="+mn-cs"/>
            </a:endParaRPr>
          </a:p>
          <a:p>
            <a:r>
              <a:rPr lang="de-CH" sz="1200" kern="1200" dirty="0">
                <a:solidFill>
                  <a:schemeClr val="tx1"/>
                </a:solidFill>
                <a:effectLst/>
                <a:latin typeface="+mn-lt"/>
                <a:ea typeface="+mn-ea"/>
                <a:cs typeface="+mn-cs"/>
              </a:rPr>
              <a:t>Kaplan R, Kaplan S. (1989) The </a:t>
            </a:r>
            <a:r>
              <a:rPr lang="de-CH" sz="1200" kern="1200" dirty="0" err="1">
                <a:solidFill>
                  <a:schemeClr val="tx1"/>
                </a:solidFill>
                <a:effectLst/>
                <a:latin typeface="+mn-lt"/>
                <a:ea typeface="+mn-ea"/>
                <a:cs typeface="+mn-cs"/>
              </a:rPr>
              <a:t>experience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of</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nature</a:t>
            </a:r>
            <a:r>
              <a:rPr lang="de-CH" sz="1200" kern="1200" dirty="0">
                <a:solidFill>
                  <a:schemeClr val="tx1"/>
                </a:solidFill>
                <a:effectLst/>
                <a:latin typeface="+mn-lt"/>
                <a:ea typeface="+mn-ea"/>
                <a:cs typeface="+mn-cs"/>
              </a:rPr>
              <a:t>: A </a:t>
            </a:r>
            <a:r>
              <a:rPr lang="de-CH" sz="1200" kern="1200" dirty="0" err="1">
                <a:solidFill>
                  <a:schemeClr val="tx1"/>
                </a:solidFill>
                <a:effectLst/>
                <a:latin typeface="+mn-lt"/>
                <a:ea typeface="+mn-ea"/>
                <a:cs typeface="+mn-cs"/>
              </a:rPr>
              <a:t>psychological</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perspective</a:t>
            </a:r>
            <a:r>
              <a:rPr lang="de-CH" sz="1200" kern="1200" dirty="0">
                <a:solidFill>
                  <a:schemeClr val="tx1"/>
                </a:solidFill>
                <a:effectLst/>
                <a:latin typeface="+mn-lt"/>
                <a:ea typeface="+mn-ea"/>
                <a:cs typeface="+mn-cs"/>
              </a:rPr>
              <a:t>. (CUP Archive).</a:t>
            </a:r>
          </a:p>
          <a:p>
            <a:endParaRPr lang="de-CH" sz="1200" kern="1200" dirty="0">
              <a:solidFill>
                <a:schemeClr val="tx1"/>
              </a:solidFill>
              <a:effectLst/>
              <a:latin typeface="+mn-lt"/>
              <a:ea typeface="+mn-ea"/>
              <a:cs typeface="+mn-cs"/>
            </a:endParaRPr>
          </a:p>
          <a:p>
            <a:r>
              <a:rPr lang="de-CH" sz="1200" kern="1200" dirty="0">
                <a:solidFill>
                  <a:schemeClr val="tx1"/>
                </a:solidFill>
                <a:effectLst/>
                <a:latin typeface="+mn-lt"/>
                <a:ea typeface="+mn-ea"/>
                <a:cs typeface="+mn-cs"/>
              </a:rPr>
              <a:t>Maller, C. et al. (2006) </a:t>
            </a:r>
            <a:r>
              <a:rPr lang="de-CH" sz="1200" kern="1200" dirty="0" err="1">
                <a:solidFill>
                  <a:schemeClr val="tx1"/>
                </a:solidFill>
                <a:effectLst/>
                <a:latin typeface="+mn-lt"/>
                <a:ea typeface="+mn-ea"/>
                <a:cs typeface="+mn-cs"/>
              </a:rPr>
              <a:t>Healthy</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nature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healthy</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people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contact</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with</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nature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as</a:t>
            </a:r>
            <a:r>
              <a:rPr lang="de-CH" sz="1200" kern="1200" dirty="0">
                <a:solidFill>
                  <a:schemeClr val="tx1"/>
                </a:solidFill>
                <a:effectLst/>
                <a:latin typeface="+mn-lt"/>
                <a:ea typeface="+mn-ea"/>
                <a:cs typeface="+mn-cs"/>
              </a:rPr>
              <a:t> an </a:t>
            </a:r>
            <a:r>
              <a:rPr lang="de-CH" sz="1200" kern="1200" dirty="0" err="1">
                <a:solidFill>
                  <a:schemeClr val="tx1"/>
                </a:solidFill>
                <a:effectLst/>
                <a:latin typeface="+mn-lt"/>
                <a:ea typeface="+mn-ea"/>
                <a:cs typeface="+mn-cs"/>
              </a:rPr>
              <a:t>upstream</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health</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promotion</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intervention</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for</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populations</a:t>
            </a:r>
            <a:r>
              <a:rPr lang="de-CH" sz="1200" kern="1200" dirty="0">
                <a:solidFill>
                  <a:schemeClr val="tx1"/>
                </a:solidFill>
                <a:effectLst/>
                <a:latin typeface="+mn-lt"/>
                <a:ea typeface="+mn-ea"/>
                <a:cs typeface="+mn-cs"/>
              </a:rPr>
              <a:t>, </a:t>
            </a:r>
            <a:r>
              <a:rPr lang="de-CH" sz="1200" i="1" kern="1200" dirty="0" err="1">
                <a:solidFill>
                  <a:schemeClr val="tx1"/>
                </a:solidFill>
                <a:effectLst/>
                <a:latin typeface="+mn-lt"/>
                <a:ea typeface="+mn-ea"/>
                <a:cs typeface="+mn-cs"/>
              </a:rPr>
              <a:t>Health</a:t>
            </a:r>
            <a:r>
              <a:rPr lang="de-CH" sz="1200" i="1" kern="1200" dirty="0">
                <a:solidFill>
                  <a:schemeClr val="tx1"/>
                </a:solidFill>
                <a:effectLst/>
                <a:latin typeface="+mn-lt"/>
                <a:ea typeface="+mn-ea"/>
                <a:cs typeface="+mn-cs"/>
              </a:rPr>
              <a:t> Promotion International</a:t>
            </a:r>
            <a:r>
              <a:rPr lang="de-CH" sz="1200" kern="1200" dirty="0">
                <a:solidFill>
                  <a:schemeClr val="tx1"/>
                </a:solidFill>
                <a:effectLst/>
                <a:latin typeface="+mn-lt"/>
                <a:ea typeface="+mn-ea"/>
                <a:cs typeface="+mn-cs"/>
              </a:rPr>
              <a:t> 21: 45–54, </a:t>
            </a:r>
            <a:r>
              <a:rPr lang="de-CH" sz="1200" u="none" strike="noStrike" kern="1200" dirty="0">
                <a:solidFill>
                  <a:schemeClr val="tx1"/>
                </a:solidFill>
                <a:effectLst/>
                <a:latin typeface="+mn-lt"/>
                <a:ea typeface="+mn-ea"/>
                <a:cs typeface="+mn-cs"/>
                <a:hlinkClick r:id="rId4"/>
              </a:rPr>
              <a:t>https://doi.org/10.1093/heapro/dai032</a:t>
            </a:r>
            <a:endParaRPr lang="de-CH" sz="1200" kern="1200" dirty="0">
              <a:solidFill>
                <a:schemeClr val="tx1"/>
              </a:solidFill>
              <a:effectLst/>
              <a:latin typeface="+mn-lt"/>
              <a:ea typeface="+mn-ea"/>
              <a:cs typeface="+mn-cs"/>
            </a:endParaRPr>
          </a:p>
          <a:p>
            <a:endParaRPr lang="de-CH" sz="1200" kern="1200" dirty="0">
              <a:solidFill>
                <a:schemeClr val="tx1"/>
              </a:solidFill>
              <a:effectLst/>
              <a:latin typeface="+mn-lt"/>
              <a:ea typeface="+mn-ea"/>
              <a:cs typeface="+mn-cs"/>
            </a:endParaRPr>
          </a:p>
          <a:p>
            <a:r>
              <a:rPr lang="de-CH" sz="1200" kern="1200" dirty="0" err="1">
                <a:solidFill>
                  <a:schemeClr val="tx1"/>
                </a:solidFill>
                <a:effectLst/>
                <a:latin typeface="+mn-lt"/>
                <a:ea typeface="+mn-ea"/>
                <a:cs typeface="+mn-cs"/>
              </a:rPr>
              <a:t>Oteros</a:t>
            </a:r>
            <a:r>
              <a:rPr lang="de-CH" sz="1200" kern="1200" dirty="0">
                <a:solidFill>
                  <a:schemeClr val="tx1"/>
                </a:solidFill>
                <a:effectLst/>
                <a:latin typeface="+mn-lt"/>
                <a:ea typeface="+mn-ea"/>
                <a:cs typeface="+mn-cs"/>
              </a:rPr>
              <a:t>-Rozas E. et al. (2017) </a:t>
            </a:r>
            <a:r>
              <a:rPr lang="de-CH" sz="1200" kern="1200" dirty="0" err="1">
                <a:solidFill>
                  <a:schemeClr val="tx1"/>
                </a:solidFill>
                <a:effectLst/>
                <a:latin typeface="+mn-lt"/>
                <a:ea typeface="+mn-ea"/>
                <a:cs typeface="+mn-cs"/>
              </a:rPr>
              <a:t>Using</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social</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media</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photos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to</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explore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the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relation</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between</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cultural</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ecosystem</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services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and</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landscape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features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across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five</a:t>
            </a:r>
            <a:r>
              <a:rPr lang="de-CH" sz="1200" kern="1200" dirty="0">
                <a:solidFill>
                  <a:schemeClr val="tx1"/>
                </a:solidFill>
                <a:effectLst/>
                <a:latin typeface="+mn-lt"/>
                <a:ea typeface="+mn-ea"/>
                <a:cs typeface="+mn-cs"/>
              </a:rPr>
              <a:t> European </a:t>
            </a:r>
            <a:r>
              <a:rPr lang="de-CH" sz="1200" kern="1200" dirty="0" err="1">
                <a:solidFill>
                  <a:schemeClr val="tx1"/>
                </a:solidFill>
                <a:effectLst/>
                <a:latin typeface="+mn-lt"/>
                <a:ea typeface="+mn-ea"/>
                <a:cs typeface="+mn-cs"/>
              </a:rPr>
              <a:t>sites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Ecological</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Indicators</a:t>
            </a:r>
            <a:r>
              <a:rPr lang="de-CH" sz="1200" kern="1200" dirty="0">
                <a:solidFill>
                  <a:schemeClr val="tx1"/>
                </a:solidFill>
                <a:effectLst/>
                <a:latin typeface="+mn-lt"/>
                <a:ea typeface="+mn-ea"/>
                <a:cs typeface="+mn-cs"/>
              </a:rPr>
              <a:t> 94: 74-86 </a:t>
            </a:r>
            <a:r>
              <a:rPr lang="de-CH" sz="1200" u="none" strike="noStrike" kern="1200" dirty="0">
                <a:solidFill>
                  <a:schemeClr val="tx1"/>
                </a:solidFill>
                <a:effectLst/>
                <a:latin typeface="+mn-lt"/>
                <a:ea typeface="+mn-ea"/>
                <a:cs typeface="+mn-cs"/>
                <a:hlinkClick r:id="rId5"/>
              </a:rPr>
              <a:t>10.1016/j.ecolind.2017.02.009</a:t>
            </a:r>
            <a:endParaRPr lang="de-CH" sz="1200" kern="1200" dirty="0">
              <a:solidFill>
                <a:schemeClr val="tx1"/>
              </a:solidFill>
              <a:effectLst/>
              <a:latin typeface="+mn-lt"/>
              <a:ea typeface="+mn-ea"/>
              <a:cs typeface="+mn-cs"/>
            </a:endParaRPr>
          </a:p>
          <a:p>
            <a:endParaRPr lang="de-CH" sz="1200" kern="1200" dirty="0">
              <a:solidFill>
                <a:schemeClr val="tx1"/>
              </a:solidFill>
              <a:effectLst/>
              <a:latin typeface="+mn-lt"/>
              <a:ea typeface="+mn-ea"/>
              <a:cs typeface="+mn-cs"/>
            </a:endParaRPr>
          </a:p>
          <a:p>
            <a:r>
              <a:rPr lang="de-CH" sz="1200" kern="1200" dirty="0" err="1">
                <a:solidFill>
                  <a:schemeClr val="tx1"/>
                </a:solidFill>
                <a:effectLst/>
                <a:latin typeface="+mn-lt"/>
                <a:ea typeface="+mn-ea"/>
                <a:cs typeface="+mn-cs"/>
              </a:rPr>
              <a:t>Sandifer</a:t>
            </a:r>
            <a:r>
              <a:rPr lang="de-CH" sz="1200" kern="1200" dirty="0">
                <a:solidFill>
                  <a:schemeClr val="tx1"/>
                </a:solidFill>
                <a:effectLst/>
                <a:latin typeface="+mn-lt"/>
                <a:ea typeface="+mn-ea"/>
                <a:cs typeface="+mn-cs"/>
              </a:rPr>
              <a:t> P.A., Sutton-Grier, A.E., Ward B.P. (2015) </a:t>
            </a:r>
            <a:r>
              <a:rPr lang="de-CH" sz="1200" kern="1200" dirty="0" err="1">
                <a:solidFill>
                  <a:schemeClr val="tx1"/>
                </a:solidFill>
                <a:effectLst/>
                <a:latin typeface="+mn-lt"/>
                <a:ea typeface="+mn-ea"/>
                <a:cs typeface="+mn-cs"/>
              </a:rPr>
              <a:t>Exploring</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connections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among</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nature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biodiversity</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ecosystem</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services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and</a:t>
            </a:r>
            <a:r>
              <a:rPr lang="de-CH" sz="1200" kern="1200" dirty="0">
                <a:solidFill>
                  <a:schemeClr val="tx1"/>
                </a:solidFill>
                <a:effectLst/>
                <a:latin typeface="+mn-lt"/>
                <a:ea typeface="+mn-ea"/>
                <a:cs typeface="+mn-cs"/>
              </a:rPr>
              <a:t> human </a:t>
            </a:r>
            <a:r>
              <a:rPr lang="de-CH" sz="1200" kern="1200" dirty="0" err="1">
                <a:solidFill>
                  <a:schemeClr val="tx1"/>
                </a:solidFill>
                <a:effectLst/>
                <a:latin typeface="+mn-lt"/>
                <a:ea typeface="+mn-ea"/>
                <a:cs typeface="+mn-cs"/>
              </a:rPr>
              <a:t>health</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and</a:t>
            </a:r>
            <a:r>
              <a:rPr lang="de-CH" sz="1200" kern="1200" dirty="0">
                <a:solidFill>
                  <a:schemeClr val="tx1"/>
                </a:solidFill>
                <a:effectLst/>
                <a:latin typeface="+mn-lt"/>
                <a:ea typeface="+mn-ea"/>
                <a:cs typeface="+mn-cs"/>
              </a:rPr>
              <a:t> well-</a:t>
            </a:r>
            <a:r>
              <a:rPr lang="de-CH" sz="1200" kern="1200" dirty="0" err="1">
                <a:solidFill>
                  <a:schemeClr val="tx1"/>
                </a:solidFill>
                <a:effectLst/>
                <a:latin typeface="+mn-lt"/>
                <a:ea typeface="+mn-ea"/>
                <a:cs typeface="+mn-cs"/>
              </a:rPr>
              <a:t>being</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Opportunities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to</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enhance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health</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and</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biodiversity</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conservation</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Ecosystem</a:t>
            </a:r>
            <a:r>
              <a:rPr lang="de-CH" sz="1200" kern="1200" dirty="0">
                <a:solidFill>
                  <a:schemeClr val="tx1"/>
                </a:solidFill>
                <a:effectLst/>
                <a:latin typeface="+mn-lt"/>
                <a:ea typeface="+mn-ea"/>
                <a:cs typeface="+mn-cs"/>
              </a:rPr>
              <a:t> Services 12: 1-15. </a:t>
            </a:r>
            <a:r>
              <a:rPr lang="de-CH" sz="1200" u="none" strike="noStrike" kern="1200" dirty="0">
                <a:solidFill>
                  <a:schemeClr val="tx1"/>
                </a:solidFill>
                <a:effectLst/>
                <a:latin typeface="+mn-lt"/>
                <a:ea typeface="+mn-ea"/>
                <a:cs typeface="+mn-cs"/>
                <a:hlinkClick r:id="rId6" tooltip="Persistent link using digital object identifier"/>
              </a:rPr>
              <a:t>https://doi.org/10.1016/j.ecoser.2014.12.007</a:t>
            </a:r>
            <a:endParaRPr lang="de-CH" sz="120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5"/>
          </p:nvPr>
        </p:nvSpPr>
        <p:spPr/>
        <p:txBody>
          <a:bodyPr/>
          <a:lstStyle/>
          <a:p>
            <a:fld id="{92383C3E-C972-D14F-BBA1-88A056F54D7F}" type="slidenum">
              <a:rPr lang="de-DE" smtClean="0"/>
              <a:t>32</a:t>
            </a:fld>
            <a:endParaRPr lang="de-DE"/>
          </a:p>
        </p:txBody>
      </p:sp>
    </p:spTree>
    <p:extLst>
      <p:ext uri="{BB962C8B-B14F-4D97-AF65-F5344CB8AC3E}">
        <p14:creationId xmlns:p14="http://schemas.microsoft.com/office/powerpoint/2010/main" val="530609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b="1" dirty="0"/>
              <a:t>Relationales Argument</a:t>
            </a:r>
            <a:r>
              <a:rPr lang="de-CH" dirty="0"/>
              <a:t>: Die Beziehung zur Natur ist ein wesentlicher Faktor menschlichen Wohlbefindens. Im Fokus sind die Beiträge der Natur für den Menschen (</a:t>
            </a:r>
            <a:r>
              <a:rPr lang="de-CH" b="1" dirty="0" err="1"/>
              <a:t>N</a:t>
            </a:r>
            <a:r>
              <a:rPr lang="de-CH" dirty="0" err="1"/>
              <a:t>ature’s</a:t>
            </a:r>
            <a:r>
              <a:rPr lang="de-CH" dirty="0"/>
              <a:t> </a:t>
            </a:r>
            <a:r>
              <a:rPr lang="de-CH" b="1" dirty="0" err="1"/>
              <a:t>C</a:t>
            </a:r>
            <a:r>
              <a:rPr lang="de-CH" dirty="0" err="1"/>
              <a:t>ontributions</a:t>
            </a:r>
            <a:r>
              <a:rPr lang="de-CH" dirty="0"/>
              <a:t> </a:t>
            </a:r>
            <a:r>
              <a:rPr lang="de-CH" dirty="0" err="1"/>
              <a:t>to</a:t>
            </a:r>
            <a:r>
              <a:rPr lang="de-CH" dirty="0"/>
              <a:t> </a:t>
            </a:r>
            <a:r>
              <a:rPr lang="de-CH" b="1" dirty="0"/>
              <a:t>P</a:t>
            </a:r>
            <a:r>
              <a:rPr lang="de-CH" dirty="0"/>
              <a:t>eople,</a:t>
            </a:r>
            <a:r>
              <a:rPr lang="de-CH" b="1" dirty="0"/>
              <a:t> NCPs</a:t>
            </a:r>
            <a:r>
              <a:rPr lang="de-CH" dirty="0"/>
              <a:t>, Diaz et al. 2018). </a:t>
            </a: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dirty="0">
                <a:solidFill>
                  <a:schemeClr val="bg2"/>
                </a:solidFill>
                <a:latin typeface="Avenir Next Condensed" panose="020B0506020202020204" pitchFamily="34" charset="0"/>
              </a:rPr>
              <a:t>NCP 16: </a:t>
            </a:r>
            <a:r>
              <a:rPr lang="de-CH" sz="1200" b="1" i="0" kern="1200" dirty="0">
                <a:solidFill>
                  <a:schemeClr val="tx1"/>
                </a:solidFill>
                <a:effectLst/>
                <a:latin typeface="+mn-lt"/>
                <a:ea typeface="+mn-ea"/>
                <a:cs typeface="+mn-cs"/>
              </a:rPr>
              <a:t>Physische und psychologische Erfahrungen</a:t>
            </a:r>
            <a:r>
              <a:rPr lang="en-US" sz="1200" b="1" dirty="0">
                <a:solidFill>
                  <a:srgbClr val="5B6468"/>
                </a:solidFill>
                <a:latin typeface="Avenir Next Condensed" panose="020B0506020202020204" pitchFamily="34" charset="0"/>
              </a:rPr>
              <a:t> </a:t>
            </a:r>
            <a:endParaRPr lang="de-DE" dirty="0"/>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u="sng" kern="1200" dirty="0">
                <a:solidFill>
                  <a:schemeClr val="tx1"/>
                </a:solidFill>
                <a:effectLst/>
                <a:latin typeface="+mn-lt"/>
                <a:ea typeface="+mn-ea"/>
                <a:cs typeface="+mn-cs"/>
              </a:rPr>
              <a:t>Weiterführende Literatur:</a:t>
            </a: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kern="1200" dirty="0">
                <a:solidFill>
                  <a:schemeClr val="tx1"/>
                </a:solidFill>
                <a:effectLst/>
                <a:latin typeface="+mn-lt"/>
                <a:ea typeface="+mn-ea"/>
                <a:cs typeface="+mn-cs"/>
              </a:rPr>
              <a:t>Akademie der Naturwissenschaften Schweiz (2019) Biodiversität, eine Garantie </a:t>
            </a:r>
            <a:r>
              <a:rPr lang="de-CH" sz="1200" kern="1200" dirty="0" err="1">
                <a:solidFill>
                  <a:schemeClr val="tx1"/>
                </a:solidFill>
                <a:effectLst/>
                <a:latin typeface="+mn-lt"/>
                <a:ea typeface="+mn-ea"/>
                <a:cs typeface="+mn-cs"/>
              </a:rPr>
              <a:t>für</a:t>
            </a:r>
            <a:r>
              <a:rPr lang="de-CH" sz="1200" kern="1200" dirty="0">
                <a:solidFill>
                  <a:schemeClr val="tx1"/>
                </a:solidFill>
                <a:effectLst/>
                <a:latin typeface="+mn-lt"/>
                <a:ea typeface="+mn-ea"/>
                <a:cs typeface="+mn-cs"/>
              </a:rPr>
              <a:t> Gesundheit? Swiss </a:t>
            </a:r>
            <a:r>
              <a:rPr lang="de-CH" sz="1200" kern="1200" dirty="0" err="1">
                <a:solidFill>
                  <a:schemeClr val="tx1"/>
                </a:solidFill>
                <a:effectLst/>
                <a:latin typeface="+mn-lt"/>
                <a:ea typeface="+mn-ea"/>
                <a:cs typeface="+mn-cs"/>
              </a:rPr>
              <a:t>Academies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Factsheet</a:t>
            </a:r>
            <a:r>
              <a:rPr lang="de-CH" sz="1200" kern="1200" dirty="0">
                <a:solidFill>
                  <a:schemeClr val="tx1"/>
                </a:solidFill>
                <a:effectLst/>
                <a:latin typeface="+mn-lt"/>
                <a:ea typeface="+mn-ea"/>
                <a:cs typeface="+mn-cs"/>
              </a:rPr>
              <a:t> 14 (3), </a:t>
            </a:r>
            <a:r>
              <a:rPr lang="de-CH" sz="1200" u="none" strike="noStrike" kern="1200" dirty="0">
                <a:solidFill>
                  <a:schemeClr val="tx1"/>
                </a:solidFill>
                <a:effectLst/>
                <a:latin typeface="+mn-lt"/>
                <a:ea typeface="+mn-ea"/>
                <a:cs typeface="+mn-cs"/>
                <a:hlinkClick r:id="rId3"/>
              </a:rPr>
              <a:t>https://naturwissenschaften.ch/organisations/biodiversity/publications/factsheet/118834-biodiversitaet-eine-garantie-fuer-gesundheit-</a:t>
            </a:r>
            <a:endParaRPr lang="de-CH" sz="1200" kern="1200" dirty="0">
              <a:solidFill>
                <a:schemeClr val="tx1"/>
              </a:solidFill>
              <a:effectLst/>
              <a:latin typeface="+mn-lt"/>
              <a:ea typeface="+mn-ea"/>
              <a:cs typeface="+mn-cs"/>
            </a:endParaRPr>
          </a:p>
          <a:p>
            <a:endParaRPr lang="de-DE" dirty="0"/>
          </a:p>
          <a:p>
            <a:r>
              <a:rPr lang="de-CH" sz="1200" kern="1200" dirty="0">
                <a:solidFill>
                  <a:schemeClr val="tx1"/>
                </a:solidFill>
                <a:effectLst/>
                <a:latin typeface="+mn-lt"/>
                <a:ea typeface="+mn-ea"/>
                <a:cs typeface="+mn-cs"/>
              </a:rPr>
              <a:t>Berg, Magdalena van den, Wanda Wendel-Vos, Mireille van </a:t>
            </a:r>
            <a:r>
              <a:rPr lang="de-CH" sz="1200" kern="1200" dirty="0" err="1">
                <a:solidFill>
                  <a:schemeClr val="tx1"/>
                </a:solidFill>
                <a:effectLst/>
                <a:latin typeface="+mn-lt"/>
                <a:ea typeface="+mn-ea"/>
                <a:cs typeface="+mn-cs"/>
              </a:rPr>
              <a:t>Poppel</a:t>
            </a:r>
            <a:r>
              <a:rPr lang="de-CH" sz="1200" kern="1200" dirty="0">
                <a:solidFill>
                  <a:schemeClr val="tx1"/>
                </a:solidFill>
                <a:effectLst/>
                <a:latin typeface="+mn-lt"/>
                <a:ea typeface="+mn-ea"/>
                <a:cs typeface="+mn-cs"/>
              </a:rPr>
              <a:t>, Han Kemper, Willem van </a:t>
            </a:r>
            <a:r>
              <a:rPr lang="de-CH" sz="1200" kern="1200" dirty="0" err="1">
                <a:solidFill>
                  <a:schemeClr val="tx1"/>
                </a:solidFill>
                <a:effectLst/>
                <a:latin typeface="+mn-lt"/>
                <a:ea typeface="+mn-ea"/>
                <a:cs typeface="+mn-cs"/>
              </a:rPr>
              <a:t>Mechelen</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and</a:t>
            </a:r>
            <a:r>
              <a:rPr lang="de-CH" sz="1200" kern="1200" dirty="0">
                <a:solidFill>
                  <a:schemeClr val="tx1"/>
                </a:solidFill>
                <a:effectLst/>
                <a:latin typeface="+mn-lt"/>
                <a:ea typeface="+mn-ea"/>
                <a:cs typeface="+mn-cs"/>
              </a:rPr>
              <a:t> Jolanda Maas. 2015. </a:t>
            </a:r>
            <a:r>
              <a:rPr lang="en-US" sz="1200" kern="1200" dirty="0">
                <a:solidFill>
                  <a:schemeClr val="tx1"/>
                </a:solidFill>
                <a:effectLst/>
                <a:latin typeface="+mn-lt"/>
                <a:ea typeface="+mn-ea"/>
                <a:cs typeface="+mn-cs"/>
              </a:rPr>
              <a:t>“Health Benefits of Green Spaces in the Living Environment: A Systematic Review of Epidemiological Studies.” </a:t>
            </a:r>
            <a:r>
              <a:rPr lang="en-US" sz="1200" i="1" kern="1200" dirty="0">
                <a:solidFill>
                  <a:schemeClr val="tx1"/>
                </a:solidFill>
                <a:effectLst/>
                <a:latin typeface="+mn-lt"/>
                <a:ea typeface="+mn-ea"/>
                <a:cs typeface="+mn-cs"/>
              </a:rPr>
              <a:t>Urban Forestry &amp; Urban Greening</a:t>
            </a:r>
            <a:r>
              <a:rPr lang="en-US" sz="1200" kern="1200" dirty="0">
                <a:solidFill>
                  <a:schemeClr val="tx1"/>
                </a:solidFill>
                <a:effectLst/>
                <a:latin typeface="+mn-lt"/>
                <a:ea typeface="+mn-ea"/>
                <a:cs typeface="+mn-cs"/>
              </a:rPr>
              <a:t> 14 (4). Elsevier GmbH.: 806–16. doi:10.1016/j.ufug.2015.07.008.</a:t>
            </a:r>
            <a:endParaRPr lang="de-CH"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Bowler, Diana E, Lisette M </a:t>
            </a:r>
            <a:r>
              <a:rPr lang="en-US" sz="1200" kern="1200" dirty="0" err="1">
                <a:solidFill>
                  <a:schemeClr val="tx1"/>
                </a:solidFill>
                <a:effectLst/>
                <a:latin typeface="+mn-lt"/>
                <a:ea typeface="+mn-ea"/>
                <a:cs typeface="+mn-cs"/>
              </a:rPr>
              <a:t>Buyung</a:t>
            </a:r>
            <a:r>
              <a:rPr lang="en-US" sz="1200" kern="1200" dirty="0">
                <a:solidFill>
                  <a:schemeClr val="tx1"/>
                </a:solidFill>
                <a:effectLst/>
                <a:latin typeface="+mn-lt"/>
                <a:ea typeface="+mn-ea"/>
                <a:cs typeface="+mn-cs"/>
              </a:rPr>
              <a:t>-Ali, Teri M Knight, and Andrew S Pullin. 2010. “A Systematic Review of Evidence for the Added Benefits to Health of Exposure to Natural Environments.” </a:t>
            </a:r>
            <a:r>
              <a:rPr lang="en-US" sz="1200" i="1" kern="1200" dirty="0">
                <a:solidFill>
                  <a:schemeClr val="tx1"/>
                </a:solidFill>
                <a:effectLst/>
                <a:latin typeface="+mn-lt"/>
                <a:ea typeface="+mn-ea"/>
                <a:cs typeface="+mn-cs"/>
              </a:rPr>
              <a:t>BMC Public Health</a:t>
            </a:r>
            <a:r>
              <a:rPr lang="en-US" sz="1200" kern="1200" dirty="0">
                <a:solidFill>
                  <a:schemeClr val="tx1"/>
                </a:solidFill>
                <a:effectLst/>
                <a:latin typeface="+mn-lt"/>
                <a:ea typeface="+mn-ea"/>
                <a:cs typeface="+mn-cs"/>
              </a:rPr>
              <a:t> 10 (1): 456. doi:10.1186/1471-2458-10-456.</a:t>
            </a:r>
            <a:endParaRPr lang="de-CH"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Cherrie, Mark P.C., Niamh K. </a:t>
            </a:r>
            <a:r>
              <a:rPr lang="en-US" sz="1200" kern="1200" dirty="0" err="1">
                <a:solidFill>
                  <a:schemeClr val="tx1"/>
                </a:solidFill>
                <a:effectLst/>
                <a:latin typeface="+mn-lt"/>
                <a:ea typeface="+mn-ea"/>
                <a:cs typeface="+mn-cs"/>
              </a:rPr>
              <a:t>Shortt</a:t>
            </a:r>
            <a:r>
              <a:rPr lang="en-US" sz="1200" kern="1200" dirty="0">
                <a:solidFill>
                  <a:schemeClr val="tx1"/>
                </a:solidFill>
                <a:effectLst/>
                <a:latin typeface="+mn-lt"/>
                <a:ea typeface="+mn-ea"/>
                <a:cs typeface="+mn-cs"/>
              </a:rPr>
              <a:t>, Richard J. Mitchell, Adele M. Taylor, Paul Redmond, Catharine Ward Thompson, John M. Starr, Ian J. </a:t>
            </a:r>
            <a:r>
              <a:rPr lang="en-US" sz="1200" kern="1200" dirty="0" err="1">
                <a:solidFill>
                  <a:schemeClr val="tx1"/>
                </a:solidFill>
                <a:effectLst/>
                <a:latin typeface="+mn-lt"/>
                <a:ea typeface="+mn-ea"/>
                <a:cs typeface="+mn-cs"/>
              </a:rPr>
              <a:t>Deary</a:t>
            </a:r>
            <a:r>
              <a:rPr lang="en-US" sz="1200" kern="1200" dirty="0">
                <a:solidFill>
                  <a:schemeClr val="tx1"/>
                </a:solidFill>
                <a:effectLst/>
                <a:latin typeface="+mn-lt"/>
                <a:ea typeface="+mn-ea"/>
                <a:cs typeface="+mn-cs"/>
              </a:rPr>
              <a:t>, and Jamie R. Pearce. 2018. “Green Space and Cognitive Ageing: A Retrospective Life Course Analysis in the Lothian Birth Cohort 1936.” </a:t>
            </a:r>
            <a:r>
              <a:rPr lang="en-US" sz="1200" i="1" kern="1200" dirty="0">
                <a:solidFill>
                  <a:schemeClr val="tx1"/>
                </a:solidFill>
                <a:effectLst/>
                <a:latin typeface="+mn-lt"/>
                <a:ea typeface="+mn-ea"/>
                <a:cs typeface="+mn-cs"/>
              </a:rPr>
              <a:t>Social Science and Medicine</a:t>
            </a:r>
            <a:r>
              <a:rPr lang="en-US" sz="1200" kern="1200" dirty="0">
                <a:solidFill>
                  <a:schemeClr val="tx1"/>
                </a:solidFill>
                <a:effectLst/>
                <a:latin typeface="+mn-lt"/>
                <a:ea typeface="+mn-ea"/>
                <a:cs typeface="+mn-cs"/>
              </a:rPr>
              <a:t> 196 (October 2017). Elsevier: 56–65. doi:10.1016/j.socscimed.2017.10.038.</a:t>
            </a:r>
            <a:endParaRPr lang="de-CH"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Dadvand</a:t>
            </a:r>
            <a:r>
              <a:rPr lang="en-US" sz="1200" kern="1200" dirty="0">
                <a:solidFill>
                  <a:schemeClr val="tx1"/>
                </a:solidFill>
                <a:effectLst/>
                <a:latin typeface="+mn-lt"/>
                <a:ea typeface="+mn-ea"/>
                <a:cs typeface="+mn-cs"/>
              </a:rPr>
              <a:t>, Payam, Jordi </a:t>
            </a:r>
            <a:r>
              <a:rPr lang="en-US" sz="1200" kern="1200" dirty="0" err="1">
                <a:solidFill>
                  <a:schemeClr val="tx1"/>
                </a:solidFill>
                <a:effectLst/>
                <a:latin typeface="+mn-lt"/>
                <a:ea typeface="+mn-ea"/>
                <a:cs typeface="+mn-cs"/>
              </a:rPr>
              <a:t>Sunyer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Xaver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Basagaña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Ferran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Ballester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Aitana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Lertxundi</a:t>
            </a:r>
            <a:r>
              <a:rPr lang="en-US" sz="1200" kern="1200" dirty="0">
                <a:solidFill>
                  <a:schemeClr val="tx1"/>
                </a:solidFill>
                <a:effectLst/>
                <a:latin typeface="+mn-lt"/>
                <a:ea typeface="+mn-ea"/>
                <a:cs typeface="+mn-cs"/>
              </a:rPr>
              <a:t>, Ana </a:t>
            </a:r>
            <a:r>
              <a:rPr lang="en-US" sz="1200" kern="1200" dirty="0" err="1">
                <a:solidFill>
                  <a:schemeClr val="tx1"/>
                </a:solidFill>
                <a:effectLst/>
                <a:latin typeface="+mn-lt"/>
                <a:ea typeface="+mn-ea"/>
                <a:cs typeface="+mn-cs"/>
              </a:rPr>
              <a:t>Fernàndez-Somoano</a:t>
            </a:r>
            <a:r>
              <a:rPr lang="en-US" sz="1200" kern="1200" dirty="0">
                <a:solidFill>
                  <a:schemeClr val="tx1"/>
                </a:solidFill>
                <a:effectLst/>
                <a:latin typeface="+mn-lt"/>
                <a:ea typeface="+mn-ea"/>
                <a:cs typeface="+mn-cs"/>
              </a:rPr>
              <a:t>, Marisa </a:t>
            </a:r>
            <a:r>
              <a:rPr lang="en-US" sz="1200" kern="1200" dirty="0" err="1">
                <a:solidFill>
                  <a:schemeClr val="tx1"/>
                </a:solidFill>
                <a:effectLst/>
                <a:latin typeface="+mn-lt"/>
                <a:ea typeface="+mn-ea"/>
                <a:cs typeface="+mn-cs"/>
              </a:rPr>
              <a:t>Estarlich</a:t>
            </a:r>
            <a:r>
              <a:rPr lang="en-US" sz="1200" kern="1200" dirty="0">
                <a:solidFill>
                  <a:schemeClr val="tx1"/>
                </a:solidFill>
                <a:effectLst/>
                <a:latin typeface="+mn-lt"/>
                <a:ea typeface="+mn-ea"/>
                <a:cs typeface="+mn-cs"/>
              </a:rPr>
              <a:t>, Raquel Garcia-Esteban, Michelle Mendez, and Mark J. </a:t>
            </a:r>
            <a:r>
              <a:rPr lang="en-US" sz="1200" kern="1200" dirty="0" err="1">
                <a:solidFill>
                  <a:schemeClr val="tx1"/>
                </a:solidFill>
                <a:effectLst/>
                <a:latin typeface="+mn-lt"/>
                <a:ea typeface="+mn-ea"/>
                <a:cs typeface="+mn-cs"/>
              </a:rPr>
              <a:t>Nieuwenhuijsen</a:t>
            </a:r>
            <a:r>
              <a:rPr lang="en-US" sz="1200" kern="1200" dirty="0">
                <a:solidFill>
                  <a:schemeClr val="tx1"/>
                </a:solidFill>
                <a:effectLst/>
                <a:latin typeface="+mn-lt"/>
                <a:ea typeface="+mn-ea"/>
                <a:cs typeface="+mn-cs"/>
              </a:rPr>
              <a:t>. 2012. “Surrounding Greenness and Pregnancy Outcomes in Four Spanish Birth Cohorts.” </a:t>
            </a:r>
            <a:r>
              <a:rPr lang="en-US" sz="1200" i="1" kern="1200" dirty="0">
                <a:solidFill>
                  <a:schemeClr val="tx1"/>
                </a:solidFill>
                <a:effectLst/>
                <a:latin typeface="+mn-lt"/>
                <a:ea typeface="+mn-ea"/>
                <a:cs typeface="+mn-cs"/>
              </a:rPr>
              <a:t>Environmental Health Perspectives</a:t>
            </a:r>
            <a:r>
              <a:rPr lang="en-US" sz="1200" kern="1200" dirty="0">
                <a:solidFill>
                  <a:schemeClr val="tx1"/>
                </a:solidFill>
                <a:effectLst/>
                <a:latin typeface="+mn-lt"/>
                <a:ea typeface="+mn-ea"/>
                <a:cs typeface="+mn-cs"/>
              </a:rPr>
              <a:t> 120 (10): 1481–87.</a:t>
            </a:r>
            <a:endParaRPr lang="de-CH"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Ege</a:t>
            </a:r>
            <a:r>
              <a:rPr lang="en-US" sz="1200" kern="1200" dirty="0">
                <a:solidFill>
                  <a:schemeClr val="tx1"/>
                </a:solidFill>
                <a:effectLst/>
                <a:latin typeface="+mn-lt"/>
                <a:ea typeface="+mn-ea"/>
                <a:cs typeface="+mn-cs"/>
              </a:rPr>
              <a:t>, M J, M Mayer, A C Normand, J </a:t>
            </a:r>
            <a:r>
              <a:rPr lang="en-US" sz="1200" kern="1200" dirty="0" err="1">
                <a:solidFill>
                  <a:schemeClr val="tx1"/>
                </a:solidFill>
                <a:effectLst/>
                <a:latin typeface="+mn-lt"/>
                <a:ea typeface="+mn-ea"/>
                <a:cs typeface="+mn-cs"/>
              </a:rPr>
              <a:t>Genuneit</a:t>
            </a:r>
            <a:r>
              <a:rPr lang="en-US" sz="1200" kern="1200" dirty="0">
                <a:solidFill>
                  <a:schemeClr val="tx1"/>
                </a:solidFill>
                <a:effectLst/>
                <a:latin typeface="+mn-lt"/>
                <a:ea typeface="+mn-ea"/>
                <a:cs typeface="+mn-cs"/>
              </a:rPr>
              <a:t>, W O Cookson, C Braun-</a:t>
            </a:r>
            <a:r>
              <a:rPr lang="en-US" sz="1200" kern="1200" dirty="0" err="1">
                <a:solidFill>
                  <a:schemeClr val="tx1"/>
                </a:solidFill>
                <a:effectLst/>
                <a:latin typeface="+mn-lt"/>
                <a:ea typeface="+mn-ea"/>
                <a:cs typeface="+mn-cs"/>
              </a:rPr>
              <a:t>Fahrlander</a:t>
            </a:r>
            <a:r>
              <a:rPr lang="en-US" sz="1200" kern="1200" dirty="0">
                <a:solidFill>
                  <a:schemeClr val="tx1"/>
                </a:solidFill>
                <a:effectLst/>
                <a:latin typeface="+mn-lt"/>
                <a:ea typeface="+mn-ea"/>
                <a:cs typeface="+mn-cs"/>
              </a:rPr>
              <a:t>, D </a:t>
            </a:r>
            <a:r>
              <a:rPr lang="en-US" sz="1200" kern="1200" dirty="0" err="1">
                <a:solidFill>
                  <a:schemeClr val="tx1"/>
                </a:solidFill>
                <a:effectLst/>
                <a:latin typeface="+mn-lt"/>
                <a:ea typeface="+mn-ea"/>
                <a:cs typeface="+mn-cs"/>
              </a:rPr>
              <a:t>Heederik</a:t>
            </a:r>
            <a:r>
              <a:rPr lang="en-US" sz="1200" kern="1200" dirty="0">
                <a:solidFill>
                  <a:schemeClr val="tx1"/>
                </a:solidFill>
                <a:effectLst/>
                <a:latin typeface="+mn-lt"/>
                <a:ea typeface="+mn-ea"/>
                <a:cs typeface="+mn-cs"/>
              </a:rPr>
              <a:t>, R </a:t>
            </a:r>
            <a:r>
              <a:rPr lang="en-US" sz="1200" kern="1200" dirty="0" err="1">
                <a:solidFill>
                  <a:schemeClr val="tx1"/>
                </a:solidFill>
                <a:effectLst/>
                <a:latin typeface="+mn-lt"/>
                <a:ea typeface="+mn-ea"/>
                <a:cs typeface="+mn-cs"/>
              </a:rPr>
              <a:t>Piarroux</a:t>
            </a:r>
            <a:r>
              <a:rPr lang="en-US" sz="1200" kern="1200" dirty="0">
                <a:solidFill>
                  <a:schemeClr val="tx1"/>
                </a:solidFill>
                <a:effectLst/>
                <a:latin typeface="+mn-lt"/>
                <a:ea typeface="+mn-ea"/>
                <a:cs typeface="+mn-cs"/>
              </a:rPr>
              <a:t>, and E von </a:t>
            </a:r>
            <a:r>
              <a:rPr lang="en-US" sz="1200" kern="1200" dirty="0" err="1">
                <a:solidFill>
                  <a:schemeClr val="tx1"/>
                </a:solidFill>
                <a:effectLst/>
                <a:latin typeface="+mn-lt"/>
                <a:ea typeface="+mn-ea"/>
                <a:cs typeface="+mn-cs"/>
              </a:rPr>
              <a:t>Mutius</a:t>
            </a:r>
            <a:r>
              <a:rPr lang="en-US" sz="1200" kern="1200" dirty="0">
                <a:solidFill>
                  <a:schemeClr val="tx1"/>
                </a:solidFill>
                <a:effectLst/>
                <a:latin typeface="+mn-lt"/>
                <a:ea typeface="+mn-ea"/>
                <a:cs typeface="+mn-cs"/>
              </a:rPr>
              <a:t>. 2011. “Exposure to Environmental Microorganisms and Childhood Asthma.” </a:t>
            </a:r>
            <a:r>
              <a:rPr lang="en-US" sz="1200" i="1" kern="1200" dirty="0">
                <a:solidFill>
                  <a:schemeClr val="tx1"/>
                </a:solidFill>
                <a:effectLst/>
                <a:latin typeface="+mn-lt"/>
                <a:ea typeface="+mn-ea"/>
                <a:cs typeface="+mn-cs"/>
              </a:rPr>
              <a:t>N </a:t>
            </a:r>
            <a:r>
              <a:rPr lang="en-US" sz="1200" i="1" kern="1200" dirty="0" err="1">
                <a:solidFill>
                  <a:schemeClr val="tx1"/>
                </a:solidFill>
                <a:effectLst/>
                <a:latin typeface="+mn-lt"/>
                <a:ea typeface="+mn-ea"/>
                <a:cs typeface="+mn-cs"/>
              </a:rPr>
              <a:t>Engl</a:t>
            </a:r>
            <a:r>
              <a:rPr lang="en-US" sz="1200" i="1" kern="1200" dirty="0">
                <a:solidFill>
                  <a:schemeClr val="tx1"/>
                </a:solidFill>
                <a:effectLst/>
                <a:latin typeface="+mn-lt"/>
                <a:ea typeface="+mn-ea"/>
                <a:cs typeface="+mn-cs"/>
              </a:rPr>
              <a:t> J Med</a:t>
            </a:r>
            <a:r>
              <a:rPr lang="en-US" sz="1200" kern="1200" dirty="0">
                <a:solidFill>
                  <a:schemeClr val="tx1"/>
                </a:solidFill>
                <a:effectLst/>
                <a:latin typeface="+mn-lt"/>
                <a:ea typeface="+mn-ea"/>
                <a:cs typeface="+mn-cs"/>
              </a:rPr>
              <a:t> 364 (8): 701–9. doi:10.1056/NEJMoa1007302.</a:t>
            </a:r>
            <a:endParaRPr lang="de-CH"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Faber Taylor, Andrea, and Frances E. </a:t>
            </a:r>
            <a:r>
              <a:rPr lang="en-US" sz="1200" kern="1200" dirty="0" err="1">
                <a:solidFill>
                  <a:schemeClr val="tx1"/>
                </a:solidFill>
                <a:effectLst/>
                <a:latin typeface="+mn-lt"/>
                <a:ea typeface="+mn-ea"/>
                <a:cs typeface="+mn-cs"/>
              </a:rPr>
              <a:t>Kuo</a:t>
            </a:r>
            <a:r>
              <a:rPr lang="en-US" sz="1200" kern="1200" dirty="0">
                <a:solidFill>
                  <a:schemeClr val="tx1"/>
                </a:solidFill>
                <a:effectLst/>
                <a:latin typeface="+mn-lt"/>
                <a:ea typeface="+mn-ea"/>
                <a:cs typeface="+mn-cs"/>
              </a:rPr>
              <a:t>. 2009. “Children with Attention Deficits Concentrate Better after Walk in the Park.” </a:t>
            </a:r>
            <a:r>
              <a:rPr lang="en-US" sz="1200" i="1" kern="1200" dirty="0">
                <a:solidFill>
                  <a:schemeClr val="tx1"/>
                </a:solidFill>
                <a:effectLst/>
                <a:latin typeface="+mn-lt"/>
                <a:ea typeface="+mn-ea"/>
                <a:cs typeface="+mn-cs"/>
              </a:rPr>
              <a:t>Journal of Attention Disorders</a:t>
            </a:r>
            <a:r>
              <a:rPr lang="en-US" sz="1200" kern="1200" dirty="0">
                <a:solidFill>
                  <a:schemeClr val="tx1"/>
                </a:solidFill>
                <a:effectLst/>
                <a:latin typeface="+mn-lt"/>
                <a:ea typeface="+mn-ea"/>
                <a:cs typeface="+mn-cs"/>
              </a:rPr>
              <a:t> 12 (5): 402–9. doi:10.1177/1087054708323000.</a:t>
            </a:r>
            <a:endParaRPr lang="de-CH"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Gascon, </a:t>
            </a:r>
            <a:r>
              <a:rPr lang="en-US" sz="1200" kern="1200" dirty="0" err="1">
                <a:solidFill>
                  <a:schemeClr val="tx1"/>
                </a:solidFill>
                <a:effectLst/>
                <a:latin typeface="+mn-lt"/>
                <a:ea typeface="+mn-ea"/>
                <a:cs typeface="+mn-cs"/>
              </a:rPr>
              <a:t>Mireia</a:t>
            </a:r>
            <a:r>
              <a:rPr lang="en-US" sz="1200" kern="1200" dirty="0">
                <a:solidFill>
                  <a:schemeClr val="tx1"/>
                </a:solidFill>
                <a:effectLst/>
                <a:latin typeface="+mn-lt"/>
                <a:ea typeface="+mn-ea"/>
                <a:cs typeface="+mn-cs"/>
              </a:rPr>
              <a:t>, Margarita </a:t>
            </a:r>
            <a:r>
              <a:rPr lang="en-US" sz="1200" kern="1200" dirty="0" err="1">
                <a:solidFill>
                  <a:schemeClr val="tx1"/>
                </a:solidFill>
                <a:effectLst/>
                <a:latin typeface="+mn-lt"/>
                <a:ea typeface="+mn-ea"/>
                <a:cs typeface="+mn-cs"/>
              </a:rPr>
              <a:t>Triguero</a:t>
            </a:r>
            <a:r>
              <a:rPr lang="en-US" sz="1200" kern="1200" dirty="0">
                <a:solidFill>
                  <a:schemeClr val="tx1"/>
                </a:solidFill>
                <a:effectLst/>
                <a:latin typeface="+mn-lt"/>
                <a:ea typeface="+mn-ea"/>
                <a:cs typeface="+mn-cs"/>
              </a:rPr>
              <a:t> Mas, David Martínez, Payam </a:t>
            </a:r>
            <a:r>
              <a:rPr lang="en-US" sz="1200" kern="1200" dirty="0" err="1">
                <a:solidFill>
                  <a:schemeClr val="tx1"/>
                </a:solidFill>
                <a:effectLst/>
                <a:latin typeface="+mn-lt"/>
                <a:ea typeface="+mn-ea"/>
                <a:cs typeface="+mn-cs"/>
              </a:rPr>
              <a:t>Dadvand</a:t>
            </a:r>
            <a:r>
              <a:rPr lang="en-US" sz="1200" kern="1200" dirty="0">
                <a:solidFill>
                  <a:schemeClr val="tx1"/>
                </a:solidFill>
                <a:effectLst/>
                <a:latin typeface="+mn-lt"/>
                <a:ea typeface="+mn-ea"/>
                <a:cs typeface="+mn-cs"/>
              </a:rPr>
              <a:t>, Joan </a:t>
            </a:r>
            <a:r>
              <a:rPr lang="en-US" sz="1200" kern="1200" dirty="0" err="1">
                <a:solidFill>
                  <a:schemeClr val="tx1"/>
                </a:solidFill>
                <a:effectLst/>
                <a:latin typeface="+mn-lt"/>
                <a:ea typeface="+mn-ea"/>
                <a:cs typeface="+mn-cs"/>
              </a:rPr>
              <a:t>Forns</a:t>
            </a:r>
            <a:r>
              <a:rPr lang="en-US" sz="1200" kern="1200" dirty="0">
                <a:solidFill>
                  <a:schemeClr val="tx1"/>
                </a:solidFill>
                <a:effectLst/>
                <a:latin typeface="+mn-lt"/>
                <a:ea typeface="+mn-ea"/>
                <a:cs typeface="+mn-cs"/>
              </a:rPr>
              <a:t>, Antoni </a:t>
            </a:r>
            <a:r>
              <a:rPr lang="en-US" sz="1200" kern="1200" dirty="0" err="1">
                <a:solidFill>
                  <a:schemeClr val="tx1"/>
                </a:solidFill>
                <a:effectLst/>
                <a:latin typeface="+mn-lt"/>
                <a:ea typeface="+mn-ea"/>
                <a:cs typeface="+mn-cs"/>
              </a:rPr>
              <a:t>Plasència</a:t>
            </a:r>
            <a:r>
              <a:rPr lang="en-US" sz="1200" kern="1200" dirty="0">
                <a:solidFill>
                  <a:schemeClr val="tx1"/>
                </a:solidFill>
                <a:effectLst/>
                <a:latin typeface="+mn-lt"/>
                <a:ea typeface="+mn-ea"/>
                <a:cs typeface="+mn-cs"/>
              </a:rPr>
              <a:t>, and Mark J. </a:t>
            </a:r>
            <a:r>
              <a:rPr lang="en-US" sz="1200" kern="1200" dirty="0" err="1">
                <a:solidFill>
                  <a:schemeClr val="tx1"/>
                </a:solidFill>
                <a:effectLst/>
                <a:latin typeface="+mn-lt"/>
                <a:ea typeface="+mn-ea"/>
                <a:cs typeface="+mn-cs"/>
              </a:rPr>
              <a:t>Nieuwenhuijsen</a:t>
            </a:r>
            <a:r>
              <a:rPr lang="en-US" sz="1200" kern="1200" dirty="0">
                <a:solidFill>
                  <a:schemeClr val="tx1"/>
                </a:solidFill>
                <a:effectLst/>
                <a:latin typeface="+mn-lt"/>
                <a:ea typeface="+mn-ea"/>
                <a:cs typeface="+mn-cs"/>
              </a:rPr>
              <a:t>. 2015. “Mental Health Benefits of Long-Term Exposure to Residential Green and Blue Spaces: A Systematic Review.” </a:t>
            </a:r>
            <a:r>
              <a:rPr lang="en-US" sz="1200" i="1" kern="1200" dirty="0">
                <a:solidFill>
                  <a:schemeClr val="tx1"/>
                </a:solidFill>
                <a:effectLst/>
                <a:latin typeface="+mn-lt"/>
                <a:ea typeface="+mn-ea"/>
                <a:cs typeface="+mn-cs"/>
              </a:rPr>
              <a:t>International Journal of Environmental Research and Public Health</a:t>
            </a:r>
            <a:r>
              <a:rPr lang="en-US" sz="1200" kern="1200" dirty="0">
                <a:solidFill>
                  <a:schemeClr val="tx1"/>
                </a:solidFill>
                <a:effectLst/>
                <a:latin typeface="+mn-lt"/>
                <a:ea typeface="+mn-ea"/>
                <a:cs typeface="+mn-cs"/>
              </a:rPr>
              <a:t> 12 (4): 4354–79. doi:10.3390/ijerph120404354.</a:t>
            </a:r>
            <a:endParaRPr lang="de-CH"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Gascon, </a:t>
            </a:r>
            <a:r>
              <a:rPr lang="en-US" sz="1200" kern="1200" dirty="0" err="1">
                <a:solidFill>
                  <a:schemeClr val="tx1"/>
                </a:solidFill>
                <a:effectLst/>
                <a:latin typeface="+mn-lt"/>
                <a:ea typeface="+mn-ea"/>
                <a:cs typeface="+mn-cs"/>
              </a:rPr>
              <a:t>Mireia</a:t>
            </a:r>
            <a:r>
              <a:rPr lang="en-US" sz="1200" kern="1200" dirty="0">
                <a:solidFill>
                  <a:schemeClr val="tx1"/>
                </a:solidFill>
                <a:effectLst/>
                <a:latin typeface="+mn-lt"/>
                <a:ea typeface="+mn-ea"/>
                <a:cs typeface="+mn-cs"/>
              </a:rPr>
              <a:t>, Margarita </a:t>
            </a:r>
            <a:r>
              <a:rPr lang="en-US" sz="1200" kern="1200" dirty="0" err="1">
                <a:solidFill>
                  <a:schemeClr val="tx1"/>
                </a:solidFill>
                <a:effectLst/>
                <a:latin typeface="+mn-lt"/>
                <a:ea typeface="+mn-ea"/>
                <a:cs typeface="+mn-cs"/>
              </a:rPr>
              <a:t>Triguero</a:t>
            </a:r>
            <a:r>
              <a:rPr lang="en-US" sz="1200" kern="1200" dirty="0">
                <a:solidFill>
                  <a:schemeClr val="tx1"/>
                </a:solidFill>
                <a:effectLst/>
                <a:latin typeface="+mn-lt"/>
                <a:ea typeface="+mn-ea"/>
                <a:cs typeface="+mn-cs"/>
              </a:rPr>
              <a:t>-Mas, David Martínez, Payam </a:t>
            </a:r>
            <a:r>
              <a:rPr lang="en-US" sz="1200" kern="1200" dirty="0" err="1">
                <a:solidFill>
                  <a:schemeClr val="tx1"/>
                </a:solidFill>
                <a:effectLst/>
                <a:latin typeface="+mn-lt"/>
                <a:ea typeface="+mn-ea"/>
                <a:cs typeface="+mn-cs"/>
              </a:rPr>
              <a:t>Dadvand</a:t>
            </a:r>
            <a:r>
              <a:rPr lang="en-US" sz="1200" kern="1200" dirty="0">
                <a:solidFill>
                  <a:schemeClr val="tx1"/>
                </a:solidFill>
                <a:effectLst/>
                <a:latin typeface="+mn-lt"/>
                <a:ea typeface="+mn-ea"/>
                <a:cs typeface="+mn-cs"/>
              </a:rPr>
              <a:t>, David Rojas-Rueda, Antoni </a:t>
            </a:r>
            <a:r>
              <a:rPr lang="en-US" sz="1200" kern="1200" dirty="0" err="1">
                <a:solidFill>
                  <a:schemeClr val="tx1"/>
                </a:solidFill>
                <a:effectLst/>
                <a:latin typeface="+mn-lt"/>
                <a:ea typeface="+mn-ea"/>
                <a:cs typeface="+mn-cs"/>
              </a:rPr>
              <a:t>Plasència</a:t>
            </a:r>
            <a:r>
              <a:rPr lang="en-US" sz="1200" kern="1200" dirty="0">
                <a:solidFill>
                  <a:schemeClr val="tx1"/>
                </a:solidFill>
                <a:effectLst/>
                <a:latin typeface="+mn-lt"/>
                <a:ea typeface="+mn-ea"/>
                <a:cs typeface="+mn-cs"/>
              </a:rPr>
              <a:t>, and Mark J. </a:t>
            </a:r>
            <a:r>
              <a:rPr lang="en-US" sz="1200" kern="1200" dirty="0" err="1">
                <a:solidFill>
                  <a:schemeClr val="tx1"/>
                </a:solidFill>
                <a:effectLst/>
                <a:latin typeface="+mn-lt"/>
                <a:ea typeface="+mn-ea"/>
                <a:cs typeface="+mn-cs"/>
              </a:rPr>
              <a:t>Nieuwenhuijsen</a:t>
            </a:r>
            <a:r>
              <a:rPr lang="en-US" sz="1200" kern="1200" dirty="0">
                <a:solidFill>
                  <a:schemeClr val="tx1"/>
                </a:solidFill>
                <a:effectLst/>
                <a:latin typeface="+mn-lt"/>
                <a:ea typeface="+mn-ea"/>
                <a:cs typeface="+mn-cs"/>
              </a:rPr>
              <a:t>. 2016. “Residential Green Spaces and Mortality: A Systematic Review.” </a:t>
            </a:r>
            <a:r>
              <a:rPr lang="en-US" sz="1200" i="1" kern="1200" dirty="0">
                <a:solidFill>
                  <a:schemeClr val="tx1"/>
                </a:solidFill>
                <a:effectLst/>
                <a:latin typeface="+mn-lt"/>
                <a:ea typeface="+mn-ea"/>
                <a:cs typeface="+mn-cs"/>
              </a:rPr>
              <a:t>Environment International</a:t>
            </a:r>
            <a:r>
              <a:rPr lang="en-US" sz="1200" kern="1200" dirty="0">
                <a:solidFill>
                  <a:schemeClr val="tx1"/>
                </a:solidFill>
                <a:effectLst/>
                <a:latin typeface="+mn-lt"/>
                <a:ea typeface="+mn-ea"/>
                <a:cs typeface="+mn-cs"/>
              </a:rPr>
              <a:t> 86. Elsevier Ltd: 60–67. doi:10.1016/j.envint.2015.10.013.</a:t>
            </a:r>
            <a:endParaRPr lang="de-CH"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Haluza</a:t>
            </a:r>
            <a:r>
              <a:rPr lang="en-US" sz="1200" kern="1200" dirty="0">
                <a:solidFill>
                  <a:schemeClr val="tx1"/>
                </a:solidFill>
                <a:effectLst/>
                <a:latin typeface="+mn-lt"/>
                <a:ea typeface="+mn-ea"/>
                <a:cs typeface="+mn-cs"/>
              </a:rPr>
              <a:t>, Daniela, Regina </a:t>
            </a:r>
            <a:r>
              <a:rPr lang="en-US" sz="1200" kern="1200" dirty="0" err="1">
                <a:solidFill>
                  <a:schemeClr val="tx1"/>
                </a:solidFill>
                <a:effectLst/>
                <a:latin typeface="+mn-lt"/>
                <a:ea typeface="+mn-ea"/>
                <a:cs typeface="+mn-cs"/>
              </a:rPr>
              <a:t>Schönbauer</a:t>
            </a:r>
            <a:r>
              <a:rPr lang="en-US" sz="1200" kern="1200" dirty="0">
                <a:solidFill>
                  <a:schemeClr val="tx1"/>
                </a:solidFill>
                <a:effectLst/>
                <a:latin typeface="+mn-lt"/>
                <a:ea typeface="+mn-ea"/>
                <a:cs typeface="+mn-cs"/>
              </a:rPr>
              <a:t>, and Renate </a:t>
            </a:r>
            <a:r>
              <a:rPr lang="en-US" sz="1200" kern="1200" dirty="0" err="1">
                <a:solidFill>
                  <a:schemeClr val="tx1"/>
                </a:solidFill>
                <a:effectLst/>
                <a:latin typeface="+mn-lt"/>
                <a:ea typeface="+mn-ea"/>
                <a:cs typeface="+mn-cs"/>
              </a:rPr>
              <a:t>Cervinka</a:t>
            </a:r>
            <a:r>
              <a:rPr lang="en-US" sz="1200" kern="1200" dirty="0">
                <a:solidFill>
                  <a:schemeClr val="tx1"/>
                </a:solidFill>
                <a:effectLst/>
                <a:latin typeface="+mn-lt"/>
                <a:ea typeface="+mn-ea"/>
                <a:cs typeface="+mn-cs"/>
              </a:rPr>
              <a:t>. 2014. “Green Perspectives for Public Health: A Narrative Review on the Physiological Effects of Experiencing Outdoor Nature.” </a:t>
            </a:r>
            <a:r>
              <a:rPr lang="en-US" sz="1200" i="1" kern="1200" dirty="0">
                <a:solidFill>
                  <a:schemeClr val="tx1"/>
                </a:solidFill>
                <a:effectLst/>
                <a:latin typeface="+mn-lt"/>
                <a:ea typeface="+mn-ea"/>
                <a:cs typeface="+mn-cs"/>
              </a:rPr>
              <a:t>International Journal of Environmental Research and Public Health</a:t>
            </a:r>
            <a:r>
              <a:rPr lang="en-US" sz="1200" kern="1200" dirty="0">
                <a:solidFill>
                  <a:schemeClr val="tx1"/>
                </a:solidFill>
                <a:effectLst/>
                <a:latin typeface="+mn-lt"/>
                <a:ea typeface="+mn-ea"/>
                <a:cs typeface="+mn-cs"/>
              </a:rPr>
              <a:t> 11 (5): 5445–61. doi:10.3390/ijerph110505445.</a:t>
            </a:r>
            <a:endParaRPr lang="de-CH"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Hartig</a:t>
            </a:r>
            <a:r>
              <a:rPr lang="en-US" sz="1200" kern="1200" dirty="0">
                <a:solidFill>
                  <a:schemeClr val="tx1"/>
                </a:solidFill>
                <a:effectLst/>
                <a:latin typeface="+mn-lt"/>
                <a:ea typeface="+mn-ea"/>
                <a:cs typeface="+mn-cs"/>
              </a:rPr>
              <a:t>, Terry, Richard Mitchell, </a:t>
            </a:r>
            <a:r>
              <a:rPr lang="en-US" sz="1200" kern="1200" dirty="0" err="1">
                <a:solidFill>
                  <a:schemeClr val="tx1"/>
                </a:solidFill>
                <a:effectLst/>
                <a:latin typeface="+mn-lt"/>
                <a:ea typeface="+mn-ea"/>
                <a:cs typeface="+mn-cs"/>
              </a:rPr>
              <a:t>Sjerp</a:t>
            </a:r>
            <a:r>
              <a:rPr lang="en-US" sz="1200" kern="1200" dirty="0">
                <a:solidFill>
                  <a:schemeClr val="tx1"/>
                </a:solidFill>
                <a:effectLst/>
                <a:latin typeface="+mn-lt"/>
                <a:ea typeface="+mn-ea"/>
                <a:cs typeface="+mn-cs"/>
              </a:rPr>
              <a:t> de Vries, and Howard </a:t>
            </a:r>
            <a:r>
              <a:rPr lang="en-US" sz="1200" kern="1200" dirty="0" err="1">
                <a:solidFill>
                  <a:schemeClr val="tx1"/>
                </a:solidFill>
                <a:effectLst/>
                <a:latin typeface="+mn-lt"/>
                <a:ea typeface="+mn-ea"/>
                <a:cs typeface="+mn-cs"/>
              </a:rPr>
              <a:t>Frumkin</a:t>
            </a:r>
            <a:r>
              <a:rPr lang="en-US" sz="1200" kern="1200" dirty="0">
                <a:solidFill>
                  <a:schemeClr val="tx1"/>
                </a:solidFill>
                <a:effectLst/>
                <a:latin typeface="+mn-lt"/>
                <a:ea typeface="+mn-ea"/>
                <a:cs typeface="+mn-cs"/>
              </a:rPr>
              <a:t>. 2014. “Nature and Health.” </a:t>
            </a:r>
            <a:r>
              <a:rPr lang="en-US" sz="1200" i="1" kern="1200" dirty="0">
                <a:solidFill>
                  <a:schemeClr val="tx1"/>
                </a:solidFill>
                <a:effectLst/>
                <a:latin typeface="+mn-lt"/>
                <a:ea typeface="+mn-ea"/>
                <a:cs typeface="+mn-cs"/>
              </a:rPr>
              <a:t>Annual Review of Public Health</a:t>
            </a:r>
            <a:r>
              <a:rPr lang="en-US" sz="1200" kern="1200" dirty="0">
                <a:solidFill>
                  <a:schemeClr val="tx1"/>
                </a:solidFill>
                <a:effectLst/>
                <a:latin typeface="+mn-lt"/>
                <a:ea typeface="+mn-ea"/>
                <a:cs typeface="+mn-cs"/>
              </a:rPr>
              <a:t> 35 (1): 207–28. doi:10.1146/annurev-publhealth-032013-182443.</a:t>
            </a:r>
            <a:endParaRPr lang="de-CH"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James, Peter, Rachel F. </a:t>
            </a:r>
            <a:r>
              <a:rPr lang="en-US" sz="1200" kern="1200" dirty="0" err="1">
                <a:solidFill>
                  <a:schemeClr val="tx1"/>
                </a:solidFill>
                <a:effectLst/>
                <a:latin typeface="+mn-lt"/>
                <a:ea typeface="+mn-ea"/>
                <a:cs typeface="+mn-cs"/>
              </a:rPr>
              <a:t>Banay</a:t>
            </a:r>
            <a:r>
              <a:rPr lang="en-US" sz="1200" kern="1200" dirty="0">
                <a:solidFill>
                  <a:schemeClr val="tx1"/>
                </a:solidFill>
                <a:effectLst/>
                <a:latin typeface="+mn-lt"/>
                <a:ea typeface="+mn-ea"/>
                <a:cs typeface="+mn-cs"/>
              </a:rPr>
              <a:t>, Jaime E. Hart, and Francine Laden. 2015. “A Review of the Health Benefits of Greenness.” </a:t>
            </a:r>
            <a:r>
              <a:rPr lang="en-US" sz="1200" i="1" kern="1200" dirty="0">
                <a:solidFill>
                  <a:schemeClr val="tx1"/>
                </a:solidFill>
                <a:effectLst/>
                <a:latin typeface="+mn-lt"/>
                <a:ea typeface="+mn-ea"/>
                <a:cs typeface="+mn-cs"/>
              </a:rPr>
              <a:t>Current Epidemiology Reports</a:t>
            </a:r>
            <a:r>
              <a:rPr lang="en-US" sz="1200" kern="1200" dirty="0">
                <a:solidFill>
                  <a:schemeClr val="tx1"/>
                </a:solidFill>
                <a:effectLst/>
                <a:latin typeface="+mn-lt"/>
                <a:ea typeface="+mn-ea"/>
                <a:cs typeface="+mn-cs"/>
              </a:rPr>
              <a:t> 2 (2): 131–42. doi:10.1007/s40471-015-0043-7.</a:t>
            </a:r>
            <a:endParaRPr lang="de-CH" sz="1200" kern="1200" dirty="0">
              <a:solidFill>
                <a:schemeClr val="tx1"/>
              </a:solidFill>
              <a:effectLst/>
              <a:latin typeface="+mn-lt"/>
              <a:ea typeface="+mn-ea"/>
              <a:cs typeface="+mn-cs"/>
            </a:endParaRPr>
          </a:p>
          <a:p>
            <a:endParaRPr lang="de-CH" sz="1200" kern="1200" dirty="0">
              <a:solidFill>
                <a:schemeClr val="tx1"/>
              </a:solidFill>
              <a:effectLst/>
              <a:latin typeface="+mn-lt"/>
              <a:ea typeface="+mn-ea"/>
              <a:cs typeface="+mn-cs"/>
            </a:endParaRPr>
          </a:p>
          <a:p>
            <a:r>
              <a:rPr lang="de-CH" sz="1200" kern="1200" dirty="0" err="1">
                <a:solidFill>
                  <a:schemeClr val="tx1"/>
                </a:solidFill>
                <a:effectLst/>
                <a:latin typeface="+mn-lt"/>
                <a:ea typeface="+mn-ea"/>
                <a:cs typeface="+mn-cs"/>
              </a:rPr>
              <a:t>Karvonen</a:t>
            </a:r>
            <a:r>
              <a:rPr lang="de-CH" sz="1200" kern="1200" dirty="0">
                <a:solidFill>
                  <a:schemeClr val="tx1"/>
                </a:solidFill>
                <a:effectLst/>
                <a:latin typeface="+mn-lt"/>
                <a:ea typeface="+mn-ea"/>
                <a:cs typeface="+mn-cs"/>
              </a:rPr>
              <a:t>, A M, A </a:t>
            </a:r>
            <a:r>
              <a:rPr lang="de-CH" sz="1200" kern="1200" dirty="0" err="1">
                <a:solidFill>
                  <a:schemeClr val="tx1"/>
                </a:solidFill>
                <a:effectLst/>
                <a:latin typeface="+mn-lt"/>
                <a:ea typeface="+mn-ea"/>
                <a:cs typeface="+mn-cs"/>
              </a:rPr>
              <a:t>Hyvarinen</a:t>
            </a:r>
            <a:r>
              <a:rPr lang="de-CH" sz="1200" kern="1200" dirty="0">
                <a:solidFill>
                  <a:schemeClr val="tx1"/>
                </a:solidFill>
                <a:effectLst/>
                <a:latin typeface="+mn-lt"/>
                <a:ea typeface="+mn-ea"/>
                <a:cs typeface="+mn-cs"/>
              </a:rPr>
              <a:t>, U Gehring, M </a:t>
            </a:r>
            <a:r>
              <a:rPr lang="de-CH" sz="1200" kern="1200" dirty="0" err="1">
                <a:solidFill>
                  <a:schemeClr val="tx1"/>
                </a:solidFill>
                <a:effectLst/>
                <a:latin typeface="+mn-lt"/>
                <a:ea typeface="+mn-ea"/>
                <a:cs typeface="+mn-cs"/>
              </a:rPr>
              <a:t>Korppi</a:t>
            </a:r>
            <a:r>
              <a:rPr lang="de-CH" sz="1200" kern="1200" dirty="0">
                <a:solidFill>
                  <a:schemeClr val="tx1"/>
                </a:solidFill>
                <a:effectLst/>
                <a:latin typeface="+mn-lt"/>
                <a:ea typeface="+mn-ea"/>
                <a:cs typeface="+mn-cs"/>
              </a:rPr>
              <a:t>, G </a:t>
            </a:r>
            <a:r>
              <a:rPr lang="de-CH" sz="1200" kern="1200" dirty="0" err="1">
                <a:solidFill>
                  <a:schemeClr val="tx1"/>
                </a:solidFill>
                <a:effectLst/>
                <a:latin typeface="+mn-lt"/>
                <a:ea typeface="+mn-ea"/>
                <a:cs typeface="+mn-cs"/>
              </a:rPr>
              <a:t>Doekes</a:t>
            </a:r>
            <a:r>
              <a:rPr lang="de-CH" sz="1200" kern="1200" dirty="0">
                <a:solidFill>
                  <a:schemeClr val="tx1"/>
                </a:solidFill>
                <a:effectLst/>
                <a:latin typeface="+mn-lt"/>
                <a:ea typeface="+mn-ea"/>
                <a:cs typeface="+mn-cs"/>
              </a:rPr>
              <a:t>, J </a:t>
            </a:r>
            <a:r>
              <a:rPr lang="de-CH" sz="1200" kern="1200" dirty="0" err="1">
                <a:solidFill>
                  <a:schemeClr val="tx1"/>
                </a:solidFill>
                <a:effectLst/>
                <a:latin typeface="+mn-lt"/>
                <a:ea typeface="+mn-ea"/>
                <a:cs typeface="+mn-cs"/>
              </a:rPr>
              <a:t>Riedler</a:t>
            </a:r>
            <a:r>
              <a:rPr lang="de-CH" sz="1200" kern="1200" dirty="0">
                <a:solidFill>
                  <a:schemeClr val="tx1"/>
                </a:solidFill>
                <a:effectLst/>
                <a:latin typeface="+mn-lt"/>
                <a:ea typeface="+mn-ea"/>
                <a:cs typeface="+mn-cs"/>
              </a:rPr>
              <a:t>, C Braun-</a:t>
            </a:r>
            <a:r>
              <a:rPr lang="de-CH" sz="1200" kern="1200" dirty="0" err="1">
                <a:solidFill>
                  <a:schemeClr val="tx1"/>
                </a:solidFill>
                <a:effectLst/>
                <a:latin typeface="+mn-lt"/>
                <a:ea typeface="+mn-ea"/>
                <a:cs typeface="+mn-cs"/>
              </a:rPr>
              <a:t>Fahrlander</a:t>
            </a:r>
            <a:r>
              <a:rPr lang="de-CH" sz="1200" kern="1200" dirty="0">
                <a:solidFill>
                  <a:schemeClr val="tx1"/>
                </a:solidFill>
                <a:effectLst/>
                <a:latin typeface="+mn-lt"/>
                <a:ea typeface="+mn-ea"/>
                <a:cs typeface="+mn-cs"/>
              </a:rPr>
              <a:t>, et al. 2012. </a:t>
            </a:r>
            <a:r>
              <a:rPr lang="en-US" sz="1200" kern="1200" dirty="0">
                <a:solidFill>
                  <a:schemeClr val="tx1"/>
                </a:solidFill>
                <a:effectLst/>
                <a:latin typeface="+mn-lt"/>
                <a:ea typeface="+mn-ea"/>
                <a:cs typeface="+mn-cs"/>
              </a:rPr>
              <a:t>“Exposure to Microbial Agents in House Dust and Wheezing, Atopic Dermatitis and Atopic Sensitization in Early Childhood: A Birth Cohort Study in Rural Areas.” </a:t>
            </a:r>
            <a:r>
              <a:rPr lang="en-US" sz="1200" i="1" kern="1200" dirty="0" err="1">
                <a:solidFill>
                  <a:schemeClr val="tx1"/>
                </a:solidFill>
                <a:effectLst/>
                <a:latin typeface="+mn-lt"/>
                <a:ea typeface="+mn-ea"/>
                <a:cs typeface="+mn-cs"/>
              </a:rPr>
              <a:t>Clin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Exp</a:t>
            </a:r>
            <a:r>
              <a:rPr lang="en-US" sz="1200" i="1" kern="1200" dirty="0">
                <a:solidFill>
                  <a:schemeClr val="tx1"/>
                </a:solidFill>
                <a:effectLst/>
                <a:latin typeface="+mn-lt"/>
                <a:ea typeface="+mn-ea"/>
                <a:cs typeface="+mn-cs"/>
              </a:rPr>
              <a:t> Allergy</a:t>
            </a:r>
            <a:r>
              <a:rPr lang="en-US" sz="1200" kern="1200" dirty="0">
                <a:solidFill>
                  <a:schemeClr val="tx1"/>
                </a:solidFill>
                <a:effectLst/>
                <a:latin typeface="+mn-lt"/>
                <a:ea typeface="+mn-ea"/>
                <a:cs typeface="+mn-cs"/>
              </a:rPr>
              <a:t> 42 (8): 1246–56. doi:10.1111/j.1365-2222.2012.04002.x.</a:t>
            </a:r>
            <a:endParaRPr lang="de-CH"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Lachowycz</a:t>
            </a:r>
            <a:r>
              <a:rPr lang="en-US" sz="1200" kern="1200" dirty="0">
                <a:solidFill>
                  <a:schemeClr val="tx1"/>
                </a:solidFill>
                <a:effectLst/>
                <a:latin typeface="+mn-lt"/>
                <a:ea typeface="+mn-ea"/>
                <a:cs typeface="+mn-cs"/>
              </a:rPr>
              <a:t>, K., and A. P. Jones. 2011. “Greenspace and Obesity: A Systematic Review of the Evidence.” </a:t>
            </a:r>
            <a:r>
              <a:rPr lang="en-US" sz="1200" i="1" kern="1200" dirty="0">
                <a:solidFill>
                  <a:schemeClr val="tx1"/>
                </a:solidFill>
                <a:effectLst/>
                <a:latin typeface="+mn-lt"/>
                <a:ea typeface="+mn-ea"/>
                <a:cs typeface="+mn-cs"/>
              </a:rPr>
              <a:t>Obesity Reviews</a:t>
            </a:r>
            <a:r>
              <a:rPr lang="en-US" sz="1200" kern="1200" dirty="0">
                <a:solidFill>
                  <a:schemeClr val="tx1"/>
                </a:solidFill>
                <a:effectLst/>
                <a:latin typeface="+mn-lt"/>
                <a:ea typeface="+mn-ea"/>
                <a:cs typeface="+mn-cs"/>
              </a:rPr>
              <a:t> 12 (501): 183–89. doi:10.1111/j.1467-789X.2010.00827.x.</a:t>
            </a:r>
            <a:endParaRPr lang="de-CH"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Lee, A. C K, and R. </a:t>
            </a:r>
            <a:r>
              <a:rPr lang="en-US" sz="1200" kern="1200" dirty="0" err="1">
                <a:solidFill>
                  <a:schemeClr val="tx1"/>
                </a:solidFill>
                <a:effectLst/>
                <a:latin typeface="+mn-lt"/>
                <a:ea typeface="+mn-ea"/>
                <a:cs typeface="+mn-cs"/>
              </a:rPr>
              <a:t>Maheswaran</a:t>
            </a:r>
            <a:r>
              <a:rPr lang="en-US" sz="1200" kern="1200" dirty="0">
                <a:solidFill>
                  <a:schemeClr val="tx1"/>
                </a:solidFill>
                <a:effectLst/>
                <a:latin typeface="+mn-lt"/>
                <a:ea typeface="+mn-ea"/>
                <a:cs typeface="+mn-cs"/>
              </a:rPr>
              <a:t>. 2011. “The Health Benefits of Urban Green Spaces: A Review of the Evidence.” </a:t>
            </a:r>
            <a:r>
              <a:rPr lang="en-US" sz="1200" i="1" kern="1200" dirty="0">
                <a:solidFill>
                  <a:schemeClr val="tx1"/>
                </a:solidFill>
                <a:effectLst/>
                <a:latin typeface="+mn-lt"/>
                <a:ea typeface="+mn-ea"/>
                <a:cs typeface="+mn-cs"/>
              </a:rPr>
              <a:t>Journal of Public Health</a:t>
            </a:r>
            <a:r>
              <a:rPr lang="en-US" sz="1200" kern="1200" dirty="0">
                <a:solidFill>
                  <a:schemeClr val="tx1"/>
                </a:solidFill>
                <a:effectLst/>
                <a:latin typeface="+mn-lt"/>
                <a:ea typeface="+mn-ea"/>
                <a:cs typeface="+mn-cs"/>
              </a:rPr>
              <a:t> 33 (2): 212–22. doi:10.1093/</a:t>
            </a:r>
            <a:r>
              <a:rPr lang="en-US" sz="1200" kern="1200" dirty="0" err="1">
                <a:solidFill>
                  <a:schemeClr val="tx1"/>
                </a:solidFill>
                <a:effectLst/>
                <a:latin typeface="+mn-lt"/>
                <a:ea typeface="+mn-ea"/>
                <a:cs typeface="+mn-cs"/>
              </a:rPr>
              <a:t>pubmed</a:t>
            </a:r>
            <a:r>
              <a:rPr lang="en-US" sz="1200" kern="1200" dirty="0">
                <a:solidFill>
                  <a:schemeClr val="tx1"/>
                </a:solidFill>
                <a:effectLst/>
                <a:latin typeface="+mn-lt"/>
                <a:ea typeface="+mn-ea"/>
                <a:cs typeface="+mn-cs"/>
              </a:rPr>
              <a:t>/fdq068.</a:t>
            </a:r>
            <a:endParaRPr lang="de-CH"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Li, Qing. 2010. “Effect of Forest Bathing Trips on Human Immune Function.” </a:t>
            </a:r>
            <a:r>
              <a:rPr lang="en-US" sz="1200" i="1" kern="1200" dirty="0">
                <a:solidFill>
                  <a:schemeClr val="tx1"/>
                </a:solidFill>
                <a:effectLst/>
                <a:latin typeface="+mn-lt"/>
                <a:ea typeface="+mn-ea"/>
                <a:cs typeface="+mn-cs"/>
              </a:rPr>
              <a:t>Environmental Health and Preventive Medicine</a:t>
            </a:r>
            <a:r>
              <a:rPr lang="en-US" sz="1200" kern="1200" dirty="0">
                <a:solidFill>
                  <a:schemeClr val="tx1"/>
                </a:solidFill>
                <a:effectLst/>
                <a:latin typeface="+mn-lt"/>
                <a:ea typeface="+mn-ea"/>
                <a:cs typeface="+mn-cs"/>
              </a:rPr>
              <a:t> 15 (1): 9–17. doi:10.1007/s12199-008-0068-3.</a:t>
            </a:r>
            <a:endParaRPr lang="de-CH"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Markevych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Iana</a:t>
            </a:r>
            <a:r>
              <a:rPr lang="en-US" sz="1200" kern="1200" dirty="0">
                <a:solidFill>
                  <a:schemeClr val="tx1"/>
                </a:solidFill>
                <a:effectLst/>
                <a:latin typeface="+mn-lt"/>
                <a:ea typeface="+mn-ea"/>
                <a:cs typeface="+mn-cs"/>
              </a:rPr>
              <a:t>, Elaine Fuertes, Carla M.T. </a:t>
            </a:r>
            <a:r>
              <a:rPr lang="en-US" sz="1200" kern="1200" dirty="0" err="1">
                <a:solidFill>
                  <a:schemeClr val="tx1"/>
                </a:solidFill>
                <a:effectLst/>
                <a:latin typeface="+mn-lt"/>
                <a:ea typeface="+mn-ea"/>
                <a:cs typeface="+mn-cs"/>
              </a:rPr>
              <a:t>Tiesler</a:t>
            </a:r>
            <a:r>
              <a:rPr lang="en-US" sz="1200" kern="1200" dirty="0">
                <a:solidFill>
                  <a:schemeClr val="tx1"/>
                </a:solidFill>
                <a:effectLst/>
                <a:latin typeface="+mn-lt"/>
                <a:ea typeface="+mn-ea"/>
                <a:cs typeface="+mn-cs"/>
              </a:rPr>
              <a:t>, Matthias </a:t>
            </a:r>
            <a:r>
              <a:rPr lang="en-US" sz="1200" kern="1200" dirty="0" err="1">
                <a:solidFill>
                  <a:schemeClr val="tx1"/>
                </a:solidFill>
                <a:effectLst/>
                <a:latin typeface="+mn-lt"/>
                <a:ea typeface="+mn-ea"/>
                <a:cs typeface="+mn-cs"/>
              </a:rPr>
              <a:t>Birk</a:t>
            </a:r>
            <a:r>
              <a:rPr lang="en-US" sz="1200" kern="1200" dirty="0">
                <a:solidFill>
                  <a:schemeClr val="tx1"/>
                </a:solidFill>
                <a:effectLst/>
                <a:latin typeface="+mn-lt"/>
                <a:ea typeface="+mn-ea"/>
                <a:cs typeface="+mn-cs"/>
              </a:rPr>
              <a:t>, Carl Peter Bauer, </a:t>
            </a:r>
            <a:r>
              <a:rPr lang="en-US" sz="1200" kern="1200" dirty="0" err="1">
                <a:solidFill>
                  <a:schemeClr val="tx1"/>
                </a:solidFill>
                <a:effectLst/>
                <a:latin typeface="+mn-lt"/>
                <a:ea typeface="+mn-ea"/>
                <a:cs typeface="+mn-cs"/>
              </a:rPr>
              <a:t>Sibylle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Koletzko</a:t>
            </a:r>
            <a:r>
              <a:rPr lang="en-US" sz="1200" kern="1200" dirty="0">
                <a:solidFill>
                  <a:schemeClr val="tx1"/>
                </a:solidFill>
                <a:effectLst/>
                <a:latin typeface="+mn-lt"/>
                <a:ea typeface="+mn-ea"/>
                <a:cs typeface="+mn-cs"/>
              </a:rPr>
              <a:t>, Andrea von Berg, Dietrich </a:t>
            </a:r>
            <a:r>
              <a:rPr lang="en-US" sz="1200" kern="1200" dirty="0" err="1">
                <a:solidFill>
                  <a:schemeClr val="tx1"/>
                </a:solidFill>
                <a:effectLst/>
                <a:latin typeface="+mn-lt"/>
                <a:ea typeface="+mn-ea"/>
                <a:cs typeface="+mn-cs"/>
              </a:rPr>
              <a:t>Berdel</a:t>
            </a:r>
            <a:r>
              <a:rPr lang="en-US" sz="1200" kern="1200" dirty="0">
                <a:solidFill>
                  <a:schemeClr val="tx1"/>
                </a:solidFill>
                <a:effectLst/>
                <a:latin typeface="+mn-lt"/>
                <a:ea typeface="+mn-ea"/>
                <a:cs typeface="+mn-cs"/>
              </a:rPr>
              <a:t>, and Joachim Heinrich. 2014. “Surrounding Greenness and Birth Weight: Results from the </a:t>
            </a:r>
            <a:r>
              <a:rPr lang="en-US" sz="1200" kern="1200" dirty="0" err="1">
                <a:solidFill>
                  <a:schemeClr val="tx1"/>
                </a:solidFill>
                <a:effectLst/>
                <a:latin typeface="+mn-lt"/>
                <a:ea typeface="+mn-ea"/>
                <a:cs typeface="+mn-cs"/>
              </a:rPr>
              <a:t>GINIplus</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LISAplus</a:t>
            </a:r>
            <a:r>
              <a:rPr lang="en-US" sz="1200" kern="1200" dirty="0">
                <a:solidFill>
                  <a:schemeClr val="tx1"/>
                </a:solidFill>
                <a:effectLst/>
                <a:latin typeface="+mn-lt"/>
                <a:ea typeface="+mn-ea"/>
                <a:cs typeface="+mn-cs"/>
              </a:rPr>
              <a:t> Birth Cohorts in Munich.” </a:t>
            </a:r>
            <a:r>
              <a:rPr lang="en-US" sz="1200" i="1" kern="1200" dirty="0">
                <a:solidFill>
                  <a:schemeClr val="tx1"/>
                </a:solidFill>
                <a:effectLst/>
                <a:latin typeface="+mn-lt"/>
                <a:ea typeface="+mn-ea"/>
                <a:cs typeface="+mn-cs"/>
              </a:rPr>
              <a:t>Health and Place</a:t>
            </a:r>
            <a:r>
              <a:rPr lang="en-US" sz="1200" kern="1200" dirty="0">
                <a:solidFill>
                  <a:schemeClr val="tx1"/>
                </a:solidFill>
                <a:effectLst/>
                <a:latin typeface="+mn-lt"/>
                <a:ea typeface="+mn-ea"/>
                <a:cs typeface="+mn-cs"/>
              </a:rPr>
              <a:t> 26. Elsevier: 39–46. doi:10.1016/j.healthplace.2013.12.001.</a:t>
            </a:r>
            <a:endParaRPr lang="de-CH"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Maxwell, S., and R. Lovell. 2016. “Evidence Statement on the Links between Natural Environments and Human Health.” https://</a:t>
            </a:r>
            <a:r>
              <a:rPr lang="en-US" sz="1200" kern="1200" dirty="0" err="1">
                <a:solidFill>
                  <a:schemeClr val="tx1"/>
                </a:solidFill>
                <a:effectLst/>
                <a:latin typeface="+mn-lt"/>
                <a:ea typeface="+mn-ea"/>
                <a:cs typeface="+mn-cs"/>
              </a:rPr>
              <a:t>beyondgreenspace.net</a:t>
            </a:r>
            <a:r>
              <a:rPr lang="en-US" sz="1200" kern="1200" dirty="0">
                <a:solidFill>
                  <a:schemeClr val="tx1"/>
                </a:solidFill>
                <a:effectLst/>
                <a:latin typeface="+mn-lt"/>
                <a:ea typeface="+mn-ea"/>
                <a:cs typeface="+mn-cs"/>
              </a:rPr>
              <a:t>/2017/03/09/defra-evidence-statement-on-the-links-between-natural-environments-and-human-health/.</a:t>
            </a:r>
            <a:endParaRPr lang="de-CH"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Sandifer, Paul A., Ariana E. Sutton-Grier, and </a:t>
            </a:r>
            <a:r>
              <a:rPr lang="en-US" sz="1200" kern="1200" dirty="0" err="1">
                <a:solidFill>
                  <a:schemeClr val="tx1"/>
                </a:solidFill>
                <a:effectLst/>
                <a:latin typeface="+mn-lt"/>
                <a:ea typeface="+mn-ea"/>
                <a:cs typeface="+mn-cs"/>
              </a:rPr>
              <a:t>Bethney</a:t>
            </a:r>
            <a:r>
              <a:rPr lang="en-US" sz="1200" kern="1200" dirty="0">
                <a:solidFill>
                  <a:schemeClr val="tx1"/>
                </a:solidFill>
                <a:effectLst/>
                <a:latin typeface="+mn-lt"/>
                <a:ea typeface="+mn-ea"/>
                <a:cs typeface="+mn-cs"/>
              </a:rPr>
              <a:t> P. Ward. 2015. “Exploring Connections among Nature, Biodiversity, Ecosystem Services, and Human Health and Well-Being: Opportunities to Enhance Health and Biodiversity Conservation.” </a:t>
            </a:r>
            <a:r>
              <a:rPr lang="en-US" sz="1200" i="1" kern="1200" dirty="0">
                <a:solidFill>
                  <a:schemeClr val="tx1"/>
                </a:solidFill>
                <a:effectLst/>
                <a:latin typeface="+mn-lt"/>
                <a:ea typeface="+mn-ea"/>
                <a:cs typeface="+mn-cs"/>
              </a:rPr>
              <a:t>Ecosystem Services</a:t>
            </a:r>
            <a:r>
              <a:rPr lang="en-US" sz="1200" kern="1200" dirty="0">
                <a:solidFill>
                  <a:schemeClr val="tx1"/>
                </a:solidFill>
                <a:effectLst/>
                <a:latin typeface="+mn-lt"/>
                <a:ea typeface="+mn-ea"/>
                <a:cs typeface="+mn-cs"/>
              </a:rPr>
              <a:t> 12. Elsevier: 1–15. doi:10.1016/j.ecoser.2014.12.007.</a:t>
            </a:r>
            <a:endParaRPr lang="de-CH"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92383C3E-C972-D14F-BBA1-88A056F54D7F}" type="slidenum">
              <a:rPr lang="de-DE" smtClean="0"/>
              <a:t>33</a:t>
            </a:fld>
            <a:endParaRPr lang="de-DE"/>
          </a:p>
        </p:txBody>
      </p:sp>
    </p:spTree>
    <p:extLst>
      <p:ext uri="{BB962C8B-B14F-4D97-AF65-F5344CB8AC3E}">
        <p14:creationId xmlns:p14="http://schemas.microsoft.com/office/powerpoint/2010/main" val="42080546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b="1" dirty="0"/>
              <a:t>Relationales Argument</a:t>
            </a:r>
            <a:r>
              <a:rPr lang="de-CH" dirty="0"/>
              <a:t>: Die Beziehung zur Natur ist ein wesentlicher Faktor menschlichen Wohlbefindens. Im Fokus sind die Beiträge der Natur für den Menschen (</a:t>
            </a:r>
            <a:r>
              <a:rPr lang="de-CH" b="1" dirty="0" err="1"/>
              <a:t>N</a:t>
            </a:r>
            <a:r>
              <a:rPr lang="de-CH" dirty="0" err="1"/>
              <a:t>ature’s</a:t>
            </a:r>
            <a:r>
              <a:rPr lang="de-CH" dirty="0"/>
              <a:t> </a:t>
            </a:r>
            <a:r>
              <a:rPr lang="de-CH" b="1" dirty="0" err="1"/>
              <a:t>C</a:t>
            </a:r>
            <a:r>
              <a:rPr lang="de-CH" dirty="0" err="1"/>
              <a:t>ontributions</a:t>
            </a:r>
            <a:r>
              <a:rPr lang="de-CH" dirty="0"/>
              <a:t> </a:t>
            </a:r>
            <a:r>
              <a:rPr lang="de-CH" dirty="0" err="1"/>
              <a:t>to</a:t>
            </a:r>
            <a:r>
              <a:rPr lang="de-CH" dirty="0"/>
              <a:t> </a:t>
            </a:r>
            <a:r>
              <a:rPr lang="de-CH" b="1" dirty="0"/>
              <a:t>P</a:t>
            </a:r>
            <a:r>
              <a:rPr lang="de-CH" dirty="0"/>
              <a:t>eople,</a:t>
            </a:r>
            <a:r>
              <a:rPr lang="de-CH" b="1" dirty="0"/>
              <a:t> NCPs</a:t>
            </a:r>
            <a:r>
              <a:rPr lang="de-CH" dirty="0"/>
              <a:t>, Diaz et al. 2018). </a:t>
            </a: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dirty="0">
                <a:solidFill>
                  <a:schemeClr val="bg2"/>
                </a:solidFill>
                <a:latin typeface="Avenir Next Condensed" panose="020B0506020202020204" pitchFamily="34" charset="0"/>
              </a:rPr>
              <a:t>NCP</a:t>
            </a:r>
            <a:r>
              <a:rPr lang="en-US" sz="1200" b="1" dirty="0">
                <a:solidFill>
                  <a:schemeClr val="bg2"/>
                </a:solidFill>
                <a:latin typeface="Avenir Next Condensed" panose="020B0506020202020204" pitchFamily="34" charset="0"/>
              </a:rPr>
              <a:t> 17: </a:t>
            </a:r>
            <a:r>
              <a:rPr lang="de-CH" sz="1200" b="1" i="0" kern="1200" dirty="0">
                <a:solidFill>
                  <a:schemeClr val="tx1"/>
                </a:solidFill>
                <a:effectLst/>
                <a:latin typeface="+mn-lt"/>
                <a:ea typeface="+mn-ea"/>
                <a:cs typeface="+mn-cs"/>
              </a:rPr>
              <a:t>Heimatverbundenheit</a:t>
            </a:r>
            <a:endParaRPr lang="en-US" sz="1200" b="1" dirty="0">
              <a:solidFill>
                <a:schemeClr val="bg2"/>
              </a:solidFill>
              <a:latin typeface="Avenir Next Condensed" panose="020B0506020202020204" pitchFamily="34" charset="0"/>
            </a:endParaRPr>
          </a:p>
          <a:p>
            <a:endParaRPr lang="en-US" sz="1200" b="1" dirty="0">
              <a:solidFill>
                <a:schemeClr val="bg2"/>
              </a:solidFill>
              <a:latin typeface="Avenir Next Condensed" panose="020B0506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u="sng" kern="1200" dirty="0">
                <a:solidFill>
                  <a:schemeClr val="tx1"/>
                </a:solidFill>
                <a:effectLst/>
                <a:latin typeface="+mn-lt"/>
                <a:ea typeface="+mn-ea"/>
                <a:cs typeface="+mn-cs"/>
              </a:rPr>
              <a:t>Weiterführende Literatur:</a:t>
            </a:r>
          </a:p>
          <a:p>
            <a:endParaRPr lang="de-CH" sz="1200" kern="1200" dirty="0">
              <a:solidFill>
                <a:schemeClr val="tx1"/>
              </a:solidFill>
              <a:effectLst/>
              <a:latin typeface="+mn-lt"/>
              <a:ea typeface="+mn-ea"/>
              <a:cs typeface="+mn-cs"/>
            </a:endParaRPr>
          </a:p>
          <a:p>
            <a:r>
              <a:rPr lang="de-CH" sz="1200" kern="1200" dirty="0">
                <a:solidFill>
                  <a:schemeClr val="tx1"/>
                </a:solidFill>
                <a:effectLst/>
                <a:latin typeface="+mn-lt"/>
                <a:ea typeface="+mn-ea"/>
                <a:cs typeface="+mn-cs"/>
              </a:rPr>
              <a:t>Hausmann A. et al., (2015) The </a:t>
            </a:r>
            <a:r>
              <a:rPr lang="de-CH" sz="1200" kern="1200" dirty="0" err="1">
                <a:solidFill>
                  <a:schemeClr val="tx1"/>
                </a:solidFill>
                <a:effectLst/>
                <a:latin typeface="+mn-lt"/>
                <a:ea typeface="+mn-ea"/>
                <a:cs typeface="+mn-cs"/>
              </a:rPr>
              <a:t>ecosystem</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service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of</a:t>
            </a:r>
            <a:r>
              <a:rPr lang="de-CH" sz="1200" kern="1200" dirty="0">
                <a:solidFill>
                  <a:schemeClr val="tx1"/>
                </a:solidFill>
                <a:effectLst/>
                <a:latin typeface="+mn-lt"/>
                <a:ea typeface="+mn-ea"/>
                <a:cs typeface="+mn-cs"/>
              </a:rPr>
              <a:t> sense </a:t>
            </a:r>
            <a:r>
              <a:rPr lang="de-CH" sz="1200" kern="1200" dirty="0" err="1">
                <a:solidFill>
                  <a:schemeClr val="tx1"/>
                </a:solidFill>
                <a:effectLst/>
                <a:latin typeface="+mn-lt"/>
                <a:ea typeface="+mn-ea"/>
                <a:cs typeface="+mn-cs"/>
              </a:rPr>
              <a:t>of</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place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benefits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for</a:t>
            </a:r>
            <a:r>
              <a:rPr lang="de-CH" sz="1200" kern="1200" dirty="0">
                <a:solidFill>
                  <a:schemeClr val="tx1"/>
                </a:solidFill>
                <a:effectLst/>
                <a:latin typeface="+mn-lt"/>
                <a:ea typeface="+mn-ea"/>
                <a:cs typeface="+mn-cs"/>
              </a:rPr>
              <a:t> human well-</a:t>
            </a:r>
            <a:r>
              <a:rPr lang="de-CH" sz="1200" kern="1200" dirty="0" err="1">
                <a:solidFill>
                  <a:schemeClr val="tx1"/>
                </a:solidFill>
                <a:effectLst/>
                <a:latin typeface="+mn-lt"/>
                <a:ea typeface="+mn-ea"/>
                <a:cs typeface="+mn-cs"/>
              </a:rPr>
              <a:t>being</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and</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biodiversity</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conservation</a:t>
            </a:r>
            <a:r>
              <a:rPr lang="de-CH" sz="1200" kern="1200" dirty="0">
                <a:solidFill>
                  <a:schemeClr val="tx1"/>
                </a:solidFill>
                <a:effectLst/>
                <a:latin typeface="+mn-lt"/>
                <a:ea typeface="+mn-ea"/>
                <a:cs typeface="+mn-cs"/>
              </a:rPr>
              <a:t>. Environmental </a:t>
            </a:r>
            <a:r>
              <a:rPr lang="de-CH" sz="1200" kern="1200" dirty="0" err="1">
                <a:solidFill>
                  <a:schemeClr val="tx1"/>
                </a:solidFill>
                <a:effectLst/>
                <a:latin typeface="+mn-lt"/>
                <a:ea typeface="+mn-ea"/>
                <a:cs typeface="+mn-cs"/>
              </a:rPr>
              <a:t>Conservation</a:t>
            </a:r>
            <a:r>
              <a:rPr lang="de-CH" sz="1200" kern="1200" dirty="0">
                <a:solidFill>
                  <a:schemeClr val="tx1"/>
                </a:solidFill>
                <a:effectLst/>
                <a:latin typeface="+mn-lt"/>
                <a:ea typeface="+mn-ea"/>
                <a:cs typeface="+mn-cs"/>
              </a:rPr>
              <a:t>(2016)43(2): 117–127, doi:10.1017/S0376892915000314</a:t>
            </a:r>
          </a:p>
          <a:p>
            <a:endParaRPr lang="de-CH" sz="1200" kern="1200" dirty="0">
              <a:solidFill>
                <a:schemeClr val="tx1"/>
              </a:solidFill>
              <a:effectLst/>
              <a:latin typeface="+mn-lt"/>
              <a:ea typeface="+mn-ea"/>
              <a:cs typeface="+mn-cs"/>
            </a:endParaRPr>
          </a:p>
          <a:p>
            <a:r>
              <a:rPr lang="de-CH" sz="1200" kern="1200" dirty="0">
                <a:solidFill>
                  <a:schemeClr val="tx1"/>
                </a:solidFill>
                <a:effectLst/>
                <a:latin typeface="+mn-lt"/>
                <a:ea typeface="+mn-ea"/>
                <a:cs typeface="+mn-cs"/>
              </a:rPr>
              <a:t>Mace G. M. et al. (2012) </a:t>
            </a:r>
            <a:r>
              <a:rPr lang="de-CH" sz="1200" kern="1200" dirty="0" err="1">
                <a:solidFill>
                  <a:schemeClr val="tx1"/>
                </a:solidFill>
                <a:effectLst/>
                <a:latin typeface="+mn-lt"/>
                <a:ea typeface="+mn-ea"/>
                <a:cs typeface="+mn-cs"/>
              </a:rPr>
              <a:t>Biodiversity</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and</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ecosystem</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services:a</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multilayered</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relationship</a:t>
            </a:r>
            <a:r>
              <a:rPr lang="de-CH" sz="1200" kern="1200" dirty="0">
                <a:solidFill>
                  <a:schemeClr val="tx1"/>
                </a:solidFill>
                <a:effectLst/>
                <a:latin typeface="+mn-lt"/>
                <a:ea typeface="+mn-ea"/>
                <a:cs typeface="+mn-cs"/>
              </a:rPr>
              <a:t>. Trends in Ecology &amp; Evolution 27, 19-26. doi:10.1016/j.tree.2011.08.006</a:t>
            </a:r>
          </a:p>
          <a:p>
            <a:r>
              <a:rPr lang="de-CH" sz="1200" kern="1200" dirty="0">
                <a:solidFill>
                  <a:schemeClr val="tx1"/>
                </a:solidFill>
                <a:effectLst/>
                <a:latin typeface="+mn-lt"/>
                <a:ea typeface="+mn-ea"/>
                <a:cs typeface="+mn-cs"/>
              </a:rPr>
              <a:t> </a:t>
            </a:r>
          </a:p>
          <a:p>
            <a:r>
              <a:rPr lang="de-CH" sz="1200" kern="1200" dirty="0" err="1">
                <a:solidFill>
                  <a:schemeClr val="tx1"/>
                </a:solidFill>
                <a:effectLst/>
                <a:latin typeface="+mn-lt"/>
                <a:ea typeface="+mn-ea"/>
                <a:cs typeface="+mn-cs"/>
              </a:rPr>
              <a:t>Gobster</a:t>
            </a:r>
            <a:r>
              <a:rPr lang="de-CH" sz="1200" kern="1200" dirty="0">
                <a:solidFill>
                  <a:schemeClr val="tx1"/>
                </a:solidFill>
                <a:effectLst/>
                <a:latin typeface="+mn-lt"/>
                <a:ea typeface="+mn-ea"/>
                <a:cs typeface="+mn-cs"/>
              </a:rPr>
              <a:t>, P.H., Nassauer, J.I., Daniel, T.C. et al. The </a:t>
            </a:r>
            <a:r>
              <a:rPr lang="de-CH" sz="1200" kern="1200" dirty="0" err="1">
                <a:solidFill>
                  <a:schemeClr val="tx1"/>
                </a:solidFill>
                <a:effectLst/>
                <a:latin typeface="+mn-lt"/>
                <a:ea typeface="+mn-ea"/>
                <a:cs typeface="+mn-cs"/>
              </a:rPr>
              <a:t>shared</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landscape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what</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does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aesthetics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have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to</a:t>
            </a:r>
            <a:r>
              <a:rPr lang="de-CH" sz="1200" kern="1200" dirty="0">
                <a:solidFill>
                  <a:schemeClr val="tx1"/>
                </a:solidFill>
                <a:effectLst/>
                <a:latin typeface="+mn-lt"/>
                <a:ea typeface="+mn-ea"/>
                <a:cs typeface="+mn-cs"/>
              </a:rPr>
              <a:t> do </a:t>
            </a:r>
            <a:r>
              <a:rPr lang="de-CH" sz="1200" kern="1200" dirty="0" err="1">
                <a:solidFill>
                  <a:schemeClr val="tx1"/>
                </a:solidFill>
                <a:effectLst/>
                <a:latin typeface="+mn-lt"/>
                <a:ea typeface="+mn-ea"/>
                <a:cs typeface="+mn-cs"/>
              </a:rPr>
              <a:t>with</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ecology</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Landscape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Ecol</a:t>
            </a:r>
            <a:r>
              <a:rPr lang="de-CH" sz="1200" kern="1200" dirty="0">
                <a:solidFill>
                  <a:schemeClr val="tx1"/>
                </a:solidFill>
                <a:effectLst/>
                <a:latin typeface="+mn-lt"/>
                <a:ea typeface="+mn-ea"/>
                <a:cs typeface="+mn-cs"/>
              </a:rPr>
              <a:t> 22, 959–972 (2007). https://</a:t>
            </a:r>
            <a:r>
              <a:rPr lang="de-CH" sz="1200" kern="1200" dirty="0" err="1">
                <a:solidFill>
                  <a:schemeClr val="tx1"/>
                </a:solidFill>
                <a:effectLst/>
                <a:latin typeface="+mn-lt"/>
                <a:ea typeface="+mn-ea"/>
                <a:cs typeface="+mn-cs"/>
              </a:rPr>
              <a:t>doi.org</a:t>
            </a:r>
            <a:r>
              <a:rPr lang="de-CH" sz="1200" kern="1200" dirty="0">
                <a:solidFill>
                  <a:schemeClr val="tx1"/>
                </a:solidFill>
                <a:effectLst/>
                <a:latin typeface="+mn-lt"/>
                <a:ea typeface="+mn-ea"/>
                <a:cs typeface="+mn-cs"/>
              </a:rPr>
              <a:t>/10.1007/s10980-007-9110-x</a:t>
            </a:r>
          </a:p>
          <a:p>
            <a:endParaRPr lang="de-CH" sz="1200" kern="1200" dirty="0">
              <a:solidFill>
                <a:schemeClr val="tx1"/>
              </a:solidFill>
              <a:effectLst/>
              <a:latin typeface="+mn-lt"/>
              <a:ea typeface="+mn-ea"/>
              <a:cs typeface="+mn-cs"/>
            </a:endParaRPr>
          </a:p>
          <a:p>
            <a:r>
              <a:rPr lang="de-CH" sz="1200" kern="1200" dirty="0">
                <a:solidFill>
                  <a:schemeClr val="tx1"/>
                </a:solidFill>
                <a:effectLst/>
                <a:latin typeface="+mn-lt"/>
                <a:ea typeface="+mn-ea"/>
                <a:cs typeface="+mn-cs"/>
              </a:rPr>
              <a:t>Kaplan R, Kaplan S. (1989) The </a:t>
            </a:r>
            <a:r>
              <a:rPr lang="de-CH" sz="1200" kern="1200" dirty="0" err="1">
                <a:solidFill>
                  <a:schemeClr val="tx1"/>
                </a:solidFill>
                <a:effectLst/>
                <a:latin typeface="+mn-lt"/>
                <a:ea typeface="+mn-ea"/>
                <a:cs typeface="+mn-cs"/>
              </a:rPr>
              <a:t>experience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of</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nature</a:t>
            </a:r>
            <a:r>
              <a:rPr lang="de-CH" sz="1200" kern="1200" dirty="0">
                <a:solidFill>
                  <a:schemeClr val="tx1"/>
                </a:solidFill>
                <a:effectLst/>
                <a:latin typeface="+mn-lt"/>
                <a:ea typeface="+mn-ea"/>
                <a:cs typeface="+mn-cs"/>
              </a:rPr>
              <a:t>: A </a:t>
            </a:r>
            <a:r>
              <a:rPr lang="de-CH" sz="1200" kern="1200" dirty="0" err="1">
                <a:solidFill>
                  <a:schemeClr val="tx1"/>
                </a:solidFill>
                <a:effectLst/>
                <a:latin typeface="+mn-lt"/>
                <a:ea typeface="+mn-ea"/>
                <a:cs typeface="+mn-cs"/>
              </a:rPr>
              <a:t>psychological</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perspective</a:t>
            </a:r>
            <a:r>
              <a:rPr lang="de-CH" sz="1200" kern="1200" dirty="0">
                <a:solidFill>
                  <a:schemeClr val="tx1"/>
                </a:solidFill>
                <a:effectLst/>
                <a:latin typeface="+mn-lt"/>
                <a:ea typeface="+mn-ea"/>
                <a:cs typeface="+mn-cs"/>
              </a:rPr>
              <a:t>. (CUP Archive).</a:t>
            </a:r>
          </a:p>
          <a:p>
            <a:endParaRPr lang="de-CH" dirty="0"/>
          </a:p>
        </p:txBody>
      </p:sp>
      <p:sp>
        <p:nvSpPr>
          <p:cNvPr id="4" name="Foliennummernplatzhalter 3"/>
          <p:cNvSpPr>
            <a:spLocks noGrp="1"/>
          </p:cNvSpPr>
          <p:nvPr>
            <p:ph type="sldNum" sz="quarter" idx="5"/>
          </p:nvPr>
        </p:nvSpPr>
        <p:spPr/>
        <p:txBody>
          <a:bodyPr/>
          <a:lstStyle/>
          <a:p>
            <a:fld id="{92383C3E-C972-D14F-BBA1-88A056F54D7F}" type="slidenum">
              <a:rPr lang="de-DE" smtClean="0"/>
              <a:t>34</a:t>
            </a:fld>
            <a:endParaRPr lang="de-DE"/>
          </a:p>
        </p:txBody>
      </p:sp>
    </p:spTree>
    <p:extLst>
      <p:ext uri="{BB962C8B-B14F-4D97-AF65-F5344CB8AC3E}">
        <p14:creationId xmlns:p14="http://schemas.microsoft.com/office/powerpoint/2010/main" val="7605597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b="1" dirty="0"/>
              <a:t>Relationales Argument</a:t>
            </a:r>
            <a:r>
              <a:rPr lang="de-CH" dirty="0"/>
              <a:t>: Die Beziehung zur Natur ist ein wesentlicher Faktor menschlichen Wohlbefindens. Im Fokus sind die Beiträge der Natur für den Menschen (</a:t>
            </a:r>
            <a:r>
              <a:rPr lang="de-CH" b="1" dirty="0" err="1"/>
              <a:t>N</a:t>
            </a:r>
            <a:r>
              <a:rPr lang="de-CH" dirty="0" err="1"/>
              <a:t>ature’s</a:t>
            </a:r>
            <a:r>
              <a:rPr lang="de-CH" dirty="0"/>
              <a:t> </a:t>
            </a:r>
            <a:r>
              <a:rPr lang="de-CH" b="1" dirty="0" err="1"/>
              <a:t>C</a:t>
            </a:r>
            <a:r>
              <a:rPr lang="de-CH" dirty="0" err="1"/>
              <a:t>ontributions</a:t>
            </a:r>
            <a:r>
              <a:rPr lang="de-CH" dirty="0"/>
              <a:t> </a:t>
            </a:r>
            <a:r>
              <a:rPr lang="de-CH" dirty="0" err="1"/>
              <a:t>to</a:t>
            </a:r>
            <a:r>
              <a:rPr lang="de-CH" dirty="0"/>
              <a:t> </a:t>
            </a:r>
            <a:r>
              <a:rPr lang="de-CH" b="1" dirty="0"/>
              <a:t>P</a:t>
            </a:r>
            <a:r>
              <a:rPr lang="de-CH" dirty="0"/>
              <a:t>eople,</a:t>
            </a:r>
            <a:r>
              <a:rPr lang="de-CH" b="1" dirty="0"/>
              <a:t> NCPs</a:t>
            </a:r>
            <a:r>
              <a:rPr lang="de-CH" dirty="0"/>
              <a:t>, Diaz et al. 2018). </a:t>
            </a: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dirty="0">
                <a:solidFill>
                  <a:schemeClr val="bg2"/>
                </a:solidFill>
                <a:latin typeface="Avenir Next Condensed" panose="020B0506020202020204" pitchFamily="34" charset="0"/>
              </a:rPr>
              <a:t>NCP 17: </a:t>
            </a:r>
            <a:r>
              <a:rPr lang="de-CH" sz="1200" b="1" i="0" kern="1200" dirty="0">
                <a:solidFill>
                  <a:schemeClr val="tx1"/>
                </a:solidFill>
                <a:effectLst/>
                <a:latin typeface="+mn-lt"/>
                <a:ea typeface="+mn-ea"/>
                <a:cs typeface="+mn-cs"/>
              </a:rPr>
              <a:t>Heimatverbundenheit</a:t>
            </a:r>
            <a:endParaRPr lang="de-CH" dirty="0"/>
          </a:p>
          <a:p>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u="sng" kern="1200" dirty="0">
                <a:solidFill>
                  <a:schemeClr val="tx1"/>
                </a:solidFill>
                <a:effectLst/>
                <a:latin typeface="+mn-lt"/>
                <a:ea typeface="+mn-ea"/>
                <a:cs typeface="+mn-cs"/>
              </a:rPr>
              <a:t>Weiterführende Literatur:</a:t>
            </a:r>
          </a:p>
          <a:p>
            <a:r>
              <a:rPr lang="de-CH" sz="1200" b="0" i="0" u="none" strike="noStrike" kern="1200" dirty="0">
                <a:solidFill>
                  <a:schemeClr val="tx1"/>
                </a:solidFill>
                <a:effectLst/>
                <a:latin typeface="+mn-lt"/>
                <a:ea typeface="+mn-ea"/>
                <a:cs typeface="+mn-cs"/>
              </a:rPr>
              <a:t>Fitze, U. 2016. Fundus </a:t>
            </a:r>
            <a:r>
              <a:rPr lang="de-CH" sz="1200" b="0" i="0" u="none" strike="noStrike" kern="1200" dirty="0" err="1">
                <a:solidFill>
                  <a:schemeClr val="tx1"/>
                </a:solidFill>
                <a:effectLst/>
                <a:latin typeface="+mn-lt"/>
                <a:ea typeface="+mn-ea"/>
                <a:cs typeface="+mn-cs"/>
              </a:rPr>
              <a:t>Agri-Cultura</a:t>
            </a:r>
            <a:r>
              <a:rPr lang="de-CH" sz="1200" b="0" i="0" u="none" strike="noStrike" kern="1200" dirty="0">
                <a:solidFill>
                  <a:schemeClr val="tx1"/>
                </a:solidFill>
                <a:effectLst/>
                <a:latin typeface="+mn-lt"/>
                <a:ea typeface="+mn-ea"/>
                <a:cs typeface="+mn-cs"/>
              </a:rPr>
              <a:t> </a:t>
            </a:r>
            <a:r>
              <a:rPr lang="de-CH" sz="1200" b="0" i="0" u="none" strike="noStrike" kern="1200" dirty="0" err="1">
                <a:solidFill>
                  <a:schemeClr val="tx1"/>
                </a:solidFill>
                <a:effectLst/>
                <a:latin typeface="+mn-lt"/>
                <a:ea typeface="+mn-ea"/>
                <a:cs typeface="+mn-cs"/>
              </a:rPr>
              <a:t>Alpina</a:t>
            </a:r>
            <a:r>
              <a:rPr lang="de-CH" sz="1200" b="0" i="0" u="none" strike="noStrike" kern="1200" dirty="0">
                <a:solidFill>
                  <a:schemeClr val="tx1"/>
                </a:solidFill>
                <a:effectLst/>
                <a:latin typeface="+mn-lt"/>
                <a:ea typeface="+mn-ea"/>
                <a:cs typeface="+mn-cs"/>
              </a:rPr>
              <a:t> – von </a:t>
            </a:r>
            <a:r>
              <a:rPr lang="de-CH" sz="1200" b="0" i="0" u="none" strike="noStrike" kern="1200" dirty="0" err="1">
                <a:solidFill>
                  <a:schemeClr val="tx1"/>
                </a:solidFill>
                <a:effectLst/>
                <a:latin typeface="+mn-lt"/>
                <a:ea typeface="+mn-ea"/>
                <a:cs typeface="+mn-cs"/>
              </a:rPr>
              <a:t>Gurtvieh</a:t>
            </a:r>
            <a:r>
              <a:rPr lang="de-CH" sz="1200" b="0" i="0" u="none" strike="noStrike" kern="1200" dirty="0">
                <a:solidFill>
                  <a:schemeClr val="tx1"/>
                </a:solidFill>
                <a:effectLst/>
                <a:latin typeface="+mn-lt"/>
                <a:ea typeface="+mn-ea"/>
                <a:cs typeface="+mn-cs"/>
              </a:rPr>
              <a:t>, </a:t>
            </a:r>
            <a:r>
              <a:rPr lang="de-CH" sz="1200" b="0" i="0" u="none" strike="noStrike" kern="1200" dirty="0" err="1">
                <a:solidFill>
                  <a:schemeClr val="tx1"/>
                </a:solidFill>
                <a:effectLst/>
                <a:latin typeface="+mn-lt"/>
                <a:ea typeface="+mn-ea"/>
                <a:cs typeface="+mn-cs"/>
              </a:rPr>
              <a:t>Pertenläufen</a:t>
            </a:r>
            <a:r>
              <a:rPr lang="de-CH" sz="1200" b="0" i="0" u="none" strike="noStrike" kern="1200" dirty="0">
                <a:solidFill>
                  <a:schemeClr val="tx1"/>
                </a:solidFill>
                <a:effectLst/>
                <a:latin typeface="+mn-lt"/>
                <a:ea typeface="+mn-ea"/>
                <a:cs typeface="+mn-cs"/>
              </a:rPr>
              <a:t> &amp; Co. Hotspot </a:t>
            </a:r>
            <a:r>
              <a:rPr lang="de-CH" sz="1200" b="1" i="0" u="none" strike="noStrike" kern="1200" dirty="0">
                <a:solidFill>
                  <a:schemeClr val="tx1"/>
                </a:solidFill>
                <a:effectLst/>
                <a:latin typeface="+mn-lt"/>
                <a:ea typeface="+mn-ea"/>
                <a:cs typeface="+mn-cs"/>
              </a:rPr>
              <a:t>34</a:t>
            </a:r>
            <a:r>
              <a:rPr lang="de-CH" sz="1200" b="0" i="0" u="none" strike="noStrike" kern="1200" dirty="0">
                <a:solidFill>
                  <a:schemeClr val="tx1"/>
                </a:solidFill>
                <a:effectLst/>
                <a:latin typeface="+mn-lt"/>
                <a:ea typeface="+mn-ea"/>
                <a:cs typeface="+mn-cs"/>
              </a:rPr>
              <a:t>.</a:t>
            </a:r>
            <a:br>
              <a:rPr lang="de-CH" dirty="0"/>
            </a:br>
            <a:endParaRPr lang="de-CH" dirty="0"/>
          </a:p>
          <a:p>
            <a:r>
              <a:rPr lang="de-CH" sz="1200" kern="1200" dirty="0">
                <a:solidFill>
                  <a:schemeClr val="tx1"/>
                </a:solidFill>
                <a:effectLst/>
                <a:latin typeface="+mn-lt"/>
                <a:ea typeface="+mn-ea"/>
                <a:cs typeface="+mn-cs"/>
              </a:rPr>
              <a:t>Garibaldi, A. </a:t>
            </a:r>
            <a:r>
              <a:rPr lang="de-CH" sz="1200" kern="1200" dirty="0" err="1">
                <a:solidFill>
                  <a:schemeClr val="tx1"/>
                </a:solidFill>
                <a:effectLst/>
                <a:latin typeface="+mn-lt"/>
                <a:ea typeface="+mn-ea"/>
                <a:cs typeface="+mn-cs"/>
              </a:rPr>
              <a:t>and</a:t>
            </a:r>
            <a:r>
              <a:rPr lang="de-CH" sz="1200" kern="1200" dirty="0">
                <a:solidFill>
                  <a:schemeClr val="tx1"/>
                </a:solidFill>
                <a:effectLst/>
                <a:latin typeface="+mn-lt"/>
                <a:ea typeface="+mn-ea"/>
                <a:cs typeface="+mn-cs"/>
              </a:rPr>
              <a:t> N. Turner. 2004. Cultural </a:t>
            </a:r>
            <a:r>
              <a:rPr lang="de-CH" sz="1200" kern="1200" dirty="0" err="1">
                <a:solidFill>
                  <a:schemeClr val="tx1"/>
                </a:solidFill>
                <a:effectLst/>
                <a:latin typeface="+mn-lt"/>
                <a:ea typeface="+mn-ea"/>
                <a:cs typeface="+mn-cs"/>
              </a:rPr>
              <a:t>keystone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species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implications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for</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ecological</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conservation</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and</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restoration</a:t>
            </a:r>
            <a:r>
              <a:rPr lang="de-CH" sz="1200" kern="1200" dirty="0">
                <a:solidFill>
                  <a:schemeClr val="tx1"/>
                </a:solidFill>
                <a:effectLst/>
                <a:latin typeface="+mn-lt"/>
                <a:ea typeface="+mn-ea"/>
                <a:cs typeface="+mn-cs"/>
              </a:rPr>
              <a:t>. Ecology </a:t>
            </a:r>
            <a:r>
              <a:rPr lang="de-CH" sz="1200" kern="1200" dirty="0" err="1">
                <a:solidFill>
                  <a:schemeClr val="tx1"/>
                </a:solidFill>
                <a:effectLst/>
                <a:latin typeface="+mn-lt"/>
                <a:ea typeface="+mn-ea"/>
                <a:cs typeface="+mn-cs"/>
              </a:rPr>
              <a:t>and</a:t>
            </a:r>
            <a:r>
              <a:rPr lang="de-CH" sz="1200" kern="1200" dirty="0">
                <a:solidFill>
                  <a:schemeClr val="tx1"/>
                </a:solidFill>
                <a:effectLst/>
                <a:latin typeface="+mn-lt"/>
                <a:ea typeface="+mn-ea"/>
                <a:cs typeface="+mn-cs"/>
              </a:rPr>
              <a:t> Society 9(3): 1. [online] URL: http://</a:t>
            </a:r>
            <a:r>
              <a:rPr lang="de-CH" sz="1200" kern="1200" dirty="0" err="1">
                <a:solidFill>
                  <a:schemeClr val="tx1"/>
                </a:solidFill>
                <a:effectLst/>
                <a:latin typeface="+mn-lt"/>
                <a:ea typeface="+mn-ea"/>
                <a:cs typeface="+mn-cs"/>
              </a:rPr>
              <a:t>www.ecologyandsociety.org</a:t>
            </a:r>
            <a:r>
              <a:rPr lang="de-CH" sz="1200" kern="1200" dirty="0">
                <a:solidFill>
                  <a:schemeClr val="tx1"/>
                </a:solidFill>
                <a:effectLst/>
                <a:latin typeface="+mn-lt"/>
                <a:ea typeface="+mn-ea"/>
                <a:cs typeface="+mn-cs"/>
              </a:rPr>
              <a:t>/vol9/iss3/art1/ </a:t>
            </a:r>
          </a:p>
          <a:p>
            <a:endParaRPr lang="de-CH" sz="1200" kern="1200" dirty="0">
              <a:solidFill>
                <a:schemeClr val="tx1"/>
              </a:solidFill>
              <a:effectLst/>
              <a:latin typeface="+mn-lt"/>
              <a:ea typeface="+mn-ea"/>
              <a:cs typeface="+mn-cs"/>
            </a:endParaRPr>
          </a:p>
          <a:p>
            <a:r>
              <a:rPr lang="de-CH" sz="1200" kern="1200" dirty="0">
                <a:solidFill>
                  <a:schemeClr val="tx1"/>
                </a:solidFill>
                <a:effectLst/>
                <a:latin typeface="+mn-lt"/>
                <a:ea typeface="+mn-ea"/>
                <a:cs typeface="+mn-cs"/>
              </a:rPr>
              <a:t>Hausmann A. et al., (2015) The </a:t>
            </a:r>
            <a:r>
              <a:rPr lang="de-CH" sz="1200" kern="1200" dirty="0" err="1">
                <a:solidFill>
                  <a:schemeClr val="tx1"/>
                </a:solidFill>
                <a:effectLst/>
                <a:latin typeface="+mn-lt"/>
                <a:ea typeface="+mn-ea"/>
                <a:cs typeface="+mn-cs"/>
              </a:rPr>
              <a:t>ecosystem</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service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of</a:t>
            </a:r>
            <a:r>
              <a:rPr lang="de-CH" sz="1200" kern="1200" dirty="0">
                <a:solidFill>
                  <a:schemeClr val="tx1"/>
                </a:solidFill>
                <a:effectLst/>
                <a:latin typeface="+mn-lt"/>
                <a:ea typeface="+mn-ea"/>
                <a:cs typeface="+mn-cs"/>
              </a:rPr>
              <a:t> sense </a:t>
            </a:r>
            <a:r>
              <a:rPr lang="de-CH" sz="1200" kern="1200" dirty="0" err="1">
                <a:solidFill>
                  <a:schemeClr val="tx1"/>
                </a:solidFill>
                <a:effectLst/>
                <a:latin typeface="+mn-lt"/>
                <a:ea typeface="+mn-ea"/>
                <a:cs typeface="+mn-cs"/>
              </a:rPr>
              <a:t>of</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place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benefits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for</a:t>
            </a:r>
            <a:r>
              <a:rPr lang="de-CH" sz="1200" kern="1200" dirty="0">
                <a:solidFill>
                  <a:schemeClr val="tx1"/>
                </a:solidFill>
                <a:effectLst/>
                <a:latin typeface="+mn-lt"/>
                <a:ea typeface="+mn-ea"/>
                <a:cs typeface="+mn-cs"/>
              </a:rPr>
              <a:t> human well-</a:t>
            </a:r>
            <a:r>
              <a:rPr lang="de-CH" sz="1200" kern="1200" dirty="0" err="1">
                <a:solidFill>
                  <a:schemeClr val="tx1"/>
                </a:solidFill>
                <a:effectLst/>
                <a:latin typeface="+mn-lt"/>
                <a:ea typeface="+mn-ea"/>
                <a:cs typeface="+mn-cs"/>
              </a:rPr>
              <a:t>being</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and</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biodiversity</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conservation</a:t>
            </a:r>
            <a:r>
              <a:rPr lang="de-CH" sz="1200" kern="1200" dirty="0">
                <a:solidFill>
                  <a:schemeClr val="tx1"/>
                </a:solidFill>
                <a:effectLst/>
                <a:latin typeface="+mn-lt"/>
                <a:ea typeface="+mn-ea"/>
                <a:cs typeface="+mn-cs"/>
              </a:rPr>
              <a:t>. Environmental </a:t>
            </a:r>
            <a:r>
              <a:rPr lang="de-CH" sz="1200" kern="1200" dirty="0" err="1">
                <a:solidFill>
                  <a:schemeClr val="tx1"/>
                </a:solidFill>
                <a:effectLst/>
                <a:latin typeface="+mn-lt"/>
                <a:ea typeface="+mn-ea"/>
                <a:cs typeface="+mn-cs"/>
              </a:rPr>
              <a:t>Conservation</a:t>
            </a:r>
            <a:r>
              <a:rPr lang="de-CH" sz="1200" kern="1200" dirty="0">
                <a:solidFill>
                  <a:schemeClr val="tx1"/>
                </a:solidFill>
                <a:effectLst/>
                <a:latin typeface="+mn-lt"/>
                <a:ea typeface="+mn-ea"/>
                <a:cs typeface="+mn-cs"/>
              </a:rPr>
              <a:t>(2016)43(2): 117–127, doi:10.1017/S0376892915000314</a:t>
            </a:r>
          </a:p>
          <a:p>
            <a:endParaRPr lang="de-CH" sz="1200" kern="1200" dirty="0">
              <a:solidFill>
                <a:schemeClr val="tx1"/>
              </a:solidFill>
              <a:effectLst/>
              <a:latin typeface="+mn-lt"/>
              <a:ea typeface="+mn-ea"/>
              <a:cs typeface="+mn-cs"/>
            </a:endParaRPr>
          </a:p>
          <a:p>
            <a:r>
              <a:rPr lang="de-CH" sz="1200" kern="1200" dirty="0">
                <a:solidFill>
                  <a:schemeClr val="tx1"/>
                </a:solidFill>
                <a:effectLst/>
                <a:latin typeface="+mn-lt"/>
                <a:ea typeface="+mn-ea"/>
                <a:cs typeface="+mn-cs"/>
              </a:rPr>
              <a:t>Mace G. M. et al. (2012) </a:t>
            </a:r>
            <a:r>
              <a:rPr lang="de-CH" sz="1200" kern="1200" dirty="0" err="1">
                <a:solidFill>
                  <a:schemeClr val="tx1"/>
                </a:solidFill>
                <a:effectLst/>
                <a:latin typeface="+mn-lt"/>
                <a:ea typeface="+mn-ea"/>
                <a:cs typeface="+mn-cs"/>
              </a:rPr>
              <a:t>Biodiversity</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and</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ecosystem</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services:a</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multilayered</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relationship</a:t>
            </a:r>
            <a:r>
              <a:rPr lang="de-CH" sz="1200" kern="1200" dirty="0">
                <a:solidFill>
                  <a:schemeClr val="tx1"/>
                </a:solidFill>
                <a:effectLst/>
                <a:latin typeface="+mn-lt"/>
                <a:ea typeface="+mn-ea"/>
                <a:cs typeface="+mn-cs"/>
              </a:rPr>
              <a:t>. Trends in Ecology &amp; Evolution 27, 19-26. doi:10.1016/j.tree.2011.08.006</a:t>
            </a:r>
          </a:p>
          <a:p>
            <a:r>
              <a:rPr lang="de-CH" sz="1200" kern="1200" dirty="0">
                <a:solidFill>
                  <a:schemeClr val="tx1"/>
                </a:solidFill>
                <a:effectLst/>
                <a:latin typeface="+mn-lt"/>
                <a:ea typeface="+mn-ea"/>
                <a:cs typeface="+mn-cs"/>
              </a:rPr>
              <a:t> </a:t>
            </a:r>
          </a:p>
          <a:p>
            <a:endParaRPr lang="de-CH" dirty="0"/>
          </a:p>
        </p:txBody>
      </p:sp>
      <p:sp>
        <p:nvSpPr>
          <p:cNvPr id="4" name="Foliennummernplatzhalter 3"/>
          <p:cNvSpPr>
            <a:spLocks noGrp="1"/>
          </p:cNvSpPr>
          <p:nvPr>
            <p:ph type="sldNum" sz="quarter" idx="5"/>
          </p:nvPr>
        </p:nvSpPr>
        <p:spPr/>
        <p:txBody>
          <a:bodyPr/>
          <a:lstStyle/>
          <a:p>
            <a:fld id="{92383C3E-C972-D14F-BBA1-88A056F54D7F}" type="slidenum">
              <a:rPr lang="de-DE" smtClean="0"/>
              <a:t>35</a:t>
            </a:fld>
            <a:endParaRPr lang="de-DE"/>
          </a:p>
        </p:txBody>
      </p:sp>
    </p:spTree>
    <p:extLst>
      <p:ext uri="{BB962C8B-B14F-4D97-AF65-F5344CB8AC3E}">
        <p14:creationId xmlns:p14="http://schemas.microsoft.com/office/powerpoint/2010/main" val="30839426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b="1" dirty="0"/>
              <a:t>Relationales Argument</a:t>
            </a:r>
            <a:r>
              <a:rPr lang="de-CH" dirty="0"/>
              <a:t>: Die Beziehung zur Natur ist ein wesentlicher Faktor menschlichen Wohlbefindens. Im Fokus sind die Beiträge der Natur für den Menschen (</a:t>
            </a:r>
            <a:r>
              <a:rPr lang="de-CH" b="1" dirty="0" err="1"/>
              <a:t>N</a:t>
            </a:r>
            <a:r>
              <a:rPr lang="de-CH" dirty="0" err="1"/>
              <a:t>ature’s</a:t>
            </a:r>
            <a:r>
              <a:rPr lang="de-CH" dirty="0"/>
              <a:t> </a:t>
            </a:r>
            <a:r>
              <a:rPr lang="de-CH" b="1" dirty="0" err="1"/>
              <a:t>C</a:t>
            </a:r>
            <a:r>
              <a:rPr lang="de-CH" dirty="0" err="1"/>
              <a:t>ontributions</a:t>
            </a:r>
            <a:r>
              <a:rPr lang="de-CH" dirty="0"/>
              <a:t> </a:t>
            </a:r>
            <a:r>
              <a:rPr lang="de-CH" dirty="0" err="1"/>
              <a:t>to</a:t>
            </a:r>
            <a:r>
              <a:rPr lang="de-CH" dirty="0"/>
              <a:t> </a:t>
            </a:r>
            <a:r>
              <a:rPr lang="de-CH" b="1" dirty="0"/>
              <a:t>P</a:t>
            </a:r>
            <a:r>
              <a:rPr lang="de-CH" dirty="0"/>
              <a:t>eople,</a:t>
            </a:r>
            <a:r>
              <a:rPr lang="de-CH" b="1" dirty="0"/>
              <a:t> NCPs</a:t>
            </a:r>
            <a:r>
              <a:rPr lang="de-CH" dirty="0"/>
              <a:t>, Diaz et al. 2018). </a:t>
            </a: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dirty="0">
                <a:solidFill>
                  <a:schemeClr val="bg2"/>
                </a:solidFill>
                <a:latin typeface="Avenir Next Condensed" panose="020B0506020202020204" pitchFamily="34" charset="0"/>
              </a:rPr>
              <a:t>NCP </a:t>
            </a:r>
            <a:r>
              <a:rPr lang="en-US" sz="1200" b="1" dirty="0">
                <a:solidFill>
                  <a:schemeClr val="bg1"/>
                </a:solidFill>
                <a:latin typeface="Avenir Next Condensed" panose="020B0506020202020204" pitchFamily="34" charset="0"/>
              </a:rPr>
              <a:t>17: </a:t>
            </a:r>
            <a:r>
              <a:rPr lang="de-CH" sz="1200" b="1" i="0" kern="1200" dirty="0">
                <a:solidFill>
                  <a:schemeClr val="tx1"/>
                </a:solidFill>
                <a:effectLst/>
                <a:latin typeface="+mn-lt"/>
                <a:ea typeface="+mn-ea"/>
                <a:cs typeface="+mn-cs"/>
              </a:rPr>
              <a:t>Heimatverbundenheit. </a:t>
            </a:r>
            <a:r>
              <a:rPr lang="en-US" sz="1200" b="1" dirty="0" err="1">
                <a:solidFill>
                  <a:schemeClr val="bg1"/>
                </a:solidFill>
                <a:latin typeface="Avenir Next Condensed" panose="020B0506020202020204" pitchFamily="34" charset="0"/>
              </a:rPr>
              <a:t>Viele</a:t>
            </a:r>
            <a:r>
              <a:rPr lang="en-US" sz="1200" b="1" dirty="0">
                <a:solidFill>
                  <a:schemeClr val="bg1"/>
                </a:solidFill>
                <a:latin typeface="Avenir Next Condensed" panose="020B0506020202020204" pitchFamily="34" charset="0"/>
              </a:rPr>
              <a:t> </a:t>
            </a:r>
            <a:r>
              <a:rPr lang="en-US" sz="1200" b="1" dirty="0" err="1">
                <a:solidFill>
                  <a:schemeClr val="bg1"/>
                </a:solidFill>
                <a:latin typeface="Avenir Next Condensed" panose="020B0506020202020204" pitchFamily="34" charset="0"/>
              </a:rPr>
              <a:t>Erzählungen</a:t>
            </a:r>
            <a:r>
              <a:rPr lang="en-US" sz="1200" b="1" dirty="0">
                <a:solidFill>
                  <a:schemeClr val="bg1"/>
                </a:solidFill>
                <a:latin typeface="Avenir Next Condensed" panose="020B0506020202020204" pitchFamily="34" charset="0"/>
              </a:rPr>
              <a:t>, </a:t>
            </a:r>
            <a:r>
              <a:rPr lang="en-US" sz="1200" b="1" dirty="0" err="1">
                <a:solidFill>
                  <a:schemeClr val="bg1"/>
                </a:solidFill>
                <a:latin typeface="Avenir Next Condensed" panose="020B0506020202020204" pitchFamily="34" charset="0"/>
              </a:rPr>
              <a:t>Rituale</a:t>
            </a:r>
            <a:r>
              <a:rPr lang="en-US" sz="1200" b="1" dirty="0">
                <a:solidFill>
                  <a:schemeClr val="bg1"/>
                </a:solidFill>
                <a:latin typeface="Avenir Next Condensed" panose="020B0506020202020204" pitchFamily="34" charset="0"/>
              </a:rPr>
              <a:t> und </a:t>
            </a:r>
            <a:r>
              <a:rPr lang="en-US" sz="1200" b="1" dirty="0" err="1">
                <a:solidFill>
                  <a:schemeClr val="bg1"/>
                </a:solidFill>
                <a:latin typeface="Avenir Next Condensed" panose="020B0506020202020204" pitchFamily="34" charset="0"/>
              </a:rPr>
              <a:t>Feiern</a:t>
            </a:r>
            <a:r>
              <a:rPr lang="en-US" sz="1200" b="1" dirty="0">
                <a:solidFill>
                  <a:schemeClr val="bg1"/>
                </a:solidFill>
                <a:latin typeface="Avenir Next Condensed" panose="020B0506020202020204" pitchFamily="34" charset="0"/>
              </a:rPr>
              <a:t> </a:t>
            </a:r>
            <a:r>
              <a:rPr lang="en-US" sz="1200" b="1" dirty="0" err="1">
                <a:solidFill>
                  <a:schemeClr val="bg1"/>
                </a:solidFill>
                <a:latin typeface="Avenir Next Condensed" panose="020B0506020202020204" pitchFamily="34" charset="0"/>
              </a:rPr>
              <a:t>sind</a:t>
            </a:r>
            <a:r>
              <a:rPr lang="en-US" sz="1200" b="1" dirty="0">
                <a:solidFill>
                  <a:schemeClr val="bg1"/>
                </a:solidFill>
                <a:latin typeface="Avenir Next Condensed" panose="020B0506020202020204" pitchFamily="34" charset="0"/>
              </a:rPr>
              <a:t> </a:t>
            </a:r>
            <a:r>
              <a:rPr lang="en-US" sz="1200" b="1" dirty="0" err="1">
                <a:solidFill>
                  <a:schemeClr val="bg1"/>
                </a:solidFill>
                <a:latin typeface="Avenir Next Condensed" panose="020B0506020202020204" pitchFamily="34" charset="0"/>
              </a:rPr>
              <a:t>mit</a:t>
            </a:r>
            <a:r>
              <a:rPr lang="en-US" sz="1200" b="1" dirty="0">
                <a:solidFill>
                  <a:schemeClr val="bg1"/>
                </a:solidFill>
                <a:latin typeface="Avenir Next Condensed" panose="020B0506020202020204" pitchFamily="34" charset="0"/>
              </a:rPr>
              <a:t> </a:t>
            </a:r>
            <a:r>
              <a:rPr lang="en-US" sz="1200" b="1" dirty="0" err="1">
                <a:solidFill>
                  <a:schemeClr val="bg1"/>
                </a:solidFill>
                <a:latin typeface="Avenir Next Condensed" panose="020B0506020202020204" pitchFamily="34" charset="0"/>
              </a:rPr>
              <a:t>einer</a:t>
            </a:r>
            <a:r>
              <a:rPr lang="en-US" sz="1200" b="1" dirty="0">
                <a:solidFill>
                  <a:schemeClr val="bg1"/>
                </a:solidFill>
                <a:latin typeface="Avenir Next Condensed" panose="020B0506020202020204" pitchFamily="34" charset="0"/>
              </a:rPr>
              <a:t> </a:t>
            </a:r>
            <a:r>
              <a:rPr lang="en-US" sz="1200" b="1" dirty="0" err="1">
                <a:solidFill>
                  <a:schemeClr val="bg1"/>
                </a:solidFill>
                <a:latin typeface="Avenir Next Condensed" panose="020B0506020202020204" pitchFamily="34" charset="0"/>
              </a:rPr>
              <a:t>Landschaft</a:t>
            </a:r>
            <a:r>
              <a:rPr lang="en-US" sz="1200" b="1" dirty="0">
                <a:solidFill>
                  <a:schemeClr val="bg1"/>
                </a:solidFill>
                <a:latin typeface="Avenir Next Condensed" panose="020B0506020202020204" pitchFamily="34" charset="0"/>
              </a:rPr>
              <a:t> </a:t>
            </a:r>
            <a:r>
              <a:rPr lang="en-US" sz="1200" b="1" dirty="0" err="1">
                <a:solidFill>
                  <a:schemeClr val="bg1"/>
                </a:solidFill>
                <a:latin typeface="Avenir Next Condensed" panose="020B0506020202020204" pitchFamily="34" charset="0"/>
              </a:rPr>
              <a:t>oder</a:t>
            </a:r>
            <a:r>
              <a:rPr lang="en-US" sz="1200" b="1" dirty="0">
                <a:solidFill>
                  <a:schemeClr val="bg1"/>
                </a:solidFill>
                <a:latin typeface="Avenir Next Condensed" panose="020B0506020202020204" pitchFamily="34" charset="0"/>
              </a:rPr>
              <a:t> </a:t>
            </a:r>
            <a:r>
              <a:rPr lang="en-US" sz="1200" b="1" dirty="0" err="1">
                <a:solidFill>
                  <a:schemeClr val="bg1"/>
                </a:solidFill>
                <a:latin typeface="Avenir Next Condensed" panose="020B0506020202020204" pitchFamily="34" charset="0"/>
              </a:rPr>
              <a:t>bestimmten</a:t>
            </a:r>
            <a:r>
              <a:rPr lang="en-US" sz="1200" b="1" dirty="0">
                <a:solidFill>
                  <a:schemeClr val="bg1"/>
                </a:solidFill>
                <a:latin typeface="Avenir Next Condensed" panose="020B0506020202020204" pitchFamily="34" charset="0"/>
              </a:rPr>
              <a:t> </a:t>
            </a:r>
            <a:r>
              <a:rPr lang="en-US" sz="1200" b="1" dirty="0" err="1">
                <a:solidFill>
                  <a:schemeClr val="bg1"/>
                </a:solidFill>
                <a:latin typeface="Avenir Next Condensed" panose="020B0506020202020204" pitchFamily="34" charset="0"/>
              </a:rPr>
              <a:t>Tieren</a:t>
            </a:r>
            <a:r>
              <a:rPr lang="en-US" sz="1200" b="1" dirty="0">
                <a:solidFill>
                  <a:schemeClr val="bg1"/>
                </a:solidFill>
                <a:latin typeface="Avenir Next Condensed" panose="020B0506020202020204" pitchFamily="34" charset="0"/>
              </a:rPr>
              <a:t>, </a:t>
            </a:r>
            <a:r>
              <a:rPr lang="en-US" sz="1200" b="1" dirty="0" err="1">
                <a:solidFill>
                  <a:schemeClr val="bg1"/>
                </a:solidFill>
                <a:latin typeface="Avenir Next Condensed" panose="020B0506020202020204" pitchFamily="34" charset="0"/>
              </a:rPr>
              <a:t>Bäumen</a:t>
            </a:r>
            <a:r>
              <a:rPr lang="en-US" sz="1200" b="1" dirty="0">
                <a:solidFill>
                  <a:schemeClr val="bg1"/>
                </a:solidFill>
                <a:latin typeface="Avenir Next Condensed" panose="020B0506020202020204" pitchFamily="34" charset="0"/>
              </a:rPr>
              <a:t> </a:t>
            </a:r>
            <a:r>
              <a:rPr lang="en-US" sz="1200" b="1" dirty="0" err="1">
                <a:solidFill>
                  <a:schemeClr val="bg1"/>
                </a:solidFill>
                <a:latin typeface="Avenir Next Condensed" panose="020B0506020202020204" pitchFamily="34" charset="0"/>
              </a:rPr>
              <a:t>oder</a:t>
            </a:r>
            <a:r>
              <a:rPr lang="en-US" sz="1200" b="1" dirty="0">
                <a:solidFill>
                  <a:schemeClr val="bg1"/>
                </a:solidFill>
                <a:latin typeface="Avenir Next Condensed" panose="020B0506020202020204" pitchFamily="34" charset="0"/>
              </a:rPr>
              <a:t> </a:t>
            </a:r>
            <a:r>
              <a:rPr lang="en-US" sz="1200" b="1" dirty="0" err="1">
                <a:solidFill>
                  <a:schemeClr val="bg1"/>
                </a:solidFill>
                <a:latin typeface="Avenir Next Condensed" panose="020B0506020202020204" pitchFamily="34" charset="0"/>
              </a:rPr>
              <a:t>Blumen</a:t>
            </a:r>
            <a:r>
              <a:rPr lang="en-US" sz="1200" b="1" dirty="0">
                <a:solidFill>
                  <a:schemeClr val="bg1"/>
                </a:solidFill>
                <a:latin typeface="Avenir Next Condensed" panose="020B0506020202020204" pitchFamily="34" charset="0"/>
              </a:rPr>
              <a:t> </a:t>
            </a:r>
            <a:r>
              <a:rPr lang="en-US" sz="1200" b="1" dirty="0" err="1">
                <a:solidFill>
                  <a:schemeClr val="bg1"/>
                </a:solidFill>
                <a:latin typeface="Avenir Next Condensed" panose="020B0506020202020204" pitchFamily="34" charset="0"/>
              </a:rPr>
              <a:t>verbunden</a:t>
            </a:r>
            <a:r>
              <a:rPr lang="en-US" sz="1200" b="1" dirty="0">
                <a:solidFill>
                  <a:schemeClr val="bg1"/>
                </a:solidFill>
                <a:latin typeface="Avenir Next Condensed" panose="020B0506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chemeClr val="bg1"/>
              </a:solidFill>
              <a:latin typeface="Avenir Next Condensed" panose="020B0506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u="sng" kern="1200" dirty="0">
                <a:solidFill>
                  <a:schemeClr val="tx1"/>
                </a:solidFill>
                <a:effectLst/>
                <a:latin typeface="+mn-lt"/>
                <a:ea typeface="+mn-ea"/>
                <a:cs typeface="+mn-cs"/>
              </a:rPr>
              <a:t>Weiterführende Literatur:</a:t>
            </a:r>
          </a:p>
          <a:p>
            <a:endParaRPr lang="de-CH" sz="1200" kern="1200" dirty="0">
              <a:solidFill>
                <a:schemeClr val="tx1"/>
              </a:solidFill>
              <a:effectLst/>
              <a:latin typeface="+mn-lt"/>
              <a:ea typeface="+mn-ea"/>
              <a:cs typeface="+mn-cs"/>
            </a:endParaRPr>
          </a:p>
          <a:p>
            <a:r>
              <a:rPr lang="de-CH" sz="1200" kern="1200" dirty="0" err="1">
                <a:solidFill>
                  <a:schemeClr val="tx1"/>
                </a:solidFill>
                <a:effectLst/>
                <a:latin typeface="+mn-lt"/>
                <a:ea typeface="+mn-ea"/>
                <a:cs typeface="+mn-cs"/>
              </a:rPr>
              <a:t>Verschuuren</a:t>
            </a:r>
            <a:r>
              <a:rPr lang="de-CH" sz="1200" kern="1200" dirty="0">
                <a:solidFill>
                  <a:schemeClr val="tx1"/>
                </a:solidFill>
                <a:effectLst/>
                <a:latin typeface="+mn-lt"/>
                <a:ea typeface="+mn-ea"/>
                <a:cs typeface="+mn-cs"/>
              </a:rPr>
              <a:t> B.(2010) </a:t>
            </a:r>
            <a:r>
              <a:rPr lang="de-CH" sz="1200" kern="1200" dirty="0" err="1">
                <a:solidFill>
                  <a:schemeClr val="tx1"/>
                </a:solidFill>
                <a:effectLst/>
                <a:latin typeface="+mn-lt"/>
                <a:ea typeface="+mn-ea"/>
                <a:cs typeface="+mn-cs"/>
              </a:rPr>
              <a:t>Sacred</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natural</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sites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Conserving</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nature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and</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culture</a:t>
            </a:r>
            <a:r>
              <a:rPr lang="de-CH" sz="1200" kern="1200" dirty="0">
                <a:solidFill>
                  <a:schemeClr val="tx1"/>
                </a:solidFill>
                <a:effectLst/>
                <a:latin typeface="+mn-lt"/>
                <a:ea typeface="+mn-ea"/>
                <a:cs typeface="+mn-cs"/>
              </a:rPr>
              <a:t>. (Routledge). </a:t>
            </a:r>
            <a:r>
              <a:rPr lang="de-CH" sz="1200" u="none" strike="noStrike" kern="1200" dirty="0">
                <a:solidFill>
                  <a:schemeClr val="tx1"/>
                </a:solidFill>
                <a:effectLst/>
                <a:latin typeface="+mn-lt"/>
                <a:ea typeface="+mn-ea"/>
                <a:cs typeface="+mn-cs"/>
                <a:hlinkClick r:id="rId3"/>
              </a:rPr>
              <a:t>https://portals.iucn.org/library/sites/library/files/documents/2010-045.pdf</a:t>
            </a:r>
            <a:endParaRPr lang="de-CH" sz="1200" kern="1200" dirty="0">
              <a:solidFill>
                <a:schemeClr val="tx1"/>
              </a:solidFill>
              <a:effectLst/>
              <a:latin typeface="+mn-lt"/>
              <a:ea typeface="+mn-ea"/>
              <a:cs typeface="+mn-cs"/>
            </a:endParaRPr>
          </a:p>
          <a:p>
            <a:endParaRPr lang="de-CH" sz="1200" kern="1200" dirty="0">
              <a:solidFill>
                <a:schemeClr val="tx1"/>
              </a:solidFill>
              <a:effectLst/>
              <a:latin typeface="+mn-lt"/>
              <a:ea typeface="+mn-ea"/>
              <a:cs typeface="+mn-cs"/>
            </a:endParaRPr>
          </a:p>
          <a:p>
            <a:r>
              <a:rPr lang="de-CH" sz="1200" kern="1200" dirty="0" err="1">
                <a:solidFill>
                  <a:schemeClr val="tx1"/>
                </a:solidFill>
                <a:effectLst/>
                <a:latin typeface="+mn-lt"/>
                <a:ea typeface="+mn-ea"/>
                <a:cs typeface="+mn-cs"/>
              </a:rPr>
              <a:t>Bratman</a:t>
            </a:r>
            <a:r>
              <a:rPr lang="de-CH" sz="1200" kern="1200" dirty="0">
                <a:solidFill>
                  <a:schemeClr val="tx1"/>
                </a:solidFill>
                <a:effectLst/>
                <a:latin typeface="+mn-lt"/>
                <a:ea typeface="+mn-ea"/>
                <a:cs typeface="+mn-cs"/>
              </a:rPr>
              <a:t> G. N. et al. (2015) The </a:t>
            </a:r>
            <a:r>
              <a:rPr lang="de-CH" sz="1200" kern="1200" dirty="0" err="1">
                <a:solidFill>
                  <a:schemeClr val="tx1"/>
                </a:solidFill>
                <a:effectLst/>
                <a:latin typeface="+mn-lt"/>
                <a:ea typeface="+mn-ea"/>
                <a:cs typeface="+mn-cs"/>
              </a:rPr>
              <a:t>benefits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of</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nature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experience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Improved</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affect</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and</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cognition</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Landscape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and</a:t>
            </a:r>
            <a:r>
              <a:rPr lang="de-CH" sz="1200" kern="1200" dirty="0">
                <a:solidFill>
                  <a:schemeClr val="tx1"/>
                </a:solidFill>
                <a:effectLst/>
                <a:latin typeface="+mn-lt"/>
                <a:ea typeface="+mn-ea"/>
                <a:cs typeface="+mn-cs"/>
              </a:rPr>
              <a:t> Urban </a:t>
            </a:r>
            <a:r>
              <a:rPr lang="de-CH" sz="1200" kern="1200" dirty="0" err="1">
                <a:solidFill>
                  <a:schemeClr val="tx1"/>
                </a:solidFill>
                <a:effectLst/>
                <a:latin typeface="+mn-lt"/>
                <a:ea typeface="+mn-ea"/>
                <a:cs typeface="+mn-cs"/>
              </a:rPr>
              <a:t>Planning</a:t>
            </a:r>
            <a:r>
              <a:rPr lang="de-CH" sz="1200" kern="1200" dirty="0">
                <a:solidFill>
                  <a:schemeClr val="tx1"/>
                </a:solidFill>
                <a:effectLst/>
                <a:latin typeface="+mn-lt"/>
                <a:ea typeface="+mn-ea"/>
                <a:cs typeface="+mn-cs"/>
              </a:rPr>
              <a:t> 138, 41-50. </a:t>
            </a:r>
          </a:p>
          <a:p>
            <a:endParaRPr lang="de-CH" sz="1200" kern="1200" dirty="0">
              <a:solidFill>
                <a:schemeClr val="tx1"/>
              </a:solidFill>
              <a:effectLst/>
              <a:latin typeface="+mn-lt"/>
              <a:ea typeface="+mn-ea"/>
              <a:cs typeface="+mn-cs"/>
            </a:endParaRPr>
          </a:p>
          <a:p>
            <a:r>
              <a:rPr lang="de-CH" sz="1200" kern="1200" dirty="0">
                <a:solidFill>
                  <a:schemeClr val="tx1"/>
                </a:solidFill>
                <a:effectLst/>
                <a:latin typeface="+mn-lt"/>
                <a:ea typeface="+mn-ea"/>
                <a:cs typeface="+mn-cs"/>
              </a:rPr>
              <a:t>Garibaldi, A. </a:t>
            </a:r>
            <a:r>
              <a:rPr lang="de-CH" sz="1200" kern="1200" dirty="0" err="1">
                <a:solidFill>
                  <a:schemeClr val="tx1"/>
                </a:solidFill>
                <a:effectLst/>
                <a:latin typeface="+mn-lt"/>
                <a:ea typeface="+mn-ea"/>
                <a:cs typeface="+mn-cs"/>
              </a:rPr>
              <a:t>and</a:t>
            </a:r>
            <a:r>
              <a:rPr lang="de-CH" sz="1200" kern="1200" dirty="0">
                <a:solidFill>
                  <a:schemeClr val="tx1"/>
                </a:solidFill>
                <a:effectLst/>
                <a:latin typeface="+mn-lt"/>
                <a:ea typeface="+mn-ea"/>
                <a:cs typeface="+mn-cs"/>
              </a:rPr>
              <a:t> N. Turner. 2004. Cultural </a:t>
            </a:r>
            <a:r>
              <a:rPr lang="de-CH" sz="1200" kern="1200" dirty="0" err="1">
                <a:solidFill>
                  <a:schemeClr val="tx1"/>
                </a:solidFill>
                <a:effectLst/>
                <a:latin typeface="+mn-lt"/>
                <a:ea typeface="+mn-ea"/>
                <a:cs typeface="+mn-cs"/>
              </a:rPr>
              <a:t>keystone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species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implications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for</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ecological</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conservation</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and</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restoration</a:t>
            </a:r>
            <a:r>
              <a:rPr lang="de-CH" sz="1200" kern="1200" dirty="0">
                <a:solidFill>
                  <a:schemeClr val="tx1"/>
                </a:solidFill>
                <a:effectLst/>
                <a:latin typeface="+mn-lt"/>
                <a:ea typeface="+mn-ea"/>
                <a:cs typeface="+mn-cs"/>
              </a:rPr>
              <a:t>. Ecology </a:t>
            </a:r>
            <a:r>
              <a:rPr lang="de-CH" sz="1200" kern="1200" dirty="0" err="1">
                <a:solidFill>
                  <a:schemeClr val="tx1"/>
                </a:solidFill>
                <a:effectLst/>
                <a:latin typeface="+mn-lt"/>
                <a:ea typeface="+mn-ea"/>
                <a:cs typeface="+mn-cs"/>
              </a:rPr>
              <a:t>and</a:t>
            </a:r>
            <a:r>
              <a:rPr lang="de-CH" sz="1200" kern="1200" dirty="0">
                <a:solidFill>
                  <a:schemeClr val="tx1"/>
                </a:solidFill>
                <a:effectLst/>
                <a:latin typeface="+mn-lt"/>
                <a:ea typeface="+mn-ea"/>
                <a:cs typeface="+mn-cs"/>
              </a:rPr>
              <a:t> Society 9(3): 1. [online] URL: http://</a:t>
            </a:r>
            <a:r>
              <a:rPr lang="de-CH" sz="1200" kern="1200" dirty="0" err="1">
                <a:solidFill>
                  <a:schemeClr val="tx1"/>
                </a:solidFill>
                <a:effectLst/>
                <a:latin typeface="+mn-lt"/>
                <a:ea typeface="+mn-ea"/>
                <a:cs typeface="+mn-cs"/>
              </a:rPr>
              <a:t>www.ecologyandsociety.org</a:t>
            </a:r>
            <a:r>
              <a:rPr lang="de-CH" sz="1200" kern="1200" dirty="0">
                <a:solidFill>
                  <a:schemeClr val="tx1"/>
                </a:solidFill>
                <a:effectLst/>
                <a:latin typeface="+mn-lt"/>
                <a:ea typeface="+mn-ea"/>
                <a:cs typeface="+mn-cs"/>
              </a:rPr>
              <a:t>/vol9/iss3/art1/ </a:t>
            </a:r>
          </a:p>
          <a:p>
            <a:endParaRPr lang="de-CH" sz="1200" kern="1200" dirty="0">
              <a:solidFill>
                <a:schemeClr val="tx1"/>
              </a:solidFill>
              <a:effectLst/>
              <a:latin typeface="+mn-lt"/>
              <a:ea typeface="+mn-ea"/>
              <a:cs typeface="+mn-cs"/>
            </a:endParaRPr>
          </a:p>
          <a:p>
            <a:r>
              <a:rPr lang="de-CH" sz="1200" kern="1200" dirty="0">
                <a:solidFill>
                  <a:schemeClr val="tx1"/>
                </a:solidFill>
                <a:effectLst/>
                <a:latin typeface="+mn-lt"/>
                <a:ea typeface="+mn-ea"/>
                <a:cs typeface="+mn-cs"/>
              </a:rPr>
              <a:t>Hausmann A. et al., (2015) The </a:t>
            </a:r>
            <a:r>
              <a:rPr lang="de-CH" sz="1200" kern="1200" dirty="0" err="1">
                <a:solidFill>
                  <a:schemeClr val="tx1"/>
                </a:solidFill>
                <a:effectLst/>
                <a:latin typeface="+mn-lt"/>
                <a:ea typeface="+mn-ea"/>
                <a:cs typeface="+mn-cs"/>
              </a:rPr>
              <a:t>ecosystem</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service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of</a:t>
            </a:r>
            <a:r>
              <a:rPr lang="de-CH" sz="1200" kern="1200" dirty="0">
                <a:solidFill>
                  <a:schemeClr val="tx1"/>
                </a:solidFill>
                <a:effectLst/>
                <a:latin typeface="+mn-lt"/>
                <a:ea typeface="+mn-ea"/>
                <a:cs typeface="+mn-cs"/>
              </a:rPr>
              <a:t> sense </a:t>
            </a:r>
            <a:r>
              <a:rPr lang="de-CH" sz="1200" kern="1200" dirty="0" err="1">
                <a:solidFill>
                  <a:schemeClr val="tx1"/>
                </a:solidFill>
                <a:effectLst/>
                <a:latin typeface="+mn-lt"/>
                <a:ea typeface="+mn-ea"/>
                <a:cs typeface="+mn-cs"/>
              </a:rPr>
              <a:t>of</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place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benefits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for</a:t>
            </a:r>
            <a:r>
              <a:rPr lang="de-CH" sz="1200" kern="1200" dirty="0">
                <a:solidFill>
                  <a:schemeClr val="tx1"/>
                </a:solidFill>
                <a:effectLst/>
                <a:latin typeface="+mn-lt"/>
                <a:ea typeface="+mn-ea"/>
                <a:cs typeface="+mn-cs"/>
              </a:rPr>
              <a:t> human well-</a:t>
            </a:r>
            <a:r>
              <a:rPr lang="de-CH" sz="1200" kern="1200" dirty="0" err="1">
                <a:solidFill>
                  <a:schemeClr val="tx1"/>
                </a:solidFill>
                <a:effectLst/>
                <a:latin typeface="+mn-lt"/>
                <a:ea typeface="+mn-ea"/>
                <a:cs typeface="+mn-cs"/>
              </a:rPr>
              <a:t>being</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and</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biodiversity</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conservation</a:t>
            </a:r>
            <a:r>
              <a:rPr lang="de-CH" sz="1200" kern="1200" dirty="0">
                <a:solidFill>
                  <a:schemeClr val="tx1"/>
                </a:solidFill>
                <a:effectLst/>
                <a:latin typeface="+mn-lt"/>
                <a:ea typeface="+mn-ea"/>
                <a:cs typeface="+mn-cs"/>
              </a:rPr>
              <a:t>. Environmental </a:t>
            </a:r>
            <a:r>
              <a:rPr lang="de-CH" sz="1200" kern="1200" dirty="0" err="1">
                <a:solidFill>
                  <a:schemeClr val="tx1"/>
                </a:solidFill>
                <a:effectLst/>
                <a:latin typeface="+mn-lt"/>
                <a:ea typeface="+mn-ea"/>
                <a:cs typeface="+mn-cs"/>
              </a:rPr>
              <a:t>Conservation</a:t>
            </a:r>
            <a:r>
              <a:rPr lang="de-CH" sz="1200" kern="1200" dirty="0">
                <a:solidFill>
                  <a:schemeClr val="tx1"/>
                </a:solidFill>
                <a:effectLst/>
                <a:latin typeface="+mn-lt"/>
                <a:ea typeface="+mn-ea"/>
                <a:cs typeface="+mn-cs"/>
              </a:rPr>
              <a:t>(2016)43(2): 117–127, doi:10.1017/S0376892915000314</a:t>
            </a:r>
          </a:p>
          <a:p>
            <a:endParaRPr lang="de-CH"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92383C3E-C972-D14F-BBA1-88A056F54D7F}" type="slidenum">
              <a:rPr lang="de-DE" smtClean="0"/>
              <a:t>36</a:t>
            </a:fld>
            <a:endParaRPr lang="de-DE"/>
          </a:p>
        </p:txBody>
      </p:sp>
    </p:spTree>
    <p:extLst>
      <p:ext uri="{BB962C8B-B14F-4D97-AF65-F5344CB8AC3E}">
        <p14:creationId xmlns:p14="http://schemas.microsoft.com/office/powerpoint/2010/main" val="10123065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b="1" dirty="0"/>
              <a:t>Relationales Argument</a:t>
            </a:r>
            <a:r>
              <a:rPr lang="de-CH" dirty="0"/>
              <a:t>: Die Beziehung zur Natur ist ein wesentlicher Faktor menschlichen Wohlbefindens. Im Fokus sind die Beiträge der Natur für den Menschen (</a:t>
            </a:r>
            <a:r>
              <a:rPr lang="de-CH" b="1" dirty="0" err="1"/>
              <a:t>N</a:t>
            </a:r>
            <a:r>
              <a:rPr lang="de-CH" dirty="0" err="1"/>
              <a:t>ature’s</a:t>
            </a:r>
            <a:r>
              <a:rPr lang="de-CH" dirty="0"/>
              <a:t> </a:t>
            </a:r>
            <a:r>
              <a:rPr lang="de-CH" b="1" dirty="0" err="1"/>
              <a:t>C</a:t>
            </a:r>
            <a:r>
              <a:rPr lang="de-CH" dirty="0" err="1"/>
              <a:t>ontributions</a:t>
            </a:r>
            <a:r>
              <a:rPr lang="de-CH" dirty="0"/>
              <a:t> </a:t>
            </a:r>
            <a:r>
              <a:rPr lang="de-CH" dirty="0" err="1"/>
              <a:t>to</a:t>
            </a:r>
            <a:r>
              <a:rPr lang="de-CH" dirty="0"/>
              <a:t> </a:t>
            </a:r>
            <a:r>
              <a:rPr lang="de-CH" b="1" dirty="0"/>
              <a:t>P</a:t>
            </a:r>
            <a:r>
              <a:rPr lang="de-CH" dirty="0"/>
              <a:t>eople,</a:t>
            </a:r>
            <a:r>
              <a:rPr lang="de-CH" b="1" dirty="0"/>
              <a:t> NCPs</a:t>
            </a:r>
            <a:r>
              <a:rPr lang="de-CH" dirty="0"/>
              <a:t>, Diaz et al. 2018). </a:t>
            </a: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dirty="0">
                <a:solidFill>
                  <a:schemeClr val="bg2"/>
                </a:solidFill>
                <a:latin typeface="Avenir Next Condensed" panose="020B0506020202020204" pitchFamily="34" charset="0"/>
              </a:rPr>
              <a:t>NCP 17: </a:t>
            </a:r>
            <a:r>
              <a:rPr lang="de-CH" sz="1200" b="1" i="0" kern="1200" dirty="0">
                <a:solidFill>
                  <a:schemeClr val="tx1"/>
                </a:solidFill>
                <a:effectLst/>
                <a:latin typeface="+mn-lt"/>
                <a:ea typeface="+mn-ea"/>
                <a:cs typeface="+mn-cs"/>
              </a:rPr>
              <a:t>Heimatverbundenheit</a:t>
            </a:r>
            <a:endParaRPr lang="de-CH" sz="1200" b="1" dirty="0">
              <a:solidFill>
                <a:schemeClr val="bg2"/>
              </a:solidFill>
              <a:latin typeface="Avenir Next Condensed" panose="020B0506020202020204" pitchFamily="34" charset="0"/>
            </a:endParaRP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u="sng" kern="1200" dirty="0">
                <a:solidFill>
                  <a:schemeClr val="tx1"/>
                </a:solidFill>
                <a:effectLst/>
                <a:latin typeface="+mn-lt"/>
                <a:ea typeface="+mn-ea"/>
                <a:cs typeface="+mn-cs"/>
              </a:rPr>
              <a:t>Weiterführende Literatur:</a:t>
            </a: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kern="1200" dirty="0">
                <a:solidFill>
                  <a:schemeClr val="tx1"/>
                </a:solidFill>
                <a:effectLst/>
                <a:latin typeface="+mn-lt"/>
                <a:ea typeface="+mn-ea"/>
                <a:cs typeface="+mn-cs"/>
              </a:rPr>
              <a:t>Mace G. M. et al. (2012) </a:t>
            </a:r>
            <a:r>
              <a:rPr lang="de-CH" sz="1200" kern="1200" dirty="0" err="1">
                <a:solidFill>
                  <a:schemeClr val="tx1"/>
                </a:solidFill>
                <a:effectLst/>
                <a:latin typeface="+mn-lt"/>
                <a:ea typeface="+mn-ea"/>
                <a:cs typeface="+mn-cs"/>
              </a:rPr>
              <a:t>Biodiversity</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and</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ecosystem</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services</a:t>
            </a:r>
            <a:r>
              <a:rPr lang="de-CH" sz="1200" kern="1200" dirty="0">
                <a:solidFill>
                  <a:schemeClr val="tx1"/>
                </a:solidFill>
                <a:effectLst/>
                <a:latin typeface="+mn-lt"/>
                <a:ea typeface="+mn-ea"/>
                <a:cs typeface="+mn-cs"/>
              </a:rPr>
              <a:t>: a </a:t>
            </a:r>
            <a:r>
              <a:rPr lang="de-CH" sz="1200" kern="1200" dirty="0" err="1">
                <a:solidFill>
                  <a:schemeClr val="tx1"/>
                </a:solidFill>
                <a:effectLst/>
                <a:latin typeface="+mn-lt"/>
                <a:ea typeface="+mn-ea"/>
                <a:cs typeface="+mn-cs"/>
              </a:rPr>
              <a:t>multilayered</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relationship</a:t>
            </a:r>
            <a:r>
              <a:rPr lang="de-CH" sz="1200" kern="1200" dirty="0">
                <a:solidFill>
                  <a:schemeClr val="tx1"/>
                </a:solidFill>
                <a:effectLst/>
                <a:latin typeface="+mn-lt"/>
                <a:ea typeface="+mn-ea"/>
                <a:cs typeface="+mn-cs"/>
              </a:rPr>
              <a:t>. Trends in Ecology &amp; Evolution 27, 19-26. doi:10.1016/j.tree.2011.08.006</a:t>
            </a:r>
          </a:p>
          <a:p>
            <a:endParaRPr lang="de-DE" dirty="0"/>
          </a:p>
          <a:p>
            <a:r>
              <a:rPr lang="de-CH" sz="1200" kern="1200" dirty="0">
                <a:solidFill>
                  <a:schemeClr val="tx1"/>
                </a:solidFill>
                <a:effectLst/>
                <a:latin typeface="+mn-lt"/>
                <a:ea typeface="+mn-ea"/>
                <a:cs typeface="+mn-cs"/>
              </a:rPr>
              <a:t>Eser U., Neureuther A-K, </a:t>
            </a:r>
            <a:r>
              <a:rPr lang="de-CH" sz="1200" kern="1200" dirty="0" err="1">
                <a:solidFill>
                  <a:schemeClr val="tx1"/>
                </a:solidFill>
                <a:effectLst/>
                <a:latin typeface="+mn-lt"/>
                <a:ea typeface="+mn-ea"/>
                <a:cs typeface="+mn-cs"/>
              </a:rPr>
              <a:t>Seyfang</a:t>
            </a:r>
            <a:r>
              <a:rPr lang="de-CH" sz="1200" kern="1200" dirty="0">
                <a:solidFill>
                  <a:schemeClr val="tx1"/>
                </a:solidFill>
                <a:effectLst/>
                <a:latin typeface="+mn-lt"/>
                <a:ea typeface="+mn-ea"/>
                <a:cs typeface="+mn-cs"/>
              </a:rPr>
              <a:t> H. und Müller A. (2014): Prudence, Justice </a:t>
            </a:r>
            <a:r>
              <a:rPr lang="de-CH" sz="1200" kern="1200" dirty="0" err="1">
                <a:solidFill>
                  <a:schemeClr val="tx1"/>
                </a:solidFill>
                <a:effectLst/>
                <a:latin typeface="+mn-lt"/>
                <a:ea typeface="+mn-ea"/>
                <a:cs typeface="+mn-cs"/>
              </a:rPr>
              <a:t>and</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the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Good</a:t>
            </a:r>
            <a:r>
              <a:rPr lang="de-CH" sz="1200" kern="1200" dirty="0">
                <a:solidFill>
                  <a:schemeClr val="tx1"/>
                </a:solidFill>
                <a:effectLst/>
                <a:latin typeface="+mn-lt"/>
                <a:ea typeface="+mn-ea"/>
                <a:cs typeface="+mn-cs"/>
              </a:rPr>
              <a:t> Life. A </a:t>
            </a:r>
            <a:r>
              <a:rPr lang="de-CH" sz="1200" kern="1200" dirty="0" err="1">
                <a:solidFill>
                  <a:schemeClr val="tx1"/>
                </a:solidFill>
                <a:effectLst/>
                <a:latin typeface="+mn-lt"/>
                <a:ea typeface="+mn-ea"/>
                <a:cs typeface="+mn-cs"/>
              </a:rPr>
              <a:t>typology</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of</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ethical</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reasoning</a:t>
            </a:r>
            <a:r>
              <a:rPr lang="de-CH" sz="1200" kern="1200" dirty="0">
                <a:solidFill>
                  <a:schemeClr val="tx1"/>
                </a:solidFill>
                <a:effectLst/>
                <a:latin typeface="+mn-lt"/>
                <a:ea typeface="+mn-ea"/>
                <a:cs typeface="+mn-cs"/>
              </a:rPr>
              <a:t> in </a:t>
            </a:r>
            <a:r>
              <a:rPr lang="de-CH" sz="1200" kern="1200" dirty="0" err="1">
                <a:solidFill>
                  <a:schemeClr val="tx1"/>
                </a:solidFill>
                <a:effectLst/>
                <a:latin typeface="+mn-lt"/>
                <a:ea typeface="+mn-ea"/>
                <a:cs typeface="+mn-cs"/>
              </a:rPr>
              <a:t>selected</a:t>
            </a:r>
            <a:r>
              <a:rPr lang="de-CH" sz="1200" kern="1200" dirty="0">
                <a:solidFill>
                  <a:schemeClr val="tx1"/>
                </a:solidFill>
                <a:effectLst/>
                <a:latin typeface="+mn-lt"/>
                <a:ea typeface="+mn-ea"/>
                <a:cs typeface="+mn-cs"/>
              </a:rPr>
              <a:t> European national </a:t>
            </a:r>
            <a:r>
              <a:rPr lang="de-CH" sz="1200" kern="1200" dirty="0" err="1">
                <a:solidFill>
                  <a:schemeClr val="tx1"/>
                </a:solidFill>
                <a:effectLst/>
                <a:latin typeface="+mn-lt"/>
                <a:ea typeface="+mn-ea"/>
                <a:cs typeface="+mn-cs"/>
              </a:rPr>
              <a:t>biodiversity</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strategies</a:t>
            </a:r>
            <a:r>
              <a:rPr lang="de-CH" sz="1200" kern="1200" dirty="0">
                <a:solidFill>
                  <a:schemeClr val="tx1"/>
                </a:solidFill>
                <a:effectLst/>
                <a:latin typeface="+mn-lt"/>
                <a:ea typeface="+mn-ea"/>
                <a:cs typeface="+mn-cs"/>
              </a:rPr>
              <a:t> / Bundesamt für Naturschutz und IUCN.</a:t>
            </a: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Newman J.A., Varner G., </a:t>
            </a:r>
            <a:r>
              <a:rPr lang="en-US" sz="1200" kern="1200" dirty="0" err="1">
                <a:solidFill>
                  <a:schemeClr val="tx1"/>
                </a:solidFill>
                <a:effectLst/>
                <a:latin typeface="+mn-lt"/>
                <a:ea typeface="+mn-ea"/>
                <a:cs typeface="+mn-cs"/>
              </a:rPr>
              <a:t>Linquist</a:t>
            </a:r>
            <a:r>
              <a:rPr lang="en-US" sz="1200" kern="1200" dirty="0">
                <a:solidFill>
                  <a:schemeClr val="tx1"/>
                </a:solidFill>
                <a:effectLst/>
                <a:latin typeface="+mn-lt"/>
                <a:ea typeface="+mn-ea"/>
                <a:cs typeface="+mn-cs"/>
              </a:rPr>
              <a:t> S (2017) Defending Biodiversity. Environmental Science and Ethics. Cambridge University Press</a:t>
            </a:r>
            <a:endParaRPr lang="de-CH" sz="120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5"/>
          </p:nvPr>
        </p:nvSpPr>
        <p:spPr/>
        <p:txBody>
          <a:bodyPr/>
          <a:lstStyle/>
          <a:p>
            <a:fld id="{92383C3E-C972-D14F-BBA1-88A056F54D7F}" type="slidenum">
              <a:rPr lang="de-DE" smtClean="0"/>
              <a:t>37</a:t>
            </a:fld>
            <a:endParaRPr lang="de-DE"/>
          </a:p>
        </p:txBody>
      </p:sp>
    </p:spTree>
    <p:extLst>
      <p:ext uri="{BB962C8B-B14F-4D97-AF65-F5344CB8AC3E}">
        <p14:creationId xmlns:p14="http://schemas.microsoft.com/office/powerpoint/2010/main" val="876709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b="1" dirty="0"/>
              <a:t>Relationales Argument</a:t>
            </a:r>
            <a:r>
              <a:rPr lang="de-CH" dirty="0"/>
              <a:t>: Die Beziehung zur Natur ist ein wesentlicher Faktor menschlichen Wohlbefindens. Im Fokus sind die Beiträge der Natur für den Menschen (</a:t>
            </a:r>
            <a:r>
              <a:rPr lang="de-CH" b="1" dirty="0" err="1"/>
              <a:t>N</a:t>
            </a:r>
            <a:r>
              <a:rPr lang="de-CH" dirty="0" err="1"/>
              <a:t>ature’s</a:t>
            </a:r>
            <a:r>
              <a:rPr lang="de-CH" dirty="0"/>
              <a:t> </a:t>
            </a:r>
            <a:r>
              <a:rPr lang="de-CH" b="1" dirty="0" err="1"/>
              <a:t>C</a:t>
            </a:r>
            <a:r>
              <a:rPr lang="de-CH" dirty="0" err="1"/>
              <a:t>ontributions</a:t>
            </a:r>
            <a:r>
              <a:rPr lang="de-CH" dirty="0"/>
              <a:t> </a:t>
            </a:r>
            <a:r>
              <a:rPr lang="de-CH" dirty="0" err="1"/>
              <a:t>to</a:t>
            </a:r>
            <a:r>
              <a:rPr lang="de-CH" dirty="0"/>
              <a:t> </a:t>
            </a:r>
            <a:r>
              <a:rPr lang="de-CH" b="1" dirty="0"/>
              <a:t>P</a:t>
            </a:r>
            <a:r>
              <a:rPr lang="de-CH" dirty="0"/>
              <a:t>eople,</a:t>
            </a:r>
            <a:r>
              <a:rPr lang="de-CH" b="1" dirty="0"/>
              <a:t> NCPs</a:t>
            </a:r>
            <a:r>
              <a:rPr lang="de-CH" dirty="0"/>
              <a:t>, Diaz et al. 2018). </a:t>
            </a: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dirty="0">
                <a:solidFill>
                  <a:schemeClr val="bg2"/>
                </a:solidFill>
                <a:latin typeface="Avenir Next Condensed" panose="020B0506020202020204" pitchFamily="34" charset="0"/>
              </a:rPr>
              <a:t>NCP 17: </a:t>
            </a:r>
            <a:r>
              <a:rPr lang="de-CH" sz="1200" b="1" i="0" kern="1200" dirty="0">
                <a:solidFill>
                  <a:schemeClr val="tx1"/>
                </a:solidFill>
                <a:effectLst/>
                <a:latin typeface="+mn-lt"/>
                <a:ea typeface="+mn-ea"/>
                <a:cs typeface="+mn-cs"/>
              </a:rPr>
              <a:t>Heimatverbundenheit</a:t>
            </a:r>
            <a:endParaRPr lang="de-CH" sz="1200" b="1" dirty="0">
              <a:solidFill>
                <a:schemeClr val="bg2"/>
              </a:solidFill>
              <a:latin typeface="Avenir Next Condensed" panose="020B0506020202020204" pitchFamily="34" charset="0"/>
            </a:endParaRP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u="sng" kern="1200" dirty="0">
                <a:solidFill>
                  <a:schemeClr val="tx1"/>
                </a:solidFill>
                <a:effectLst/>
                <a:latin typeface="+mn-lt"/>
                <a:ea typeface="+mn-ea"/>
                <a:cs typeface="+mn-cs"/>
              </a:rPr>
              <a:t>Weiterführende Literatur:</a:t>
            </a:r>
          </a:p>
          <a:p>
            <a:endParaRPr lang="de-CH" sz="1200" kern="1200" dirty="0">
              <a:solidFill>
                <a:schemeClr val="tx1"/>
              </a:solidFill>
              <a:effectLst/>
              <a:latin typeface="+mn-lt"/>
              <a:ea typeface="+mn-ea"/>
              <a:cs typeface="+mn-cs"/>
            </a:endParaRPr>
          </a:p>
          <a:p>
            <a:r>
              <a:rPr lang="de-CH" sz="1200" kern="1200" dirty="0" err="1">
                <a:solidFill>
                  <a:schemeClr val="tx1"/>
                </a:solidFill>
                <a:effectLst/>
                <a:latin typeface="+mn-lt"/>
                <a:ea typeface="+mn-ea"/>
                <a:cs typeface="+mn-cs"/>
              </a:rPr>
              <a:t>Verschuuren</a:t>
            </a:r>
            <a:r>
              <a:rPr lang="de-CH" sz="1200" kern="1200" dirty="0">
                <a:solidFill>
                  <a:schemeClr val="tx1"/>
                </a:solidFill>
                <a:effectLst/>
                <a:latin typeface="+mn-lt"/>
                <a:ea typeface="+mn-ea"/>
                <a:cs typeface="+mn-cs"/>
              </a:rPr>
              <a:t> B.(2010) </a:t>
            </a:r>
            <a:r>
              <a:rPr lang="de-CH" sz="1200" kern="1200" dirty="0" err="1">
                <a:solidFill>
                  <a:schemeClr val="tx1"/>
                </a:solidFill>
                <a:effectLst/>
                <a:latin typeface="+mn-lt"/>
                <a:ea typeface="+mn-ea"/>
                <a:cs typeface="+mn-cs"/>
              </a:rPr>
              <a:t>Sacred</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natural</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sites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Conserving</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nature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and</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culture</a:t>
            </a:r>
            <a:r>
              <a:rPr lang="de-CH" sz="1200" kern="1200" dirty="0">
                <a:solidFill>
                  <a:schemeClr val="tx1"/>
                </a:solidFill>
                <a:effectLst/>
                <a:latin typeface="+mn-lt"/>
                <a:ea typeface="+mn-ea"/>
                <a:cs typeface="+mn-cs"/>
              </a:rPr>
              <a:t>. (Routledge). </a:t>
            </a:r>
            <a:r>
              <a:rPr lang="de-CH" sz="1200" u="none" strike="noStrike" kern="1200" dirty="0">
                <a:solidFill>
                  <a:schemeClr val="tx1"/>
                </a:solidFill>
                <a:effectLst/>
                <a:latin typeface="+mn-lt"/>
                <a:ea typeface="+mn-ea"/>
                <a:cs typeface="+mn-cs"/>
                <a:hlinkClick r:id="rId3"/>
              </a:rPr>
              <a:t>https://portals.iucn.org/library/sites/library/files/documents/2010-045.pdf</a:t>
            </a:r>
            <a:endParaRPr lang="de-CH" sz="120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5"/>
          </p:nvPr>
        </p:nvSpPr>
        <p:spPr/>
        <p:txBody>
          <a:bodyPr/>
          <a:lstStyle/>
          <a:p>
            <a:fld id="{92383C3E-C972-D14F-BBA1-88A056F54D7F}" type="slidenum">
              <a:rPr lang="de-DE" smtClean="0"/>
              <a:t>38</a:t>
            </a:fld>
            <a:endParaRPr lang="de-DE"/>
          </a:p>
        </p:txBody>
      </p:sp>
    </p:spTree>
    <p:extLst>
      <p:ext uri="{BB962C8B-B14F-4D97-AF65-F5344CB8AC3E}">
        <p14:creationId xmlns:p14="http://schemas.microsoft.com/office/powerpoint/2010/main" val="32009389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b="1" dirty="0"/>
              <a:t>Relationales Argument</a:t>
            </a:r>
            <a:r>
              <a:rPr lang="de-CH" dirty="0"/>
              <a:t>: Die Beziehung zur Natur ist ein wesentlicher Faktor menschlichen Wohlbefindens. Im Fokus sind die Beiträge der Natur für den Menschen (</a:t>
            </a:r>
            <a:r>
              <a:rPr lang="de-CH" b="1" dirty="0" err="1"/>
              <a:t>N</a:t>
            </a:r>
            <a:r>
              <a:rPr lang="de-CH" dirty="0" err="1"/>
              <a:t>ature’s</a:t>
            </a:r>
            <a:r>
              <a:rPr lang="de-CH" dirty="0"/>
              <a:t> </a:t>
            </a:r>
            <a:r>
              <a:rPr lang="de-CH" b="1" dirty="0" err="1"/>
              <a:t>C</a:t>
            </a:r>
            <a:r>
              <a:rPr lang="de-CH" dirty="0" err="1"/>
              <a:t>ontributions</a:t>
            </a:r>
            <a:r>
              <a:rPr lang="de-CH" dirty="0"/>
              <a:t> </a:t>
            </a:r>
            <a:r>
              <a:rPr lang="de-CH" dirty="0" err="1"/>
              <a:t>to</a:t>
            </a:r>
            <a:r>
              <a:rPr lang="de-CH" dirty="0"/>
              <a:t> </a:t>
            </a:r>
            <a:r>
              <a:rPr lang="de-CH" b="1" dirty="0"/>
              <a:t>P</a:t>
            </a:r>
            <a:r>
              <a:rPr lang="de-CH" dirty="0"/>
              <a:t>eople,</a:t>
            </a:r>
            <a:r>
              <a:rPr lang="de-CH" b="1" dirty="0"/>
              <a:t> NCPs</a:t>
            </a:r>
            <a:r>
              <a:rPr lang="de-CH" dirty="0"/>
              <a:t>, Diaz et al. 2018). </a:t>
            </a: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dirty="0">
                <a:solidFill>
                  <a:schemeClr val="bg2"/>
                </a:solidFill>
                <a:latin typeface="Avenir Next Condensed" panose="020B0506020202020204" pitchFamily="34" charset="0"/>
              </a:rPr>
              <a:t>NCP 17: </a:t>
            </a:r>
            <a:r>
              <a:rPr lang="de-CH" sz="1200" b="1" i="0" kern="1200" dirty="0">
                <a:solidFill>
                  <a:schemeClr val="tx1"/>
                </a:solidFill>
                <a:effectLst/>
                <a:latin typeface="+mn-lt"/>
                <a:ea typeface="+mn-ea"/>
                <a:cs typeface="+mn-cs"/>
              </a:rPr>
              <a:t>Heimatverbundenheit</a:t>
            </a:r>
            <a:endParaRPr lang="de-CH" sz="1200" b="1" dirty="0">
              <a:solidFill>
                <a:schemeClr val="bg2"/>
              </a:solidFill>
              <a:latin typeface="Avenir Next Condensed" panose="020B0506020202020204" pitchFamily="34" charset="0"/>
            </a:endParaRPr>
          </a:p>
          <a:p>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u="sng" kern="1200" dirty="0">
                <a:solidFill>
                  <a:schemeClr val="tx1"/>
                </a:solidFill>
                <a:effectLst/>
                <a:latin typeface="+mn-lt"/>
                <a:ea typeface="+mn-ea"/>
                <a:cs typeface="+mn-cs"/>
              </a:rPr>
              <a:t>Weiterführende Literatur:</a:t>
            </a:r>
          </a:p>
          <a:p>
            <a:endParaRPr lang="de-CH" sz="1200" kern="1200" dirty="0">
              <a:solidFill>
                <a:schemeClr val="tx1"/>
              </a:solidFill>
              <a:effectLst/>
              <a:latin typeface="+mn-lt"/>
              <a:ea typeface="+mn-ea"/>
              <a:cs typeface="+mn-cs"/>
            </a:endParaRPr>
          </a:p>
          <a:p>
            <a:r>
              <a:rPr lang="de-CH" sz="1200" kern="1200" dirty="0">
                <a:solidFill>
                  <a:schemeClr val="tx1"/>
                </a:solidFill>
                <a:effectLst/>
                <a:latin typeface="+mn-lt"/>
                <a:ea typeface="+mn-ea"/>
                <a:cs typeface="+mn-cs"/>
              </a:rPr>
              <a:t>Buber M (1984): Das Dialogische Prinzip. Heidelberg (Lambert Schneider). </a:t>
            </a:r>
          </a:p>
          <a:p>
            <a:endParaRPr lang="de-CH" dirty="0"/>
          </a:p>
          <a:p>
            <a:r>
              <a:rPr lang="en-US" sz="1200" kern="1200" dirty="0" err="1">
                <a:solidFill>
                  <a:schemeClr val="tx1"/>
                </a:solidFill>
                <a:effectLst/>
                <a:latin typeface="+mn-lt"/>
                <a:ea typeface="+mn-ea"/>
                <a:cs typeface="+mn-cs"/>
              </a:rPr>
              <a:t>Gebhard</a:t>
            </a:r>
            <a:r>
              <a:rPr lang="en-US" sz="1200" kern="1200" dirty="0">
                <a:solidFill>
                  <a:schemeClr val="tx1"/>
                </a:solidFill>
                <a:effectLst/>
                <a:latin typeface="+mn-lt"/>
                <a:ea typeface="+mn-ea"/>
                <a:cs typeface="+mn-cs"/>
              </a:rPr>
              <a:t> U. (2015): </a:t>
            </a:r>
            <a:r>
              <a:rPr lang="en-US" sz="1200" kern="1200" dirty="0" err="1">
                <a:solidFill>
                  <a:schemeClr val="tx1"/>
                </a:solidFill>
                <a:effectLst/>
                <a:latin typeface="+mn-lt"/>
                <a:ea typeface="+mn-ea"/>
                <a:cs typeface="+mn-cs"/>
              </a:rPr>
              <a:t>Glücksmomente</a:t>
            </a:r>
            <a:r>
              <a:rPr lang="en-US" sz="1200" kern="1200" dirty="0">
                <a:solidFill>
                  <a:schemeClr val="tx1"/>
                </a:solidFill>
                <a:effectLst/>
                <a:latin typeface="+mn-lt"/>
                <a:ea typeface="+mn-ea"/>
                <a:cs typeface="+mn-cs"/>
              </a:rPr>
              <a:t> in der </a:t>
            </a:r>
            <a:r>
              <a:rPr lang="en-US" sz="1200" kern="1200" dirty="0" err="1">
                <a:solidFill>
                  <a:schemeClr val="tx1"/>
                </a:solidFill>
                <a:effectLst/>
                <a:latin typeface="+mn-lt"/>
                <a:ea typeface="+mn-ea"/>
                <a:cs typeface="+mn-cs"/>
              </a:rPr>
              <a:t>Natur</a:t>
            </a:r>
            <a:r>
              <a:rPr lang="en-US" sz="1200" kern="1200" dirty="0">
                <a:solidFill>
                  <a:schemeClr val="tx1"/>
                </a:solidFill>
                <a:effectLst/>
                <a:latin typeface="+mn-lt"/>
                <a:ea typeface="+mn-ea"/>
                <a:cs typeface="+mn-cs"/>
              </a:rPr>
              <a:t>? </a:t>
            </a:r>
            <a:r>
              <a:rPr lang="de-CH" sz="1200" kern="1200" dirty="0">
                <a:solidFill>
                  <a:schemeClr val="tx1"/>
                </a:solidFill>
                <a:effectLst/>
                <a:latin typeface="+mn-lt"/>
                <a:ea typeface="+mn-ea"/>
                <a:cs typeface="+mn-cs"/>
              </a:rPr>
              <a:t>„Natur“ als Erfahrungsraum und Sinninstanz. In: Klugheit, Glück, Gerechtigkeit. Warum Ethik für die konkrete Naturschutzarbeit wichtig ist/ </a:t>
            </a:r>
            <a:r>
              <a:rPr lang="de-CH" sz="1200" kern="1200" dirty="0" err="1">
                <a:solidFill>
                  <a:schemeClr val="tx1"/>
                </a:solidFill>
                <a:effectLst/>
                <a:latin typeface="+mn-lt"/>
                <a:ea typeface="+mn-ea"/>
                <a:cs typeface="+mn-cs"/>
              </a:rPr>
              <a:t>hg</a:t>
            </a:r>
            <a:r>
              <a:rPr lang="de-CH" sz="1200" kern="1200" dirty="0">
                <a:solidFill>
                  <a:schemeClr val="tx1"/>
                </a:solidFill>
                <a:effectLst/>
                <a:latin typeface="+mn-lt"/>
                <a:ea typeface="+mn-ea"/>
                <a:cs typeface="+mn-cs"/>
              </a:rPr>
              <a:t>. v. U. Eser et al. Bonn-Bad Godesberg. </a:t>
            </a:r>
            <a:r>
              <a:rPr lang="de-CH" sz="1200" kern="1200" dirty="0" err="1">
                <a:solidFill>
                  <a:schemeClr val="tx1"/>
                </a:solidFill>
                <a:effectLst/>
                <a:latin typeface="+mn-lt"/>
                <a:ea typeface="+mn-ea"/>
                <a:cs typeface="+mn-cs"/>
              </a:rPr>
              <a:t>BfN</a:t>
            </a:r>
            <a:r>
              <a:rPr lang="de-CH" sz="1200" kern="1200" dirty="0">
                <a:solidFill>
                  <a:schemeClr val="tx1"/>
                </a:solidFill>
                <a:effectLst/>
                <a:latin typeface="+mn-lt"/>
                <a:ea typeface="+mn-ea"/>
                <a:cs typeface="+mn-cs"/>
              </a:rPr>
              <a:t> Skripten 414: 154-163.</a:t>
            </a:r>
          </a:p>
          <a:p>
            <a:endParaRPr lang="de-CH" sz="1200" kern="1200" dirty="0">
              <a:solidFill>
                <a:schemeClr val="tx1"/>
              </a:solidFill>
              <a:effectLst/>
              <a:latin typeface="+mn-lt"/>
              <a:ea typeface="+mn-ea"/>
              <a:cs typeface="+mn-cs"/>
            </a:endParaRPr>
          </a:p>
          <a:p>
            <a:r>
              <a:rPr lang="de-CH" sz="1200" kern="1200" dirty="0">
                <a:solidFill>
                  <a:schemeClr val="tx1"/>
                </a:solidFill>
                <a:effectLst/>
                <a:latin typeface="+mn-lt"/>
                <a:ea typeface="+mn-ea"/>
                <a:cs typeface="+mn-cs"/>
              </a:rPr>
              <a:t>Krebs A. (1997): Naturethik im Überblick. In: Naturethik. Grundtexte der gegenwärtigen tier- und ökoethischen Diskussion/ </a:t>
            </a:r>
            <a:r>
              <a:rPr lang="de-CH" sz="1200" kern="1200" dirty="0" err="1">
                <a:solidFill>
                  <a:schemeClr val="tx1"/>
                </a:solidFill>
                <a:effectLst/>
                <a:latin typeface="+mn-lt"/>
                <a:ea typeface="+mn-ea"/>
                <a:cs typeface="+mn-cs"/>
              </a:rPr>
              <a:t>hg</a:t>
            </a:r>
            <a:r>
              <a:rPr lang="de-CH" sz="1200" kern="1200" dirty="0">
                <a:solidFill>
                  <a:schemeClr val="tx1"/>
                </a:solidFill>
                <a:effectLst/>
                <a:latin typeface="+mn-lt"/>
                <a:ea typeface="+mn-ea"/>
                <a:cs typeface="+mn-cs"/>
              </a:rPr>
              <a:t>. v. A. Krebs. Frankfurt (Suhrkamp): 337-379. </a:t>
            </a:r>
          </a:p>
          <a:p>
            <a:endParaRPr lang="de-CH" sz="1200" kern="1200" dirty="0">
              <a:solidFill>
                <a:schemeClr val="tx1"/>
              </a:solidFill>
              <a:effectLst/>
              <a:latin typeface="+mn-lt"/>
              <a:ea typeface="+mn-ea"/>
              <a:cs typeface="+mn-cs"/>
            </a:endParaRPr>
          </a:p>
          <a:p>
            <a:r>
              <a:rPr lang="de-CH" sz="1200" kern="1200" dirty="0">
                <a:solidFill>
                  <a:schemeClr val="tx1"/>
                </a:solidFill>
                <a:effectLst/>
                <a:latin typeface="+mn-lt"/>
                <a:ea typeface="+mn-ea"/>
                <a:cs typeface="+mn-cs"/>
              </a:rPr>
              <a:t>Nussbaum M.C. (1999): Gerechtigkeit oder Das gute Leben. Frankfurt: Suhrkamp.</a:t>
            </a:r>
          </a:p>
          <a:p>
            <a:endParaRPr lang="de-CH" sz="1200" kern="1200" dirty="0">
              <a:solidFill>
                <a:schemeClr val="tx1"/>
              </a:solidFill>
              <a:effectLst/>
              <a:latin typeface="+mn-lt"/>
              <a:ea typeface="+mn-ea"/>
              <a:cs typeface="+mn-cs"/>
            </a:endParaRPr>
          </a:p>
          <a:p>
            <a:r>
              <a:rPr lang="de-CH" sz="1200" kern="1200" dirty="0">
                <a:solidFill>
                  <a:schemeClr val="tx1"/>
                </a:solidFill>
                <a:effectLst/>
                <a:latin typeface="+mn-lt"/>
                <a:ea typeface="+mn-ea"/>
                <a:cs typeface="+mn-cs"/>
              </a:rPr>
              <a:t>Eser U. (2016): Naturschutz, Kommunikation und Ethik: Brücken bauen zwischen Theorie und Praxis. Bonn-Bad Godesberg. </a:t>
            </a:r>
            <a:r>
              <a:rPr lang="de-CH" sz="1200" kern="1200" dirty="0" err="1">
                <a:solidFill>
                  <a:schemeClr val="tx1"/>
                </a:solidFill>
                <a:effectLst/>
                <a:latin typeface="+mn-lt"/>
                <a:ea typeface="+mn-ea"/>
                <a:cs typeface="+mn-cs"/>
              </a:rPr>
              <a:t>BfN</a:t>
            </a:r>
            <a:r>
              <a:rPr lang="de-CH" sz="1200" kern="1200" dirty="0">
                <a:solidFill>
                  <a:schemeClr val="tx1"/>
                </a:solidFill>
                <a:effectLst/>
                <a:latin typeface="+mn-lt"/>
                <a:ea typeface="+mn-ea"/>
                <a:cs typeface="+mn-cs"/>
              </a:rPr>
              <a:t> Skripten 443.</a:t>
            </a:r>
          </a:p>
          <a:p>
            <a:endParaRPr lang="de-CH" dirty="0"/>
          </a:p>
        </p:txBody>
      </p:sp>
      <p:sp>
        <p:nvSpPr>
          <p:cNvPr id="4" name="Foliennummernplatzhalter 3"/>
          <p:cNvSpPr>
            <a:spLocks noGrp="1"/>
          </p:cNvSpPr>
          <p:nvPr>
            <p:ph type="sldNum" sz="quarter" idx="5"/>
          </p:nvPr>
        </p:nvSpPr>
        <p:spPr/>
        <p:txBody>
          <a:bodyPr/>
          <a:lstStyle/>
          <a:p>
            <a:fld id="{92383C3E-C972-D14F-BBA1-88A056F54D7F}" type="slidenum">
              <a:rPr lang="de-DE" smtClean="0"/>
              <a:t>39</a:t>
            </a:fld>
            <a:endParaRPr lang="de-DE"/>
          </a:p>
        </p:txBody>
      </p:sp>
    </p:spTree>
    <p:extLst>
      <p:ext uri="{BB962C8B-B14F-4D97-AF65-F5344CB8AC3E}">
        <p14:creationId xmlns:p14="http://schemas.microsoft.com/office/powerpoint/2010/main" val="41644827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b="1" dirty="0"/>
              <a:t>Relationales Argument</a:t>
            </a:r>
            <a:r>
              <a:rPr lang="de-CH" dirty="0"/>
              <a:t>: Die Beziehung zur Natur ist ein wesentlicher Faktor menschlichen Wohlbefindens. Im Fokus sind die Beiträge der Natur für den Menschen (</a:t>
            </a:r>
            <a:r>
              <a:rPr lang="de-CH" b="1" dirty="0" err="1"/>
              <a:t>N</a:t>
            </a:r>
            <a:r>
              <a:rPr lang="de-CH" dirty="0" err="1"/>
              <a:t>ature’s</a:t>
            </a:r>
            <a:r>
              <a:rPr lang="de-CH" dirty="0"/>
              <a:t> </a:t>
            </a:r>
            <a:r>
              <a:rPr lang="de-CH" b="1" dirty="0" err="1"/>
              <a:t>C</a:t>
            </a:r>
            <a:r>
              <a:rPr lang="de-CH" dirty="0" err="1"/>
              <a:t>ontributions</a:t>
            </a:r>
            <a:r>
              <a:rPr lang="de-CH" dirty="0"/>
              <a:t> </a:t>
            </a:r>
            <a:r>
              <a:rPr lang="de-CH" dirty="0" err="1"/>
              <a:t>to</a:t>
            </a:r>
            <a:r>
              <a:rPr lang="de-CH" dirty="0"/>
              <a:t> </a:t>
            </a:r>
            <a:r>
              <a:rPr lang="de-CH" b="1" dirty="0"/>
              <a:t>P</a:t>
            </a:r>
            <a:r>
              <a:rPr lang="de-CH" dirty="0"/>
              <a:t>eople,</a:t>
            </a:r>
            <a:r>
              <a:rPr lang="de-CH" b="1" dirty="0"/>
              <a:t> NCPs</a:t>
            </a:r>
            <a:r>
              <a:rPr lang="de-CH" dirty="0"/>
              <a:t>, Diaz et al. 2018). </a:t>
            </a: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dirty="0">
                <a:solidFill>
                  <a:schemeClr val="bg2"/>
                </a:solidFill>
                <a:latin typeface="Avenir Next Condensed" panose="020B0506020202020204" pitchFamily="34" charset="0"/>
              </a:rPr>
              <a:t>NCP 17: </a:t>
            </a:r>
            <a:r>
              <a:rPr lang="de-CH" sz="1200" b="1" i="0" kern="1200" dirty="0">
                <a:solidFill>
                  <a:schemeClr val="tx1"/>
                </a:solidFill>
                <a:effectLst/>
                <a:latin typeface="+mn-lt"/>
                <a:ea typeface="+mn-ea"/>
                <a:cs typeface="+mn-cs"/>
              </a:rPr>
              <a:t>Heimatverbundenheit</a:t>
            </a:r>
            <a:endParaRPr lang="de-CH" sz="1200" b="1" dirty="0">
              <a:solidFill>
                <a:schemeClr val="bg2"/>
              </a:solidFill>
              <a:latin typeface="Avenir Next Condensed" panose="020B0506020202020204" pitchFamily="34" charset="0"/>
            </a:endParaRP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u="sng" kern="1200" dirty="0">
                <a:solidFill>
                  <a:schemeClr val="tx1"/>
                </a:solidFill>
                <a:effectLst/>
                <a:latin typeface="+mn-lt"/>
                <a:ea typeface="+mn-ea"/>
                <a:cs typeface="+mn-cs"/>
              </a:rPr>
              <a:t>Weiterführende Literatur:</a:t>
            </a:r>
            <a:endParaRPr lang="de-DE" dirty="0"/>
          </a:p>
          <a:p>
            <a:r>
              <a:rPr lang="en-US" sz="1200" kern="1200" dirty="0">
                <a:solidFill>
                  <a:schemeClr val="tx1"/>
                </a:solidFill>
                <a:effectLst/>
                <a:latin typeface="+mn-lt"/>
                <a:ea typeface="+mn-ea"/>
                <a:cs typeface="+mn-cs"/>
              </a:rPr>
              <a:t>Ernst M. </a:t>
            </a:r>
            <a:r>
              <a:rPr lang="en-US" sz="1200" kern="1200" dirty="0" err="1">
                <a:solidFill>
                  <a:schemeClr val="tx1"/>
                </a:solidFill>
                <a:effectLst/>
                <a:latin typeface="+mn-lt"/>
                <a:ea typeface="+mn-ea"/>
                <a:cs typeface="+mn-cs"/>
              </a:rPr>
              <a:t>Conradie</a:t>
            </a:r>
            <a:r>
              <a:rPr lang="en-US" sz="1200" kern="1200" dirty="0">
                <a:solidFill>
                  <a:schemeClr val="tx1"/>
                </a:solidFill>
                <a:effectLst/>
                <a:latin typeface="+mn-lt"/>
                <a:ea typeface="+mn-ea"/>
                <a:cs typeface="+mn-cs"/>
              </a:rPr>
              <a:t>, An Ecological Christian Anthropology: At Home on Earth? </a:t>
            </a:r>
            <a:r>
              <a:rPr lang="en-US" sz="1200" kern="1200" dirty="0" err="1">
                <a:solidFill>
                  <a:schemeClr val="tx1"/>
                </a:solidFill>
                <a:effectLst/>
                <a:latin typeface="+mn-lt"/>
                <a:ea typeface="+mn-ea"/>
                <a:cs typeface="+mn-cs"/>
              </a:rPr>
              <a:t>Aldershot</a:t>
            </a:r>
            <a:r>
              <a:rPr lang="en-US" sz="1200" kern="1200" dirty="0">
                <a:solidFill>
                  <a:schemeClr val="tx1"/>
                </a:solidFill>
                <a:effectLst/>
                <a:latin typeface="+mn-lt"/>
                <a:ea typeface="+mn-ea"/>
                <a:cs typeface="+mn-cs"/>
              </a:rPr>
              <a:t>: Ashgate, 2005.</a:t>
            </a:r>
            <a:endParaRPr lang="de-CH"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Denis Edwards, Jesus the wisdom of God: An ecological theology. Eugene, Or : Wipf &amp; Stock, 2005.</a:t>
            </a:r>
            <a:endParaRPr lang="de-CH"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Denis Edwards, Breath of life: A theology of the Creator Spirit. </a:t>
            </a:r>
            <a:r>
              <a:rPr lang="en-US" sz="1200" kern="1200" dirty="0" err="1">
                <a:solidFill>
                  <a:schemeClr val="tx1"/>
                </a:solidFill>
                <a:effectLst/>
                <a:latin typeface="+mn-lt"/>
                <a:ea typeface="+mn-ea"/>
                <a:cs typeface="+mn-cs"/>
              </a:rPr>
              <a:t>Maryknoll</a:t>
            </a:r>
            <a:r>
              <a:rPr lang="en-US" sz="1200" kern="1200" dirty="0">
                <a:solidFill>
                  <a:schemeClr val="tx1"/>
                </a:solidFill>
                <a:effectLst/>
                <a:latin typeface="+mn-lt"/>
                <a:ea typeface="+mn-ea"/>
                <a:cs typeface="+mn-cs"/>
              </a:rPr>
              <a:t>, N.Y.: Orbis Books, 2004.</a:t>
            </a:r>
            <a:endParaRPr lang="de-CH"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Denis Edwards, Partaking of God: Trinity, evolution, and ecology. Collegeville, Minn.: Liturgical Press, 2014.</a:t>
            </a:r>
            <a:endParaRPr lang="de-CH"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Elizabeth A. Johnson, Ask the Beast: Darwin and the God of Love. </a:t>
            </a:r>
            <a:r>
              <a:rPr lang="de-CH" sz="1200" kern="1200" dirty="0">
                <a:solidFill>
                  <a:schemeClr val="tx1"/>
                </a:solidFill>
                <a:effectLst/>
                <a:latin typeface="+mn-lt"/>
                <a:ea typeface="+mn-ea"/>
                <a:cs typeface="+mn-cs"/>
              </a:rPr>
              <a:t>London: </a:t>
            </a:r>
            <a:r>
              <a:rPr lang="de-CH" sz="1200" kern="1200" dirty="0" err="1">
                <a:solidFill>
                  <a:schemeClr val="tx1"/>
                </a:solidFill>
                <a:effectLst/>
                <a:latin typeface="+mn-lt"/>
                <a:ea typeface="+mn-ea"/>
                <a:cs typeface="+mn-cs"/>
              </a:rPr>
              <a:t>Bloomsbury</a:t>
            </a:r>
            <a:r>
              <a:rPr lang="de-CH" sz="1200" kern="1200" dirty="0">
                <a:solidFill>
                  <a:schemeClr val="tx1"/>
                </a:solidFill>
                <a:effectLst/>
                <a:latin typeface="+mn-lt"/>
                <a:ea typeface="+mn-ea"/>
                <a:cs typeface="+mn-cs"/>
              </a:rPr>
              <a:t>, 2015.</a:t>
            </a:r>
          </a:p>
          <a:p>
            <a:endParaRPr lang="de-CH" sz="1200" kern="1200" dirty="0">
              <a:solidFill>
                <a:schemeClr val="tx1"/>
              </a:solidFill>
              <a:effectLst/>
              <a:latin typeface="+mn-lt"/>
              <a:ea typeface="+mn-ea"/>
              <a:cs typeface="+mn-cs"/>
            </a:endParaRPr>
          </a:p>
          <a:p>
            <a:r>
              <a:rPr lang="de-CH" sz="1200" kern="1200" dirty="0">
                <a:solidFill>
                  <a:schemeClr val="tx1"/>
                </a:solidFill>
                <a:effectLst/>
                <a:latin typeface="+mn-lt"/>
                <a:ea typeface="+mn-ea"/>
                <a:cs typeface="+mn-cs"/>
              </a:rPr>
              <a:t>«Lehre mich, Ewiger, Deinen Weg» Ps. 86:11: Ethik im Judentum (</a:t>
            </a:r>
            <a:r>
              <a:rPr lang="de-CH" sz="1200" kern="1200" dirty="0" err="1">
                <a:solidFill>
                  <a:schemeClr val="tx1"/>
                </a:solidFill>
                <a:effectLst/>
                <a:latin typeface="+mn-lt"/>
                <a:ea typeface="+mn-ea"/>
                <a:cs typeface="+mn-cs"/>
              </a:rPr>
              <a:t>hg</a:t>
            </a:r>
            <a:r>
              <a:rPr lang="de-CH" sz="1200" kern="1200" dirty="0">
                <a:solidFill>
                  <a:schemeClr val="tx1"/>
                </a:solidFill>
                <a:effectLst/>
                <a:latin typeface="+mn-lt"/>
                <a:ea typeface="+mn-ea"/>
                <a:cs typeface="+mn-cs"/>
              </a:rPr>
              <a:t>. v. Zentralrat der Juden in Deutschland und Schweizerischen Israelitischen Gemeindebund; Berlin: </a:t>
            </a:r>
            <a:r>
              <a:rPr lang="de-CH" sz="1200" kern="1200" dirty="0" err="1">
                <a:solidFill>
                  <a:schemeClr val="tx1"/>
                </a:solidFill>
                <a:effectLst/>
                <a:latin typeface="+mn-lt"/>
                <a:ea typeface="+mn-ea"/>
                <a:cs typeface="+mn-cs"/>
              </a:rPr>
              <a:t>Heintrich</a:t>
            </a:r>
            <a:r>
              <a:rPr lang="de-CH" sz="1200" kern="1200" dirty="0">
                <a:solidFill>
                  <a:schemeClr val="tx1"/>
                </a:solidFill>
                <a:effectLst/>
                <a:latin typeface="+mn-lt"/>
                <a:ea typeface="+mn-ea"/>
                <a:cs typeface="+mn-cs"/>
              </a:rPr>
              <a:t> &amp; </a:t>
            </a:r>
            <a:r>
              <a:rPr lang="de-CH" sz="1200" kern="1200" dirty="0" err="1">
                <a:solidFill>
                  <a:schemeClr val="tx1"/>
                </a:solidFill>
                <a:effectLst/>
                <a:latin typeface="+mn-lt"/>
                <a:ea typeface="+mn-ea"/>
                <a:cs typeface="+mn-cs"/>
              </a:rPr>
              <a:t>Heintrich</a:t>
            </a:r>
            <a:r>
              <a:rPr lang="de-CH" sz="1200" kern="1200" dirty="0">
                <a:solidFill>
                  <a:schemeClr val="tx1"/>
                </a:solidFill>
                <a:effectLst/>
                <a:latin typeface="+mn-lt"/>
                <a:ea typeface="+mn-ea"/>
                <a:cs typeface="+mn-cs"/>
              </a:rPr>
              <a:t>, 2015). </a:t>
            </a:r>
          </a:p>
          <a:p>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Hava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Tirosh</a:t>
            </a:r>
            <a:r>
              <a:rPr lang="en-US" sz="1200" kern="1200" dirty="0">
                <a:solidFill>
                  <a:schemeClr val="tx1"/>
                </a:solidFill>
                <a:effectLst/>
                <a:latin typeface="+mn-lt"/>
                <a:ea typeface="+mn-ea"/>
                <a:cs typeface="+mn-cs"/>
              </a:rPr>
              <a:t>-Samuelson, Judaism, in The Oxford Handbook of Religion an Ecology (hg. v. Roger S. Gottlieb. </a:t>
            </a:r>
            <a:r>
              <a:rPr lang="de-CH" sz="1200" kern="1200" dirty="0">
                <a:solidFill>
                  <a:schemeClr val="tx1"/>
                </a:solidFill>
                <a:effectLst/>
                <a:latin typeface="+mn-lt"/>
                <a:ea typeface="+mn-ea"/>
                <a:cs typeface="+mn-cs"/>
              </a:rPr>
              <a:t>Oxford: University Press, 2006), 25-46.</a:t>
            </a:r>
          </a:p>
          <a:p>
            <a:endParaRPr lang="de-CH" sz="1200" kern="1200" dirty="0">
              <a:solidFill>
                <a:schemeClr val="tx1"/>
              </a:solidFill>
              <a:effectLst/>
              <a:latin typeface="+mn-lt"/>
              <a:ea typeface="+mn-ea"/>
              <a:cs typeface="+mn-cs"/>
            </a:endParaRPr>
          </a:p>
          <a:p>
            <a:r>
              <a:rPr lang="de-CH" sz="1200" kern="1200" dirty="0">
                <a:solidFill>
                  <a:schemeClr val="tx1"/>
                </a:solidFill>
                <a:effectLst/>
                <a:latin typeface="+mn-lt"/>
                <a:ea typeface="+mn-ea"/>
                <a:cs typeface="+mn-cs"/>
              </a:rPr>
              <a:t>Ursula </a:t>
            </a:r>
            <a:r>
              <a:rPr lang="de-CH" sz="1200" kern="1200" dirty="0" err="1">
                <a:solidFill>
                  <a:schemeClr val="tx1"/>
                </a:solidFill>
                <a:effectLst/>
                <a:latin typeface="+mn-lt"/>
                <a:ea typeface="+mn-ea"/>
                <a:cs typeface="+mn-cs"/>
              </a:rPr>
              <a:t>Kowanda</a:t>
            </a:r>
            <a:r>
              <a:rPr lang="de-CH" sz="1200" kern="1200" dirty="0">
                <a:solidFill>
                  <a:schemeClr val="tx1"/>
                </a:solidFill>
                <a:effectLst/>
                <a:latin typeface="+mn-lt"/>
                <a:ea typeface="+mn-ea"/>
                <a:cs typeface="+mn-cs"/>
              </a:rPr>
              <a:t>-Yassin, Mensch und Naturverständnis im sunnitischen Islam: Ein Beitrag zum aktuellen Umweltdiskurs. </a:t>
            </a:r>
            <a:r>
              <a:rPr lang="en-US" sz="1200" kern="1200" dirty="0">
                <a:solidFill>
                  <a:schemeClr val="tx1"/>
                </a:solidFill>
                <a:effectLst/>
                <a:latin typeface="+mn-lt"/>
                <a:ea typeface="+mn-ea"/>
                <a:cs typeface="+mn-cs"/>
              </a:rPr>
              <a:t>Würzburg: Ergon, 2011.</a:t>
            </a:r>
            <a:endParaRPr lang="de-CH" sz="120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5"/>
          </p:nvPr>
        </p:nvSpPr>
        <p:spPr/>
        <p:txBody>
          <a:bodyPr/>
          <a:lstStyle/>
          <a:p>
            <a:fld id="{92383C3E-C972-D14F-BBA1-88A056F54D7F}" type="slidenum">
              <a:rPr lang="de-DE" smtClean="0"/>
              <a:t>40</a:t>
            </a:fld>
            <a:endParaRPr lang="de-DE"/>
          </a:p>
        </p:txBody>
      </p:sp>
    </p:spTree>
    <p:extLst>
      <p:ext uri="{BB962C8B-B14F-4D97-AF65-F5344CB8AC3E}">
        <p14:creationId xmlns:p14="http://schemas.microsoft.com/office/powerpoint/2010/main" val="3512831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Intrinsisches Argument</a:t>
            </a:r>
            <a:r>
              <a:rPr lang="de-CH" dirty="0"/>
              <a:t>: Biodiversität hat einen Wert jenseits aller menschlichen Bedürfnisse und Ansprüche und unabhängig von der menschlichen Existenz (nicht-anthropozentrische Werte).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sz="1200" kern="1200" dirty="0">
              <a:solidFill>
                <a:schemeClr val="tx1"/>
              </a:solidFill>
              <a:effectLst/>
              <a:latin typeface="+mn-lt"/>
              <a:ea typeface="+mn-ea"/>
              <a:cs typeface="+mn-cs"/>
            </a:endParaRPr>
          </a:p>
          <a:p>
            <a:r>
              <a:rPr lang="de-CH" sz="1200" u="sng" kern="1200" dirty="0">
                <a:solidFill>
                  <a:schemeClr val="tx1"/>
                </a:solidFill>
                <a:effectLst/>
                <a:latin typeface="+mn-lt"/>
                <a:ea typeface="+mn-ea"/>
                <a:cs typeface="+mn-cs"/>
              </a:rPr>
              <a:t>Weiterführende Literatur:</a:t>
            </a:r>
          </a:p>
          <a:p>
            <a:r>
              <a:rPr lang="de-CH" sz="1200" kern="1200" dirty="0">
                <a:solidFill>
                  <a:schemeClr val="tx1"/>
                </a:solidFill>
                <a:effectLst/>
                <a:latin typeface="+mn-lt"/>
                <a:ea typeface="+mn-ea"/>
                <a:cs typeface="+mn-cs"/>
              </a:rPr>
              <a:t>Agar, N. (2001) </a:t>
            </a:r>
            <a:r>
              <a:rPr lang="de-CH" sz="1200" kern="1200" dirty="0" err="1">
                <a:solidFill>
                  <a:schemeClr val="tx1"/>
                </a:solidFill>
                <a:effectLst/>
                <a:latin typeface="+mn-lt"/>
                <a:ea typeface="+mn-ea"/>
                <a:cs typeface="+mn-cs"/>
              </a:rPr>
              <a:t>Life's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Intrinsic</a:t>
            </a:r>
            <a:r>
              <a:rPr lang="de-CH" sz="1200" kern="1200" dirty="0">
                <a:solidFill>
                  <a:schemeClr val="tx1"/>
                </a:solidFill>
                <a:effectLst/>
                <a:latin typeface="+mn-lt"/>
                <a:ea typeface="+mn-ea"/>
                <a:cs typeface="+mn-cs"/>
              </a:rPr>
              <a:t> Value: Science, </a:t>
            </a:r>
            <a:r>
              <a:rPr lang="de-CH" sz="1200" kern="1200" dirty="0" err="1">
                <a:solidFill>
                  <a:schemeClr val="tx1"/>
                </a:solidFill>
                <a:effectLst/>
                <a:latin typeface="+mn-lt"/>
                <a:ea typeface="+mn-ea"/>
                <a:cs typeface="+mn-cs"/>
              </a:rPr>
              <a:t>Ethics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and</a:t>
            </a:r>
            <a:r>
              <a:rPr lang="de-CH" sz="1200" kern="1200" dirty="0">
                <a:solidFill>
                  <a:schemeClr val="tx1"/>
                </a:solidFill>
                <a:effectLst/>
                <a:latin typeface="+mn-lt"/>
                <a:ea typeface="+mn-ea"/>
                <a:cs typeface="+mn-cs"/>
              </a:rPr>
              <a:t> Nature. New York, NY: Columbia University Press</a:t>
            </a:r>
          </a:p>
          <a:p>
            <a:endParaRPr lang="de-CH" sz="1200" kern="1200" dirty="0">
              <a:solidFill>
                <a:schemeClr val="tx1"/>
              </a:solidFill>
              <a:effectLst/>
              <a:latin typeface="+mn-lt"/>
              <a:ea typeface="+mn-ea"/>
              <a:cs typeface="+mn-cs"/>
            </a:endParaRPr>
          </a:p>
          <a:p>
            <a:r>
              <a:rPr lang="de-CH" sz="1200" kern="1200" dirty="0">
                <a:solidFill>
                  <a:schemeClr val="tx1"/>
                </a:solidFill>
                <a:effectLst/>
                <a:latin typeface="+mn-lt"/>
                <a:ea typeface="+mn-ea"/>
                <a:cs typeface="+mn-cs"/>
              </a:rPr>
              <a:t>Uta Eser, Potthast T. (1999): Naturschutzethik. Eine Einführung für die Praxis. Baden-Baden: Nomos. Open </a:t>
            </a:r>
            <a:r>
              <a:rPr lang="de-CH" sz="1200" kern="1200" dirty="0" err="1">
                <a:solidFill>
                  <a:schemeClr val="tx1"/>
                </a:solidFill>
                <a:effectLst/>
                <a:latin typeface="+mn-lt"/>
                <a:ea typeface="+mn-ea"/>
                <a:cs typeface="+mn-cs"/>
              </a:rPr>
              <a:t>access</a:t>
            </a:r>
            <a:r>
              <a:rPr lang="de-CH" sz="1200" kern="1200" dirty="0">
                <a:solidFill>
                  <a:schemeClr val="tx1"/>
                </a:solidFill>
                <a:effectLst/>
                <a:latin typeface="+mn-lt"/>
                <a:ea typeface="+mn-ea"/>
                <a:cs typeface="+mn-cs"/>
              </a:rPr>
              <a:t>: https://</a:t>
            </a:r>
            <a:r>
              <a:rPr lang="de-CH" sz="1200" kern="1200" dirty="0" err="1">
                <a:solidFill>
                  <a:schemeClr val="tx1"/>
                </a:solidFill>
                <a:effectLst/>
                <a:latin typeface="+mn-lt"/>
                <a:ea typeface="+mn-ea"/>
                <a:cs typeface="+mn-cs"/>
              </a:rPr>
              <a:t>www.nomos-elibrary.de</a:t>
            </a:r>
            <a:r>
              <a:rPr lang="de-CH" sz="1200" kern="1200" dirty="0">
                <a:solidFill>
                  <a:schemeClr val="tx1"/>
                </a:solidFill>
                <a:effectLst/>
                <a:latin typeface="+mn-lt"/>
                <a:ea typeface="+mn-ea"/>
                <a:cs typeface="+mn-cs"/>
              </a:rPr>
              <a:t>/10.5771/9783845261447/</a:t>
            </a:r>
            <a:r>
              <a:rPr lang="de-CH" sz="1200" kern="1200" dirty="0" err="1">
                <a:solidFill>
                  <a:schemeClr val="tx1"/>
                </a:solidFill>
                <a:effectLst/>
                <a:latin typeface="+mn-lt"/>
                <a:ea typeface="+mn-ea"/>
                <a:cs typeface="+mn-cs"/>
              </a:rPr>
              <a:t>naturschutzethik</a:t>
            </a:r>
            <a:endParaRPr lang="de-CH" sz="1200" kern="1200" dirty="0">
              <a:solidFill>
                <a:schemeClr val="tx1"/>
              </a:solidFill>
              <a:effectLst/>
              <a:latin typeface="+mn-lt"/>
              <a:ea typeface="+mn-ea"/>
              <a:cs typeface="+mn-cs"/>
            </a:endParaRPr>
          </a:p>
          <a:p>
            <a:endParaRPr lang="de-CH"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Eser (2017) Naturschutzethik, Eigenwert der Natur und Naturbewusstsein. AK Naturschutz </a:t>
            </a:r>
            <a:r>
              <a:rPr lang="de-DE" sz="1200" dirty="0" err="1"/>
              <a:t>Giessen</a:t>
            </a:r>
            <a:endParaRPr lang="de-CH" sz="1200" kern="1200" dirty="0">
              <a:solidFill>
                <a:schemeClr val="tx1"/>
              </a:solidFill>
              <a:effectLst/>
              <a:latin typeface="+mn-lt"/>
              <a:ea typeface="+mn-ea"/>
              <a:cs typeface="+mn-cs"/>
            </a:endParaRPr>
          </a:p>
          <a:p>
            <a:endParaRPr lang="de-CH" sz="1200" kern="1200" dirty="0">
              <a:solidFill>
                <a:schemeClr val="tx1"/>
              </a:solidFill>
              <a:effectLst/>
              <a:latin typeface="+mn-lt"/>
              <a:ea typeface="+mn-ea"/>
              <a:cs typeface="+mn-cs"/>
            </a:endParaRPr>
          </a:p>
          <a:p>
            <a:r>
              <a:rPr lang="de-CH" sz="1200" kern="1200" dirty="0" err="1">
                <a:solidFill>
                  <a:schemeClr val="tx1"/>
                </a:solidFill>
                <a:effectLst/>
                <a:latin typeface="+mn-lt"/>
                <a:ea typeface="+mn-ea"/>
                <a:cs typeface="+mn-cs"/>
              </a:rPr>
              <a:t>Gorke</a:t>
            </a:r>
            <a:r>
              <a:rPr lang="de-CH" sz="1200" kern="1200" dirty="0">
                <a:solidFill>
                  <a:schemeClr val="tx1"/>
                </a:solidFill>
                <a:effectLst/>
                <a:latin typeface="+mn-lt"/>
                <a:ea typeface="+mn-ea"/>
                <a:cs typeface="+mn-cs"/>
              </a:rPr>
              <a:t> M. (2010): Eigenwert der Natur: Ethische Begründung und Konsequenzen. Stuttgart: Hirzel.</a:t>
            </a:r>
          </a:p>
          <a:p>
            <a:endParaRPr lang="de-CH" sz="1200" kern="1200" dirty="0">
              <a:solidFill>
                <a:schemeClr val="tx1"/>
              </a:solidFill>
              <a:effectLst/>
              <a:latin typeface="+mn-lt"/>
              <a:ea typeface="+mn-ea"/>
              <a:cs typeface="+mn-cs"/>
            </a:endParaRPr>
          </a:p>
          <a:p>
            <a:r>
              <a:rPr lang="de-CH" sz="1200" kern="1200" dirty="0">
                <a:solidFill>
                  <a:schemeClr val="tx1"/>
                </a:solidFill>
                <a:effectLst/>
                <a:latin typeface="+mn-lt"/>
                <a:ea typeface="+mn-ea"/>
                <a:cs typeface="+mn-cs"/>
              </a:rPr>
              <a:t>Potthast, Thomas (2005): Was ist Biodiversität und warum soll sie erhalten werden? Wissenschaftstheoretische und ethische Thesen. Denkanstösse Band 2/2005: «Thesen zur Biodiversität».  Stiftung Natur und Umwelt Rheinland-Pfalz, S. 17-29</a:t>
            </a:r>
          </a:p>
          <a:p>
            <a:endParaRPr lang="de-CH"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Newman J.A., Varner G., </a:t>
            </a:r>
            <a:r>
              <a:rPr lang="en-US" sz="1200" kern="1200" dirty="0" err="1">
                <a:solidFill>
                  <a:schemeClr val="tx1"/>
                </a:solidFill>
                <a:effectLst/>
                <a:latin typeface="+mn-lt"/>
                <a:ea typeface="+mn-ea"/>
                <a:cs typeface="+mn-cs"/>
              </a:rPr>
              <a:t>Linquist</a:t>
            </a:r>
            <a:r>
              <a:rPr lang="en-US" sz="1200" kern="1200" dirty="0">
                <a:solidFill>
                  <a:schemeClr val="tx1"/>
                </a:solidFill>
                <a:effectLst/>
                <a:latin typeface="+mn-lt"/>
                <a:ea typeface="+mn-ea"/>
                <a:cs typeface="+mn-cs"/>
              </a:rPr>
              <a:t> S (2017) Defending Biodiversity. Environmental Science and Ethics. Cambridge University Press</a:t>
            </a:r>
            <a:endParaRPr lang="de-CH" sz="1200" kern="1200" dirty="0">
              <a:solidFill>
                <a:schemeClr val="tx1"/>
              </a:solidFill>
              <a:effectLst/>
              <a:latin typeface="+mn-lt"/>
              <a:ea typeface="+mn-ea"/>
              <a:cs typeface="+mn-cs"/>
            </a:endParaRPr>
          </a:p>
          <a:p>
            <a:endParaRPr lang="de-CH" sz="120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5"/>
          </p:nvPr>
        </p:nvSpPr>
        <p:spPr/>
        <p:txBody>
          <a:bodyPr/>
          <a:lstStyle/>
          <a:p>
            <a:fld id="{92383C3E-C972-D14F-BBA1-88A056F54D7F}" type="slidenum">
              <a:rPr lang="de-DE" smtClean="0"/>
              <a:t>5</a:t>
            </a:fld>
            <a:endParaRPr lang="de-DE"/>
          </a:p>
        </p:txBody>
      </p:sp>
    </p:spTree>
    <p:extLst>
      <p:ext uri="{BB962C8B-B14F-4D97-AF65-F5344CB8AC3E}">
        <p14:creationId xmlns:p14="http://schemas.microsoft.com/office/powerpoint/2010/main" val="3826061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b="1"/>
              <a:t>Instrumentelles </a:t>
            </a:r>
            <a:r>
              <a:rPr lang="de-CH" b="1" dirty="0"/>
              <a:t>Argument</a:t>
            </a:r>
            <a:r>
              <a:rPr lang="de-CH" dirty="0"/>
              <a:t>: Biodiversität ist wertvoll, weil der Mensch vollständig abhängig ist von den Ressourcen und Leistungen, die die Biosphäre mit ihrer Vielfalt bereithält. </a:t>
            </a:r>
          </a:p>
          <a:p>
            <a:pPr marL="0" marR="0" lvl="0" indent="0" algn="l" defTabSz="914400" rtl="0" eaLnBrk="1" fontAlgn="auto" latinLnBrk="0" hangingPunct="1">
              <a:lnSpc>
                <a:spcPct val="100000"/>
              </a:lnSpc>
              <a:spcBef>
                <a:spcPts val="0"/>
              </a:spcBef>
              <a:spcAft>
                <a:spcPts val="0"/>
              </a:spcAft>
              <a:buClrTx/>
              <a:buSzTx/>
              <a:buFontTx/>
              <a:buNone/>
              <a:tabLst/>
              <a:defRPr/>
            </a:pPr>
            <a:r>
              <a:rPr lang="de-CH" b="1" dirty="0"/>
              <a:t>Relationales Argument</a:t>
            </a:r>
            <a:r>
              <a:rPr lang="de-CH" dirty="0"/>
              <a:t>: Die Beziehung zur Natur ist ein wesentlicher Faktor menschlichen Wohlbefindens. Bei Instrumentellen und Relationalen Argumenten sind die Beiträge der Natur für den Menschen (</a:t>
            </a:r>
            <a:r>
              <a:rPr lang="de-CH" b="1" dirty="0" err="1"/>
              <a:t>N</a:t>
            </a:r>
            <a:r>
              <a:rPr lang="de-CH" dirty="0" err="1"/>
              <a:t>ature’s</a:t>
            </a:r>
            <a:r>
              <a:rPr lang="de-CH" dirty="0"/>
              <a:t> </a:t>
            </a:r>
            <a:r>
              <a:rPr lang="de-CH" b="1" dirty="0" err="1"/>
              <a:t>C</a:t>
            </a:r>
            <a:r>
              <a:rPr lang="de-CH" dirty="0" err="1"/>
              <a:t>ontributions</a:t>
            </a:r>
            <a:r>
              <a:rPr lang="de-CH" dirty="0"/>
              <a:t> </a:t>
            </a:r>
            <a:r>
              <a:rPr lang="de-CH" dirty="0" err="1"/>
              <a:t>to</a:t>
            </a:r>
            <a:r>
              <a:rPr lang="de-CH" dirty="0"/>
              <a:t> </a:t>
            </a:r>
            <a:r>
              <a:rPr lang="de-CH" b="1" dirty="0"/>
              <a:t>P</a:t>
            </a:r>
            <a:r>
              <a:rPr lang="de-CH" dirty="0"/>
              <a:t>eople,</a:t>
            </a:r>
            <a:r>
              <a:rPr lang="de-CH" b="1" dirty="0"/>
              <a:t> NCPs</a:t>
            </a:r>
            <a:r>
              <a:rPr lang="de-CH" dirty="0"/>
              <a:t>, Diaz et al. 2018) im Fokus. </a:t>
            </a: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dirty="0">
                <a:solidFill>
                  <a:schemeClr val="bg2"/>
                </a:solidFill>
                <a:latin typeface="Avenir Next Condensed" panose="020B0506020202020204" pitchFamily="34" charset="0"/>
              </a:rPr>
              <a:t>NCP 18</a:t>
            </a:r>
            <a:r>
              <a:rPr lang="de-CH" sz="1200" kern="1200" dirty="0">
                <a:solidFill>
                  <a:schemeClr val="tx1"/>
                </a:solidFill>
                <a:effectLst/>
                <a:latin typeface="+mn-lt"/>
                <a:ea typeface="+mn-ea"/>
                <a:cs typeface="+mn-cs"/>
              </a:rPr>
              <a:t>: </a:t>
            </a:r>
            <a:r>
              <a:rPr lang="de-CH" sz="1200" i="1" kern="1200" dirty="0">
                <a:solidFill>
                  <a:schemeClr val="tx1"/>
                </a:solidFill>
                <a:effectLst/>
                <a:latin typeface="+mn-lt"/>
                <a:ea typeface="+mn-ea"/>
                <a:cs typeface="+mn-cs"/>
              </a:rPr>
              <a:t>Optionen für die Zukunft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u="sng" kern="1200" dirty="0">
                <a:solidFill>
                  <a:schemeClr val="tx1"/>
                </a:solidFill>
                <a:effectLst/>
                <a:latin typeface="+mn-lt"/>
                <a:ea typeface="+mn-ea"/>
                <a:cs typeface="+mn-cs"/>
              </a:rPr>
              <a:t>Weiterführende Literatur:</a:t>
            </a:r>
          </a:p>
          <a:p>
            <a:endParaRPr lang="de-CH" sz="1200" kern="1200" dirty="0">
              <a:solidFill>
                <a:schemeClr val="tx1"/>
              </a:solidFill>
              <a:effectLst/>
              <a:latin typeface="+mn-lt"/>
              <a:ea typeface="+mn-ea"/>
              <a:cs typeface="+mn-cs"/>
            </a:endParaRPr>
          </a:p>
          <a:p>
            <a:r>
              <a:rPr lang="de-CH" sz="1200" kern="1200" dirty="0">
                <a:solidFill>
                  <a:schemeClr val="tx1"/>
                </a:solidFill>
                <a:effectLst/>
                <a:latin typeface="+mn-lt"/>
                <a:ea typeface="+mn-ea"/>
                <a:cs typeface="+mn-cs"/>
              </a:rPr>
              <a:t>Faith D. P. et al. (2010) </a:t>
            </a:r>
            <a:r>
              <a:rPr lang="de-CH" sz="1200" kern="1200" dirty="0" err="1">
                <a:solidFill>
                  <a:schemeClr val="tx1"/>
                </a:solidFill>
                <a:effectLst/>
                <a:latin typeface="+mn-lt"/>
                <a:ea typeface="+mn-ea"/>
                <a:cs typeface="+mn-cs"/>
              </a:rPr>
              <a:t>Evosystem</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services</a:t>
            </a:r>
            <a:r>
              <a:rPr lang="de-CH" sz="1200" kern="1200" dirty="0">
                <a:solidFill>
                  <a:schemeClr val="tx1"/>
                </a:solidFill>
                <a:effectLst/>
                <a:latin typeface="+mn-lt"/>
                <a:ea typeface="+mn-ea"/>
                <a:cs typeface="+mn-cs"/>
              </a:rPr>
              <a:t>: an </a:t>
            </a:r>
            <a:r>
              <a:rPr lang="de-CH" sz="1200" kern="1200" dirty="0" err="1">
                <a:solidFill>
                  <a:schemeClr val="tx1"/>
                </a:solidFill>
                <a:effectLst/>
                <a:latin typeface="+mn-lt"/>
                <a:ea typeface="+mn-ea"/>
                <a:cs typeface="+mn-cs"/>
              </a:rPr>
              <a:t>evolutionary</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perspective</a:t>
            </a:r>
            <a:r>
              <a:rPr lang="de-CH" sz="1200" kern="1200" dirty="0">
                <a:solidFill>
                  <a:schemeClr val="tx1"/>
                </a:solidFill>
                <a:effectLst/>
                <a:latin typeface="+mn-lt"/>
                <a:ea typeface="+mn-ea"/>
                <a:cs typeface="+mn-cs"/>
              </a:rPr>
              <a:t> on </a:t>
            </a:r>
            <a:r>
              <a:rPr lang="de-CH" sz="1200" kern="1200" dirty="0" err="1">
                <a:solidFill>
                  <a:schemeClr val="tx1"/>
                </a:solidFill>
                <a:effectLst/>
                <a:latin typeface="+mn-lt"/>
                <a:ea typeface="+mn-ea"/>
                <a:cs typeface="+mn-cs"/>
              </a:rPr>
              <a:t>the</a:t>
            </a:r>
            <a:r>
              <a:rPr lang="de-CH" sz="1200" kern="1200" dirty="0">
                <a:solidFill>
                  <a:schemeClr val="tx1"/>
                </a:solidFill>
                <a:effectLst/>
                <a:latin typeface="+mn-lt"/>
                <a:ea typeface="+mn-ea"/>
                <a:cs typeface="+mn-cs"/>
              </a:rPr>
              <a:t> links </a:t>
            </a:r>
            <a:r>
              <a:rPr lang="de-CH" sz="1200" kern="1200" dirty="0" err="1">
                <a:solidFill>
                  <a:schemeClr val="tx1"/>
                </a:solidFill>
                <a:effectLst/>
                <a:latin typeface="+mn-lt"/>
                <a:ea typeface="+mn-ea"/>
                <a:cs typeface="+mn-cs"/>
              </a:rPr>
              <a:t>between</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biodiversity</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and</a:t>
            </a:r>
            <a:r>
              <a:rPr lang="de-CH" sz="1200" kern="1200" dirty="0">
                <a:solidFill>
                  <a:schemeClr val="tx1"/>
                </a:solidFill>
                <a:effectLst/>
                <a:latin typeface="+mn-lt"/>
                <a:ea typeface="+mn-ea"/>
                <a:cs typeface="+mn-cs"/>
              </a:rPr>
              <a:t> human well-</a:t>
            </a:r>
            <a:r>
              <a:rPr lang="de-CH" sz="1200" kern="1200" dirty="0" err="1">
                <a:solidFill>
                  <a:schemeClr val="tx1"/>
                </a:solidFill>
                <a:effectLst/>
                <a:latin typeface="+mn-lt"/>
                <a:ea typeface="+mn-ea"/>
                <a:cs typeface="+mn-cs"/>
              </a:rPr>
              <a:t>being</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Current</a:t>
            </a:r>
            <a:r>
              <a:rPr lang="de-CH" sz="1200" kern="1200" dirty="0">
                <a:solidFill>
                  <a:schemeClr val="tx1"/>
                </a:solidFill>
                <a:effectLst/>
                <a:latin typeface="+mn-lt"/>
                <a:ea typeface="+mn-ea"/>
                <a:cs typeface="+mn-cs"/>
              </a:rPr>
              <a:t> Opinion in Environmental </a:t>
            </a:r>
            <a:r>
              <a:rPr lang="de-CH" sz="1200" kern="1200" dirty="0" err="1">
                <a:solidFill>
                  <a:schemeClr val="tx1"/>
                </a:solidFill>
                <a:effectLst/>
                <a:latin typeface="+mn-lt"/>
                <a:ea typeface="+mn-ea"/>
                <a:cs typeface="+mn-cs"/>
              </a:rPr>
              <a:t>Sustainability</a:t>
            </a:r>
            <a:r>
              <a:rPr lang="de-CH" sz="1200" kern="1200" dirty="0">
                <a:solidFill>
                  <a:schemeClr val="tx1"/>
                </a:solidFill>
                <a:effectLst/>
                <a:latin typeface="+mn-lt"/>
                <a:ea typeface="+mn-ea"/>
                <a:cs typeface="+mn-cs"/>
              </a:rPr>
              <a:t> 2, 66 (2010/05/01/, 2010). </a:t>
            </a:r>
          </a:p>
          <a:p>
            <a:endParaRPr lang="de-CH" sz="1200" kern="1200" dirty="0">
              <a:solidFill>
                <a:schemeClr val="tx1"/>
              </a:solidFill>
              <a:effectLst/>
              <a:latin typeface="+mn-lt"/>
              <a:ea typeface="+mn-ea"/>
              <a:cs typeface="+mn-cs"/>
            </a:endParaRPr>
          </a:p>
          <a:p>
            <a:r>
              <a:rPr lang="de-CH" sz="1200" kern="1200" dirty="0">
                <a:solidFill>
                  <a:schemeClr val="tx1"/>
                </a:solidFill>
                <a:effectLst/>
                <a:latin typeface="+mn-lt"/>
                <a:ea typeface="+mn-ea"/>
                <a:cs typeface="+mn-cs"/>
              </a:rPr>
              <a:t>Hendry A. P. et al. (2017) Human </a:t>
            </a:r>
            <a:r>
              <a:rPr lang="de-CH" sz="1200" kern="1200" dirty="0" err="1">
                <a:solidFill>
                  <a:schemeClr val="tx1"/>
                </a:solidFill>
                <a:effectLst/>
                <a:latin typeface="+mn-lt"/>
                <a:ea typeface="+mn-ea"/>
                <a:cs typeface="+mn-cs"/>
              </a:rPr>
              <a:t>influences</a:t>
            </a:r>
            <a:r>
              <a:rPr lang="de-CH" sz="1200" kern="1200" dirty="0">
                <a:solidFill>
                  <a:schemeClr val="tx1"/>
                </a:solidFill>
                <a:effectLst/>
                <a:latin typeface="+mn-lt"/>
                <a:ea typeface="+mn-ea"/>
                <a:cs typeface="+mn-cs"/>
              </a:rPr>
              <a:t> on </a:t>
            </a:r>
            <a:r>
              <a:rPr lang="de-CH" sz="1200" kern="1200" dirty="0" err="1">
                <a:solidFill>
                  <a:schemeClr val="tx1"/>
                </a:solidFill>
                <a:effectLst/>
                <a:latin typeface="+mn-lt"/>
                <a:ea typeface="+mn-ea"/>
                <a:cs typeface="+mn-cs"/>
              </a:rPr>
              <a:t>evolution</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and</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the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ecological</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and</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societal</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consequences</a:t>
            </a:r>
            <a:r>
              <a:rPr lang="de-CH" sz="1200" kern="1200" dirty="0">
                <a:solidFill>
                  <a:schemeClr val="tx1"/>
                </a:solidFill>
                <a:effectLst/>
                <a:latin typeface="+mn-lt"/>
                <a:ea typeface="+mn-ea"/>
                <a:cs typeface="+mn-cs"/>
              </a:rPr>
              <a:t>. The Royal Society. </a:t>
            </a:r>
            <a:r>
              <a:rPr lang="de-CH" sz="1200" u="none" strike="noStrike" kern="1200" dirty="0">
                <a:solidFill>
                  <a:schemeClr val="tx1"/>
                </a:solidFill>
                <a:effectLst/>
                <a:latin typeface="+mn-lt"/>
                <a:ea typeface="+mn-ea"/>
                <a:cs typeface="+mn-cs"/>
                <a:hlinkClick r:id="rId3"/>
              </a:rPr>
              <a:t>https://doi.org/10.1098/rstb.2016.0028</a:t>
            </a:r>
            <a:endParaRPr lang="de-CH" sz="1200" kern="1200" dirty="0">
              <a:solidFill>
                <a:schemeClr val="tx1"/>
              </a:solidFill>
              <a:effectLst/>
              <a:latin typeface="+mn-lt"/>
              <a:ea typeface="+mn-ea"/>
              <a:cs typeface="+mn-cs"/>
            </a:endParaRPr>
          </a:p>
          <a:p>
            <a:r>
              <a:rPr lang="de-CH" sz="1200" kern="1200" dirty="0">
                <a:solidFill>
                  <a:schemeClr val="tx1"/>
                </a:solidFill>
                <a:effectLst/>
                <a:latin typeface="+mn-lt"/>
                <a:ea typeface="+mn-ea"/>
                <a:cs typeface="+mn-cs"/>
              </a:rPr>
              <a:t> </a:t>
            </a:r>
          </a:p>
          <a:p>
            <a:endParaRPr lang="de-CH" dirty="0"/>
          </a:p>
        </p:txBody>
      </p:sp>
      <p:sp>
        <p:nvSpPr>
          <p:cNvPr id="4" name="Foliennummernplatzhalter 3"/>
          <p:cNvSpPr>
            <a:spLocks noGrp="1"/>
          </p:cNvSpPr>
          <p:nvPr>
            <p:ph type="sldNum" sz="quarter" idx="5"/>
          </p:nvPr>
        </p:nvSpPr>
        <p:spPr/>
        <p:txBody>
          <a:bodyPr/>
          <a:lstStyle/>
          <a:p>
            <a:fld id="{92383C3E-C972-D14F-BBA1-88A056F54D7F}" type="slidenum">
              <a:rPr lang="de-DE" smtClean="0"/>
              <a:t>41</a:t>
            </a:fld>
            <a:endParaRPr lang="de-DE"/>
          </a:p>
        </p:txBody>
      </p:sp>
    </p:spTree>
    <p:extLst>
      <p:ext uri="{BB962C8B-B14F-4D97-AF65-F5344CB8AC3E}">
        <p14:creationId xmlns:p14="http://schemas.microsoft.com/office/powerpoint/2010/main" val="30247580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92383C3E-C972-D14F-BBA1-88A056F54D7F}" type="slidenum">
              <a:rPr lang="de-DE" smtClean="0"/>
              <a:t>42</a:t>
            </a:fld>
            <a:endParaRPr lang="de-DE"/>
          </a:p>
        </p:txBody>
      </p:sp>
    </p:spTree>
    <p:extLst>
      <p:ext uri="{BB962C8B-B14F-4D97-AF65-F5344CB8AC3E}">
        <p14:creationId xmlns:p14="http://schemas.microsoft.com/office/powerpoint/2010/main" val="944601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Intrinsisches Argument</a:t>
            </a:r>
            <a:r>
              <a:rPr lang="de-CH" dirty="0"/>
              <a:t>: Biodiversität hat einen Wert jenseits aller menschlichen Bedürfnisse und Ansprüche und unabhängig von der menschlichen Existenz (nicht-anthropozentrische Werte).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sz="12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u="sng" kern="1200" dirty="0">
                <a:solidFill>
                  <a:schemeClr val="tx1"/>
                </a:solidFill>
                <a:effectLst/>
                <a:latin typeface="+mn-lt"/>
                <a:ea typeface="+mn-ea"/>
                <a:cs typeface="+mn-cs"/>
              </a:rPr>
              <a:t>Weiterführende Literatur:</a:t>
            </a:r>
          </a:p>
          <a:p>
            <a:r>
              <a:rPr lang="de-CH" dirty="0"/>
              <a:t>Nicole Bauer, Marcel Hunziker: </a:t>
            </a:r>
            <a:r>
              <a:rPr lang="de-CH" i="1" dirty="0"/>
              <a:t>Wildnis in der Schweiz. Eine qualitative Studie zu den Einstellungen zu Verwilderung und zur Ausweisung neuer </a:t>
            </a:r>
            <a:r>
              <a:rPr lang="de-CH" i="1" dirty="0" err="1"/>
              <a:t>Wildnisgebiete</a:t>
            </a:r>
            <a:r>
              <a:rPr lang="de-CH" i="1" dirty="0"/>
              <a:t>.</a:t>
            </a:r>
            <a:r>
              <a:rPr lang="de-CH" dirty="0"/>
              <a:t> In: </a:t>
            </a:r>
            <a:r>
              <a:rPr lang="de-CH" i="1" dirty="0"/>
              <a:t>Umweltpsychologie.</a:t>
            </a:r>
            <a:r>
              <a:rPr lang="de-CH" dirty="0"/>
              <a:t> 2004/8(2), S. 102–123.</a:t>
            </a:r>
          </a:p>
          <a:p>
            <a:endParaRPr lang="de-CH" sz="1200" kern="1200" dirty="0">
              <a:solidFill>
                <a:schemeClr val="tx1"/>
              </a:solidFill>
              <a:effectLst/>
              <a:latin typeface="+mn-lt"/>
              <a:ea typeface="+mn-ea"/>
              <a:cs typeface="+mn-cs"/>
            </a:endParaRPr>
          </a:p>
          <a:p>
            <a:r>
              <a:rPr lang="de-CH" sz="1200" kern="1200" dirty="0">
                <a:solidFill>
                  <a:schemeClr val="tx1"/>
                </a:solidFill>
                <a:effectLst/>
                <a:latin typeface="+mn-lt"/>
                <a:ea typeface="+mn-ea"/>
                <a:cs typeface="+mn-cs"/>
              </a:rPr>
              <a:t>Uta Eser, Potthast T. (1999): Naturschutzethik. Eine Einführung für die Praxis. Baden-Baden: Nomos. Open </a:t>
            </a:r>
            <a:r>
              <a:rPr lang="de-CH" sz="1200" kern="1200" dirty="0" err="1">
                <a:solidFill>
                  <a:schemeClr val="tx1"/>
                </a:solidFill>
                <a:effectLst/>
                <a:latin typeface="+mn-lt"/>
                <a:ea typeface="+mn-ea"/>
                <a:cs typeface="+mn-cs"/>
              </a:rPr>
              <a:t>access</a:t>
            </a:r>
            <a:r>
              <a:rPr lang="de-CH" sz="1200" kern="1200" dirty="0">
                <a:solidFill>
                  <a:schemeClr val="tx1"/>
                </a:solidFill>
                <a:effectLst/>
                <a:latin typeface="+mn-lt"/>
                <a:ea typeface="+mn-ea"/>
                <a:cs typeface="+mn-cs"/>
              </a:rPr>
              <a:t>: https://</a:t>
            </a:r>
            <a:r>
              <a:rPr lang="de-CH" sz="1200" kern="1200" dirty="0" err="1">
                <a:solidFill>
                  <a:schemeClr val="tx1"/>
                </a:solidFill>
                <a:effectLst/>
                <a:latin typeface="+mn-lt"/>
                <a:ea typeface="+mn-ea"/>
                <a:cs typeface="+mn-cs"/>
              </a:rPr>
              <a:t>www.nomos-elibrary.de</a:t>
            </a:r>
            <a:r>
              <a:rPr lang="de-CH" sz="1200" kern="1200" dirty="0">
                <a:solidFill>
                  <a:schemeClr val="tx1"/>
                </a:solidFill>
                <a:effectLst/>
                <a:latin typeface="+mn-lt"/>
                <a:ea typeface="+mn-ea"/>
                <a:cs typeface="+mn-cs"/>
              </a:rPr>
              <a:t>/10.5771/9783845261447/</a:t>
            </a:r>
            <a:r>
              <a:rPr lang="de-CH" sz="1200" kern="1200" dirty="0" err="1">
                <a:solidFill>
                  <a:schemeClr val="tx1"/>
                </a:solidFill>
                <a:effectLst/>
                <a:latin typeface="+mn-lt"/>
                <a:ea typeface="+mn-ea"/>
                <a:cs typeface="+mn-cs"/>
              </a:rPr>
              <a:t>naturschutzethik</a:t>
            </a:r>
            <a:endParaRPr lang="de-CH" sz="1200" kern="1200" dirty="0">
              <a:solidFill>
                <a:schemeClr val="tx1"/>
              </a:solidFill>
              <a:effectLst/>
              <a:latin typeface="+mn-lt"/>
              <a:ea typeface="+mn-ea"/>
              <a:cs typeface="+mn-cs"/>
            </a:endParaRPr>
          </a:p>
          <a:p>
            <a:endParaRPr lang="de-CH"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Eser (2017) Naturschutzethik, Eigenwert der Natur und Naturbewusstsein. AK Naturschutz </a:t>
            </a:r>
            <a:r>
              <a:rPr lang="de-DE" sz="1200" dirty="0" err="1"/>
              <a:t>Giessen</a:t>
            </a:r>
            <a:endParaRPr lang="de-CH" sz="1200" kern="1200" dirty="0">
              <a:solidFill>
                <a:schemeClr val="tx1"/>
              </a:solidFill>
              <a:effectLst/>
              <a:latin typeface="+mn-lt"/>
              <a:ea typeface="+mn-ea"/>
              <a:cs typeface="+mn-cs"/>
            </a:endParaRPr>
          </a:p>
          <a:p>
            <a:endParaRPr lang="de-CH" sz="1200" kern="1200" dirty="0">
              <a:solidFill>
                <a:schemeClr val="tx1"/>
              </a:solidFill>
              <a:effectLst/>
              <a:latin typeface="+mn-lt"/>
              <a:ea typeface="+mn-ea"/>
              <a:cs typeface="+mn-cs"/>
            </a:endParaRPr>
          </a:p>
          <a:p>
            <a:r>
              <a:rPr lang="de-CH" sz="1200" kern="1200" dirty="0" err="1">
                <a:solidFill>
                  <a:schemeClr val="tx1"/>
                </a:solidFill>
                <a:effectLst/>
                <a:latin typeface="+mn-lt"/>
                <a:ea typeface="+mn-ea"/>
                <a:cs typeface="+mn-cs"/>
              </a:rPr>
              <a:t>Gorke</a:t>
            </a:r>
            <a:r>
              <a:rPr lang="de-CH" sz="1200" kern="1200" dirty="0">
                <a:solidFill>
                  <a:schemeClr val="tx1"/>
                </a:solidFill>
                <a:effectLst/>
                <a:latin typeface="+mn-lt"/>
                <a:ea typeface="+mn-ea"/>
                <a:cs typeface="+mn-cs"/>
              </a:rPr>
              <a:t> M. (2010): Eigenwert der Natur: Ethische Begründung und Konsequenzen. Stuttgart: Hirzel.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kern="1200" dirty="0" err="1">
                <a:solidFill>
                  <a:schemeClr val="tx1"/>
                </a:solidFill>
                <a:effectLst/>
                <a:latin typeface="+mn-lt"/>
                <a:ea typeface="+mn-ea"/>
                <a:cs typeface="+mn-cs"/>
              </a:rPr>
              <a:t>Venter</a:t>
            </a:r>
            <a:r>
              <a:rPr lang="de-CH" sz="1200" kern="1200" dirty="0">
                <a:solidFill>
                  <a:schemeClr val="tx1"/>
                </a:solidFill>
                <a:effectLst/>
                <a:latin typeface="+mn-lt"/>
                <a:ea typeface="+mn-ea"/>
                <a:cs typeface="+mn-cs"/>
              </a:rPr>
              <a:t>, O., E. W. </a:t>
            </a:r>
            <a:r>
              <a:rPr lang="de-CH" sz="1200" kern="1200" dirty="0" err="1">
                <a:solidFill>
                  <a:schemeClr val="tx1"/>
                </a:solidFill>
                <a:effectLst/>
                <a:latin typeface="+mn-lt"/>
                <a:ea typeface="+mn-ea"/>
                <a:cs typeface="+mn-cs"/>
              </a:rPr>
              <a:t>Sanderson</a:t>
            </a:r>
            <a:r>
              <a:rPr lang="de-CH" sz="1200" kern="1200" dirty="0">
                <a:solidFill>
                  <a:schemeClr val="tx1"/>
                </a:solidFill>
                <a:effectLst/>
                <a:latin typeface="+mn-lt"/>
                <a:ea typeface="+mn-ea"/>
                <a:cs typeface="+mn-cs"/>
              </a:rPr>
              <a:t>, A. </a:t>
            </a:r>
            <a:r>
              <a:rPr lang="de-CH" sz="1200" kern="1200" dirty="0" err="1">
                <a:solidFill>
                  <a:schemeClr val="tx1"/>
                </a:solidFill>
                <a:effectLst/>
                <a:latin typeface="+mn-lt"/>
                <a:ea typeface="+mn-ea"/>
                <a:cs typeface="+mn-cs"/>
              </a:rPr>
              <a:t>Magrach</a:t>
            </a:r>
            <a:r>
              <a:rPr lang="de-CH" sz="1200" kern="1200" dirty="0">
                <a:solidFill>
                  <a:schemeClr val="tx1"/>
                </a:solidFill>
                <a:effectLst/>
                <a:latin typeface="+mn-lt"/>
                <a:ea typeface="+mn-ea"/>
                <a:cs typeface="+mn-cs"/>
              </a:rPr>
              <a:t>, J. R. </a:t>
            </a:r>
            <a:r>
              <a:rPr lang="de-CH" sz="1200" kern="1200" dirty="0" err="1">
                <a:solidFill>
                  <a:schemeClr val="tx1"/>
                </a:solidFill>
                <a:effectLst/>
                <a:latin typeface="+mn-lt"/>
                <a:ea typeface="+mn-ea"/>
                <a:cs typeface="+mn-cs"/>
              </a:rPr>
              <a:t>Allan</a:t>
            </a:r>
            <a:r>
              <a:rPr lang="de-CH" sz="1200" kern="1200" dirty="0">
                <a:solidFill>
                  <a:schemeClr val="tx1"/>
                </a:solidFill>
                <a:effectLst/>
                <a:latin typeface="+mn-lt"/>
                <a:ea typeface="+mn-ea"/>
                <a:cs typeface="+mn-cs"/>
              </a:rPr>
              <a:t>, J. </a:t>
            </a:r>
            <a:r>
              <a:rPr lang="de-CH" sz="1200" kern="1200" dirty="0" err="1">
                <a:solidFill>
                  <a:schemeClr val="tx1"/>
                </a:solidFill>
                <a:effectLst/>
                <a:latin typeface="+mn-lt"/>
                <a:ea typeface="+mn-ea"/>
                <a:cs typeface="+mn-cs"/>
              </a:rPr>
              <a:t>Beher</a:t>
            </a:r>
            <a:r>
              <a:rPr lang="de-CH" sz="1200" kern="1200" dirty="0">
                <a:solidFill>
                  <a:schemeClr val="tx1"/>
                </a:solidFill>
                <a:effectLst/>
                <a:latin typeface="+mn-lt"/>
                <a:ea typeface="+mn-ea"/>
                <a:cs typeface="+mn-cs"/>
              </a:rPr>
              <a:t>, K. R. Jones, H. P. </a:t>
            </a:r>
            <a:r>
              <a:rPr lang="de-CH" sz="1200" kern="1200" dirty="0" err="1">
                <a:solidFill>
                  <a:schemeClr val="tx1"/>
                </a:solidFill>
                <a:effectLst/>
                <a:latin typeface="+mn-lt"/>
                <a:ea typeface="+mn-ea"/>
                <a:cs typeface="+mn-cs"/>
              </a:rPr>
              <a:t>Possingham</a:t>
            </a:r>
            <a:r>
              <a:rPr lang="de-CH" sz="1200" kern="1200" dirty="0">
                <a:solidFill>
                  <a:schemeClr val="tx1"/>
                </a:solidFill>
                <a:effectLst/>
                <a:latin typeface="+mn-lt"/>
                <a:ea typeface="+mn-ea"/>
                <a:cs typeface="+mn-cs"/>
              </a:rPr>
              <a:t>, W. F. </a:t>
            </a:r>
            <a:r>
              <a:rPr lang="de-CH" sz="1200" kern="1200" dirty="0" err="1">
                <a:solidFill>
                  <a:schemeClr val="tx1"/>
                </a:solidFill>
                <a:effectLst/>
                <a:latin typeface="+mn-lt"/>
                <a:ea typeface="+mn-ea"/>
                <a:cs typeface="+mn-cs"/>
              </a:rPr>
              <a:t>Laurance</a:t>
            </a:r>
            <a:r>
              <a:rPr lang="de-CH" sz="1200" kern="1200" dirty="0">
                <a:solidFill>
                  <a:schemeClr val="tx1"/>
                </a:solidFill>
                <a:effectLst/>
                <a:latin typeface="+mn-lt"/>
                <a:ea typeface="+mn-ea"/>
                <a:cs typeface="+mn-cs"/>
              </a:rPr>
              <a:t>, P. Wood, B. M. </a:t>
            </a:r>
            <a:r>
              <a:rPr lang="de-CH" sz="1200" kern="1200" dirty="0" err="1">
                <a:solidFill>
                  <a:schemeClr val="tx1"/>
                </a:solidFill>
                <a:effectLst/>
                <a:latin typeface="+mn-lt"/>
                <a:ea typeface="+mn-ea"/>
                <a:cs typeface="+mn-cs"/>
              </a:rPr>
              <a:t>Fekete</a:t>
            </a:r>
            <a:r>
              <a:rPr lang="de-CH" sz="1200" kern="1200" dirty="0">
                <a:solidFill>
                  <a:schemeClr val="tx1"/>
                </a:solidFill>
                <a:effectLst/>
                <a:latin typeface="+mn-lt"/>
                <a:ea typeface="+mn-ea"/>
                <a:cs typeface="+mn-cs"/>
              </a:rPr>
              <a:t>, M. A. Levy, </a:t>
            </a:r>
            <a:r>
              <a:rPr lang="de-CH" sz="1200" kern="1200" dirty="0" err="1">
                <a:solidFill>
                  <a:schemeClr val="tx1"/>
                </a:solidFill>
                <a:effectLst/>
                <a:latin typeface="+mn-lt"/>
                <a:ea typeface="+mn-ea"/>
                <a:cs typeface="+mn-cs"/>
              </a:rPr>
              <a:t>and</a:t>
            </a:r>
            <a:r>
              <a:rPr lang="de-CH" sz="1200" kern="1200" dirty="0">
                <a:solidFill>
                  <a:schemeClr val="tx1"/>
                </a:solidFill>
                <a:effectLst/>
                <a:latin typeface="+mn-lt"/>
                <a:ea typeface="+mn-ea"/>
                <a:cs typeface="+mn-cs"/>
              </a:rPr>
              <a:t> J. E. Watson. 2018. Last </a:t>
            </a:r>
            <a:r>
              <a:rPr lang="de-CH" sz="1200" kern="1200" dirty="0" err="1">
                <a:solidFill>
                  <a:schemeClr val="tx1"/>
                </a:solidFill>
                <a:effectLst/>
                <a:latin typeface="+mn-lt"/>
                <a:ea typeface="+mn-ea"/>
                <a:cs typeface="+mn-cs"/>
              </a:rPr>
              <a:t>of</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the</a:t>
            </a:r>
            <a:r>
              <a:rPr lang="de-CH" sz="1200" kern="1200" dirty="0">
                <a:solidFill>
                  <a:schemeClr val="tx1"/>
                </a:solidFill>
                <a:effectLst/>
                <a:latin typeface="+mn-lt"/>
                <a:ea typeface="+mn-ea"/>
                <a:cs typeface="+mn-cs"/>
              </a:rPr>
              <a:t> Wild Project, Version 3 (LWP-3): 2009 Human </a:t>
            </a:r>
            <a:r>
              <a:rPr lang="de-CH" sz="1200" kern="1200" dirty="0" err="1">
                <a:solidFill>
                  <a:schemeClr val="tx1"/>
                </a:solidFill>
                <a:effectLst/>
                <a:latin typeface="+mn-lt"/>
                <a:ea typeface="+mn-ea"/>
                <a:cs typeface="+mn-cs"/>
              </a:rPr>
              <a:t>Footprint</a:t>
            </a:r>
            <a:r>
              <a:rPr lang="de-CH" sz="1200" kern="1200" dirty="0">
                <a:solidFill>
                  <a:schemeClr val="tx1"/>
                </a:solidFill>
                <a:effectLst/>
                <a:latin typeface="+mn-lt"/>
                <a:ea typeface="+mn-ea"/>
                <a:cs typeface="+mn-cs"/>
              </a:rPr>
              <a:t>, 2018 Release. </a:t>
            </a:r>
            <a:r>
              <a:rPr lang="de-CH" sz="1200" kern="1200" dirty="0" err="1">
                <a:solidFill>
                  <a:schemeClr val="tx1"/>
                </a:solidFill>
                <a:effectLst/>
                <a:latin typeface="+mn-lt"/>
                <a:ea typeface="+mn-ea"/>
                <a:cs typeface="+mn-cs"/>
              </a:rPr>
              <a:t>Palisades</a:t>
            </a:r>
            <a:r>
              <a:rPr lang="de-CH" sz="1200" kern="1200" dirty="0">
                <a:solidFill>
                  <a:schemeClr val="tx1"/>
                </a:solidFill>
                <a:effectLst/>
                <a:latin typeface="+mn-lt"/>
                <a:ea typeface="+mn-ea"/>
                <a:cs typeface="+mn-cs"/>
              </a:rPr>
              <a:t>, NY: NASA </a:t>
            </a:r>
            <a:r>
              <a:rPr lang="de-CH" sz="1200" kern="1200" dirty="0" err="1">
                <a:solidFill>
                  <a:schemeClr val="tx1"/>
                </a:solidFill>
                <a:effectLst/>
                <a:latin typeface="+mn-lt"/>
                <a:ea typeface="+mn-ea"/>
                <a:cs typeface="+mn-cs"/>
              </a:rPr>
              <a:t>Socioeconomic</a:t>
            </a:r>
            <a:r>
              <a:rPr lang="de-CH" sz="1200" kern="1200" dirty="0">
                <a:solidFill>
                  <a:schemeClr val="tx1"/>
                </a:solidFill>
                <a:effectLst/>
                <a:latin typeface="+mn-lt"/>
                <a:ea typeface="+mn-ea"/>
                <a:cs typeface="+mn-cs"/>
              </a:rPr>
              <a:t> Data </a:t>
            </a:r>
            <a:r>
              <a:rPr lang="de-CH" sz="1200" kern="1200" dirty="0" err="1">
                <a:solidFill>
                  <a:schemeClr val="tx1"/>
                </a:solidFill>
                <a:effectLst/>
                <a:latin typeface="+mn-lt"/>
                <a:ea typeface="+mn-ea"/>
                <a:cs typeface="+mn-cs"/>
              </a:rPr>
              <a:t>and</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Applications</a:t>
            </a:r>
            <a:r>
              <a:rPr lang="de-CH" sz="1200" kern="1200" dirty="0">
                <a:solidFill>
                  <a:schemeClr val="tx1"/>
                </a:solidFill>
                <a:effectLst/>
                <a:latin typeface="+mn-lt"/>
                <a:ea typeface="+mn-ea"/>
                <a:cs typeface="+mn-cs"/>
              </a:rPr>
              <a:t> Center (SEDAC). https://</a:t>
            </a:r>
            <a:r>
              <a:rPr lang="de-CH" sz="1200" kern="1200" dirty="0" err="1">
                <a:solidFill>
                  <a:schemeClr val="tx1"/>
                </a:solidFill>
                <a:effectLst/>
                <a:latin typeface="+mn-lt"/>
                <a:ea typeface="+mn-ea"/>
                <a:cs typeface="+mn-cs"/>
              </a:rPr>
              <a:t>doi.org</a:t>
            </a:r>
            <a:r>
              <a:rPr lang="de-CH" sz="1200" kern="1200" dirty="0">
                <a:solidFill>
                  <a:schemeClr val="tx1"/>
                </a:solidFill>
                <a:effectLst/>
                <a:latin typeface="+mn-lt"/>
                <a:ea typeface="+mn-ea"/>
                <a:cs typeface="+mn-cs"/>
              </a:rPr>
              <a:t>/10.7927/H46T0JQ4. </a:t>
            </a:r>
            <a:r>
              <a:rPr lang="de-CH" sz="1200" kern="1200" dirty="0" err="1">
                <a:solidFill>
                  <a:schemeClr val="tx1"/>
                </a:solidFill>
                <a:effectLst/>
                <a:latin typeface="+mn-lt"/>
                <a:ea typeface="+mn-ea"/>
                <a:cs typeface="+mn-cs"/>
              </a:rPr>
              <a:t>Accessed</a:t>
            </a:r>
            <a:r>
              <a:rPr lang="de-CH" sz="1200" kern="1200" dirty="0">
                <a:solidFill>
                  <a:schemeClr val="tx1"/>
                </a:solidFill>
                <a:effectLst/>
                <a:latin typeface="+mn-lt"/>
                <a:ea typeface="+mn-ea"/>
                <a:cs typeface="+mn-cs"/>
              </a:rPr>
              <a:t> 16 April 2020.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Newman J.A., Varner G., </a:t>
            </a:r>
            <a:r>
              <a:rPr lang="en-US" sz="1200" kern="1200" dirty="0" err="1">
                <a:solidFill>
                  <a:schemeClr val="tx1"/>
                </a:solidFill>
                <a:effectLst/>
                <a:latin typeface="+mn-lt"/>
                <a:ea typeface="+mn-ea"/>
                <a:cs typeface="+mn-cs"/>
              </a:rPr>
              <a:t>Linquist</a:t>
            </a:r>
            <a:r>
              <a:rPr lang="en-US" sz="1200" kern="1200" dirty="0">
                <a:solidFill>
                  <a:schemeClr val="tx1"/>
                </a:solidFill>
                <a:effectLst/>
                <a:latin typeface="+mn-lt"/>
                <a:ea typeface="+mn-ea"/>
                <a:cs typeface="+mn-cs"/>
              </a:rPr>
              <a:t> S (2017) Defending Biodiversity. Environmental Science and Ethics. Cambridge University Press</a:t>
            </a:r>
            <a:endParaRPr lang="de-CH"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CH" sz="1200" kern="1200" dirty="0">
              <a:solidFill>
                <a:schemeClr val="tx1"/>
              </a:solidFill>
              <a:effectLst/>
              <a:latin typeface="+mn-lt"/>
              <a:ea typeface="+mn-ea"/>
              <a:cs typeface="+mn-cs"/>
            </a:endParaRPr>
          </a:p>
          <a:p>
            <a:endParaRPr lang="de-CH" sz="120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5"/>
          </p:nvPr>
        </p:nvSpPr>
        <p:spPr/>
        <p:txBody>
          <a:bodyPr/>
          <a:lstStyle/>
          <a:p>
            <a:fld id="{92383C3E-C972-D14F-BBA1-88A056F54D7F}" type="slidenum">
              <a:rPr lang="de-DE" smtClean="0"/>
              <a:t>6</a:t>
            </a:fld>
            <a:endParaRPr lang="de-DE"/>
          </a:p>
        </p:txBody>
      </p:sp>
    </p:spTree>
    <p:extLst>
      <p:ext uri="{BB962C8B-B14F-4D97-AF65-F5344CB8AC3E}">
        <p14:creationId xmlns:p14="http://schemas.microsoft.com/office/powerpoint/2010/main" val="1867096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Intrinsisches Argument</a:t>
            </a:r>
            <a:r>
              <a:rPr lang="de-CH" dirty="0"/>
              <a:t>: Biodiversität hat einen Wert jenseits aller menschlichen Bedürfnisse und Ansprüche und unabhängig von der menschlichen Existenz (nicht-anthropozentrische Werte).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sz="12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u="sng" kern="1200" dirty="0">
                <a:solidFill>
                  <a:schemeClr val="tx1"/>
                </a:solidFill>
                <a:effectLst/>
                <a:latin typeface="+mn-lt"/>
                <a:ea typeface="+mn-ea"/>
                <a:cs typeface="+mn-cs"/>
              </a:rPr>
              <a:t>Weiterführende Literatur: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Vellend</a:t>
            </a:r>
            <a:r>
              <a:rPr lang="en-US" sz="1200" kern="1200" dirty="0">
                <a:solidFill>
                  <a:schemeClr val="tx1"/>
                </a:solidFill>
                <a:effectLst/>
                <a:latin typeface="+mn-lt"/>
                <a:ea typeface="+mn-ea"/>
                <a:cs typeface="+mn-cs"/>
              </a:rPr>
              <a:t> M., Geber M.A. (2005): Connections between species diversity and genetic diversity. Ecology Letters, 8, 767-781.</a:t>
            </a:r>
            <a:r>
              <a:rPr lang="de-CH"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kern="1200" dirty="0">
                <a:solidFill>
                  <a:schemeClr val="tx1"/>
                </a:solidFill>
                <a:effectLst/>
                <a:latin typeface="+mn-lt"/>
                <a:ea typeface="+mn-ea"/>
                <a:cs typeface="+mn-cs"/>
              </a:rPr>
              <a:t>Charles Darwin (1859) On </a:t>
            </a:r>
            <a:r>
              <a:rPr lang="de-CH" sz="1200" kern="1200" dirty="0" err="1">
                <a:solidFill>
                  <a:schemeClr val="tx1"/>
                </a:solidFill>
                <a:effectLst/>
                <a:latin typeface="+mn-lt"/>
                <a:ea typeface="+mn-ea"/>
                <a:cs typeface="+mn-cs"/>
              </a:rPr>
              <a:t>the</a:t>
            </a:r>
            <a:r>
              <a:rPr lang="de-CH" sz="1200" kern="1200" dirty="0">
                <a:solidFill>
                  <a:schemeClr val="tx1"/>
                </a:solidFill>
                <a:effectLst/>
                <a:latin typeface="+mn-lt"/>
                <a:ea typeface="+mn-ea"/>
                <a:cs typeface="+mn-cs"/>
              </a:rPr>
              <a:t> Origin </a:t>
            </a:r>
            <a:r>
              <a:rPr lang="de-CH" sz="1200" kern="1200" dirty="0" err="1">
                <a:solidFill>
                  <a:schemeClr val="tx1"/>
                </a:solidFill>
                <a:effectLst/>
                <a:latin typeface="+mn-lt"/>
                <a:ea typeface="+mn-ea"/>
                <a:cs typeface="+mn-cs"/>
              </a:rPr>
              <a:t>of</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Species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by</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Means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of</a:t>
            </a:r>
            <a:r>
              <a:rPr lang="de-CH" sz="1200" kern="1200" dirty="0">
                <a:solidFill>
                  <a:schemeClr val="tx1"/>
                </a:solidFill>
                <a:effectLst/>
                <a:latin typeface="+mn-lt"/>
                <a:ea typeface="+mn-ea"/>
                <a:cs typeface="+mn-cs"/>
              </a:rPr>
              <a:t> Natural </a:t>
            </a:r>
            <a:r>
              <a:rPr lang="de-CH" sz="1200" kern="1200" dirty="0" err="1">
                <a:solidFill>
                  <a:schemeClr val="tx1"/>
                </a:solidFill>
                <a:effectLst/>
                <a:latin typeface="+mn-lt"/>
                <a:ea typeface="+mn-ea"/>
                <a:cs typeface="+mn-cs"/>
              </a:rPr>
              <a:t>Selection</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or</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the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Preservation</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of</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Favoured</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Races</a:t>
            </a:r>
            <a:r>
              <a:rPr lang="de-CH" sz="1200" kern="1200" dirty="0">
                <a:solidFill>
                  <a:schemeClr val="tx1"/>
                </a:solidFill>
                <a:effectLst/>
                <a:latin typeface="+mn-lt"/>
                <a:ea typeface="+mn-ea"/>
                <a:cs typeface="+mn-cs"/>
              </a:rPr>
              <a:t> in </a:t>
            </a:r>
            <a:r>
              <a:rPr lang="de-CH" sz="1200" kern="1200" dirty="0" err="1">
                <a:solidFill>
                  <a:schemeClr val="tx1"/>
                </a:solidFill>
                <a:effectLst/>
                <a:latin typeface="+mn-lt"/>
                <a:ea typeface="+mn-ea"/>
                <a:cs typeface="+mn-cs"/>
              </a:rPr>
              <a:t>the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Struggle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for</a:t>
            </a:r>
            <a:r>
              <a:rPr lang="de-CH" sz="1200" kern="1200" dirty="0">
                <a:solidFill>
                  <a:schemeClr val="tx1"/>
                </a:solidFill>
                <a:effectLst/>
                <a:latin typeface="+mn-lt"/>
                <a:ea typeface="+mn-ea"/>
                <a:cs typeface="+mn-cs"/>
              </a:rPr>
              <a:t> Life, John Murray, London. </a:t>
            </a:r>
            <a:r>
              <a:rPr lang="de-CH" sz="1200" u="none" strike="noStrike" kern="1200" dirty="0">
                <a:solidFill>
                  <a:schemeClr val="tx1"/>
                </a:solidFill>
                <a:effectLst/>
                <a:latin typeface="+mn-lt"/>
                <a:ea typeface="+mn-ea"/>
                <a:cs typeface="+mn-cs"/>
                <a:hlinkClick r:id="rId3"/>
              </a:rPr>
              <a:t>http://cudl.lib.cam.ac.uk/view/PR-CCA-00024-00017/1</a:t>
            </a:r>
            <a:endParaRPr lang="de-CH" sz="1200" kern="1200" dirty="0">
              <a:solidFill>
                <a:schemeClr val="tx1"/>
              </a:solidFill>
              <a:effectLst/>
              <a:latin typeface="+mn-lt"/>
              <a:ea typeface="+mn-ea"/>
              <a:cs typeface="+mn-cs"/>
            </a:endParaRPr>
          </a:p>
          <a:p>
            <a:endParaRPr lang="de-DE" dirty="0"/>
          </a:p>
          <a:p>
            <a:endParaRPr lang="de-DE" dirty="0"/>
          </a:p>
        </p:txBody>
      </p:sp>
      <p:sp>
        <p:nvSpPr>
          <p:cNvPr id="4" name="Foliennummernplatzhalter 3"/>
          <p:cNvSpPr>
            <a:spLocks noGrp="1"/>
          </p:cNvSpPr>
          <p:nvPr>
            <p:ph type="sldNum" sz="quarter" idx="5"/>
          </p:nvPr>
        </p:nvSpPr>
        <p:spPr/>
        <p:txBody>
          <a:bodyPr/>
          <a:lstStyle/>
          <a:p>
            <a:fld id="{92383C3E-C972-D14F-BBA1-88A056F54D7F}" type="slidenum">
              <a:rPr lang="de-DE" smtClean="0"/>
              <a:t>7</a:t>
            </a:fld>
            <a:endParaRPr lang="de-DE"/>
          </a:p>
        </p:txBody>
      </p:sp>
    </p:spTree>
    <p:extLst>
      <p:ext uri="{BB962C8B-B14F-4D97-AF65-F5344CB8AC3E}">
        <p14:creationId xmlns:p14="http://schemas.microsoft.com/office/powerpoint/2010/main" val="3454305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b="1" dirty="0"/>
              <a:t>Intrinsisches Argument</a:t>
            </a:r>
            <a:r>
              <a:rPr lang="de-CH" dirty="0"/>
              <a:t>: Biodiversität hat einen Wert jenseits aller menschlichen Bedürfnisse und Ansprüche und unabhängig von der menschlichen Existenz (nicht-anthropozentrische Werte).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sz="12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u="sng" kern="1200" dirty="0">
                <a:solidFill>
                  <a:schemeClr val="tx1"/>
                </a:solidFill>
                <a:effectLst/>
                <a:latin typeface="+mn-lt"/>
                <a:ea typeface="+mn-ea"/>
                <a:cs typeface="+mn-cs"/>
              </a:rPr>
              <a:t>Weiterführende Literatur:</a:t>
            </a: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kern="1200" dirty="0">
                <a:solidFill>
                  <a:schemeClr val="tx1"/>
                </a:solidFill>
                <a:effectLst/>
                <a:latin typeface="+mn-lt"/>
                <a:ea typeface="+mn-ea"/>
                <a:cs typeface="+mn-cs"/>
              </a:rPr>
              <a:t>Volker Storch, Ulrich Welsch, Michael Wink: </a:t>
            </a:r>
            <a:r>
              <a:rPr lang="de-CH" sz="1200" i="1" kern="1200" dirty="0">
                <a:solidFill>
                  <a:schemeClr val="tx1"/>
                </a:solidFill>
                <a:effectLst/>
                <a:latin typeface="+mn-lt"/>
                <a:ea typeface="+mn-ea"/>
                <a:cs typeface="+mn-cs"/>
              </a:rPr>
              <a:t>Evolutionsbiologie.</a:t>
            </a:r>
            <a:r>
              <a:rPr lang="de-CH" sz="1200" kern="1200" dirty="0">
                <a:solidFill>
                  <a:schemeClr val="tx1"/>
                </a:solidFill>
                <a:effectLst/>
                <a:latin typeface="+mn-lt"/>
                <a:ea typeface="+mn-ea"/>
                <a:cs typeface="+mn-cs"/>
              </a:rPr>
              <a:t> 3. Auflage. Springer Spektrum Verlag, Heidelberg 2013, </a:t>
            </a:r>
            <a:r>
              <a:rPr lang="de-CH" sz="1200" u="sng" kern="1200" dirty="0">
                <a:solidFill>
                  <a:schemeClr val="tx1"/>
                </a:solidFill>
                <a:effectLst/>
                <a:latin typeface="+mn-lt"/>
                <a:ea typeface="+mn-ea"/>
                <a:cs typeface="+mn-cs"/>
                <a:hlinkClick r:id="rId3"/>
              </a:rPr>
              <a:t>ISBN 978-3-642-32835-0</a:t>
            </a:r>
            <a:r>
              <a:rPr lang="de-CH" sz="1200" kern="1200" dirty="0">
                <a:solidFill>
                  <a:schemeClr val="tx1"/>
                </a:solidFill>
                <a:effectLst/>
                <a:latin typeface="+mn-lt"/>
                <a:ea typeface="+mn-ea"/>
                <a:cs typeface="+mn-cs"/>
              </a:rPr>
              <a:t>.</a:t>
            </a:r>
          </a:p>
          <a:p>
            <a:endParaRPr lang="de-DE" dirty="0"/>
          </a:p>
          <a:p>
            <a:r>
              <a:rPr lang="de-CH" sz="1200" kern="1200" dirty="0">
                <a:solidFill>
                  <a:schemeClr val="tx1"/>
                </a:solidFill>
                <a:effectLst/>
                <a:latin typeface="+mn-lt"/>
                <a:ea typeface="+mn-ea"/>
                <a:cs typeface="+mn-cs"/>
              </a:rPr>
              <a:t>Kutschera U, Niklas KJ (2004) The modern </a:t>
            </a:r>
            <a:r>
              <a:rPr lang="de-CH" sz="1200" kern="1200" dirty="0" err="1">
                <a:solidFill>
                  <a:schemeClr val="tx1"/>
                </a:solidFill>
                <a:effectLst/>
                <a:latin typeface="+mn-lt"/>
                <a:ea typeface="+mn-ea"/>
                <a:cs typeface="+mn-cs"/>
              </a:rPr>
              <a:t>theory</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of</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biological</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evolution</a:t>
            </a:r>
            <a:r>
              <a:rPr lang="de-CH" sz="1200" kern="1200" dirty="0">
                <a:solidFill>
                  <a:schemeClr val="tx1"/>
                </a:solidFill>
                <a:effectLst/>
                <a:latin typeface="+mn-lt"/>
                <a:ea typeface="+mn-ea"/>
                <a:cs typeface="+mn-cs"/>
              </a:rPr>
              <a:t>: an </a:t>
            </a:r>
            <a:r>
              <a:rPr lang="de-CH" sz="1200" kern="1200" dirty="0" err="1">
                <a:solidFill>
                  <a:schemeClr val="tx1"/>
                </a:solidFill>
                <a:effectLst/>
                <a:latin typeface="+mn-lt"/>
                <a:ea typeface="+mn-ea"/>
                <a:cs typeface="+mn-cs"/>
              </a:rPr>
              <a:t>expanded</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synthesis</a:t>
            </a:r>
            <a:r>
              <a:rPr lang="de-CH" sz="1200" kern="1200" dirty="0">
                <a:solidFill>
                  <a:schemeClr val="tx1"/>
                </a:solidFill>
                <a:effectLst/>
                <a:latin typeface="+mn-lt"/>
                <a:ea typeface="+mn-ea"/>
                <a:cs typeface="+mn-cs"/>
              </a:rPr>
              <a:t>. Naturwissenschaften (2004) 91:255–276 DOI 10.1007/s00114-004-0515-y</a:t>
            </a:r>
          </a:p>
          <a:p>
            <a:endParaRPr lang="de-DE" dirty="0"/>
          </a:p>
        </p:txBody>
      </p:sp>
      <p:sp>
        <p:nvSpPr>
          <p:cNvPr id="4" name="Foliennummernplatzhalter 3"/>
          <p:cNvSpPr>
            <a:spLocks noGrp="1"/>
          </p:cNvSpPr>
          <p:nvPr>
            <p:ph type="sldNum" sz="quarter" idx="5"/>
          </p:nvPr>
        </p:nvSpPr>
        <p:spPr/>
        <p:txBody>
          <a:bodyPr/>
          <a:lstStyle/>
          <a:p>
            <a:fld id="{92383C3E-C972-D14F-BBA1-88A056F54D7F}" type="slidenum">
              <a:rPr lang="de-DE" smtClean="0"/>
              <a:t>8</a:t>
            </a:fld>
            <a:endParaRPr lang="de-DE"/>
          </a:p>
        </p:txBody>
      </p:sp>
    </p:spTree>
    <p:extLst>
      <p:ext uri="{BB962C8B-B14F-4D97-AF65-F5344CB8AC3E}">
        <p14:creationId xmlns:p14="http://schemas.microsoft.com/office/powerpoint/2010/main" val="9917033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b="1" dirty="0"/>
              <a:t>Intrinsisches Argument</a:t>
            </a:r>
            <a:r>
              <a:rPr lang="de-CH" dirty="0"/>
              <a:t>: Biodiversität hat einen Wert jenseits aller menschlichen Bedürfnisse und Ansprüche und unabhängig von der menschlichen Existenz (nicht-anthropozentrische Werte).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sz="12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u="sng" kern="1200" dirty="0">
                <a:solidFill>
                  <a:schemeClr val="tx1"/>
                </a:solidFill>
                <a:effectLst/>
                <a:latin typeface="+mn-lt"/>
                <a:ea typeface="+mn-ea"/>
                <a:cs typeface="+mn-cs"/>
              </a:rPr>
              <a:t>Weiterführende Literatur:</a:t>
            </a:r>
          </a:p>
          <a:p>
            <a:r>
              <a:rPr lang="de-CH" sz="1200" kern="1200" dirty="0">
                <a:solidFill>
                  <a:schemeClr val="tx1"/>
                </a:solidFill>
                <a:effectLst/>
                <a:latin typeface="+mn-lt"/>
                <a:ea typeface="+mn-ea"/>
                <a:cs typeface="+mn-cs"/>
              </a:rPr>
              <a:t>Agar, N. (2001) </a:t>
            </a:r>
            <a:r>
              <a:rPr lang="de-CH" sz="1200" kern="1200" dirty="0" err="1">
                <a:solidFill>
                  <a:schemeClr val="tx1"/>
                </a:solidFill>
                <a:effectLst/>
                <a:latin typeface="+mn-lt"/>
                <a:ea typeface="+mn-ea"/>
                <a:cs typeface="+mn-cs"/>
              </a:rPr>
              <a:t>Life's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Intrinsic</a:t>
            </a:r>
            <a:r>
              <a:rPr lang="de-CH" sz="1200" kern="1200" dirty="0">
                <a:solidFill>
                  <a:schemeClr val="tx1"/>
                </a:solidFill>
                <a:effectLst/>
                <a:latin typeface="+mn-lt"/>
                <a:ea typeface="+mn-ea"/>
                <a:cs typeface="+mn-cs"/>
              </a:rPr>
              <a:t> Value: Science, </a:t>
            </a:r>
            <a:r>
              <a:rPr lang="de-CH" sz="1200" kern="1200" dirty="0" err="1">
                <a:solidFill>
                  <a:schemeClr val="tx1"/>
                </a:solidFill>
                <a:effectLst/>
                <a:latin typeface="+mn-lt"/>
                <a:ea typeface="+mn-ea"/>
                <a:cs typeface="+mn-cs"/>
              </a:rPr>
              <a:t>Ethics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and</a:t>
            </a:r>
            <a:r>
              <a:rPr lang="de-CH" sz="1200" kern="1200" dirty="0">
                <a:solidFill>
                  <a:schemeClr val="tx1"/>
                </a:solidFill>
                <a:effectLst/>
                <a:latin typeface="+mn-lt"/>
                <a:ea typeface="+mn-ea"/>
                <a:cs typeface="+mn-cs"/>
              </a:rPr>
              <a:t> Nature. New York, NY: Columbia University Press</a:t>
            </a:r>
          </a:p>
          <a:p>
            <a:endParaRPr lang="de-CH" sz="1200" kern="1200" dirty="0">
              <a:solidFill>
                <a:schemeClr val="tx1"/>
              </a:solidFill>
              <a:effectLst/>
              <a:latin typeface="+mn-lt"/>
              <a:ea typeface="+mn-ea"/>
              <a:cs typeface="+mn-cs"/>
            </a:endParaRPr>
          </a:p>
          <a:p>
            <a:r>
              <a:rPr lang="de-CH" sz="1200" kern="1200" dirty="0">
                <a:solidFill>
                  <a:schemeClr val="tx1"/>
                </a:solidFill>
                <a:effectLst/>
                <a:latin typeface="+mn-lt"/>
                <a:ea typeface="+mn-ea"/>
                <a:cs typeface="+mn-cs"/>
              </a:rPr>
              <a:t>Uta Eser, Potthast T. (1999): Naturschutzethik. Eine Einführung für die Praxis. Baden-Baden: Nomos. Open </a:t>
            </a:r>
            <a:r>
              <a:rPr lang="de-CH" sz="1200" kern="1200" dirty="0" err="1">
                <a:solidFill>
                  <a:schemeClr val="tx1"/>
                </a:solidFill>
                <a:effectLst/>
                <a:latin typeface="+mn-lt"/>
                <a:ea typeface="+mn-ea"/>
                <a:cs typeface="+mn-cs"/>
              </a:rPr>
              <a:t>access</a:t>
            </a:r>
            <a:r>
              <a:rPr lang="de-CH" sz="1200" kern="1200" dirty="0">
                <a:solidFill>
                  <a:schemeClr val="tx1"/>
                </a:solidFill>
                <a:effectLst/>
                <a:latin typeface="+mn-lt"/>
                <a:ea typeface="+mn-ea"/>
                <a:cs typeface="+mn-cs"/>
              </a:rPr>
              <a:t>: https://</a:t>
            </a:r>
            <a:r>
              <a:rPr lang="de-CH" sz="1200" kern="1200" dirty="0" err="1">
                <a:solidFill>
                  <a:schemeClr val="tx1"/>
                </a:solidFill>
                <a:effectLst/>
                <a:latin typeface="+mn-lt"/>
                <a:ea typeface="+mn-ea"/>
                <a:cs typeface="+mn-cs"/>
              </a:rPr>
              <a:t>www.nomos-elibrary.de</a:t>
            </a:r>
            <a:r>
              <a:rPr lang="de-CH" sz="1200" kern="1200" dirty="0">
                <a:solidFill>
                  <a:schemeClr val="tx1"/>
                </a:solidFill>
                <a:effectLst/>
                <a:latin typeface="+mn-lt"/>
                <a:ea typeface="+mn-ea"/>
                <a:cs typeface="+mn-cs"/>
              </a:rPr>
              <a:t>/10.5771/9783845261447/</a:t>
            </a:r>
            <a:r>
              <a:rPr lang="de-CH" sz="1200" kern="1200" dirty="0" err="1">
                <a:solidFill>
                  <a:schemeClr val="tx1"/>
                </a:solidFill>
                <a:effectLst/>
                <a:latin typeface="+mn-lt"/>
                <a:ea typeface="+mn-ea"/>
                <a:cs typeface="+mn-cs"/>
              </a:rPr>
              <a:t>naturschutzethik</a:t>
            </a:r>
            <a:endParaRPr lang="de-CH" sz="1200" kern="1200" dirty="0">
              <a:solidFill>
                <a:schemeClr val="tx1"/>
              </a:solidFill>
              <a:effectLst/>
              <a:latin typeface="+mn-lt"/>
              <a:ea typeface="+mn-ea"/>
              <a:cs typeface="+mn-cs"/>
            </a:endParaRPr>
          </a:p>
          <a:p>
            <a:endParaRPr lang="de-CH"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Eser (2017) Naturschutzethik, Eigenwert der Natur und Naturbewusstsein. AK Naturschutz </a:t>
            </a:r>
            <a:r>
              <a:rPr lang="de-DE" sz="1200" dirty="0" err="1"/>
              <a:t>Giessen</a:t>
            </a:r>
            <a:endParaRPr lang="de-CH" sz="1200" kern="1200" dirty="0">
              <a:solidFill>
                <a:schemeClr val="tx1"/>
              </a:solidFill>
              <a:effectLst/>
              <a:latin typeface="+mn-lt"/>
              <a:ea typeface="+mn-ea"/>
              <a:cs typeface="+mn-cs"/>
            </a:endParaRPr>
          </a:p>
          <a:p>
            <a:endParaRPr lang="de-CH" sz="1200" kern="1200" dirty="0">
              <a:solidFill>
                <a:schemeClr val="tx1"/>
              </a:solidFill>
              <a:effectLst/>
              <a:latin typeface="+mn-lt"/>
              <a:ea typeface="+mn-ea"/>
              <a:cs typeface="+mn-cs"/>
            </a:endParaRPr>
          </a:p>
          <a:p>
            <a:r>
              <a:rPr lang="de-CH" sz="1200" kern="1200" dirty="0" err="1">
                <a:solidFill>
                  <a:schemeClr val="tx1"/>
                </a:solidFill>
                <a:effectLst/>
                <a:latin typeface="+mn-lt"/>
                <a:ea typeface="+mn-ea"/>
                <a:cs typeface="+mn-cs"/>
              </a:rPr>
              <a:t>Gorke</a:t>
            </a:r>
            <a:r>
              <a:rPr lang="de-CH" sz="1200" kern="1200" dirty="0">
                <a:solidFill>
                  <a:schemeClr val="tx1"/>
                </a:solidFill>
                <a:effectLst/>
                <a:latin typeface="+mn-lt"/>
                <a:ea typeface="+mn-ea"/>
                <a:cs typeface="+mn-cs"/>
              </a:rPr>
              <a:t> M. (2010): Eigenwert der Natur: Ethische Begründung und Konsequenzen. Stuttgart: Hirzel.</a:t>
            </a:r>
          </a:p>
          <a:p>
            <a:endParaRPr lang="de-CH" sz="1200" kern="1200" dirty="0">
              <a:solidFill>
                <a:schemeClr val="tx1"/>
              </a:solidFill>
              <a:effectLst/>
              <a:latin typeface="+mn-lt"/>
              <a:ea typeface="+mn-ea"/>
              <a:cs typeface="+mn-cs"/>
            </a:endParaRPr>
          </a:p>
          <a:p>
            <a:r>
              <a:rPr lang="de-CH" sz="1200" kern="1200" dirty="0">
                <a:solidFill>
                  <a:schemeClr val="tx1"/>
                </a:solidFill>
                <a:effectLst/>
                <a:latin typeface="+mn-lt"/>
                <a:ea typeface="+mn-ea"/>
                <a:cs typeface="+mn-cs"/>
              </a:rPr>
              <a:t>Potthast, Thomas (2005): Was ist Biodiversität und warum soll sie erhalten werden? Wissenschaftstheoretische und ethische Thesen. Denkanstösse Band 2/2005: «Thesen zur Biodiversität».  Stiftung Natur und Umwelt Rheinland-Pfalz, S. 17-29</a:t>
            </a:r>
          </a:p>
          <a:p>
            <a:endParaRPr lang="de-CH"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Newman J.A., Varner G., </a:t>
            </a:r>
            <a:r>
              <a:rPr lang="en-US" sz="1200" kern="1200" dirty="0" err="1">
                <a:solidFill>
                  <a:schemeClr val="tx1"/>
                </a:solidFill>
                <a:effectLst/>
                <a:latin typeface="+mn-lt"/>
                <a:ea typeface="+mn-ea"/>
                <a:cs typeface="+mn-cs"/>
              </a:rPr>
              <a:t>Linquist</a:t>
            </a:r>
            <a:r>
              <a:rPr lang="en-US" sz="1200" kern="1200" dirty="0">
                <a:solidFill>
                  <a:schemeClr val="tx1"/>
                </a:solidFill>
                <a:effectLst/>
                <a:latin typeface="+mn-lt"/>
                <a:ea typeface="+mn-ea"/>
                <a:cs typeface="+mn-cs"/>
              </a:rPr>
              <a:t> S (2017) Defending Biodiversity. Environmental Science and Ethics. Cambridge University Press</a:t>
            </a:r>
            <a:endParaRPr lang="de-CH" sz="1200" kern="1200" dirty="0">
              <a:solidFill>
                <a:schemeClr val="tx1"/>
              </a:solidFill>
              <a:effectLst/>
              <a:latin typeface="+mn-lt"/>
              <a:ea typeface="+mn-ea"/>
              <a:cs typeface="+mn-cs"/>
            </a:endParaRPr>
          </a:p>
          <a:p>
            <a:endParaRPr lang="de-CH" sz="120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5"/>
          </p:nvPr>
        </p:nvSpPr>
        <p:spPr/>
        <p:txBody>
          <a:bodyPr/>
          <a:lstStyle/>
          <a:p>
            <a:fld id="{92383C3E-C972-D14F-BBA1-88A056F54D7F}" type="slidenum">
              <a:rPr lang="de-DE" smtClean="0"/>
              <a:t>9</a:t>
            </a:fld>
            <a:endParaRPr lang="de-DE"/>
          </a:p>
        </p:txBody>
      </p:sp>
    </p:spTree>
    <p:extLst>
      <p:ext uri="{BB962C8B-B14F-4D97-AF65-F5344CB8AC3E}">
        <p14:creationId xmlns:p14="http://schemas.microsoft.com/office/powerpoint/2010/main" val="37545199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b="1" dirty="0"/>
              <a:t>Intrinsisches Argument</a:t>
            </a:r>
            <a:r>
              <a:rPr lang="de-CH" dirty="0"/>
              <a:t>: Biodiversität hat einen Wert jenseits aller menschlichen Bedürfnisse und Ansprüche und unabhängig von der menschlichen Existenz (nicht-anthropozentrische Werte).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sz="12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u="sng" kern="1200" dirty="0">
                <a:solidFill>
                  <a:schemeClr val="tx1"/>
                </a:solidFill>
                <a:effectLst/>
                <a:latin typeface="+mn-lt"/>
                <a:ea typeface="+mn-ea"/>
                <a:cs typeface="+mn-cs"/>
              </a:rPr>
              <a:t>Weiterführende Literatur:</a:t>
            </a:r>
          </a:p>
          <a:p>
            <a:r>
              <a:rPr lang="de-CH" sz="1200" kern="1200" dirty="0">
                <a:solidFill>
                  <a:schemeClr val="tx1"/>
                </a:solidFill>
                <a:effectLst/>
                <a:latin typeface="+mn-lt"/>
                <a:ea typeface="+mn-ea"/>
                <a:cs typeface="+mn-cs"/>
              </a:rPr>
              <a:t>Bundesverfassung der Schweizerischen Eidgenossenschaft. Angenommen in der </a:t>
            </a:r>
            <a:r>
              <a:rPr lang="de-CH" sz="1200" u="none" strike="noStrike" kern="1200" dirty="0">
                <a:solidFill>
                  <a:schemeClr val="tx1"/>
                </a:solidFill>
                <a:effectLst/>
                <a:latin typeface="+mn-lt"/>
                <a:ea typeface="+mn-ea"/>
                <a:cs typeface="+mn-cs"/>
                <a:hlinkClick r:id="rId3"/>
              </a:rPr>
              <a:t>Volksabstimmung vom 18. April 1999</a:t>
            </a:r>
            <a:r>
              <a:rPr lang="de-CH" sz="1200" kern="1200" dirty="0">
                <a:solidFill>
                  <a:schemeClr val="tx1"/>
                </a:solidFill>
                <a:effectLst/>
                <a:latin typeface="+mn-lt"/>
                <a:ea typeface="+mn-ea"/>
                <a:cs typeface="+mn-cs"/>
              </a:rPr>
              <a:t>, https://</a:t>
            </a:r>
            <a:r>
              <a:rPr lang="de-CH" sz="1200" kern="1200" dirty="0" err="1">
                <a:solidFill>
                  <a:schemeClr val="tx1"/>
                </a:solidFill>
                <a:effectLst/>
                <a:latin typeface="+mn-lt"/>
                <a:ea typeface="+mn-ea"/>
                <a:cs typeface="+mn-cs"/>
              </a:rPr>
              <a:t>www.admin.ch</a:t>
            </a:r>
            <a:r>
              <a:rPr lang="de-CH" sz="1200" kern="1200" dirty="0">
                <a:solidFill>
                  <a:schemeClr val="tx1"/>
                </a:solidFill>
                <a:effectLst/>
                <a:latin typeface="+mn-lt"/>
                <a:ea typeface="+mn-ea"/>
                <a:cs typeface="+mn-cs"/>
              </a:rPr>
              <a:t>/</a:t>
            </a:r>
            <a:r>
              <a:rPr lang="de-CH" sz="1200" kern="1200" dirty="0" err="1">
                <a:solidFill>
                  <a:schemeClr val="tx1"/>
                </a:solidFill>
                <a:effectLst/>
                <a:latin typeface="+mn-lt"/>
                <a:ea typeface="+mn-ea"/>
                <a:cs typeface="+mn-cs"/>
              </a:rPr>
              <a:t>opc</a:t>
            </a:r>
            <a:r>
              <a:rPr lang="de-CH" sz="1200" kern="1200" dirty="0">
                <a:solidFill>
                  <a:schemeClr val="tx1"/>
                </a:solidFill>
                <a:effectLst/>
                <a:latin typeface="+mn-lt"/>
                <a:ea typeface="+mn-ea"/>
                <a:cs typeface="+mn-cs"/>
              </a:rPr>
              <a:t>/de/</a:t>
            </a:r>
            <a:r>
              <a:rPr lang="de-CH" sz="1200" kern="1200" dirty="0" err="1">
                <a:solidFill>
                  <a:schemeClr val="tx1"/>
                </a:solidFill>
                <a:effectLst/>
                <a:latin typeface="+mn-lt"/>
                <a:ea typeface="+mn-ea"/>
                <a:cs typeface="+mn-cs"/>
              </a:rPr>
              <a:t>classified-compilation</a:t>
            </a:r>
            <a:r>
              <a:rPr lang="de-CH" sz="1200" kern="1200" dirty="0">
                <a:solidFill>
                  <a:schemeClr val="tx1"/>
                </a:solidFill>
                <a:effectLst/>
                <a:latin typeface="+mn-lt"/>
                <a:ea typeface="+mn-ea"/>
                <a:cs typeface="+mn-cs"/>
              </a:rPr>
              <a:t>/19995395/</a:t>
            </a:r>
            <a:r>
              <a:rPr lang="de-CH" sz="1200" kern="1200" dirty="0" err="1">
                <a:solidFill>
                  <a:schemeClr val="tx1"/>
                </a:solidFill>
                <a:effectLst/>
                <a:latin typeface="+mn-lt"/>
                <a:ea typeface="+mn-ea"/>
                <a:cs typeface="+mn-cs"/>
              </a:rPr>
              <a:t>index.html</a:t>
            </a:r>
            <a:endParaRPr lang="de-CH" sz="1200" kern="1200" dirty="0">
              <a:solidFill>
                <a:schemeClr val="tx1"/>
              </a:solidFill>
              <a:effectLst/>
              <a:latin typeface="+mn-lt"/>
              <a:ea typeface="+mn-ea"/>
              <a:cs typeface="+mn-cs"/>
            </a:endParaRPr>
          </a:p>
          <a:p>
            <a:endParaRPr lang="de-CH" sz="1200" kern="1200" dirty="0">
              <a:solidFill>
                <a:schemeClr val="tx1"/>
              </a:solidFill>
              <a:effectLst/>
              <a:latin typeface="+mn-lt"/>
              <a:ea typeface="+mn-ea"/>
              <a:cs typeface="+mn-cs"/>
            </a:endParaRPr>
          </a:p>
          <a:p>
            <a:r>
              <a:rPr lang="de-CH" sz="1200" kern="1200" dirty="0">
                <a:solidFill>
                  <a:schemeClr val="tx1"/>
                </a:solidFill>
                <a:effectLst/>
                <a:latin typeface="+mn-lt"/>
                <a:ea typeface="+mn-ea"/>
                <a:cs typeface="+mn-cs"/>
              </a:rPr>
              <a:t>Bundesgesetz über den Natur- und Heimatschutz. vom 1. Juli 1966 (Stand am 1. April 2020) </a:t>
            </a:r>
            <a:r>
              <a:rPr lang="de-CH" sz="1200" u="none" strike="noStrike" kern="1200" dirty="0">
                <a:solidFill>
                  <a:schemeClr val="tx1"/>
                </a:solidFill>
                <a:effectLst/>
                <a:latin typeface="+mn-lt"/>
                <a:ea typeface="+mn-ea"/>
                <a:cs typeface="+mn-cs"/>
                <a:hlinkClick r:id="rId4"/>
              </a:rPr>
              <a:t>https://www.admin.ch/opc/de/classified-compilation/19660144/index.html</a:t>
            </a:r>
            <a:endParaRPr lang="de-CH" sz="1200" u="none" strike="noStrike" kern="1200" dirty="0">
              <a:solidFill>
                <a:schemeClr val="tx1"/>
              </a:solidFill>
              <a:effectLst/>
              <a:latin typeface="+mn-lt"/>
              <a:ea typeface="+mn-ea"/>
              <a:cs typeface="+mn-cs"/>
            </a:endParaRPr>
          </a:p>
          <a:p>
            <a:endParaRPr lang="de-CH" sz="1200" kern="1200" dirty="0">
              <a:solidFill>
                <a:schemeClr val="tx1"/>
              </a:solidFill>
              <a:effectLst/>
              <a:latin typeface="+mn-lt"/>
              <a:ea typeface="+mn-ea"/>
              <a:cs typeface="+mn-cs"/>
            </a:endParaRPr>
          </a:p>
          <a:p>
            <a:r>
              <a:rPr lang="de-CH" sz="1200" kern="1200" dirty="0">
                <a:solidFill>
                  <a:schemeClr val="tx1"/>
                </a:solidFill>
                <a:effectLst/>
                <a:latin typeface="+mn-lt"/>
                <a:ea typeface="+mn-ea"/>
                <a:cs typeface="+mn-cs"/>
              </a:rPr>
              <a:t>Strategie Biodiversität Schweiz und Aktionsplan (</a:t>
            </a:r>
            <a:r>
              <a:rPr lang="de-CH" sz="1200" u="none" strike="noStrike" kern="1200" dirty="0">
                <a:solidFill>
                  <a:schemeClr val="tx1"/>
                </a:solidFill>
                <a:effectLst/>
                <a:latin typeface="+mn-lt"/>
                <a:ea typeface="+mn-ea"/>
                <a:cs typeface="+mn-cs"/>
                <a:hlinkClick r:id="rId5" tooltip="Aktionsplan Strategie Biodiversität Schweiz"/>
              </a:rPr>
              <a:t>06.09.2017)</a:t>
            </a:r>
            <a:r>
              <a:rPr lang="de-CH" sz="1200" kern="1200" dirty="0">
                <a:solidFill>
                  <a:schemeClr val="tx1"/>
                </a:solidFill>
                <a:effectLst/>
                <a:latin typeface="+mn-lt"/>
                <a:ea typeface="+mn-ea"/>
                <a:cs typeface="+mn-cs"/>
              </a:rPr>
              <a:t> https://</a:t>
            </a:r>
            <a:r>
              <a:rPr lang="de-CH" sz="1200" kern="1200" dirty="0" err="1">
                <a:solidFill>
                  <a:schemeClr val="tx1"/>
                </a:solidFill>
                <a:effectLst/>
                <a:latin typeface="+mn-lt"/>
                <a:ea typeface="+mn-ea"/>
                <a:cs typeface="+mn-cs"/>
              </a:rPr>
              <a:t>www.bafu.admin.ch</a:t>
            </a:r>
            <a:r>
              <a:rPr lang="de-CH" sz="1200" kern="1200" dirty="0">
                <a:solidFill>
                  <a:schemeClr val="tx1"/>
                </a:solidFill>
                <a:effectLst/>
                <a:latin typeface="+mn-lt"/>
                <a:ea typeface="+mn-ea"/>
                <a:cs typeface="+mn-cs"/>
              </a:rPr>
              <a:t>/</a:t>
            </a:r>
            <a:r>
              <a:rPr lang="de-CH" sz="1200" kern="1200" dirty="0" err="1">
                <a:solidFill>
                  <a:schemeClr val="tx1"/>
                </a:solidFill>
                <a:effectLst/>
                <a:latin typeface="+mn-lt"/>
                <a:ea typeface="+mn-ea"/>
                <a:cs typeface="+mn-cs"/>
              </a:rPr>
              <a:t>bafu</a:t>
            </a:r>
            <a:r>
              <a:rPr lang="de-CH" sz="1200" kern="1200" dirty="0">
                <a:solidFill>
                  <a:schemeClr val="tx1"/>
                </a:solidFill>
                <a:effectLst/>
                <a:latin typeface="+mn-lt"/>
                <a:ea typeface="+mn-ea"/>
                <a:cs typeface="+mn-cs"/>
              </a:rPr>
              <a:t>/de/</a:t>
            </a:r>
            <a:r>
              <a:rPr lang="de-CH" sz="1200" kern="1200" dirty="0" err="1">
                <a:solidFill>
                  <a:schemeClr val="tx1"/>
                </a:solidFill>
                <a:effectLst/>
                <a:latin typeface="+mn-lt"/>
                <a:ea typeface="+mn-ea"/>
                <a:cs typeface="+mn-cs"/>
              </a:rPr>
              <a:t>home</a:t>
            </a:r>
            <a:r>
              <a:rPr lang="de-CH" sz="1200" kern="1200" dirty="0">
                <a:solidFill>
                  <a:schemeClr val="tx1"/>
                </a:solidFill>
                <a:effectLst/>
                <a:latin typeface="+mn-lt"/>
                <a:ea typeface="+mn-ea"/>
                <a:cs typeface="+mn-cs"/>
              </a:rPr>
              <a:t>/</a:t>
            </a:r>
            <a:r>
              <a:rPr lang="de-CH" sz="1200" kern="1200" dirty="0" err="1">
                <a:solidFill>
                  <a:schemeClr val="tx1"/>
                </a:solidFill>
                <a:effectLst/>
                <a:latin typeface="+mn-lt"/>
                <a:ea typeface="+mn-ea"/>
                <a:cs typeface="+mn-cs"/>
              </a:rPr>
              <a:t>themen</a:t>
            </a:r>
            <a:r>
              <a:rPr lang="de-CH" sz="1200" kern="1200" dirty="0">
                <a:solidFill>
                  <a:schemeClr val="tx1"/>
                </a:solidFill>
                <a:effectLst/>
                <a:latin typeface="+mn-lt"/>
                <a:ea typeface="+mn-ea"/>
                <a:cs typeface="+mn-cs"/>
              </a:rPr>
              <a:t>/</a:t>
            </a:r>
            <a:r>
              <a:rPr lang="de-CH" sz="1200" kern="1200" dirty="0" err="1">
                <a:solidFill>
                  <a:schemeClr val="tx1"/>
                </a:solidFill>
                <a:effectLst/>
                <a:latin typeface="+mn-lt"/>
                <a:ea typeface="+mn-ea"/>
                <a:cs typeface="+mn-cs"/>
              </a:rPr>
              <a:t>biodiversitaet</a:t>
            </a:r>
            <a:r>
              <a:rPr lang="de-CH" sz="1200" kern="1200" dirty="0">
                <a:solidFill>
                  <a:schemeClr val="tx1"/>
                </a:solidFill>
                <a:effectLst/>
                <a:latin typeface="+mn-lt"/>
                <a:ea typeface="+mn-ea"/>
                <a:cs typeface="+mn-cs"/>
              </a:rPr>
              <a:t>/</a:t>
            </a:r>
            <a:r>
              <a:rPr lang="de-CH" sz="1200" kern="1200" dirty="0" err="1">
                <a:solidFill>
                  <a:schemeClr val="tx1"/>
                </a:solidFill>
                <a:effectLst/>
                <a:latin typeface="+mn-lt"/>
                <a:ea typeface="+mn-ea"/>
                <a:cs typeface="+mn-cs"/>
              </a:rPr>
              <a:t>fachinformationen</a:t>
            </a:r>
            <a:r>
              <a:rPr lang="de-CH" sz="1200" kern="1200" dirty="0">
                <a:solidFill>
                  <a:schemeClr val="tx1"/>
                </a:solidFill>
                <a:effectLst/>
                <a:latin typeface="+mn-lt"/>
                <a:ea typeface="+mn-ea"/>
                <a:cs typeface="+mn-cs"/>
              </a:rPr>
              <a:t>/massnahmen-zur-erhaltung-und-</a:t>
            </a:r>
            <a:r>
              <a:rPr lang="de-CH" sz="1200" kern="1200" dirty="0" err="1">
                <a:solidFill>
                  <a:schemeClr val="tx1"/>
                </a:solidFill>
                <a:effectLst/>
                <a:latin typeface="+mn-lt"/>
                <a:ea typeface="+mn-ea"/>
                <a:cs typeface="+mn-cs"/>
              </a:rPr>
              <a:t>foerderung</a:t>
            </a:r>
            <a:r>
              <a:rPr lang="de-CH" sz="1200" kern="1200" dirty="0">
                <a:solidFill>
                  <a:schemeClr val="tx1"/>
                </a:solidFill>
                <a:effectLst/>
                <a:latin typeface="+mn-lt"/>
                <a:ea typeface="+mn-ea"/>
                <a:cs typeface="+mn-cs"/>
              </a:rPr>
              <a:t>-der-</a:t>
            </a:r>
            <a:r>
              <a:rPr lang="de-CH" sz="1200" kern="1200" dirty="0" err="1">
                <a:solidFill>
                  <a:schemeClr val="tx1"/>
                </a:solidFill>
                <a:effectLst/>
                <a:latin typeface="+mn-lt"/>
                <a:ea typeface="+mn-ea"/>
                <a:cs typeface="+mn-cs"/>
              </a:rPr>
              <a:t>biodiversitaet</a:t>
            </a:r>
            <a:r>
              <a:rPr lang="de-CH" sz="1200" kern="1200" dirty="0">
                <a:solidFill>
                  <a:schemeClr val="tx1"/>
                </a:solidFill>
                <a:effectLst/>
                <a:latin typeface="+mn-lt"/>
                <a:ea typeface="+mn-ea"/>
                <a:cs typeface="+mn-cs"/>
              </a:rPr>
              <a:t>/strategie-</a:t>
            </a:r>
            <a:r>
              <a:rPr lang="de-CH" sz="1200" kern="1200" dirty="0" err="1">
                <a:solidFill>
                  <a:schemeClr val="tx1"/>
                </a:solidFill>
                <a:effectLst/>
                <a:latin typeface="+mn-lt"/>
                <a:ea typeface="+mn-ea"/>
                <a:cs typeface="+mn-cs"/>
              </a:rPr>
              <a:t>biodiversitaet</a:t>
            </a:r>
            <a:r>
              <a:rPr lang="de-CH" sz="1200" kern="1200" dirty="0">
                <a:solidFill>
                  <a:schemeClr val="tx1"/>
                </a:solidFill>
                <a:effectLst/>
                <a:latin typeface="+mn-lt"/>
                <a:ea typeface="+mn-ea"/>
                <a:cs typeface="+mn-cs"/>
              </a:rPr>
              <a:t>-schweiz-und-</a:t>
            </a:r>
            <a:r>
              <a:rPr lang="de-CH" sz="1200" kern="1200" dirty="0" err="1">
                <a:solidFill>
                  <a:schemeClr val="tx1"/>
                </a:solidFill>
                <a:effectLst/>
                <a:latin typeface="+mn-lt"/>
                <a:ea typeface="+mn-ea"/>
                <a:cs typeface="+mn-cs"/>
              </a:rPr>
              <a:t>aktionsplan.html</a:t>
            </a:r>
            <a:endParaRPr lang="de-CH" sz="1200" kern="1200" dirty="0">
              <a:solidFill>
                <a:schemeClr val="tx1"/>
              </a:solidFill>
              <a:effectLst/>
              <a:latin typeface="+mn-lt"/>
              <a:ea typeface="+mn-ea"/>
              <a:cs typeface="+mn-cs"/>
            </a:endParaRP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kern="1200" dirty="0">
                <a:solidFill>
                  <a:schemeClr val="tx1"/>
                </a:solidFill>
                <a:effectLst/>
                <a:latin typeface="+mn-lt"/>
                <a:ea typeface="+mn-ea"/>
                <a:cs typeface="+mn-cs"/>
              </a:rPr>
              <a:t>Astrid </a:t>
            </a:r>
            <a:r>
              <a:rPr lang="de-CH" sz="1200" kern="1200" dirty="0" err="1">
                <a:solidFill>
                  <a:schemeClr val="tx1"/>
                </a:solidFill>
                <a:effectLst/>
                <a:latin typeface="+mn-lt"/>
                <a:ea typeface="+mn-ea"/>
                <a:cs typeface="+mn-cs"/>
              </a:rPr>
              <a:t>Epiney</a:t>
            </a:r>
            <a:r>
              <a:rPr lang="de-CH" sz="1200" kern="1200" dirty="0">
                <a:solidFill>
                  <a:schemeClr val="tx1"/>
                </a:solidFill>
                <a:effectLst/>
                <a:latin typeface="+mn-lt"/>
                <a:ea typeface="+mn-ea"/>
                <a:cs typeface="+mn-cs"/>
              </a:rPr>
              <a:t>/Markus Kern, Die internationalen Rahmenbedingungen des Biodiversitätsrechts in der Schweiz, in: URP 2/2016, 112-154.</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kern="1200" dirty="0" err="1">
                <a:solidFill>
                  <a:schemeClr val="tx1"/>
                </a:solidFill>
                <a:effectLst/>
                <a:latin typeface="+mn-lt"/>
                <a:ea typeface="+mn-ea"/>
                <a:cs typeface="+mn-cs"/>
              </a:rPr>
              <a:t>Morgera</a:t>
            </a:r>
            <a:r>
              <a:rPr lang="de-CH" sz="1200" kern="1200" dirty="0">
                <a:solidFill>
                  <a:schemeClr val="tx1"/>
                </a:solidFill>
                <a:effectLst/>
                <a:latin typeface="+mn-lt"/>
                <a:ea typeface="+mn-ea"/>
                <a:cs typeface="+mn-cs"/>
              </a:rPr>
              <a:t> E. (2020) </a:t>
            </a:r>
            <a:r>
              <a:rPr lang="de-CH" sz="1200" kern="1200" dirty="0" err="1">
                <a:solidFill>
                  <a:schemeClr val="tx1"/>
                </a:solidFill>
                <a:effectLst/>
                <a:latin typeface="+mn-lt"/>
                <a:ea typeface="+mn-ea"/>
                <a:cs typeface="+mn-cs"/>
              </a:rPr>
              <a:t>Biodiversity</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as</a:t>
            </a:r>
            <a:r>
              <a:rPr lang="de-CH" sz="1200" kern="1200" dirty="0">
                <a:solidFill>
                  <a:schemeClr val="tx1"/>
                </a:solidFill>
                <a:effectLst/>
                <a:latin typeface="+mn-lt"/>
                <a:ea typeface="+mn-ea"/>
                <a:cs typeface="+mn-cs"/>
              </a:rPr>
              <a:t> a Human </a:t>
            </a:r>
            <a:r>
              <a:rPr lang="de-CH" sz="1200" kern="1200" dirty="0" err="1">
                <a:solidFill>
                  <a:schemeClr val="tx1"/>
                </a:solidFill>
                <a:effectLst/>
                <a:latin typeface="+mn-lt"/>
                <a:ea typeface="+mn-ea"/>
                <a:cs typeface="+mn-cs"/>
              </a:rPr>
              <a:t>Right</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and</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its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Implications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for</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the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EU’s</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External</a:t>
            </a:r>
            <a:r>
              <a:rPr lang="de-CH" sz="1200" kern="1200" dirty="0">
                <a:solidFill>
                  <a:schemeClr val="tx1"/>
                </a:solidFill>
                <a:effectLst/>
                <a:latin typeface="+mn-lt"/>
                <a:ea typeface="+mn-ea"/>
                <a:cs typeface="+mn-cs"/>
              </a:rPr>
              <a:t> Action, </a:t>
            </a:r>
            <a:r>
              <a:rPr lang="de-CH" sz="1200" kern="1200" dirty="0" err="1">
                <a:solidFill>
                  <a:schemeClr val="tx1"/>
                </a:solidFill>
                <a:effectLst/>
                <a:latin typeface="+mn-lt"/>
                <a:ea typeface="+mn-ea"/>
                <a:cs typeface="+mn-cs"/>
              </a:rPr>
              <a:t>Policy</a:t>
            </a:r>
            <a:r>
              <a:rPr lang="de-CH" sz="1200" kern="1200" dirty="0">
                <a:solidFill>
                  <a:schemeClr val="tx1"/>
                </a:solidFill>
                <a:effectLst/>
                <a:latin typeface="+mn-lt"/>
                <a:ea typeface="+mn-ea"/>
                <a:cs typeface="+mn-cs"/>
              </a:rPr>
              <a:t> Department, </a:t>
            </a:r>
            <a:r>
              <a:rPr lang="de-CH" sz="1200" kern="1200" dirty="0" err="1">
                <a:solidFill>
                  <a:schemeClr val="tx1"/>
                </a:solidFill>
                <a:effectLst/>
                <a:latin typeface="+mn-lt"/>
                <a:ea typeface="+mn-ea"/>
                <a:cs typeface="+mn-cs"/>
              </a:rPr>
              <a:t>Directorate</a:t>
            </a:r>
            <a:r>
              <a:rPr lang="de-CH" sz="1200" kern="1200" dirty="0">
                <a:solidFill>
                  <a:schemeClr val="tx1"/>
                </a:solidFill>
                <a:effectLst/>
                <a:latin typeface="+mn-lt"/>
                <a:ea typeface="+mn-ea"/>
                <a:cs typeface="+mn-cs"/>
              </a:rPr>
              <a:t> General </a:t>
            </a:r>
            <a:r>
              <a:rPr lang="de-CH" sz="1200" kern="1200" dirty="0" err="1">
                <a:solidFill>
                  <a:schemeClr val="tx1"/>
                </a:solidFill>
                <a:effectLst/>
                <a:latin typeface="+mn-lt"/>
                <a:ea typeface="+mn-ea"/>
                <a:cs typeface="+mn-cs"/>
              </a:rPr>
              <a:t>for</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External</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Policies</a:t>
            </a:r>
            <a:r>
              <a:rPr lang="de-CH" sz="1200" kern="1200" dirty="0">
                <a:solidFill>
                  <a:schemeClr val="tx1"/>
                </a:solidFill>
                <a:effectLst/>
                <a:latin typeface="+mn-lt"/>
                <a:ea typeface="+mn-ea"/>
                <a:cs typeface="+mn-cs"/>
              </a:rPr>
              <a:t>, European Union, doi:10.2861/60672, https://</a:t>
            </a:r>
            <a:r>
              <a:rPr lang="de-CH" sz="1200" kern="1200" dirty="0" err="1">
                <a:solidFill>
                  <a:schemeClr val="tx1"/>
                </a:solidFill>
                <a:effectLst/>
                <a:latin typeface="+mn-lt"/>
                <a:ea typeface="+mn-ea"/>
                <a:cs typeface="+mn-cs"/>
              </a:rPr>
              <a:t>www.europarl.europa.eu</a:t>
            </a:r>
            <a:r>
              <a:rPr lang="de-CH" sz="1200" kern="1200" dirty="0">
                <a:solidFill>
                  <a:schemeClr val="tx1"/>
                </a:solidFill>
                <a:effectLst/>
                <a:latin typeface="+mn-lt"/>
                <a:ea typeface="+mn-ea"/>
                <a:cs typeface="+mn-cs"/>
              </a:rPr>
              <a:t>/</a:t>
            </a:r>
            <a:r>
              <a:rPr lang="de-CH" sz="1200" kern="1200" dirty="0" err="1">
                <a:solidFill>
                  <a:schemeClr val="tx1"/>
                </a:solidFill>
                <a:effectLst/>
                <a:latin typeface="+mn-lt"/>
                <a:ea typeface="+mn-ea"/>
                <a:cs typeface="+mn-cs"/>
              </a:rPr>
              <a:t>RegData</a:t>
            </a:r>
            <a:r>
              <a:rPr lang="de-CH" sz="1200" kern="1200" dirty="0">
                <a:solidFill>
                  <a:schemeClr val="tx1"/>
                </a:solidFill>
                <a:effectLst/>
                <a:latin typeface="+mn-lt"/>
                <a:ea typeface="+mn-ea"/>
                <a:cs typeface="+mn-cs"/>
              </a:rPr>
              <a:t>/</a:t>
            </a:r>
            <a:r>
              <a:rPr lang="de-CH" sz="1200" kern="1200" dirty="0" err="1">
                <a:solidFill>
                  <a:schemeClr val="tx1"/>
                </a:solidFill>
                <a:effectLst/>
                <a:latin typeface="+mn-lt"/>
                <a:ea typeface="+mn-ea"/>
                <a:cs typeface="+mn-cs"/>
              </a:rPr>
              <a:t>etudes</a:t>
            </a:r>
            <a:r>
              <a:rPr lang="de-CH" sz="1200" kern="1200" dirty="0">
                <a:solidFill>
                  <a:schemeClr val="tx1"/>
                </a:solidFill>
                <a:effectLst/>
                <a:latin typeface="+mn-lt"/>
                <a:ea typeface="+mn-ea"/>
                <a:cs typeface="+mn-cs"/>
              </a:rPr>
              <a:t>/STUD/2020/603491/EXPO_STU(2020)603491_EN.pdf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sz="120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5"/>
          </p:nvPr>
        </p:nvSpPr>
        <p:spPr/>
        <p:txBody>
          <a:bodyPr/>
          <a:lstStyle/>
          <a:p>
            <a:fld id="{92383C3E-C972-D14F-BBA1-88A056F54D7F}" type="slidenum">
              <a:rPr lang="de-DE" smtClean="0"/>
              <a:t>10</a:t>
            </a:fld>
            <a:endParaRPr lang="de-DE"/>
          </a:p>
        </p:txBody>
      </p:sp>
    </p:spTree>
    <p:extLst>
      <p:ext uri="{BB962C8B-B14F-4D97-AF65-F5344CB8AC3E}">
        <p14:creationId xmlns:p14="http://schemas.microsoft.com/office/powerpoint/2010/main" val="39647337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4" name="Bildplatzhalter 3"/>
          <p:cNvSpPr>
            <a:spLocks noGrp="1"/>
          </p:cNvSpPr>
          <p:nvPr>
            <p:ph type="pic" sz="quarter" idx="10"/>
          </p:nvPr>
        </p:nvSpPr>
        <p:spPr>
          <a:xfrm>
            <a:off x="0" y="0"/>
            <a:ext cx="10691813" cy="7559675"/>
          </a:xfrm>
        </p:spPr>
        <p:txBody>
          <a:bodyPr/>
          <a:lstStyle/>
          <a:p>
            <a:r>
              <a:rPr lang="de-DE"/>
              <a:t>Bild durch Klicken auf Symbol hinzufügen</a:t>
            </a:r>
            <a:endParaRPr lang="de-DE" dirty="0"/>
          </a:p>
        </p:txBody>
      </p:sp>
      <p:sp>
        <p:nvSpPr>
          <p:cNvPr id="6" name="Rectangle avec un coin arrondi 5">
            <a:extLst>
              <a:ext uri="{FF2B5EF4-FFF2-40B4-BE49-F238E27FC236}">
                <a16:creationId xmlns:a16="http://schemas.microsoft.com/office/drawing/2014/main" id="{438BE31E-4BCC-F94C-BF8F-1FA4FD7786E5}"/>
              </a:ext>
            </a:extLst>
          </p:cNvPr>
          <p:cNvSpPr/>
          <p:nvPr/>
        </p:nvSpPr>
        <p:spPr>
          <a:xfrm rot="10800000" flipH="1">
            <a:off x="0" y="839757"/>
            <a:ext cx="10219426" cy="2590755"/>
          </a:xfrm>
          <a:prstGeom prst="round1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84"/>
          </a:p>
        </p:txBody>
      </p:sp>
      <p:sp>
        <p:nvSpPr>
          <p:cNvPr id="3" name="Textplatzhalter 2"/>
          <p:cNvSpPr>
            <a:spLocks noGrp="1"/>
          </p:cNvSpPr>
          <p:nvPr>
            <p:ph type="body" sz="quarter" idx="11"/>
          </p:nvPr>
        </p:nvSpPr>
        <p:spPr>
          <a:xfrm>
            <a:off x="846138" y="1255713"/>
            <a:ext cx="9396411" cy="1979612"/>
          </a:xfrm>
        </p:spPr>
        <p:txBody>
          <a:bodyPr/>
          <a:lstStyle>
            <a:lvl1pPr marL="0" indent="0">
              <a:buNone/>
              <a:defRPr sz="6000" b="1" i="0">
                <a:latin typeface="Avenir Next Condensed" charset="0"/>
                <a:ea typeface="Avenir Next Condensed" charset="0"/>
                <a:cs typeface="Avenir Next Condensed" charset="0"/>
              </a:defRPr>
            </a:lvl1pPr>
            <a:lvl2pPr marL="457200" indent="0">
              <a:buNone/>
              <a:defRPr sz="6000" b="1" i="0">
                <a:latin typeface="Avenir Next Condensed" charset="0"/>
                <a:ea typeface="Avenir Next Condensed" charset="0"/>
                <a:cs typeface="Avenir Next Condensed" charset="0"/>
              </a:defRPr>
            </a:lvl2pPr>
            <a:lvl3pPr marL="914400" indent="0">
              <a:buNone/>
              <a:defRPr sz="6000" b="1" i="0">
                <a:latin typeface="Avenir Next Condensed" charset="0"/>
                <a:ea typeface="Avenir Next Condensed" charset="0"/>
                <a:cs typeface="Avenir Next Condensed" charset="0"/>
              </a:defRPr>
            </a:lvl3pPr>
            <a:lvl4pPr marL="1371600" indent="0">
              <a:buNone/>
              <a:defRPr sz="6000" b="1" i="0">
                <a:latin typeface="Avenir Next Condensed" charset="0"/>
                <a:ea typeface="Avenir Next Condensed" charset="0"/>
                <a:cs typeface="Avenir Next Condensed" charset="0"/>
              </a:defRPr>
            </a:lvl4pPr>
            <a:lvl5pPr marL="1828800" indent="0">
              <a:buNone/>
              <a:defRPr sz="6000" b="1" i="0">
                <a:latin typeface="Avenir Next Condensed" charset="0"/>
                <a:ea typeface="Avenir Next Condensed" charset="0"/>
                <a:cs typeface="Avenir Next Condensed" charset="0"/>
              </a:defRPr>
            </a:lvl5pPr>
          </a:lstStyle>
          <a:p>
            <a:pPr lvl="0"/>
            <a:r>
              <a:rPr lang="de-DE"/>
              <a:t>Mastertextformat bearbeiten
Zweite Ebene
Dritte Ebene
Vierte Ebene
Fünfte Ebene</a:t>
            </a:r>
          </a:p>
        </p:txBody>
      </p:sp>
    </p:spTree>
    <p:extLst>
      <p:ext uri="{BB962C8B-B14F-4D97-AF65-F5344CB8AC3E}">
        <p14:creationId xmlns:p14="http://schemas.microsoft.com/office/powerpoint/2010/main" val="970622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und Tabelle">
    <p:spTree>
      <p:nvGrpSpPr>
        <p:cNvPr id="1" name=""/>
        <p:cNvGrpSpPr/>
        <p:nvPr/>
      </p:nvGrpSpPr>
      <p:grpSpPr>
        <a:xfrm>
          <a:off x="0" y="0"/>
          <a:ext cx="0" cy="0"/>
          <a:chOff x="0" y="0"/>
          <a:chExt cx="0" cy="0"/>
        </a:xfrm>
      </p:grpSpPr>
      <p:sp>
        <p:nvSpPr>
          <p:cNvPr id="8" name="Titel 7"/>
          <p:cNvSpPr>
            <a:spLocks noGrp="1"/>
          </p:cNvSpPr>
          <p:nvPr>
            <p:ph type="title"/>
          </p:nvPr>
        </p:nvSpPr>
        <p:spPr>
          <a:xfrm>
            <a:off x="846138" y="403225"/>
            <a:ext cx="9517062" cy="1460500"/>
          </a:xfrm>
        </p:spPr>
        <p:txBody>
          <a:bodyPr/>
          <a:lstStyle/>
          <a:p>
            <a:r>
              <a:rPr lang="de-DE"/>
              <a:t>Mastertitelformat bearbeiten</a:t>
            </a:r>
            <a:endParaRPr lang="de-DE" dirty="0"/>
          </a:p>
        </p:txBody>
      </p:sp>
      <p:sp>
        <p:nvSpPr>
          <p:cNvPr id="3" name="Untertitel 2"/>
          <p:cNvSpPr>
            <a:spLocks noGrp="1"/>
          </p:cNvSpPr>
          <p:nvPr>
            <p:ph type="subTitle" idx="1"/>
          </p:nvPr>
        </p:nvSpPr>
        <p:spPr>
          <a:xfrm>
            <a:off x="846138" y="2021840"/>
            <a:ext cx="9517062" cy="515620"/>
          </a:xfrm>
        </p:spPr>
        <p:txBody>
          <a:bodyPr/>
          <a:lstStyle>
            <a:lvl1pPr marL="0" indent="0" algn="l">
              <a:buNone/>
              <a:defRPr sz="20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
        <p:nvSpPr>
          <p:cNvPr id="12" name="Tabellenplatzhalter 11"/>
          <p:cNvSpPr>
            <a:spLocks noGrp="1"/>
          </p:cNvSpPr>
          <p:nvPr>
            <p:ph type="tbl" sz="quarter" idx="12"/>
          </p:nvPr>
        </p:nvSpPr>
        <p:spPr>
          <a:xfrm>
            <a:off x="846138" y="2641600"/>
            <a:ext cx="9517062" cy="4102100"/>
          </a:xfrm>
        </p:spPr>
        <p:txBody>
          <a:bodyPr/>
          <a:lstStyle/>
          <a:p>
            <a:r>
              <a:rPr lang="de-DE"/>
              <a:t>Tabelle durch Klicken auf Symbol hinzufügen</a:t>
            </a:r>
          </a:p>
        </p:txBody>
      </p:sp>
      <p:sp>
        <p:nvSpPr>
          <p:cNvPr id="6" name="Fußzeilenplatzhalter 4">
            <a:extLst>
              <a:ext uri="{FF2B5EF4-FFF2-40B4-BE49-F238E27FC236}">
                <a16:creationId xmlns:a16="http://schemas.microsoft.com/office/drawing/2014/main" id="{AD63A0EB-25EA-8B4C-A25D-B8AA43257D2C}"/>
              </a:ext>
            </a:extLst>
          </p:cNvPr>
          <p:cNvSpPr>
            <a:spLocks noGrp="1"/>
          </p:cNvSpPr>
          <p:nvPr>
            <p:ph type="ftr" sz="quarter" idx="11"/>
          </p:nvPr>
        </p:nvSpPr>
        <p:spPr>
          <a:xfrm>
            <a:off x="3541713" y="7064347"/>
            <a:ext cx="6840368" cy="364836"/>
          </a:xfrm>
          <a:prstGeom prst="rect">
            <a:avLst/>
          </a:prstGeom>
        </p:spPr>
        <p:txBody>
          <a:bodyPr/>
          <a:lstStyle>
            <a:lvl1pPr>
              <a:defRPr sz="1600">
                <a:latin typeface="Avenir Next Condensed" panose="020B0506020202020204" pitchFamily="34" charset="0"/>
                <a:ea typeface="Avenir Next Condensed" panose="020B0506020202020204" pitchFamily="34" charset="0"/>
                <a:cs typeface="Arial Narrow" charset="0"/>
              </a:defRPr>
            </a:lvl1pPr>
          </a:lstStyle>
          <a:p>
            <a:pPr algn="r"/>
            <a:r>
              <a:rPr lang="en-US" dirty="0"/>
              <a:t>Einheit · Event · Ort · Datum</a:t>
            </a:r>
          </a:p>
        </p:txBody>
      </p:sp>
    </p:spTree>
    <p:extLst>
      <p:ext uri="{BB962C8B-B14F-4D97-AF65-F5344CB8AC3E}">
        <p14:creationId xmlns:p14="http://schemas.microsoft.com/office/powerpoint/2010/main" val="1124349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Text und Bild/Tabelle/Grafik">
    <p:spTree>
      <p:nvGrpSpPr>
        <p:cNvPr id="1" name=""/>
        <p:cNvGrpSpPr/>
        <p:nvPr/>
      </p:nvGrpSpPr>
      <p:grpSpPr>
        <a:xfrm>
          <a:off x="0" y="0"/>
          <a:ext cx="0" cy="0"/>
          <a:chOff x="0" y="0"/>
          <a:chExt cx="0" cy="0"/>
        </a:xfrm>
      </p:grpSpPr>
      <p:sp>
        <p:nvSpPr>
          <p:cNvPr id="3" name="Inhaltsplatzhalter 2"/>
          <p:cNvSpPr>
            <a:spLocks noGrp="1"/>
          </p:cNvSpPr>
          <p:nvPr>
            <p:ph idx="1"/>
          </p:nvPr>
        </p:nvSpPr>
        <p:spPr>
          <a:xfrm>
            <a:off x="4583113" y="2042160"/>
            <a:ext cx="5780087" cy="4498023"/>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de-DE"/>
              <a:t>Mastertextformat bearbeiten
Zweite Ebene
Dritte Ebene
Vierte Ebene
Fünfte Ebene</a:t>
            </a:r>
            <a:endParaRPr lang="de-DE" dirty="0"/>
          </a:p>
        </p:txBody>
      </p:sp>
      <p:sp>
        <p:nvSpPr>
          <p:cNvPr id="4" name="Textplatzhalter 3"/>
          <p:cNvSpPr>
            <a:spLocks noGrp="1"/>
          </p:cNvSpPr>
          <p:nvPr>
            <p:ph type="body" sz="half" idx="2"/>
          </p:nvPr>
        </p:nvSpPr>
        <p:spPr>
          <a:xfrm>
            <a:off x="846138" y="2021840"/>
            <a:ext cx="3338512" cy="449802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
Zweite Ebene
Dritte Ebene
Vierte Ebene
Fünfte Ebene</a:t>
            </a:r>
          </a:p>
        </p:txBody>
      </p:sp>
      <p:sp>
        <p:nvSpPr>
          <p:cNvPr id="2" name="Titel 1"/>
          <p:cNvSpPr>
            <a:spLocks noGrp="1"/>
          </p:cNvSpPr>
          <p:nvPr>
            <p:ph type="title"/>
          </p:nvPr>
        </p:nvSpPr>
        <p:spPr>
          <a:xfrm>
            <a:off x="846138" y="403225"/>
            <a:ext cx="9517062" cy="1460500"/>
          </a:xfrm>
        </p:spPr>
        <p:txBody>
          <a:bodyPr/>
          <a:lstStyle/>
          <a:p>
            <a:r>
              <a:rPr lang="de-DE"/>
              <a:t>Mastertitelformat bearbeiten</a:t>
            </a:r>
          </a:p>
        </p:txBody>
      </p:sp>
      <p:sp>
        <p:nvSpPr>
          <p:cNvPr id="6" name="Fußzeilenplatzhalter 4">
            <a:extLst>
              <a:ext uri="{FF2B5EF4-FFF2-40B4-BE49-F238E27FC236}">
                <a16:creationId xmlns:a16="http://schemas.microsoft.com/office/drawing/2014/main" id="{2F84BB2E-D818-1146-A6EC-3B1E96C6B51F}"/>
              </a:ext>
            </a:extLst>
          </p:cNvPr>
          <p:cNvSpPr>
            <a:spLocks noGrp="1"/>
          </p:cNvSpPr>
          <p:nvPr>
            <p:ph type="ftr" sz="quarter" idx="11"/>
          </p:nvPr>
        </p:nvSpPr>
        <p:spPr>
          <a:xfrm>
            <a:off x="3541713" y="7064347"/>
            <a:ext cx="6840368" cy="364836"/>
          </a:xfrm>
          <a:prstGeom prst="rect">
            <a:avLst/>
          </a:prstGeom>
        </p:spPr>
        <p:txBody>
          <a:bodyPr/>
          <a:lstStyle>
            <a:lvl1pPr>
              <a:defRPr sz="1600">
                <a:latin typeface="Avenir Next Condensed" panose="020B0506020202020204" pitchFamily="34" charset="0"/>
                <a:ea typeface="Avenir Next Condensed" panose="020B0506020202020204" pitchFamily="34" charset="0"/>
                <a:cs typeface="Arial Narrow" charset="0"/>
              </a:defRPr>
            </a:lvl1pPr>
          </a:lstStyle>
          <a:p>
            <a:pPr algn="r"/>
            <a:r>
              <a:rPr lang="en-US" dirty="0"/>
              <a:t>Einheit · Event · Ort · Datum</a:t>
            </a:r>
          </a:p>
        </p:txBody>
      </p:sp>
    </p:spTree>
    <p:extLst>
      <p:ext uri="{BB962C8B-B14F-4D97-AF65-F5344CB8AC3E}">
        <p14:creationId xmlns:p14="http://schemas.microsoft.com/office/powerpoint/2010/main" val="11542799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Bild und Beschriftung">
    <p:spTree>
      <p:nvGrpSpPr>
        <p:cNvPr id="1" name=""/>
        <p:cNvGrpSpPr/>
        <p:nvPr/>
      </p:nvGrpSpPr>
      <p:grpSpPr>
        <a:xfrm>
          <a:off x="0" y="0"/>
          <a:ext cx="0" cy="0"/>
          <a:chOff x="0" y="0"/>
          <a:chExt cx="0" cy="0"/>
        </a:xfrm>
      </p:grpSpPr>
      <p:sp>
        <p:nvSpPr>
          <p:cNvPr id="3" name="Bildplatzhalter 2"/>
          <p:cNvSpPr>
            <a:spLocks noGrp="1"/>
          </p:cNvSpPr>
          <p:nvPr>
            <p:ph type="pic" idx="1"/>
          </p:nvPr>
        </p:nvSpPr>
        <p:spPr>
          <a:xfrm>
            <a:off x="4511040" y="2032663"/>
            <a:ext cx="5852160" cy="440658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de-DE" dirty="0"/>
          </a:p>
        </p:txBody>
      </p:sp>
      <p:sp>
        <p:nvSpPr>
          <p:cNvPr id="4" name="Textplatzhalter 3"/>
          <p:cNvSpPr>
            <a:spLocks noGrp="1"/>
          </p:cNvSpPr>
          <p:nvPr>
            <p:ph type="body" sz="half" idx="2"/>
          </p:nvPr>
        </p:nvSpPr>
        <p:spPr>
          <a:xfrm>
            <a:off x="846138" y="2032663"/>
            <a:ext cx="3421062" cy="4406583"/>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
Zweite Ebene
Dritte Ebene
Vierte Ebene
Fünfte Ebene</a:t>
            </a:r>
          </a:p>
        </p:txBody>
      </p:sp>
      <p:sp>
        <p:nvSpPr>
          <p:cNvPr id="2" name="Titel 1"/>
          <p:cNvSpPr>
            <a:spLocks noGrp="1"/>
          </p:cNvSpPr>
          <p:nvPr>
            <p:ph type="title"/>
          </p:nvPr>
        </p:nvSpPr>
        <p:spPr>
          <a:xfrm>
            <a:off x="846138" y="403225"/>
            <a:ext cx="9517062" cy="1460500"/>
          </a:xfrm>
        </p:spPr>
        <p:txBody>
          <a:bodyPr/>
          <a:lstStyle/>
          <a:p>
            <a:r>
              <a:rPr lang="de-DE"/>
              <a:t>Mastertitelformat bearbeiten</a:t>
            </a:r>
            <a:endParaRPr lang="de-DE" dirty="0"/>
          </a:p>
        </p:txBody>
      </p:sp>
      <p:sp>
        <p:nvSpPr>
          <p:cNvPr id="6" name="Fußzeilenplatzhalter 4">
            <a:extLst>
              <a:ext uri="{FF2B5EF4-FFF2-40B4-BE49-F238E27FC236}">
                <a16:creationId xmlns:a16="http://schemas.microsoft.com/office/drawing/2014/main" id="{DF08D41F-5D8A-104C-91BB-0993F362858A}"/>
              </a:ext>
            </a:extLst>
          </p:cNvPr>
          <p:cNvSpPr>
            <a:spLocks noGrp="1"/>
          </p:cNvSpPr>
          <p:nvPr>
            <p:ph type="ftr" sz="quarter" idx="11"/>
          </p:nvPr>
        </p:nvSpPr>
        <p:spPr>
          <a:xfrm>
            <a:off x="3541713" y="7064347"/>
            <a:ext cx="6840368" cy="364836"/>
          </a:xfrm>
          <a:prstGeom prst="rect">
            <a:avLst/>
          </a:prstGeom>
        </p:spPr>
        <p:txBody>
          <a:bodyPr/>
          <a:lstStyle>
            <a:lvl1pPr>
              <a:defRPr sz="1600">
                <a:latin typeface="Avenir Next Condensed" panose="020B0506020202020204" pitchFamily="34" charset="0"/>
                <a:ea typeface="Avenir Next Condensed" panose="020B0506020202020204" pitchFamily="34" charset="0"/>
                <a:cs typeface="Arial Narrow" charset="0"/>
              </a:defRPr>
            </a:lvl1pPr>
          </a:lstStyle>
          <a:p>
            <a:pPr algn="r"/>
            <a:r>
              <a:rPr lang="en-US" dirty="0"/>
              <a:t>Einheit · Event · Ort · Datum</a:t>
            </a:r>
          </a:p>
        </p:txBody>
      </p:sp>
    </p:spTree>
    <p:extLst>
      <p:ext uri="{BB962C8B-B14F-4D97-AF65-F5344CB8AC3E}">
        <p14:creationId xmlns:p14="http://schemas.microsoft.com/office/powerpoint/2010/main" val="17629161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olie leer">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Lauftext">
    <p:spTree>
      <p:nvGrpSpPr>
        <p:cNvPr id="1" name=""/>
        <p:cNvGrpSpPr/>
        <p:nvPr/>
      </p:nvGrpSpPr>
      <p:grpSpPr>
        <a:xfrm>
          <a:off x="0" y="0"/>
          <a:ext cx="0" cy="0"/>
          <a:chOff x="0" y="0"/>
          <a:chExt cx="0" cy="0"/>
        </a:xfrm>
      </p:grpSpPr>
      <p:sp>
        <p:nvSpPr>
          <p:cNvPr id="6" name="Fußzeilenplatzhalter 4"/>
          <p:cNvSpPr>
            <a:spLocks noGrp="1"/>
          </p:cNvSpPr>
          <p:nvPr>
            <p:ph type="ftr" sz="quarter" idx="11"/>
          </p:nvPr>
        </p:nvSpPr>
        <p:spPr>
          <a:xfrm>
            <a:off x="3541713" y="7064347"/>
            <a:ext cx="6840368" cy="364836"/>
          </a:xfrm>
          <a:prstGeom prst="rect">
            <a:avLst/>
          </a:prstGeom>
        </p:spPr>
        <p:txBody>
          <a:bodyPr/>
          <a:lstStyle>
            <a:lvl1pPr>
              <a:defRPr sz="1600">
                <a:latin typeface="Avenir Next Condensed" panose="020B0506020202020204" pitchFamily="34" charset="0"/>
                <a:ea typeface="Avenir Next Condensed" panose="020B0506020202020204" pitchFamily="34" charset="0"/>
                <a:cs typeface="Arial Narrow" charset="0"/>
              </a:defRPr>
            </a:lvl1pPr>
          </a:lstStyle>
          <a:p>
            <a:pPr algn="r"/>
            <a:r>
              <a:rPr lang="en-US" dirty="0"/>
              <a:t>Einheit · Event · Ort · Datum</a:t>
            </a:r>
          </a:p>
        </p:txBody>
      </p:sp>
      <p:sp>
        <p:nvSpPr>
          <p:cNvPr id="2" name="Titel 1"/>
          <p:cNvSpPr>
            <a:spLocks noGrp="1"/>
          </p:cNvSpPr>
          <p:nvPr>
            <p:ph type="title"/>
          </p:nvPr>
        </p:nvSpPr>
        <p:spPr>
          <a:xfrm>
            <a:off x="846138" y="403225"/>
            <a:ext cx="9535942" cy="1460500"/>
          </a:xfrm>
        </p:spPr>
        <p:txBody>
          <a:bodyPr/>
          <a:lstStyle>
            <a:lvl1pPr>
              <a:defRPr b="1" i="0">
                <a:latin typeface="Avenir Next Condensed" charset="0"/>
                <a:ea typeface="Avenir Next Condensed" charset="0"/>
                <a:cs typeface="Avenir Next Condensed" charset="0"/>
              </a:defRPr>
            </a:lvl1pPr>
          </a:lstStyle>
          <a:p>
            <a:r>
              <a:rPr lang="de-DE"/>
              <a:t>Mastertitelformat bearbeiten</a:t>
            </a:r>
            <a:endParaRPr lang="de-DE" dirty="0"/>
          </a:p>
        </p:txBody>
      </p:sp>
      <p:sp>
        <p:nvSpPr>
          <p:cNvPr id="4" name="Textplatzhalter 3"/>
          <p:cNvSpPr>
            <a:spLocks noGrp="1"/>
          </p:cNvSpPr>
          <p:nvPr>
            <p:ph type="body" sz="quarter" idx="12"/>
          </p:nvPr>
        </p:nvSpPr>
        <p:spPr>
          <a:xfrm>
            <a:off x="846137" y="2021618"/>
            <a:ext cx="9535943" cy="4481195"/>
          </a:xfrm>
        </p:spPr>
        <p:txBody>
          <a:bodyPr/>
          <a:lstStyle>
            <a:lvl1pPr marL="0" indent="0">
              <a:buNone/>
              <a:defRPr b="0" i="0">
                <a:latin typeface="Avenir Next Condensed" charset="0"/>
                <a:ea typeface="Avenir Next Condensed" charset="0"/>
                <a:cs typeface="Avenir Next Condensed" charset="0"/>
              </a:defRPr>
            </a:lvl1pPr>
            <a:lvl2pPr marL="457200" indent="0">
              <a:buNone/>
              <a:defRPr/>
            </a:lvl2pPr>
            <a:lvl3pPr marL="914400" indent="0">
              <a:buNone/>
              <a:defRPr/>
            </a:lvl3pPr>
            <a:lvl4pPr marL="1371600" indent="0">
              <a:buNone/>
              <a:defRPr/>
            </a:lvl4pPr>
            <a:lvl5pPr marL="1828800" indent="0">
              <a:buNone/>
              <a:defRPr/>
            </a:lvl5pPr>
          </a:lstStyle>
          <a:p>
            <a:pPr lvl="0"/>
            <a:r>
              <a:rPr lang="de-DE"/>
              <a:t>Mastertextformat bearbeiten
Zweite Ebene
Dritte Ebene
Vierte Ebene
Fünfte Ebene</a:t>
            </a:r>
          </a:p>
        </p:txBody>
      </p:sp>
    </p:spTree>
    <p:extLst>
      <p:ext uri="{BB962C8B-B14F-4D97-AF65-F5344CB8AC3E}">
        <p14:creationId xmlns:p14="http://schemas.microsoft.com/office/powerpoint/2010/main" val="1766162582"/>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tertitel und Text">
    <p:spTree>
      <p:nvGrpSpPr>
        <p:cNvPr id="1" name=""/>
        <p:cNvGrpSpPr/>
        <p:nvPr/>
      </p:nvGrpSpPr>
      <p:grpSpPr>
        <a:xfrm>
          <a:off x="0" y="0"/>
          <a:ext cx="0" cy="0"/>
          <a:chOff x="0" y="0"/>
          <a:chExt cx="0" cy="0"/>
        </a:xfrm>
      </p:grpSpPr>
      <p:sp>
        <p:nvSpPr>
          <p:cNvPr id="3" name="Inhaltsplatzhalter 2"/>
          <p:cNvSpPr>
            <a:spLocks noGrp="1"/>
          </p:cNvSpPr>
          <p:nvPr>
            <p:ph idx="1"/>
          </p:nvPr>
        </p:nvSpPr>
        <p:spPr>
          <a:xfrm>
            <a:off x="846137" y="2636712"/>
            <a:ext cx="9535943" cy="3875406"/>
          </a:xfrm>
        </p:spPr>
        <p:txBody>
          <a:bodyPr/>
          <a:lstStyle>
            <a:lvl1pPr>
              <a:defRPr b="0" i="0">
                <a:latin typeface="Avenir Next Condensed" charset="0"/>
                <a:ea typeface="Avenir Next Condensed" charset="0"/>
                <a:cs typeface="Avenir Next Condensed" charset="0"/>
              </a:defRPr>
            </a:lvl1pPr>
            <a:lvl2pPr>
              <a:defRPr sz="1600" b="0" i="0">
                <a:latin typeface="Avenir Next Condensed" charset="0"/>
                <a:ea typeface="Avenir Next Condensed" charset="0"/>
                <a:cs typeface="Avenir Next Condensed" charset="0"/>
              </a:defRPr>
            </a:lvl2pPr>
            <a:lvl3pPr>
              <a:defRPr sz="1600" b="0" i="0">
                <a:latin typeface="Avenir Next Condensed" charset="0"/>
                <a:ea typeface="Avenir Next Condensed" charset="0"/>
                <a:cs typeface="Avenir Next Condensed" charset="0"/>
              </a:defRPr>
            </a:lvl3pPr>
            <a:lvl4pPr>
              <a:defRPr sz="1600" b="0" i="0">
                <a:latin typeface="Avenir Next Condensed" charset="0"/>
                <a:ea typeface="Avenir Next Condensed" charset="0"/>
                <a:cs typeface="Avenir Next Condensed" charset="0"/>
              </a:defRPr>
            </a:lvl4pPr>
            <a:lvl5pPr>
              <a:defRPr sz="1600" b="0" i="0">
                <a:latin typeface="Avenir Next Condensed" charset="0"/>
                <a:ea typeface="Avenir Next Condensed" charset="0"/>
                <a:cs typeface="Avenir Next Condensed" charset="0"/>
              </a:defRPr>
            </a:lvl5pPr>
          </a:lstStyle>
          <a:p>
            <a:pPr lvl="0"/>
            <a:r>
              <a:rPr lang="de-DE"/>
              <a:t>Mastertextformat bearbeiten
Zweite Ebene
Dritte Ebene
Vierte Ebene
Fünfte Ebene</a:t>
            </a:r>
            <a:endParaRPr lang="de-DE" dirty="0"/>
          </a:p>
        </p:txBody>
      </p:sp>
      <p:sp>
        <p:nvSpPr>
          <p:cNvPr id="4" name="Titel 3"/>
          <p:cNvSpPr>
            <a:spLocks noGrp="1"/>
          </p:cNvSpPr>
          <p:nvPr>
            <p:ph type="title"/>
          </p:nvPr>
        </p:nvSpPr>
        <p:spPr>
          <a:xfrm>
            <a:off x="846138" y="403225"/>
            <a:ext cx="9535942" cy="1460500"/>
          </a:xfrm>
        </p:spPr>
        <p:txBody>
          <a:bodyPr/>
          <a:lstStyle>
            <a:lvl1pPr>
              <a:defRPr b="1" i="0">
                <a:latin typeface="Avenir Next Condensed" charset="0"/>
                <a:ea typeface="Avenir Next Condensed" charset="0"/>
                <a:cs typeface="Avenir Next Condensed" charset="0"/>
              </a:defRPr>
            </a:lvl1pPr>
          </a:lstStyle>
          <a:p>
            <a:r>
              <a:rPr lang="de-DE"/>
              <a:t>Mastertitelformat bearbeiten</a:t>
            </a:r>
            <a:endParaRPr lang="de-DE" dirty="0"/>
          </a:p>
        </p:txBody>
      </p:sp>
      <p:sp>
        <p:nvSpPr>
          <p:cNvPr id="5" name="Textplatzhalter 4"/>
          <p:cNvSpPr>
            <a:spLocks noGrp="1"/>
          </p:cNvSpPr>
          <p:nvPr>
            <p:ph type="body" sz="quarter" idx="12"/>
          </p:nvPr>
        </p:nvSpPr>
        <p:spPr>
          <a:xfrm>
            <a:off x="846138" y="2021619"/>
            <a:ext cx="9535942" cy="538479"/>
          </a:xfrm>
        </p:spPr>
        <p:txBody>
          <a:bodyPr/>
          <a:lstStyle>
            <a:lvl1pPr>
              <a:defRPr b="1" i="0">
                <a:latin typeface="Avenir Next Condensed" charset="0"/>
                <a:ea typeface="Avenir Next Condensed" charset="0"/>
                <a:cs typeface="Avenir Next Condensed" charset="0"/>
              </a:defRPr>
            </a:lvl1pPr>
            <a:lvl5pPr marL="2057400" marR="0" indent="-228600" algn="l" defTabSz="914400" rtl="0" eaLnBrk="1" fontAlgn="auto" latinLnBrk="0" hangingPunct="1">
              <a:lnSpc>
                <a:spcPct val="90000"/>
              </a:lnSpc>
              <a:spcBef>
                <a:spcPts val="500"/>
              </a:spcBef>
              <a:spcAft>
                <a:spcPts val="0"/>
              </a:spcAft>
              <a:buClrTx/>
              <a:buSzTx/>
              <a:buFont typeface="Menlo-Regular" charset="0"/>
              <a:buNone/>
              <a:tabLst/>
              <a:defRPr/>
            </a:lvl5pPr>
          </a:lstStyle>
          <a:p>
            <a:pPr marL="228600" marR="0" lvl="0" indent="-228600" algn="l" defTabSz="914400" rtl="0" eaLnBrk="1" fontAlgn="auto" latinLnBrk="0" hangingPunct="1">
              <a:lnSpc>
                <a:spcPct val="90000"/>
              </a:lnSpc>
              <a:spcBef>
                <a:spcPts val="500"/>
              </a:spcBef>
              <a:spcAft>
                <a:spcPts val="0"/>
              </a:spcAft>
              <a:buClrTx/>
              <a:buSzTx/>
              <a:buFont typeface="Menlo-Regular" charset="0"/>
              <a:buNone/>
              <a:tabLst/>
              <a:defRPr/>
            </a:pPr>
            <a:r>
              <a:rPr lang="de-DE"/>
              <a:t>Mastertextformat bearbeiten
Zweite Ebene
Dritte Ebene
Vierte Ebene
Fünfte Ebene</a:t>
            </a:r>
          </a:p>
        </p:txBody>
      </p:sp>
      <p:sp>
        <p:nvSpPr>
          <p:cNvPr id="6" name="Fußzeilenplatzhalter 4">
            <a:extLst>
              <a:ext uri="{FF2B5EF4-FFF2-40B4-BE49-F238E27FC236}">
                <a16:creationId xmlns:a16="http://schemas.microsoft.com/office/drawing/2014/main" id="{9AD4F4A2-4DCA-3245-884D-A28E525217D9}"/>
              </a:ext>
            </a:extLst>
          </p:cNvPr>
          <p:cNvSpPr>
            <a:spLocks noGrp="1"/>
          </p:cNvSpPr>
          <p:nvPr>
            <p:ph type="ftr" sz="quarter" idx="11"/>
          </p:nvPr>
        </p:nvSpPr>
        <p:spPr>
          <a:xfrm>
            <a:off x="3541713" y="7064347"/>
            <a:ext cx="6840368" cy="364836"/>
          </a:xfrm>
          <a:prstGeom prst="rect">
            <a:avLst/>
          </a:prstGeom>
        </p:spPr>
        <p:txBody>
          <a:bodyPr/>
          <a:lstStyle>
            <a:lvl1pPr>
              <a:defRPr sz="1600">
                <a:latin typeface="Avenir Next Condensed" panose="020B0506020202020204" pitchFamily="34" charset="0"/>
                <a:ea typeface="Avenir Next Condensed" panose="020B0506020202020204" pitchFamily="34" charset="0"/>
                <a:cs typeface="Arial Narrow" charset="0"/>
              </a:defRPr>
            </a:lvl1pPr>
          </a:lstStyle>
          <a:p>
            <a:pPr algn="r"/>
            <a:r>
              <a:rPr lang="en-US" dirty="0"/>
              <a:t>Einheit · Event · Ort · Datum</a:t>
            </a:r>
          </a:p>
        </p:txBody>
      </p:sp>
    </p:spTree>
    <p:extLst>
      <p:ext uri="{BB962C8B-B14F-4D97-AF65-F5344CB8AC3E}">
        <p14:creationId xmlns:p14="http://schemas.microsoft.com/office/powerpoint/2010/main" val="12387307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Text">
    <p:spTree>
      <p:nvGrpSpPr>
        <p:cNvPr id="1" name=""/>
        <p:cNvGrpSpPr/>
        <p:nvPr/>
      </p:nvGrpSpPr>
      <p:grpSpPr>
        <a:xfrm>
          <a:off x="0" y="0"/>
          <a:ext cx="0" cy="0"/>
          <a:chOff x="0" y="0"/>
          <a:chExt cx="0" cy="0"/>
        </a:xfrm>
      </p:grpSpPr>
      <p:sp>
        <p:nvSpPr>
          <p:cNvPr id="2" name="Titel 1"/>
          <p:cNvSpPr>
            <a:spLocks noGrp="1"/>
          </p:cNvSpPr>
          <p:nvPr>
            <p:ph type="title"/>
          </p:nvPr>
        </p:nvSpPr>
        <p:spPr>
          <a:xfrm>
            <a:off x="846138" y="403225"/>
            <a:ext cx="9535942" cy="1460500"/>
          </a:xfrm>
        </p:spPr>
        <p:txBody>
          <a:bodyPr/>
          <a:lstStyle/>
          <a:p>
            <a:r>
              <a:rPr lang="de-DE"/>
              <a:t>Mastertitelformat bearbeiten</a:t>
            </a:r>
            <a:endParaRPr lang="de-DE" dirty="0"/>
          </a:p>
        </p:txBody>
      </p:sp>
      <p:sp>
        <p:nvSpPr>
          <p:cNvPr id="4" name="Textplatzhalter 3"/>
          <p:cNvSpPr>
            <a:spLocks noGrp="1"/>
          </p:cNvSpPr>
          <p:nvPr>
            <p:ph type="body" sz="quarter" idx="12"/>
          </p:nvPr>
        </p:nvSpPr>
        <p:spPr>
          <a:xfrm>
            <a:off x="846137" y="2021619"/>
            <a:ext cx="9535943" cy="4490720"/>
          </a:xfrm>
        </p:spPr>
        <p:txBody>
          <a:bodyPr/>
          <a:lstStyle/>
          <a:p>
            <a:pPr lvl="0"/>
            <a:r>
              <a:rPr lang="de-DE"/>
              <a:t>Mastertextformat bearbeiten
Zweite Ebene
Dritte Ebene
Vierte Ebene
Fünfte Ebene</a:t>
            </a:r>
            <a:endParaRPr lang="de-DE" dirty="0"/>
          </a:p>
        </p:txBody>
      </p:sp>
      <p:sp>
        <p:nvSpPr>
          <p:cNvPr id="5" name="Fußzeilenplatzhalter 4">
            <a:extLst>
              <a:ext uri="{FF2B5EF4-FFF2-40B4-BE49-F238E27FC236}">
                <a16:creationId xmlns:a16="http://schemas.microsoft.com/office/drawing/2014/main" id="{19775F0B-D22C-7540-812C-B6A8505C8518}"/>
              </a:ext>
            </a:extLst>
          </p:cNvPr>
          <p:cNvSpPr>
            <a:spLocks noGrp="1"/>
          </p:cNvSpPr>
          <p:nvPr>
            <p:ph type="ftr" sz="quarter" idx="11"/>
          </p:nvPr>
        </p:nvSpPr>
        <p:spPr>
          <a:xfrm>
            <a:off x="3541713" y="7064347"/>
            <a:ext cx="6840368" cy="364836"/>
          </a:xfrm>
          <a:prstGeom prst="rect">
            <a:avLst/>
          </a:prstGeom>
        </p:spPr>
        <p:txBody>
          <a:bodyPr/>
          <a:lstStyle>
            <a:lvl1pPr>
              <a:defRPr sz="1600">
                <a:latin typeface="Avenir Next Condensed" panose="020B0506020202020204" pitchFamily="34" charset="0"/>
                <a:ea typeface="Avenir Next Condensed" panose="020B0506020202020204" pitchFamily="34" charset="0"/>
                <a:cs typeface="Arial Narrow" charset="0"/>
              </a:defRPr>
            </a:lvl1pPr>
          </a:lstStyle>
          <a:p>
            <a:pPr algn="r"/>
            <a:r>
              <a:rPr lang="en-US" dirty="0"/>
              <a:t>Einheit · Event · Ort · Datum</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und Diagramm/Bild/Tabelle">
    <p:spTree>
      <p:nvGrpSpPr>
        <p:cNvPr id="1" name=""/>
        <p:cNvGrpSpPr/>
        <p:nvPr/>
      </p:nvGrpSpPr>
      <p:grpSpPr>
        <a:xfrm>
          <a:off x="0" y="0"/>
          <a:ext cx="0" cy="0"/>
          <a:chOff x="0" y="0"/>
          <a:chExt cx="0" cy="0"/>
        </a:xfrm>
      </p:grpSpPr>
      <p:sp>
        <p:nvSpPr>
          <p:cNvPr id="2" name="Titel 1"/>
          <p:cNvSpPr>
            <a:spLocks noGrp="1"/>
          </p:cNvSpPr>
          <p:nvPr>
            <p:ph type="title"/>
          </p:nvPr>
        </p:nvSpPr>
        <p:spPr>
          <a:xfrm>
            <a:off x="846138" y="403225"/>
            <a:ext cx="9535942" cy="1460500"/>
          </a:xfrm>
        </p:spPr>
        <p:txBody>
          <a:bodyPr/>
          <a:lstStyle/>
          <a:p>
            <a:r>
              <a:rPr lang="de-DE"/>
              <a:t>Mastertitelformat bearbeiten</a:t>
            </a:r>
            <a:endParaRPr lang="de-DE" dirty="0"/>
          </a:p>
        </p:txBody>
      </p:sp>
      <p:sp>
        <p:nvSpPr>
          <p:cNvPr id="4" name="Inhaltsplatzhalter 3"/>
          <p:cNvSpPr>
            <a:spLocks noGrp="1"/>
          </p:cNvSpPr>
          <p:nvPr>
            <p:ph sz="quarter" idx="13"/>
          </p:nvPr>
        </p:nvSpPr>
        <p:spPr>
          <a:xfrm>
            <a:off x="846137" y="2032000"/>
            <a:ext cx="9535943" cy="4439920"/>
          </a:xfrm>
        </p:spPr>
        <p:txBody>
          <a:bodyPr/>
          <a:lstStyle/>
          <a:p>
            <a:pPr lvl="0"/>
            <a:r>
              <a:rPr lang="de-DE"/>
              <a:t>Mastertextformat bearbeiten
Zweite Ebene
Dritte Ebene
Vierte Ebene
Fünfte Ebene</a:t>
            </a:r>
            <a:endParaRPr lang="de-DE" dirty="0"/>
          </a:p>
        </p:txBody>
      </p:sp>
      <p:sp>
        <p:nvSpPr>
          <p:cNvPr id="6" name="Fußzeilenplatzhalter 4">
            <a:extLst>
              <a:ext uri="{FF2B5EF4-FFF2-40B4-BE49-F238E27FC236}">
                <a16:creationId xmlns:a16="http://schemas.microsoft.com/office/drawing/2014/main" id="{0BBA6F09-20C5-ED41-9E65-3BEA7A6A5A47}"/>
              </a:ext>
            </a:extLst>
          </p:cNvPr>
          <p:cNvSpPr>
            <a:spLocks noGrp="1"/>
          </p:cNvSpPr>
          <p:nvPr>
            <p:ph type="ftr" sz="quarter" idx="11"/>
          </p:nvPr>
        </p:nvSpPr>
        <p:spPr>
          <a:xfrm>
            <a:off x="3541713" y="7064347"/>
            <a:ext cx="6840368" cy="364836"/>
          </a:xfrm>
          <a:prstGeom prst="rect">
            <a:avLst/>
          </a:prstGeom>
        </p:spPr>
        <p:txBody>
          <a:bodyPr/>
          <a:lstStyle>
            <a:lvl1pPr>
              <a:defRPr sz="1600">
                <a:latin typeface="Avenir Next Condensed" panose="020B0506020202020204" pitchFamily="34" charset="0"/>
                <a:ea typeface="Avenir Next Condensed" panose="020B0506020202020204" pitchFamily="34" charset="0"/>
                <a:cs typeface="Arial Narrow" charset="0"/>
              </a:defRPr>
            </a:lvl1pPr>
          </a:lstStyle>
          <a:p>
            <a:pPr algn="r"/>
            <a:r>
              <a:rPr lang="en-US" dirty="0"/>
              <a:t>Einheit · Event · Ort · Datum</a:t>
            </a:r>
          </a:p>
        </p:txBody>
      </p:sp>
    </p:spTree>
    <p:extLst>
      <p:ext uri="{BB962C8B-B14F-4D97-AF65-F5344CB8AC3E}">
        <p14:creationId xmlns:p14="http://schemas.microsoft.com/office/powerpoint/2010/main" val="1375546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tertitel Text 2-spaltig">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846137" y="2021619"/>
            <a:ext cx="4391025" cy="492760"/>
          </a:xfrm>
        </p:spPr>
        <p:txBody>
          <a:bodyPr anchor="t" anchorCtr="0"/>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
Zweite Ebene
Dritte Ebene
Vierte Ebene
Fünfte Ebene</a:t>
            </a:r>
          </a:p>
        </p:txBody>
      </p:sp>
      <p:sp>
        <p:nvSpPr>
          <p:cNvPr id="4" name="Inhaltsplatzhalter 3"/>
          <p:cNvSpPr>
            <a:spLocks noGrp="1"/>
          </p:cNvSpPr>
          <p:nvPr>
            <p:ph sz="half" idx="2"/>
          </p:nvPr>
        </p:nvSpPr>
        <p:spPr>
          <a:xfrm>
            <a:off x="846137" y="2641793"/>
            <a:ext cx="4391025" cy="3850005"/>
          </a:xfrm>
        </p:spPr>
        <p:txBody>
          <a:bodyPr/>
          <a:lstStyle/>
          <a:p>
            <a:pPr lvl="0"/>
            <a:r>
              <a:rPr lang="de-DE"/>
              <a:t>Mastertextformat bearbeiten
Zweite Ebene
Dritte Ebene
Vierte Ebene
Fünfte Ebene</a:t>
            </a:r>
            <a:endParaRPr lang="de-DE" dirty="0"/>
          </a:p>
        </p:txBody>
      </p:sp>
      <p:sp>
        <p:nvSpPr>
          <p:cNvPr id="5" name="Textplatzhalter 4"/>
          <p:cNvSpPr>
            <a:spLocks noGrp="1"/>
          </p:cNvSpPr>
          <p:nvPr>
            <p:ph type="body" sz="quarter" idx="3"/>
          </p:nvPr>
        </p:nvSpPr>
        <p:spPr>
          <a:xfrm>
            <a:off x="5413375" y="2021619"/>
            <a:ext cx="4968706" cy="492760"/>
          </a:xfrm>
        </p:spPr>
        <p:txBody>
          <a:bodyPr anchor="t" anchorCtr="0"/>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
Zweite Ebene
Dritte Ebene
Vierte Ebene
Fünfte Ebene</a:t>
            </a:r>
          </a:p>
        </p:txBody>
      </p:sp>
      <p:sp>
        <p:nvSpPr>
          <p:cNvPr id="6" name="Inhaltsplatzhalter 5"/>
          <p:cNvSpPr>
            <a:spLocks noGrp="1"/>
          </p:cNvSpPr>
          <p:nvPr>
            <p:ph sz="quarter" idx="4"/>
          </p:nvPr>
        </p:nvSpPr>
        <p:spPr>
          <a:xfrm>
            <a:off x="5413375" y="2641793"/>
            <a:ext cx="4968706" cy="3850005"/>
          </a:xfrm>
        </p:spPr>
        <p:txBody>
          <a:bodyPr/>
          <a:lstStyle/>
          <a:p>
            <a:pPr lvl="0"/>
            <a:r>
              <a:rPr lang="de-DE"/>
              <a:t>Mastertextformat bearbeiten
Zweite Ebene
Dritte Ebene
Vierte Ebene
Fünfte Ebene</a:t>
            </a:r>
            <a:endParaRPr lang="de-DE" dirty="0"/>
          </a:p>
        </p:txBody>
      </p:sp>
      <p:sp>
        <p:nvSpPr>
          <p:cNvPr id="7" name="Titel 6"/>
          <p:cNvSpPr>
            <a:spLocks noGrp="1"/>
          </p:cNvSpPr>
          <p:nvPr>
            <p:ph type="title"/>
          </p:nvPr>
        </p:nvSpPr>
        <p:spPr>
          <a:xfrm>
            <a:off x="846138" y="403225"/>
            <a:ext cx="9506902" cy="1460500"/>
          </a:xfrm>
        </p:spPr>
        <p:txBody>
          <a:bodyPr>
            <a:noAutofit/>
          </a:bodyPr>
          <a:lstStyle/>
          <a:p>
            <a:r>
              <a:rPr lang="de-DE"/>
              <a:t>Mastertitelformat bearbeiten</a:t>
            </a:r>
            <a:endParaRPr lang="de-DE" dirty="0"/>
          </a:p>
        </p:txBody>
      </p:sp>
      <p:sp>
        <p:nvSpPr>
          <p:cNvPr id="8" name="Fußzeilenplatzhalter 4">
            <a:extLst>
              <a:ext uri="{FF2B5EF4-FFF2-40B4-BE49-F238E27FC236}">
                <a16:creationId xmlns:a16="http://schemas.microsoft.com/office/drawing/2014/main" id="{523FCFE3-5044-1348-A072-CD5AB3994BEB}"/>
              </a:ext>
            </a:extLst>
          </p:cNvPr>
          <p:cNvSpPr>
            <a:spLocks noGrp="1"/>
          </p:cNvSpPr>
          <p:nvPr>
            <p:ph type="ftr" sz="quarter" idx="11"/>
          </p:nvPr>
        </p:nvSpPr>
        <p:spPr>
          <a:xfrm>
            <a:off x="3541713" y="7064347"/>
            <a:ext cx="6840368" cy="364836"/>
          </a:xfrm>
          <a:prstGeom prst="rect">
            <a:avLst/>
          </a:prstGeom>
        </p:spPr>
        <p:txBody>
          <a:bodyPr/>
          <a:lstStyle>
            <a:lvl1pPr>
              <a:defRPr sz="1600">
                <a:latin typeface="Avenir Next Condensed" panose="020B0506020202020204" pitchFamily="34" charset="0"/>
                <a:ea typeface="Avenir Next Condensed" panose="020B0506020202020204" pitchFamily="34" charset="0"/>
                <a:cs typeface="Arial Narrow" charset="0"/>
              </a:defRPr>
            </a:lvl1pPr>
          </a:lstStyle>
          <a:p>
            <a:pPr algn="r"/>
            <a:r>
              <a:rPr lang="en-US" dirty="0"/>
              <a:t>Einheit · Event · Ort · Datum</a:t>
            </a:r>
          </a:p>
        </p:txBody>
      </p:sp>
    </p:spTree>
    <p:extLst>
      <p:ext uri="{BB962C8B-B14F-4D97-AF65-F5344CB8AC3E}">
        <p14:creationId xmlns:p14="http://schemas.microsoft.com/office/powerpoint/2010/main" val="20999293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Text 2-spaltig">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846139" y="2022889"/>
            <a:ext cx="4391024" cy="4519930"/>
          </a:xfrm>
        </p:spPr>
        <p:txBody>
          <a:bodyPr/>
          <a:lstStyle/>
          <a:p>
            <a:pPr lvl="0"/>
            <a:r>
              <a:rPr lang="de-DE"/>
              <a:t>Mastertextformat bearbeiten
Zweite Ebene
Dritte Ebene
Vierte Ebene
Fünfte Ebene</a:t>
            </a:r>
            <a:endParaRPr lang="de-DE" dirty="0"/>
          </a:p>
        </p:txBody>
      </p:sp>
      <p:sp>
        <p:nvSpPr>
          <p:cNvPr id="4" name="Inhaltsplatzhalter 3"/>
          <p:cNvSpPr>
            <a:spLocks noGrp="1"/>
          </p:cNvSpPr>
          <p:nvPr>
            <p:ph sz="half" idx="2"/>
          </p:nvPr>
        </p:nvSpPr>
        <p:spPr>
          <a:xfrm>
            <a:off x="5421313" y="2022889"/>
            <a:ext cx="4960768" cy="4519930"/>
          </a:xfrm>
        </p:spPr>
        <p:txBody>
          <a:bodyPr/>
          <a:lstStyle/>
          <a:p>
            <a:pPr lvl="0"/>
            <a:r>
              <a:rPr lang="de-DE"/>
              <a:t>Mastertextformat bearbeiten
Zweite Ebene
Dritte Ebene
Vierte Ebene
Fünfte Ebene</a:t>
            </a:r>
            <a:endParaRPr lang="de-DE" dirty="0"/>
          </a:p>
        </p:txBody>
      </p:sp>
      <p:sp>
        <p:nvSpPr>
          <p:cNvPr id="5" name="Titel 4"/>
          <p:cNvSpPr>
            <a:spLocks noGrp="1"/>
          </p:cNvSpPr>
          <p:nvPr>
            <p:ph type="title"/>
          </p:nvPr>
        </p:nvSpPr>
        <p:spPr>
          <a:xfrm>
            <a:off x="846137" y="403225"/>
            <a:ext cx="9535943" cy="1460500"/>
          </a:xfrm>
        </p:spPr>
        <p:txBody>
          <a:bodyPr/>
          <a:lstStyle/>
          <a:p>
            <a:r>
              <a:rPr lang="de-DE"/>
              <a:t>Mastertitelformat bearbeiten</a:t>
            </a:r>
            <a:endParaRPr lang="de-DE" dirty="0"/>
          </a:p>
        </p:txBody>
      </p:sp>
      <p:sp>
        <p:nvSpPr>
          <p:cNvPr id="6" name="Fußzeilenplatzhalter 4">
            <a:extLst>
              <a:ext uri="{FF2B5EF4-FFF2-40B4-BE49-F238E27FC236}">
                <a16:creationId xmlns:a16="http://schemas.microsoft.com/office/drawing/2014/main" id="{DC82DB91-87A2-0743-A796-C88DC3689876}"/>
              </a:ext>
            </a:extLst>
          </p:cNvPr>
          <p:cNvSpPr>
            <a:spLocks noGrp="1"/>
          </p:cNvSpPr>
          <p:nvPr>
            <p:ph type="ftr" sz="quarter" idx="11"/>
          </p:nvPr>
        </p:nvSpPr>
        <p:spPr>
          <a:xfrm>
            <a:off x="3541713" y="7064347"/>
            <a:ext cx="6840368" cy="364836"/>
          </a:xfrm>
          <a:prstGeom prst="rect">
            <a:avLst/>
          </a:prstGeom>
        </p:spPr>
        <p:txBody>
          <a:bodyPr/>
          <a:lstStyle>
            <a:lvl1pPr>
              <a:defRPr sz="1600">
                <a:latin typeface="Avenir Next Condensed" panose="020B0506020202020204" pitchFamily="34" charset="0"/>
                <a:ea typeface="Avenir Next Condensed" panose="020B0506020202020204" pitchFamily="34" charset="0"/>
                <a:cs typeface="Arial Narrow" charset="0"/>
              </a:defRPr>
            </a:lvl1pPr>
          </a:lstStyle>
          <a:p>
            <a:pPr algn="r"/>
            <a:r>
              <a:rPr lang="en-US" dirty="0"/>
              <a:t>Einheit · Event · Ort · Datum</a:t>
            </a:r>
          </a:p>
        </p:txBody>
      </p:sp>
    </p:spTree>
    <p:extLst>
      <p:ext uri="{BB962C8B-B14F-4D97-AF65-F5344CB8AC3E}">
        <p14:creationId xmlns:p14="http://schemas.microsoft.com/office/powerpoint/2010/main" val="478891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el, Untertitel Text 3-spaltig">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846138" y="2045211"/>
            <a:ext cx="2994342" cy="590867"/>
          </a:xfrm>
        </p:spPr>
        <p:txBody>
          <a:bodyPr anchor="t" anchorCtr="0"/>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
Zweite Ebene
Dritte Ebene
Vierte Ebene
Fünfte Ebene</a:t>
            </a:r>
          </a:p>
        </p:txBody>
      </p:sp>
      <p:sp>
        <p:nvSpPr>
          <p:cNvPr id="4" name="Inhaltsplatzhalter 3"/>
          <p:cNvSpPr>
            <a:spLocks noGrp="1"/>
          </p:cNvSpPr>
          <p:nvPr>
            <p:ph sz="half" idx="2"/>
          </p:nvPr>
        </p:nvSpPr>
        <p:spPr>
          <a:xfrm>
            <a:off x="846138" y="2657669"/>
            <a:ext cx="2994342" cy="3874770"/>
          </a:xfrm>
        </p:spPr>
        <p:txBody>
          <a:bodyPr/>
          <a:lstStyle>
            <a:lvl1pPr>
              <a:defRPr sz="1800"/>
            </a:lvl1pPr>
            <a:lvl2pPr>
              <a:defRPr sz="1800"/>
            </a:lvl2pPr>
            <a:lvl3pPr>
              <a:defRPr sz="1800"/>
            </a:lvl3pPr>
            <a:lvl4pPr>
              <a:defRPr sz="1800"/>
            </a:lvl4pPr>
            <a:lvl5pPr>
              <a:defRPr sz="1800"/>
            </a:lvl5pPr>
          </a:lstStyle>
          <a:p>
            <a:pPr lvl="0"/>
            <a:r>
              <a:rPr lang="de-DE"/>
              <a:t>Mastertextformat bearbeiten
Zweite Ebene
Dritte Ebene
Vierte Ebene
Fünfte Ebene</a:t>
            </a:r>
            <a:endParaRPr lang="de-DE" dirty="0"/>
          </a:p>
        </p:txBody>
      </p:sp>
      <p:sp>
        <p:nvSpPr>
          <p:cNvPr id="5" name="Textplatzhalter 4"/>
          <p:cNvSpPr>
            <a:spLocks noGrp="1"/>
          </p:cNvSpPr>
          <p:nvPr>
            <p:ph type="body" sz="quarter" idx="3"/>
          </p:nvPr>
        </p:nvSpPr>
        <p:spPr>
          <a:xfrm>
            <a:off x="7213600" y="2044990"/>
            <a:ext cx="3139440" cy="590867"/>
          </a:xfrm>
        </p:spPr>
        <p:txBody>
          <a:bodyPr anchor="t" anchorCtr="0"/>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
Zweite Ebene
Dritte Ebene
Vierte Ebene
Fünfte Ebene</a:t>
            </a:r>
          </a:p>
        </p:txBody>
      </p:sp>
      <p:sp>
        <p:nvSpPr>
          <p:cNvPr id="6" name="Inhaltsplatzhalter 5"/>
          <p:cNvSpPr>
            <a:spLocks noGrp="1"/>
          </p:cNvSpPr>
          <p:nvPr>
            <p:ph sz="quarter" idx="4"/>
          </p:nvPr>
        </p:nvSpPr>
        <p:spPr>
          <a:xfrm>
            <a:off x="7213600" y="2667828"/>
            <a:ext cx="3139440" cy="3864611"/>
          </a:xfrm>
        </p:spPr>
        <p:txBody>
          <a:bodyPr/>
          <a:lstStyle>
            <a:lvl1pPr>
              <a:defRPr sz="1800"/>
            </a:lvl1pPr>
            <a:lvl2pPr>
              <a:defRPr sz="1800"/>
            </a:lvl2pPr>
            <a:lvl3pPr>
              <a:defRPr sz="1800"/>
            </a:lvl3pPr>
            <a:lvl4pPr>
              <a:defRPr sz="1800"/>
            </a:lvl4pPr>
            <a:lvl5pPr>
              <a:defRPr sz="1800"/>
            </a:lvl5pPr>
          </a:lstStyle>
          <a:p>
            <a:pPr lvl="0"/>
            <a:r>
              <a:rPr lang="de-DE"/>
              <a:t>Mastertextformat bearbeiten
Zweite Ebene
Dritte Ebene
Vierte Ebene
Fünfte Ebene</a:t>
            </a:r>
            <a:endParaRPr lang="de-DE" dirty="0"/>
          </a:p>
        </p:txBody>
      </p:sp>
      <p:sp>
        <p:nvSpPr>
          <p:cNvPr id="7" name="Titel 6"/>
          <p:cNvSpPr>
            <a:spLocks noGrp="1"/>
          </p:cNvSpPr>
          <p:nvPr>
            <p:ph type="title"/>
          </p:nvPr>
        </p:nvSpPr>
        <p:spPr>
          <a:xfrm>
            <a:off x="846138" y="403225"/>
            <a:ext cx="9506902" cy="1460500"/>
          </a:xfrm>
        </p:spPr>
        <p:txBody>
          <a:bodyPr>
            <a:noAutofit/>
          </a:bodyPr>
          <a:lstStyle/>
          <a:p>
            <a:r>
              <a:rPr lang="de-DE"/>
              <a:t>Mastertitelformat bearbeiten</a:t>
            </a:r>
            <a:endParaRPr lang="de-DE" dirty="0"/>
          </a:p>
        </p:txBody>
      </p:sp>
      <p:sp>
        <p:nvSpPr>
          <p:cNvPr id="8" name="Textplatzhalter 2"/>
          <p:cNvSpPr>
            <a:spLocks noGrp="1"/>
          </p:cNvSpPr>
          <p:nvPr>
            <p:ph type="body" idx="12"/>
          </p:nvPr>
        </p:nvSpPr>
        <p:spPr>
          <a:xfrm>
            <a:off x="4043680" y="2044990"/>
            <a:ext cx="2966720" cy="590867"/>
          </a:xfrm>
        </p:spPr>
        <p:txBody>
          <a:bodyPr anchor="t" anchorCtr="0"/>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
Zweite Ebene
Dritte Ebene
Vierte Ebene
Fünfte Ebene</a:t>
            </a:r>
          </a:p>
        </p:txBody>
      </p:sp>
      <p:sp>
        <p:nvSpPr>
          <p:cNvPr id="9" name="Inhaltsplatzhalter 3"/>
          <p:cNvSpPr>
            <a:spLocks noGrp="1"/>
          </p:cNvSpPr>
          <p:nvPr>
            <p:ph sz="half" idx="13"/>
          </p:nvPr>
        </p:nvSpPr>
        <p:spPr>
          <a:xfrm>
            <a:off x="4043680" y="2657668"/>
            <a:ext cx="2966720" cy="3864611"/>
          </a:xfrm>
        </p:spPr>
        <p:txBody>
          <a:bodyPr/>
          <a:lstStyle>
            <a:lvl1pPr>
              <a:defRPr sz="1800"/>
            </a:lvl1pPr>
            <a:lvl2pPr>
              <a:defRPr sz="1800"/>
            </a:lvl2pPr>
            <a:lvl3pPr>
              <a:defRPr sz="1800"/>
            </a:lvl3pPr>
            <a:lvl4pPr>
              <a:defRPr sz="1800"/>
            </a:lvl4pPr>
            <a:lvl5pPr>
              <a:defRPr sz="1800"/>
            </a:lvl5pPr>
          </a:lstStyle>
          <a:p>
            <a:pPr lvl="0"/>
            <a:r>
              <a:rPr lang="de-DE"/>
              <a:t>Mastertextformat bearbeiten
Zweite Ebene
Dritte Ebene
Vierte Ebene
Fünfte Ebene</a:t>
            </a:r>
            <a:endParaRPr lang="de-DE" dirty="0"/>
          </a:p>
        </p:txBody>
      </p:sp>
      <p:sp>
        <p:nvSpPr>
          <p:cNvPr id="11" name="Fußzeilenplatzhalter 4">
            <a:extLst>
              <a:ext uri="{FF2B5EF4-FFF2-40B4-BE49-F238E27FC236}">
                <a16:creationId xmlns:a16="http://schemas.microsoft.com/office/drawing/2014/main" id="{C4310086-43D6-3647-A58E-649886A7E782}"/>
              </a:ext>
            </a:extLst>
          </p:cNvPr>
          <p:cNvSpPr>
            <a:spLocks noGrp="1"/>
          </p:cNvSpPr>
          <p:nvPr>
            <p:ph type="ftr" sz="quarter" idx="11"/>
          </p:nvPr>
        </p:nvSpPr>
        <p:spPr>
          <a:xfrm>
            <a:off x="3541713" y="7064347"/>
            <a:ext cx="6840368" cy="364836"/>
          </a:xfrm>
          <a:prstGeom prst="rect">
            <a:avLst/>
          </a:prstGeom>
        </p:spPr>
        <p:txBody>
          <a:bodyPr/>
          <a:lstStyle>
            <a:lvl1pPr>
              <a:defRPr sz="1600">
                <a:latin typeface="Avenir Next Condensed" panose="020B0506020202020204" pitchFamily="34" charset="0"/>
                <a:ea typeface="Avenir Next Condensed" panose="020B0506020202020204" pitchFamily="34" charset="0"/>
                <a:cs typeface="Arial Narrow" charset="0"/>
              </a:defRPr>
            </a:lvl1pPr>
          </a:lstStyle>
          <a:p>
            <a:pPr algn="r"/>
            <a:r>
              <a:rPr lang="en-US" dirty="0"/>
              <a:t>Einheit · Event · Ort · Datum</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el, Text 3-spaltig">
    <p:spTree>
      <p:nvGrpSpPr>
        <p:cNvPr id="1" name=""/>
        <p:cNvGrpSpPr/>
        <p:nvPr/>
      </p:nvGrpSpPr>
      <p:grpSpPr>
        <a:xfrm>
          <a:off x="0" y="0"/>
          <a:ext cx="0" cy="0"/>
          <a:chOff x="0" y="0"/>
          <a:chExt cx="0" cy="0"/>
        </a:xfrm>
      </p:grpSpPr>
      <p:sp>
        <p:nvSpPr>
          <p:cNvPr id="4" name="Inhaltsplatzhalter 3"/>
          <p:cNvSpPr>
            <a:spLocks noGrp="1"/>
          </p:cNvSpPr>
          <p:nvPr>
            <p:ph sz="half" idx="2"/>
          </p:nvPr>
        </p:nvSpPr>
        <p:spPr>
          <a:xfrm>
            <a:off x="846138" y="2041719"/>
            <a:ext cx="3004502" cy="4439920"/>
          </a:xfrm>
        </p:spPr>
        <p:txBody>
          <a:bodyPr/>
          <a:lstStyle>
            <a:lvl1pPr>
              <a:defRPr sz="1800"/>
            </a:lvl1pPr>
            <a:lvl2pPr>
              <a:defRPr sz="1800"/>
            </a:lvl2pPr>
            <a:lvl3pPr>
              <a:defRPr sz="1800"/>
            </a:lvl3pPr>
            <a:lvl4pPr>
              <a:defRPr sz="1800"/>
            </a:lvl4pPr>
            <a:lvl5pPr>
              <a:defRPr sz="1800"/>
            </a:lvl5pPr>
          </a:lstStyle>
          <a:p>
            <a:pPr lvl="0"/>
            <a:r>
              <a:rPr lang="de-DE"/>
              <a:t>Mastertextformat bearbeiten
Zweite Ebene
Dritte Ebene
Vierte Ebene
Fünfte Ebene</a:t>
            </a:r>
            <a:endParaRPr lang="de-DE" dirty="0"/>
          </a:p>
        </p:txBody>
      </p:sp>
      <p:sp>
        <p:nvSpPr>
          <p:cNvPr id="6" name="Inhaltsplatzhalter 5"/>
          <p:cNvSpPr>
            <a:spLocks noGrp="1"/>
          </p:cNvSpPr>
          <p:nvPr>
            <p:ph sz="quarter" idx="4"/>
          </p:nvPr>
        </p:nvSpPr>
        <p:spPr>
          <a:xfrm>
            <a:off x="7325360" y="2041718"/>
            <a:ext cx="3027680" cy="4439921"/>
          </a:xfrm>
        </p:spPr>
        <p:txBody>
          <a:bodyPr/>
          <a:lstStyle>
            <a:lvl1pPr>
              <a:defRPr sz="1800"/>
            </a:lvl1pPr>
            <a:lvl2pPr>
              <a:defRPr sz="1800"/>
            </a:lvl2pPr>
            <a:lvl3pPr>
              <a:defRPr sz="1800"/>
            </a:lvl3pPr>
            <a:lvl4pPr>
              <a:defRPr sz="1800"/>
            </a:lvl4pPr>
            <a:lvl5pPr>
              <a:defRPr sz="1800"/>
            </a:lvl5pPr>
          </a:lstStyle>
          <a:p>
            <a:pPr lvl="0"/>
            <a:r>
              <a:rPr lang="de-DE"/>
              <a:t>Mastertextformat bearbeiten
Zweite Ebene
Dritte Ebene
Vierte Ebene
Fünfte Ebene</a:t>
            </a:r>
            <a:endParaRPr lang="de-DE" dirty="0"/>
          </a:p>
        </p:txBody>
      </p:sp>
      <p:sp>
        <p:nvSpPr>
          <p:cNvPr id="7" name="Titel 6"/>
          <p:cNvSpPr>
            <a:spLocks noGrp="1"/>
          </p:cNvSpPr>
          <p:nvPr>
            <p:ph type="title"/>
          </p:nvPr>
        </p:nvSpPr>
        <p:spPr>
          <a:xfrm>
            <a:off x="846138" y="403225"/>
            <a:ext cx="9506902" cy="1460500"/>
          </a:xfrm>
        </p:spPr>
        <p:txBody>
          <a:bodyPr>
            <a:noAutofit/>
          </a:bodyPr>
          <a:lstStyle/>
          <a:p>
            <a:r>
              <a:rPr lang="de-DE"/>
              <a:t>Mastertitelformat bearbeiten</a:t>
            </a:r>
            <a:endParaRPr lang="de-DE" dirty="0"/>
          </a:p>
        </p:txBody>
      </p:sp>
      <p:sp>
        <p:nvSpPr>
          <p:cNvPr id="9" name="Inhaltsplatzhalter 3"/>
          <p:cNvSpPr>
            <a:spLocks noGrp="1"/>
          </p:cNvSpPr>
          <p:nvPr>
            <p:ph sz="half" idx="13"/>
          </p:nvPr>
        </p:nvSpPr>
        <p:spPr>
          <a:xfrm>
            <a:off x="4074160" y="2041718"/>
            <a:ext cx="3027680" cy="4439921"/>
          </a:xfrm>
        </p:spPr>
        <p:txBody>
          <a:bodyPr/>
          <a:lstStyle>
            <a:lvl1pPr>
              <a:defRPr sz="1800"/>
            </a:lvl1pPr>
            <a:lvl2pPr>
              <a:defRPr sz="1800"/>
            </a:lvl2pPr>
            <a:lvl3pPr>
              <a:defRPr sz="1800"/>
            </a:lvl3pPr>
            <a:lvl4pPr>
              <a:defRPr sz="1800"/>
            </a:lvl4pPr>
            <a:lvl5pPr>
              <a:defRPr sz="1800"/>
            </a:lvl5pPr>
          </a:lstStyle>
          <a:p>
            <a:pPr lvl="0"/>
            <a:r>
              <a:rPr lang="de-DE"/>
              <a:t>Mastertextformat bearbeiten
Zweite Ebene
Dritte Ebene
Vierte Ebene
Fünfte Ebene</a:t>
            </a:r>
            <a:endParaRPr lang="de-DE" dirty="0"/>
          </a:p>
        </p:txBody>
      </p:sp>
      <p:sp>
        <p:nvSpPr>
          <p:cNvPr id="8" name="Fußzeilenplatzhalter 4">
            <a:extLst>
              <a:ext uri="{FF2B5EF4-FFF2-40B4-BE49-F238E27FC236}">
                <a16:creationId xmlns:a16="http://schemas.microsoft.com/office/drawing/2014/main" id="{E4CF8913-CE39-6741-883D-C60EBE99599A}"/>
              </a:ext>
            </a:extLst>
          </p:cNvPr>
          <p:cNvSpPr>
            <a:spLocks noGrp="1"/>
          </p:cNvSpPr>
          <p:nvPr>
            <p:ph type="ftr" sz="quarter" idx="11"/>
          </p:nvPr>
        </p:nvSpPr>
        <p:spPr>
          <a:xfrm>
            <a:off x="3541713" y="7064347"/>
            <a:ext cx="6840368" cy="364836"/>
          </a:xfrm>
          <a:prstGeom prst="rect">
            <a:avLst/>
          </a:prstGeom>
        </p:spPr>
        <p:txBody>
          <a:bodyPr/>
          <a:lstStyle>
            <a:lvl1pPr>
              <a:defRPr sz="1600">
                <a:latin typeface="Avenir Next Condensed" panose="020B0506020202020204" pitchFamily="34" charset="0"/>
                <a:ea typeface="Avenir Next Condensed" panose="020B0506020202020204" pitchFamily="34" charset="0"/>
                <a:cs typeface="Arial Narrow" charset="0"/>
              </a:defRPr>
            </a:lvl1pPr>
          </a:lstStyle>
          <a:p>
            <a:pPr algn="r"/>
            <a:r>
              <a:rPr lang="en-US" dirty="0"/>
              <a:t>Einheit · Event · Ort · Datum</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46138" y="403225"/>
            <a:ext cx="9476422" cy="1460500"/>
          </a:xfrm>
          <a:prstGeom prst="rect">
            <a:avLst/>
          </a:prstGeom>
        </p:spPr>
        <p:txBody>
          <a:bodyPr vert="horz" lIns="91440" tIns="45720" rIns="91440" bIns="45720" rtlCol="0" anchor="t" anchorCtr="0">
            <a:noAutofit/>
          </a:bodyPr>
          <a:lstStyle/>
          <a:p>
            <a:r>
              <a:rPr lang="de-DE" dirty="0"/>
              <a:t>Mastertitelformat bearbeiten</a:t>
            </a:r>
          </a:p>
        </p:txBody>
      </p:sp>
      <p:sp>
        <p:nvSpPr>
          <p:cNvPr id="3" name="Textplatzhalter 2"/>
          <p:cNvSpPr>
            <a:spLocks noGrp="1"/>
          </p:cNvSpPr>
          <p:nvPr>
            <p:ph type="body" idx="1"/>
          </p:nvPr>
        </p:nvSpPr>
        <p:spPr>
          <a:xfrm>
            <a:off x="846138" y="2022889"/>
            <a:ext cx="9476422" cy="4795838"/>
          </a:xfrm>
          <a:prstGeom prst="rect">
            <a:avLst/>
          </a:prstGeom>
        </p:spPr>
        <p:txBody>
          <a:bodyPr vert="horz" lIns="91440" tIns="45720" rIns="91440" bIns="4572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4" name="Bild 3"/>
          <p:cNvPicPr>
            <a:picLocks noChangeAspect="1"/>
          </p:cNvPicPr>
          <p:nvPr userDrawn="1"/>
        </p:nvPicPr>
        <p:blipFill>
          <a:blip r:embed="rId15">
            <a:extLst>
              <a:ext uri="{28A0092B-C50C-407E-A947-70E740481C1C}">
                <a14:useLocalDpi xmlns:a14="http://schemas.microsoft.com/office/drawing/2010/main"/>
              </a:ext>
            </a:extLst>
          </a:blip>
          <a:stretch>
            <a:fillRect/>
          </a:stretch>
        </p:blipFill>
        <p:spPr>
          <a:xfrm>
            <a:off x="256363" y="6764082"/>
            <a:ext cx="2096470" cy="720000"/>
          </a:xfrm>
          <a:prstGeom prst="rect">
            <a:avLst/>
          </a:prstGeom>
        </p:spPr>
      </p:pic>
    </p:spTree>
    <p:extLst>
      <p:ext uri="{BB962C8B-B14F-4D97-AF65-F5344CB8AC3E}">
        <p14:creationId xmlns:p14="http://schemas.microsoft.com/office/powerpoint/2010/main" val="120684769"/>
      </p:ext>
    </p:extLst>
  </p:cSld>
  <p:clrMap bg1="lt1" tx1="dk1" bg2="lt2" tx2="dk2" accent1="accent1" accent2="accent2" accent3="accent3" accent4="accent4" accent5="accent5" accent6="accent6" hlink="hlink" folHlink="folHlink"/>
  <p:sldLayoutIdLst>
    <p:sldLayoutId id="2147483698" r:id="rId1"/>
    <p:sldLayoutId id="2147483693" r:id="rId2"/>
    <p:sldLayoutId id="2147483689" r:id="rId3"/>
    <p:sldLayoutId id="2147483697" r:id="rId4"/>
    <p:sldLayoutId id="2147483694" r:id="rId5"/>
    <p:sldLayoutId id="2147483692" r:id="rId6"/>
    <p:sldLayoutId id="2147483691" r:id="rId7"/>
    <p:sldLayoutId id="2147483700" r:id="rId8"/>
    <p:sldLayoutId id="2147483701" r:id="rId9"/>
    <p:sldLayoutId id="2147483688" r:id="rId10"/>
    <p:sldLayoutId id="2147483695" r:id="rId11"/>
    <p:sldLayoutId id="2147483696" r:id="rId12"/>
    <p:sldLayoutId id="2147483699" r:id="rId13"/>
  </p:sldLayoutIdLst>
  <p:hf sldNum="0" hdr="0" dt="0"/>
  <p:txStyles>
    <p:titleStyle>
      <a:lvl1pPr algn="l" defTabSz="914400" rtl="0" eaLnBrk="1" latinLnBrk="0" hangingPunct="1">
        <a:lnSpc>
          <a:spcPct val="90000"/>
        </a:lnSpc>
        <a:spcBef>
          <a:spcPct val="0"/>
        </a:spcBef>
        <a:buNone/>
        <a:defRPr sz="4400" b="1" i="0" kern="1200">
          <a:solidFill>
            <a:srgbClr val="DD565D"/>
          </a:solidFill>
          <a:latin typeface="Avenir Next Condensed" charset="0"/>
          <a:ea typeface="Avenir Next Condensed" charset="0"/>
          <a:cs typeface="Avenir Next Condensed" charset="0"/>
        </a:defRPr>
      </a:lvl1pPr>
    </p:titleStyle>
    <p:bodyStyle>
      <a:lvl1pPr marL="180975" indent="-180975" algn="l" defTabSz="914400" rtl="0" eaLnBrk="1" latinLnBrk="0" hangingPunct="1">
        <a:lnSpc>
          <a:spcPts val="2500"/>
        </a:lnSpc>
        <a:spcBef>
          <a:spcPts val="1000"/>
        </a:spcBef>
        <a:buFont typeface="Arial"/>
        <a:buChar char="•"/>
        <a:tabLst/>
        <a:defRPr sz="2000" b="0" i="0" kern="1200">
          <a:solidFill>
            <a:srgbClr val="5B6468"/>
          </a:solidFill>
          <a:latin typeface="Avenir Next Condensed" charset="0"/>
          <a:ea typeface="Avenir Next Condensed" charset="0"/>
          <a:cs typeface="Avenir Next Condensed" charset="0"/>
        </a:defRPr>
      </a:lvl1pPr>
      <a:lvl2pPr marL="444500" indent="-222250" algn="l" defTabSz="914400" rtl="0" eaLnBrk="1" latinLnBrk="0" hangingPunct="1">
        <a:lnSpc>
          <a:spcPts val="2500"/>
        </a:lnSpc>
        <a:spcBef>
          <a:spcPts val="500"/>
        </a:spcBef>
        <a:buFont typeface="Symbol" charset="2"/>
        <a:buChar char="-"/>
        <a:tabLst/>
        <a:defRPr sz="2000" b="0" i="0" kern="1200">
          <a:solidFill>
            <a:srgbClr val="5B6468"/>
          </a:solidFill>
          <a:latin typeface="Avenir Next Condensed" charset="0"/>
          <a:ea typeface="Avenir Next Condensed" charset="0"/>
          <a:cs typeface="Avenir Next Condensed" charset="0"/>
        </a:defRPr>
      </a:lvl2pPr>
      <a:lvl3pPr marL="668338" indent="-223838" algn="l" defTabSz="914400" rtl="0" eaLnBrk="1" latinLnBrk="0" hangingPunct="1">
        <a:lnSpc>
          <a:spcPts val="2500"/>
        </a:lnSpc>
        <a:spcBef>
          <a:spcPts val="500"/>
        </a:spcBef>
        <a:buFont typeface="CharisSIL" charset="0"/>
        <a:buChar char="‣"/>
        <a:tabLst/>
        <a:defRPr sz="2000" b="0" i="0" kern="1200">
          <a:solidFill>
            <a:srgbClr val="5B6468"/>
          </a:solidFill>
          <a:latin typeface="Avenir Next Condensed" charset="0"/>
          <a:ea typeface="Avenir Next Condensed" charset="0"/>
          <a:cs typeface="Avenir Next Condensed" charset="0"/>
        </a:defRPr>
      </a:lvl3pPr>
      <a:lvl4pPr marL="890588" indent="-222250" algn="l" defTabSz="914400" rtl="0" eaLnBrk="1" latinLnBrk="0" hangingPunct="1">
        <a:lnSpc>
          <a:spcPts val="2500"/>
        </a:lnSpc>
        <a:spcBef>
          <a:spcPts val="500"/>
        </a:spcBef>
        <a:buFont typeface="LucidaGrande" charset="0"/>
        <a:buChar char="▹"/>
        <a:tabLst/>
        <a:defRPr sz="2000" b="0" i="0" kern="1200">
          <a:solidFill>
            <a:srgbClr val="5B6468"/>
          </a:solidFill>
          <a:latin typeface="Avenir Next Condensed" charset="0"/>
          <a:ea typeface="Avenir Next Condensed" charset="0"/>
          <a:cs typeface="Avenir Next Condensed" charset="0"/>
        </a:defRPr>
      </a:lvl4pPr>
      <a:lvl5pPr marL="1160463" indent="-269875" algn="l" defTabSz="914400" rtl="0" eaLnBrk="1" latinLnBrk="0" hangingPunct="1">
        <a:lnSpc>
          <a:spcPts val="2500"/>
        </a:lnSpc>
        <a:spcBef>
          <a:spcPts val="500"/>
        </a:spcBef>
        <a:buFont typeface="Menlo-Regular" charset="0"/>
        <a:buChar char="➝"/>
        <a:tabLst/>
        <a:defRPr sz="2000" b="0" i="0" kern="1200">
          <a:solidFill>
            <a:srgbClr val="5B6468"/>
          </a:solidFill>
          <a:latin typeface="Avenir Next Condensed" charset="0"/>
          <a:ea typeface="Avenir Next Condensed" charset="0"/>
          <a:cs typeface="Avenir Next Condensed"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604" userDrawn="1">
          <p15:clr>
            <a:srgbClr val="F26B43"/>
          </p15:clr>
        </p15:guide>
        <p15:guide id="2" pos="533" userDrawn="1">
          <p15:clr>
            <a:srgbClr val="F26B43"/>
          </p15:clr>
        </p15:guide>
        <p15:guide id="3" pos="601" userDrawn="1">
          <p15:clr>
            <a:srgbClr val="F26B43"/>
          </p15:clr>
        </p15:guide>
        <p15:guide id="4" orient="horz" pos="1428" userDrawn="1">
          <p15:clr>
            <a:srgbClr val="F26B43"/>
          </p15:clr>
        </p15:guide>
        <p15:guide id="5" orient="horz" pos="1814" userDrawn="1">
          <p15:clr>
            <a:srgbClr val="F26B43"/>
          </p15:clr>
        </p15:guide>
        <p15:guide id="6" pos="3299" userDrawn="1">
          <p15:clr>
            <a:srgbClr val="F26B43"/>
          </p15:clr>
        </p15:guide>
        <p15:guide id="7" pos="3413" userDrawn="1">
          <p15:clr>
            <a:srgbClr val="F26B43"/>
          </p15:clr>
        </p15:guide>
        <p15:guide id="8" pos="6452" userDrawn="1">
          <p15:clr>
            <a:srgbClr val="F26B43"/>
          </p15:clr>
        </p15:guide>
        <p15:guide id="9" orient="horz" pos="521"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hyperlink" Target="mailto:biodiversity@scnat.ch%0b@biodiversityCH"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75EE2A66-F93E-B24D-8CE6-D06719A0ABA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8029" y="-240347"/>
            <a:ext cx="11722894" cy="7815262"/>
          </a:xfrm>
          <a:prstGeom prst="rect">
            <a:avLst/>
          </a:prstGeom>
        </p:spPr>
      </p:pic>
      <p:sp>
        <p:nvSpPr>
          <p:cNvPr id="5" name="Rectangle avec un coin arrondi 5">
            <a:extLst>
              <a:ext uri="{FF2B5EF4-FFF2-40B4-BE49-F238E27FC236}">
                <a16:creationId xmlns:a16="http://schemas.microsoft.com/office/drawing/2014/main" id="{438BE31E-4BCC-F94C-BF8F-1FA4FD7786E5}"/>
              </a:ext>
            </a:extLst>
          </p:cNvPr>
          <p:cNvSpPr/>
          <p:nvPr/>
        </p:nvSpPr>
        <p:spPr>
          <a:xfrm rot="10800000">
            <a:off x="223166" y="4404551"/>
            <a:ext cx="10293005" cy="1710870"/>
          </a:xfrm>
          <a:prstGeom prst="round1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84" dirty="0"/>
          </a:p>
        </p:txBody>
      </p:sp>
      <p:sp>
        <p:nvSpPr>
          <p:cNvPr id="3" name="Textplatzhalter 2"/>
          <p:cNvSpPr>
            <a:spLocks noGrp="1"/>
          </p:cNvSpPr>
          <p:nvPr>
            <p:ph type="body" sz="quarter" idx="11"/>
          </p:nvPr>
        </p:nvSpPr>
        <p:spPr>
          <a:xfrm>
            <a:off x="265218" y="4079893"/>
            <a:ext cx="10354389" cy="2590757"/>
          </a:xfrm>
        </p:spPr>
        <p:txBody>
          <a:bodyPr anchor="ctr" anchorCtr="0"/>
          <a:lstStyle/>
          <a:p>
            <a:pPr>
              <a:lnSpc>
                <a:spcPts val="5700"/>
              </a:lnSpc>
            </a:pPr>
            <a:r>
              <a:rPr lang="de-DE" dirty="0"/>
              <a:t>Warum Biodiversität erhalten? Die Argumente der Wissenschaft</a:t>
            </a:r>
          </a:p>
        </p:txBody>
      </p:sp>
      <p:pic>
        <p:nvPicPr>
          <p:cNvPr id="10" name="Bild 7">
            <a:extLst>
              <a:ext uri="{FF2B5EF4-FFF2-40B4-BE49-F238E27FC236}">
                <a16:creationId xmlns:a16="http://schemas.microsoft.com/office/drawing/2014/main" id="{AA7954C1-AE44-494D-BA35-53F3E35F055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5415" y="6143023"/>
            <a:ext cx="3690000" cy="1267271"/>
          </a:xfrm>
          <a:prstGeom prst="rect">
            <a:avLst/>
          </a:prstGeom>
        </p:spPr>
      </p:pic>
      <p:sp>
        <p:nvSpPr>
          <p:cNvPr id="6" name="Textfeld 5">
            <a:extLst>
              <a:ext uri="{FF2B5EF4-FFF2-40B4-BE49-F238E27FC236}">
                <a16:creationId xmlns:a16="http://schemas.microsoft.com/office/drawing/2014/main" id="{0745C82C-D890-A745-B258-5303D46CF25C}"/>
              </a:ext>
            </a:extLst>
          </p:cNvPr>
          <p:cNvSpPr txBox="1"/>
          <p:nvPr/>
        </p:nvSpPr>
        <p:spPr>
          <a:xfrm rot="16200000">
            <a:off x="-2657716" y="4520404"/>
            <a:ext cx="5535440" cy="276999"/>
          </a:xfrm>
          <a:prstGeom prst="rect">
            <a:avLst/>
          </a:prstGeom>
          <a:noFill/>
        </p:spPr>
        <p:txBody>
          <a:bodyPr wrap="square" rtlCol="0">
            <a:spAutoFit/>
          </a:bodyPr>
          <a:lstStyle/>
          <a:p>
            <a:r>
              <a:rPr lang="de-CH" sz="1200" dirty="0">
                <a:solidFill>
                  <a:schemeClr val="bg1"/>
                </a:solidFill>
                <a:latin typeface="Avenir Next Condensed" panose="020B0506020202020204" pitchFamily="34" charset="0"/>
              </a:rPr>
              <a:t> </a:t>
            </a:r>
            <a:r>
              <a:rPr lang="de-CH" sz="1200" dirty="0">
                <a:solidFill>
                  <a:srgbClr val="FFFFFF"/>
                </a:solidFill>
                <a:latin typeface="Avenir Next Condensed" panose="020B0506020202020204" pitchFamily="34" charset="0"/>
              </a:rPr>
              <a:t>Foto: Vlado </a:t>
            </a:r>
            <a:r>
              <a:rPr lang="de-CH" sz="1200" dirty="0" err="1">
                <a:solidFill>
                  <a:srgbClr val="FFFFFF"/>
                </a:solidFill>
                <a:latin typeface="Avenir Next Condensed" panose="020B0506020202020204" pitchFamily="34" charset="0"/>
              </a:rPr>
              <a:t>Pirsa</a:t>
            </a:r>
            <a:r>
              <a:rPr lang="de-CH" sz="1200" dirty="0">
                <a:solidFill>
                  <a:srgbClr val="FFFFFF"/>
                </a:solidFill>
                <a:latin typeface="Avenir Next Condensed" panose="020B0506020202020204" pitchFamily="34" charset="0"/>
              </a:rPr>
              <a:t>,  Comedy </a:t>
            </a:r>
            <a:r>
              <a:rPr lang="de-CH" sz="1200" dirty="0" err="1">
                <a:solidFill>
                  <a:srgbClr val="FFFFFF"/>
                </a:solidFill>
                <a:latin typeface="Avenir Next Condensed" panose="020B0506020202020204" pitchFamily="34" charset="0"/>
              </a:rPr>
              <a:t>Wildlife</a:t>
            </a:r>
            <a:r>
              <a:rPr lang="de-CH" sz="1200" dirty="0">
                <a:solidFill>
                  <a:srgbClr val="FFFFFF"/>
                </a:solidFill>
                <a:latin typeface="Avenir Next Condensed" panose="020B0506020202020204" pitchFamily="34" charset="0"/>
              </a:rPr>
              <a:t> </a:t>
            </a:r>
            <a:r>
              <a:rPr lang="de-CH" sz="1200" dirty="0" err="1">
                <a:solidFill>
                  <a:srgbClr val="FFFFFF"/>
                </a:solidFill>
                <a:latin typeface="Avenir Next Condensed" panose="020B0506020202020204" pitchFamily="34" charset="0"/>
              </a:rPr>
              <a:t>Photography</a:t>
            </a:r>
            <a:r>
              <a:rPr lang="de-CH" sz="1200" dirty="0">
                <a:solidFill>
                  <a:srgbClr val="FFFFFF"/>
                </a:solidFill>
                <a:latin typeface="Avenir Next Condensed" panose="020B0506020202020204" pitchFamily="34" charset="0"/>
              </a:rPr>
              <a:t> Award</a:t>
            </a:r>
          </a:p>
        </p:txBody>
      </p:sp>
    </p:spTree>
    <p:extLst>
      <p:ext uri="{BB962C8B-B14F-4D97-AF65-F5344CB8AC3E}">
        <p14:creationId xmlns:p14="http://schemas.microsoft.com/office/powerpoint/2010/main" val="21131113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A264941C-3110-D04E-A386-CDE080A39948}"/>
              </a:ext>
            </a:extLst>
          </p:cNvPr>
          <p:cNvPicPr>
            <a:picLocks noChangeAspect="1"/>
          </p:cNvPicPr>
          <p:nvPr/>
        </p:nvPicPr>
        <p:blipFill>
          <a:blip r:embed="rId3"/>
          <a:stretch>
            <a:fillRect/>
          </a:stretch>
        </p:blipFill>
        <p:spPr>
          <a:xfrm>
            <a:off x="-275544" y="-205033"/>
            <a:ext cx="12453257" cy="8253564"/>
          </a:xfrm>
          <a:prstGeom prst="rect">
            <a:avLst/>
          </a:prstGeom>
        </p:spPr>
      </p:pic>
      <p:sp>
        <p:nvSpPr>
          <p:cNvPr id="5" name="Rectangle avec un coin arrondi 5">
            <a:extLst>
              <a:ext uri="{FF2B5EF4-FFF2-40B4-BE49-F238E27FC236}">
                <a16:creationId xmlns:a16="http://schemas.microsoft.com/office/drawing/2014/main" id="{8446C916-5812-3C43-AC59-07293D8C6B50}"/>
              </a:ext>
            </a:extLst>
          </p:cNvPr>
          <p:cNvSpPr/>
          <p:nvPr/>
        </p:nvSpPr>
        <p:spPr>
          <a:xfrm rot="10800000">
            <a:off x="671174" y="5415488"/>
            <a:ext cx="9533529" cy="1963880"/>
          </a:xfrm>
          <a:prstGeom prst="round1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84" dirty="0"/>
          </a:p>
        </p:txBody>
      </p:sp>
      <p:sp>
        <p:nvSpPr>
          <p:cNvPr id="4" name="Textfeld 3">
            <a:extLst>
              <a:ext uri="{FF2B5EF4-FFF2-40B4-BE49-F238E27FC236}">
                <a16:creationId xmlns:a16="http://schemas.microsoft.com/office/drawing/2014/main" id="{BC6C98E9-E2DB-4846-A2F7-1CC4AD818B8A}"/>
              </a:ext>
            </a:extLst>
          </p:cNvPr>
          <p:cNvSpPr txBox="1"/>
          <p:nvPr/>
        </p:nvSpPr>
        <p:spPr>
          <a:xfrm rot="16200000">
            <a:off x="-2439597" y="4741491"/>
            <a:ext cx="5313768" cy="276999"/>
          </a:xfrm>
          <a:prstGeom prst="rect">
            <a:avLst/>
          </a:prstGeom>
          <a:noFill/>
        </p:spPr>
        <p:txBody>
          <a:bodyPr wrap="square" rtlCol="0">
            <a:spAutoFit/>
          </a:bodyPr>
          <a:lstStyle/>
          <a:p>
            <a:r>
              <a:rPr lang="de-CH" sz="1200" dirty="0">
                <a:solidFill>
                  <a:schemeClr val="bg1"/>
                </a:solidFill>
                <a:latin typeface="Avenir Next Condensed" panose="020B0506020202020204" pitchFamily="34" charset="0"/>
              </a:rPr>
              <a:t>Kategorie: Intrinsisch   Foto: </a:t>
            </a:r>
            <a:r>
              <a:rPr lang="de-DE" sz="1200" dirty="0">
                <a:solidFill>
                  <a:schemeClr val="bg1"/>
                </a:solidFill>
                <a:latin typeface="Avenir Next Condensed" panose="020B0506020202020204" pitchFamily="34" charset="0"/>
              </a:rPr>
              <a:t>Beat Schaffner, </a:t>
            </a:r>
            <a:r>
              <a:rPr lang="de-DE" sz="1200" dirty="0" err="1">
                <a:solidFill>
                  <a:schemeClr val="bg1"/>
                </a:solidFill>
                <a:latin typeface="Avenir Next Condensed" panose="020B0506020202020204" pitchFamily="34" charset="0"/>
              </a:rPr>
              <a:t>www.naturfoto-schaffner.ch</a:t>
            </a:r>
            <a:endParaRPr lang="de-CH" sz="1200" dirty="0">
              <a:solidFill>
                <a:schemeClr val="bg1"/>
              </a:solidFill>
              <a:latin typeface="Avenir Next Condensed" panose="020B0506020202020204" pitchFamily="34" charset="0"/>
            </a:endParaRPr>
          </a:p>
        </p:txBody>
      </p:sp>
      <p:sp>
        <p:nvSpPr>
          <p:cNvPr id="6" name="Textfeld 5">
            <a:extLst>
              <a:ext uri="{FF2B5EF4-FFF2-40B4-BE49-F238E27FC236}">
                <a16:creationId xmlns:a16="http://schemas.microsoft.com/office/drawing/2014/main" id="{D110EF85-4EC4-EC4F-B58D-3421A1EBD4EB}"/>
              </a:ext>
            </a:extLst>
          </p:cNvPr>
          <p:cNvSpPr txBox="1"/>
          <p:nvPr/>
        </p:nvSpPr>
        <p:spPr>
          <a:xfrm>
            <a:off x="687218" y="5413695"/>
            <a:ext cx="9820422" cy="2031325"/>
          </a:xfrm>
          <a:prstGeom prst="rect">
            <a:avLst/>
          </a:prstGeom>
          <a:noFill/>
        </p:spPr>
        <p:txBody>
          <a:bodyPr wrap="square" rtlCol="0">
            <a:spAutoFit/>
          </a:bodyPr>
          <a:lstStyle/>
          <a:p>
            <a:r>
              <a:rPr lang="de-CH" sz="4200" b="1" dirty="0">
                <a:solidFill>
                  <a:srgbClr val="5B6468"/>
                </a:solidFill>
                <a:latin typeface="Avenir Next Condensed" panose="020B0506020202020204" pitchFamily="34" charset="0"/>
              </a:rPr>
              <a:t>Die Verfassung der Schweiz und verschiedene Gesetze verlangen den Schutz von Natur und Landschaft. </a:t>
            </a:r>
          </a:p>
        </p:txBody>
      </p:sp>
    </p:spTree>
    <p:extLst>
      <p:ext uri="{BB962C8B-B14F-4D97-AF65-F5344CB8AC3E}">
        <p14:creationId xmlns:p14="http://schemas.microsoft.com/office/powerpoint/2010/main" val="33846803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AE0CA0E3-ADC0-EC4C-B267-CABFB6B0069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6656" y="-569686"/>
            <a:ext cx="12192000" cy="8128000"/>
          </a:xfrm>
          <a:prstGeom prst="rect">
            <a:avLst/>
          </a:prstGeom>
        </p:spPr>
      </p:pic>
      <p:sp>
        <p:nvSpPr>
          <p:cNvPr id="9" name="Rectangle avec un coin arrondi 5">
            <a:extLst>
              <a:ext uri="{FF2B5EF4-FFF2-40B4-BE49-F238E27FC236}">
                <a16:creationId xmlns:a16="http://schemas.microsoft.com/office/drawing/2014/main" id="{0FB9323F-6984-2E44-A669-DFA72320F537}"/>
              </a:ext>
            </a:extLst>
          </p:cNvPr>
          <p:cNvSpPr/>
          <p:nvPr/>
        </p:nvSpPr>
        <p:spPr>
          <a:xfrm rot="10800000">
            <a:off x="520083" y="5401308"/>
            <a:ext cx="9927424" cy="2031324"/>
          </a:xfrm>
          <a:prstGeom prst="round1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84" dirty="0"/>
          </a:p>
        </p:txBody>
      </p:sp>
      <p:sp>
        <p:nvSpPr>
          <p:cNvPr id="8" name="Textfeld 7">
            <a:extLst>
              <a:ext uri="{FF2B5EF4-FFF2-40B4-BE49-F238E27FC236}">
                <a16:creationId xmlns:a16="http://schemas.microsoft.com/office/drawing/2014/main" id="{A8DE2B68-FD9A-6540-899F-1D7E7251BF13}"/>
              </a:ext>
            </a:extLst>
          </p:cNvPr>
          <p:cNvSpPr txBox="1"/>
          <p:nvPr/>
        </p:nvSpPr>
        <p:spPr>
          <a:xfrm rot="16200000">
            <a:off x="-2129543" y="5032215"/>
            <a:ext cx="4666772" cy="276999"/>
          </a:xfrm>
          <a:prstGeom prst="rect">
            <a:avLst/>
          </a:prstGeom>
          <a:noFill/>
        </p:spPr>
        <p:txBody>
          <a:bodyPr wrap="square" rtlCol="0">
            <a:spAutoFit/>
          </a:bodyPr>
          <a:lstStyle/>
          <a:p>
            <a:r>
              <a:rPr lang="de-CH" sz="1200" dirty="0">
                <a:solidFill>
                  <a:schemeClr val="bg1"/>
                </a:solidFill>
                <a:latin typeface="Avenir Next Condensed" panose="020B0506020202020204" pitchFamily="34" charset="0"/>
              </a:rPr>
              <a:t>Kategorie: Instrumentell   Foto: UNDP </a:t>
            </a:r>
            <a:r>
              <a:rPr lang="de-CH" sz="1200" dirty="0" err="1">
                <a:solidFill>
                  <a:schemeClr val="bg1"/>
                </a:solidFill>
                <a:latin typeface="Avenir Next Condensed" panose="020B0506020202020204" pitchFamily="34" charset="0"/>
              </a:rPr>
              <a:t>India</a:t>
            </a:r>
            <a:endParaRPr lang="de-CH" sz="1200" dirty="0">
              <a:solidFill>
                <a:schemeClr val="bg1"/>
              </a:solidFill>
              <a:latin typeface="Avenir Next Condensed" panose="020B0506020202020204" pitchFamily="34" charset="0"/>
            </a:endParaRPr>
          </a:p>
        </p:txBody>
      </p:sp>
      <p:sp>
        <p:nvSpPr>
          <p:cNvPr id="10" name="Textfeld 9">
            <a:extLst>
              <a:ext uri="{FF2B5EF4-FFF2-40B4-BE49-F238E27FC236}">
                <a16:creationId xmlns:a16="http://schemas.microsoft.com/office/drawing/2014/main" id="{1633F7F7-509C-CB41-B483-B2608C1B8B1E}"/>
              </a:ext>
            </a:extLst>
          </p:cNvPr>
          <p:cNvSpPr txBox="1"/>
          <p:nvPr/>
        </p:nvSpPr>
        <p:spPr>
          <a:xfrm>
            <a:off x="520083" y="5401309"/>
            <a:ext cx="10762961" cy="2031325"/>
          </a:xfrm>
          <a:prstGeom prst="rect">
            <a:avLst/>
          </a:prstGeom>
          <a:noFill/>
        </p:spPr>
        <p:txBody>
          <a:bodyPr wrap="square" rtlCol="0">
            <a:spAutoFit/>
          </a:bodyPr>
          <a:lstStyle/>
          <a:p>
            <a:r>
              <a:rPr lang="en-US" sz="4200" b="1" dirty="0">
                <a:solidFill>
                  <a:srgbClr val="5B6468"/>
                </a:solidFill>
                <a:latin typeface="Avenir Next Condensed" panose="020B0506020202020204" pitchFamily="34" charset="0"/>
              </a:rPr>
              <a:t>Der Schutz der </a:t>
            </a:r>
            <a:r>
              <a:rPr lang="en-US" sz="4200" b="1" dirty="0" err="1">
                <a:solidFill>
                  <a:srgbClr val="5B6468"/>
                </a:solidFill>
                <a:latin typeface="Avenir Next Condensed" panose="020B0506020202020204" pitchFamily="34" charset="0"/>
              </a:rPr>
              <a:t>Biodiversität</a:t>
            </a:r>
            <a:r>
              <a:rPr lang="en-US" sz="4200" b="1" dirty="0">
                <a:solidFill>
                  <a:srgbClr val="5B6468"/>
                </a:solidFill>
                <a:latin typeface="Avenir Next Condensed" panose="020B0506020202020204" pitchFamily="34" charset="0"/>
              </a:rPr>
              <a:t> und </a:t>
            </a:r>
            <a:r>
              <a:rPr lang="en-US" sz="4200" b="1" dirty="0" err="1">
                <a:solidFill>
                  <a:srgbClr val="5B6468"/>
                </a:solidFill>
                <a:latin typeface="Avenir Next Condensed" panose="020B0506020202020204" pitchFamily="34" charset="0"/>
              </a:rPr>
              <a:t>ihrer</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Ökosystemleistungen</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ist</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für</a:t>
            </a:r>
            <a:r>
              <a:rPr lang="en-US" sz="4200" b="1" dirty="0">
                <a:solidFill>
                  <a:srgbClr val="5B6468"/>
                </a:solidFill>
                <a:latin typeface="Avenir Next Condensed" panose="020B0506020202020204" pitchFamily="34" charset="0"/>
              </a:rPr>
              <a:t> die </a:t>
            </a:r>
            <a:r>
              <a:rPr lang="en-US" sz="4200" b="1" dirty="0" err="1">
                <a:solidFill>
                  <a:srgbClr val="5B6468"/>
                </a:solidFill>
                <a:latin typeface="Avenir Next Condensed" panose="020B0506020202020204" pitchFamily="34" charset="0"/>
              </a:rPr>
              <a:t>Bekämpfung</a:t>
            </a:r>
            <a:r>
              <a:rPr lang="en-US" sz="4200" b="1" dirty="0">
                <a:solidFill>
                  <a:srgbClr val="5B6468"/>
                </a:solidFill>
                <a:latin typeface="Avenir Next Condensed" panose="020B0506020202020204" pitchFamily="34" charset="0"/>
              </a:rPr>
              <a:t> von </a:t>
            </a:r>
            <a:r>
              <a:rPr lang="en-US" sz="4200" b="1" dirty="0" err="1">
                <a:solidFill>
                  <a:srgbClr val="5B6468"/>
                </a:solidFill>
                <a:latin typeface="Avenir Next Condensed" panose="020B0506020202020204" pitchFamily="34" charset="0"/>
              </a:rPr>
              <a:t>Armut</a:t>
            </a:r>
            <a:r>
              <a:rPr lang="en-US" sz="4200" b="1" dirty="0">
                <a:solidFill>
                  <a:srgbClr val="5B6468"/>
                </a:solidFill>
                <a:latin typeface="Avenir Next Condensed" panose="020B0506020202020204" pitchFamily="34" charset="0"/>
              </a:rPr>
              <a:t> von </a:t>
            </a:r>
            <a:r>
              <a:rPr lang="en-US" sz="4200" b="1" dirty="0" err="1">
                <a:solidFill>
                  <a:srgbClr val="5B6468"/>
                </a:solidFill>
                <a:latin typeface="Avenir Next Condensed" panose="020B0506020202020204" pitchFamily="34" charset="0"/>
              </a:rPr>
              <a:t>besonderer</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Bedeutung</a:t>
            </a:r>
            <a:r>
              <a:rPr lang="en-US" sz="4200" b="1" dirty="0">
                <a:solidFill>
                  <a:srgbClr val="5B6468"/>
                </a:solidFill>
                <a:latin typeface="Avenir Next Condensed" panose="020B0506020202020204" pitchFamily="34" charset="0"/>
              </a:rPr>
              <a:t>. </a:t>
            </a:r>
            <a:endParaRPr lang="de-DE" sz="4200" b="1" dirty="0">
              <a:solidFill>
                <a:srgbClr val="5B6468"/>
              </a:solidFill>
              <a:latin typeface="Avenir Next Condensed" panose="020B0506020202020204" pitchFamily="34" charset="0"/>
            </a:endParaRPr>
          </a:p>
        </p:txBody>
      </p:sp>
    </p:spTree>
    <p:extLst>
      <p:ext uri="{BB962C8B-B14F-4D97-AF65-F5344CB8AC3E}">
        <p14:creationId xmlns:p14="http://schemas.microsoft.com/office/powerpoint/2010/main" val="27978138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4">
            <a:extLst>
              <a:ext uri="{FF2B5EF4-FFF2-40B4-BE49-F238E27FC236}">
                <a16:creationId xmlns:a16="http://schemas.microsoft.com/office/drawing/2014/main" id="{C6FF163E-99C1-584C-BBEC-1CFFF9572D3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571080"/>
            <a:ext cx="12192000" cy="9144000"/>
          </a:xfrm>
          <a:prstGeom prst="rect">
            <a:avLst/>
          </a:prstGeom>
        </p:spPr>
      </p:pic>
      <p:sp>
        <p:nvSpPr>
          <p:cNvPr id="5" name="Rectangle avec un coin arrondi 5">
            <a:extLst>
              <a:ext uri="{FF2B5EF4-FFF2-40B4-BE49-F238E27FC236}">
                <a16:creationId xmlns:a16="http://schemas.microsoft.com/office/drawing/2014/main" id="{DF2376FA-8D15-C44F-9278-235DA8414745}"/>
              </a:ext>
            </a:extLst>
          </p:cNvPr>
          <p:cNvSpPr/>
          <p:nvPr/>
        </p:nvSpPr>
        <p:spPr>
          <a:xfrm rot="10800000">
            <a:off x="579184" y="5398725"/>
            <a:ext cx="9749118" cy="2031325"/>
          </a:xfrm>
          <a:prstGeom prst="round1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84" dirty="0"/>
          </a:p>
        </p:txBody>
      </p:sp>
      <p:sp>
        <p:nvSpPr>
          <p:cNvPr id="9" name="Textfeld 8">
            <a:extLst>
              <a:ext uri="{FF2B5EF4-FFF2-40B4-BE49-F238E27FC236}">
                <a16:creationId xmlns:a16="http://schemas.microsoft.com/office/drawing/2014/main" id="{9F28DB15-A20C-E240-909E-2A5709AD935B}"/>
              </a:ext>
            </a:extLst>
          </p:cNvPr>
          <p:cNvSpPr txBox="1"/>
          <p:nvPr/>
        </p:nvSpPr>
        <p:spPr>
          <a:xfrm>
            <a:off x="579184" y="5398725"/>
            <a:ext cx="9749118" cy="2031325"/>
          </a:xfrm>
          <a:prstGeom prst="rect">
            <a:avLst/>
          </a:prstGeom>
          <a:noFill/>
        </p:spPr>
        <p:txBody>
          <a:bodyPr wrap="square" rtlCol="0">
            <a:spAutoFit/>
          </a:bodyPr>
          <a:lstStyle/>
          <a:p>
            <a:r>
              <a:rPr lang="de-CH" sz="4200" b="1" dirty="0">
                <a:latin typeface="Avenir Next Condensed" panose="020B0506020202020204" pitchFamily="34" charset="0"/>
              </a:rPr>
              <a:t>Vielfältige Ökosysteme weisen eine deutlich höhere Stabilität auf und sind besser für die Zukunft gerüstet.</a:t>
            </a:r>
            <a:endParaRPr lang="de-DE" sz="2000" b="1" dirty="0">
              <a:latin typeface="Avenir Next Condensed" panose="020B0506020202020204" pitchFamily="34" charset="0"/>
            </a:endParaRPr>
          </a:p>
        </p:txBody>
      </p:sp>
      <p:sp>
        <p:nvSpPr>
          <p:cNvPr id="11" name="Textfeld 10">
            <a:extLst>
              <a:ext uri="{FF2B5EF4-FFF2-40B4-BE49-F238E27FC236}">
                <a16:creationId xmlns:a16="http://schemas.microsoft.com/office/drawing/2014/main" id="{D9438D48-77E7-0F48-B0A0-63C06ABB3C48}"/>
              </a:ext>
            </a:extLst>
          </p:cNvPr>
          <p:cNvSpPr txBox="1"/>
          <p:nvPr/>
        </p:nvSpPr>
        <p:spPr>
          <a:xfrm rot="16200000">
            <a:off x="-2464754" y="4758513"/>
            <a:ext cx="5299913" cy="276999"/>
          </a:xfrm>
          <a:prstGeom prst="rect">
            <a:avLst/>
          </a:prstGeom>
          <a:noFill/>
        </p:spPr>
        <p:txBody>
          <a:bodyPr wrap="square" rtlCol="0">
            <a:spAutoFit/>
          </a:bodyPr>
          <a:lstStyle/>
          <a:p>
            <a:r>
              <a:rPr lang="de-CH" sz="1200" dirty="0">
                <a:solidFill>
                  <a:schemeClr val="bg1"/>
                </a:solidFill>
                <a:latin typeface="Avenir Next Condensed" panose="020B0506020202020204" pitchFamily="34" charset="0"/>
              </a:rPr>
              <a:t>Kategorie: Instrumentell   </a:t>
            </a:r>
            <a:r>
              <a:rPr lang="de-CH" sz="1200" dirty="0">
                <a:solidFill>
                  <a:srgbClr val="FFFFFF"/>
                </a:solidFill>
                <a:latin typeface="Avenir Next Condensed" panose="020B0506020202020204" pitchFamily="34" charset="0"/>
              </a:rPr>
              <a:t>Foto: Christian Körner</a:t>
            </a:r>
          </a:p>
        </p:txBody>
      </p:sp>
    </p:spTree>
    <p:extLst>
      <p:ext uri="{BB962C8B-B14F-4D97-AF65-F5344CB8AC3E}">
        <p14:creationId xmlns:p14="http://schemas.microsoft.com/office/powerpoint/2010/main" val="133477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FC345574-59DB-5B4A-A8AE-6AAA6AA875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2371" y="-1009088"/>
            <a:ext cx="12991909" cy="8650862"/>
          </a:xfrm>
          <a:prstGeom prst="rect">
            <a:avLst/>
          </a:prstGeom>
        </p:spPr>
      </p:pic>
      <p:sp>
        <p:nvSpPr>
          <p:cNvPr id="5" name="Rectangle avec un coin arrondi 5">
            <a:extLst>
              <a:ext uri="{FF2B5EF4-FFF2-40B4-BE49-F238E27FC236}">
                <a16:creationId xmlns:a16="http://schemas.microsoft.com/office/drawing/2014/main" id="{427F6CD4-9B95-4644-9D9A-1550D807F7BC}"/>
              </a:ext>
            </a:extLst>
          </p:cNvPr>
          <p:cNvSpPr/>
          <p:nvPr/>
        </p:nvSpPr>
        <p:spPr>
          <a:xfrm rot="10800000">
            <a:off x="392066" y="4737754"/>
            <a:ext cx="9958942" cy="2631362"/>
          </a:xfrm>
          <a:prstGeom prst="round1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84" dirty="0"/>
          </a:p>
        </p:txBody>
      </p:sp>
      <p:sp>
        <p:nvSpPr>
          <p:cNvPr id="3" name="Textfeld 2">
            <a:extLst>
              <a:ext uri="{FF2B5EF4-FFF2-40B4-BE49-F238E27FC236}">
                <a16:creationId xmlns:a16="http://schemas.microsoft.com/office/drawing/2014/main" id="{0BCCB152-D521-E842-8EC2-B7255D6FFC33}"/>
              </a:ext>
            </a:extLst>
          </p:cNvPr>
          <p:cNvSpPr txBox="1"/>
          <p:nvPr/>
        </p:nvSpPr>
        <p:spPr>
          <a:xfrm>
            <a:off x="522191" y="4737755"/>
            <a:ext cx="10738046" cy="2677656"/>
          </a:xfrm>
          <a:prstGeom prst="rect">
            <a:avLst/>
          </a:prstGeom>
          <a:noFill/>
        </p:spPr>
        <p:txBody>
          <a:bodyPr wrap="square" rtlCol="0">
            <a:spAutoFit/>
          </a:bodyPr>
          <a:lstStyle/>
          <a:p>
            <a:r>
              <a:rPr lang="en-US" sz="4200" b="1" dirty="0" err="1">
                <a:solidFill>
                  <a:srgbClr val="5B6468"/>
                </a:solidFill>
                <a:latin typeface="Avenir Next Condensed" panose="020B0506020202020204" pitchFamily="34" charset="0"/>
              </a:rPr>
              <a:t>Vielfältige</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Ökosysteme</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sind</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Netzwerke</a:t>
            </a:r>
            <a:r>
              <a:rPr lang="en-US" sz="4200" b="1" dirty="0">
                <a:solidFill>
                  <a:srgbClr val="5B6468"/>
                </a:solidFill>
                <a:latin typeface="Avenir Next Condensed" panose="020B0506020202020204" pitchFamily="34" charset="0"/>
              </a:rPr>
              <a:t> des </a:t>
            </a:r>
            <a:r>
              <a:rPr lang="en-US" sz="4200" b="1" dirty="0" err="1">
                <a:solidFill>
                  <a:srgbClr val="5B6468"/>
                </a:solidFill>
                <a:latin typeface="Avenir Next Condensed" panose="020B0506020202020204" pitchFamily="34" charset="0"/>
              </a:rPr>
              <a:t>Lebens</a:t>
            </a:r>
            <a:r>
              <a:rPr lang="en-US" sz="4200" b="1" dirty="0">
                <a:solidFill>
                  <a:srgbClr val="5B6468"/>
                </a:solidFill>
                <a:latin typeface="Avenir Next Condensed" panose="020B0506020202020204" pitchFamily="34" charset="0"/>
              </a:rPr>
              <a:t>. Sie </a:t>
            </a:r>
            <a:r>
              <a:rPr lang="en-US" sz="4200" b="1" dirty="0" err="1">
                <a:solidFill>
                  <a:srgbClr val="5B6468"/>
                </a:solidFill>
                <a:latin typeface="Avenir Next Condensed" panose="020B0506020202020204" pitchFamily="34" charset="0"/>
              </a:rPr>
              <a:t>schaffen</a:t>
            </a:r>
            <a:r>
              <a:rPr lang="en-US" sz="4200" b="1" dirty="0">
                <a:solidFill>
                  <a:srgbClr val="5B6468"/>
                </a:solidFill>
                <a:latin typeface="Avenir Next Condensed" panose="020B0506020202020204" pitchFamily="34" charset="0"/>
              </a:rPr>
              <a:t> und </a:t>
            </a:r>
            <a:r>
              <a:rPr lang="en-US" sz="4200" b="1" dirty="0" err="1">
                <a:solidFill>
                  <a:srgbClr val="5B6468"/>
                </a:solidFill>
                <a:latin typeface="Avenir Next Condensed" panose="020B0506020202020204" pitchFamily="34" charset="0"/>
              </a:rPr>
              <a:t>erhalten</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Räume</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für</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Lebewesen</a:t>
            </a:r>
            <a:r>
              <a:rPr lang="en-US" sz="4200" b="1" dirty="0">
                <a:solidFill>
                  <a:srgbClr val="5B6468"/>
                </a:solidFill>
                <a:latin typeface="Avenir Next Condensed" panose="020B0506020202020204" pitchFamily="34" charset="0"/>
              </a:rPr>
              <a:t>, die </a:t>
            </a:r>
            <a:r>
              <a:rPr lang="en-US" sz="4200" b="1" dirty="0" err="1">
                <a:solidFill>
                  <a:srgbClr val="5B6468"/>
                </a:solidFill>
                <a:latin typeface="Avenir Next Condensed" panose="020B0506020202020204" pitchFamily="34" charset="0"/>
              </a:rPr>
              <a:t>direkt</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oder</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indirekt</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einen</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Nutzen</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für</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uns</a:t>
            </a:r>
            <a:r>
              <a:rPr lang="en-US" sz="4200" b="1" dirty="0">
                <a:solidFill>
                  <a:srgbClr val="5B6468"/>
                </a:solidFill>
                <a:latin typeface="Avenir Next Condensed" panose="020B0506020202020204" pitchFamily="34" charset="0"/>
              </a:rPr>
              <a:t> Menschen </a:t>
            </a:r>
            <a:r>
              <a:rPr lang="en-US" sz="4200" b="1" dirty="0" err="1">
                <a:solidFill>
                  <a:srgbClr val="5B6468"/>
                </a:solidFill>
                <a:latin typeface="Avenir Next Condensed" panose="020B0506020202020204" pitchFamily="34" charset="0"/>
              </a:rPr>
              <a:t>haben</a:t>
            </a:r>
            <a:r>
              <a:rPr lang="en-US" sz="4200" b="1" dirty="0">
                <a:solidFill>
                  <a:srgbClr val="5B6468"/>
                </a:solidFill>
                <a:latin typeface="Avenir Next Condensed" panose="020B0506020202020204" pitchFamily="34" charset="0"/>
              </a:rPr>
              <a:t>.</a:t>
            </a:r>
            <a:endParaRPr lang="de-DE" sz="4200" b="1" dirty="0">
              <a:solidFill>
                <a:srgbClr val="5B6468"/>
              </a:solidFill>
              <a:latin typeface="Avenir Next Condensed" panose="020B0506020202020204" pitchFamily="34" charset="0"/>
            </a:endParaRPr>
          </a:p>
        </p:txBody>
      </p:sp>
      <p:sp>
        <p:nvSpPr>
          <p:cNvPr id="4" name="Textfeld 3">
            <a:extLst>
              <a:ext uri="{FF2B5EF4-FFF2-40B4-BE49-F238E27FC236}">
                <a16:creationId xmlns:a16="http://schemas.microsoft.com/office/drawing/2014/main" id="{5F27A8DB-C04A-5F42-97B5-1D99FCE23F91}"/>
              </a:ext>
            </a:extLst>
          </p:cNvPr>
          <p:cNvSpPr txBox="1"/>
          <p:nvPr/>
        </p:nvSpPr>
        <p:spPr>
          <a:xfrm rot="16200000">
            <a:off x="-2286232" y="4763675"/>
            <a:ext cx="4942870" cy="276999"/>
          </a:xfrm>
          <a:prstGeom prst="rect">
            <a:avLst/>
          </a:prstGeom>
          <a:noFill/>
        </p:spPr>
        <p:txBody>
          <a:bodyPr wrap="square" rtlCol="0">
            <a:spAutoFit/>
          </a:bodyPr>
          <a:lstStyle/>
          <a:p>
            <a:r>
              <a:rPr lang="de-CH" sz="1200" dirty="0">
                <a:solidFill>
                  <a:schemeClr val="bg1"/>
                </a:solidFill>
                <a:latin typeface="Avenir Next Condensed" panose="020B0506020202020204" pitchFamily="34" charset="0"/>
              </a:rPr>
              <a:t>Kategorie: Instrumentell   Foto: </a:t>
            </a:r>
            <a:r>
              <a:rPr lang="de-DE" sz="1200" dirty="0">
                <a:solidFill>
                  <a:schemeClr val="bg1"/>
                </a:solidFill>
                <a:latin typeface="Avenir Next Condensed" panose="020B0506020202020204" pitchFamily="34" charset="0"/>
              </a:rPr>
              <a:t>Stephane </a:t>
            </a:r>
            <a:r>
              <a:rPr lang="de-DE" sz="1200" dirty="0" err="1">
                <a:solidFill>
                  <a:schemeClr val="bg1"/>
                </a:solidFill>
                <a:latin typeface="Avenir Next Condensed" panose="020B0506020202020204" pitchFamily="34" charset="0"/>
              </a:rPr>
              <a:t>Bidouze</a:t>
            </a:r>
            <a:r>
              <a:rPr lang="de-DE" sz="1200" dirty="0">
                <a:solidFill>
                  <a:schemeClr val="bg1"/>
                </a:solidFill>
                <a:latin typeface="Avenir Next Condensed" panose="020B0506020202020204" pitchFamily="34" charset="0"/>
              </a:rPr>
              <a:t>, </a:t>
            </a:r>
            <a:r>
              <a:rPr lang="de-DE" sz="1200" dirty="0" err="1">
                <a:solidFill>
                  <a:schemeClr val="bg1"/>
                </a:solidFill>
                <a:latin typeface="Avenir Next Condensed" panose="020B0506020202020204" pitchFamily="34" charset="0"/>
              </a:rPr>
              <a:t>shutterstock</a:t>
            </a:r>
            <a:endParaRPr lang="de-CH" sz="1200" dirty="0">
              <a:solidFill>
                <a:schemeClr val="bg1"/>
              </a:solidFill>
              <a:latin typeface="Avenir Next Condensed" panose="020B0506020202020204" pitchFamily="34" charset="0"/>
            </a:endParaRPr>
          </a:p>
        </p:txBody>
      </p:sp>
    </p:spTree>
    <p:extLst>
      <p:ext uri="{BB962C8B-B14F-4D97-AF65-F5344CB8AC3E}">
        <p14:creationId xmlns:p14="http://schemas.microsoft.com/office/powerpoint/2010/main" val="24173565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B2578256-3D46-7140-864D-7FB5223E12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49860" y="-1641000"/>
            <a:ext cx="13922276" cy="9204171"/>
          </a:xfrm>
          <a:prstGeom prst="rect">
            <a:avLst/>
          </a:prstGeom>
        </p:spPr>
      </p:pic>
      <p:sp>
        <p:nvSpPr>
          <p:cNvPr id="6" name="Rectangle avec un coin arrondi 5">
            <a:extLst>
              <a:ext uri="{FF2B5EF4-FFF2-40B4-BE49-F238E27FC236}">
                <a16:creationId xmlns:a16="http://schemas.microsoft.com/office/drawing/2014/main" id="{1691A1FB-80F4-1A42-B304-2235D7CEC9FE}"/>
              </a:ext>
            </a:extLst>
          </p:cNvPr>
          <p:cNvSpPr/>
          <p:nvPr/>
        </p:nvSpPr>
        <p:spPr>
          <a:xfrm rot="10800000">
            <a:off x="584382" y="4849360"/>
            <a:ext cx="9686284" cy="2604503"/>
          </a:xfrm>
          <a:prstGeom prst="round1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84" dirty="0"/>
          </a:p>
        </p:txBody>
      </p:sp>
      <p:sp>
        <p:nvSpPr>
          <p:cNvPr id="3" name="Textfeld 2">
            <a:extLst>
              <a:ext uri="{FF2B5EF4-FFF2-40B4-BE49-F238E27FC236}">
                <a16:creationId xmlns:a16="http://schemas.microsoft.com/office/drawing/2014/main" id="{CF07AF12-697F-0F4D-AD92-D2CE195458A9}"/>
              </a:ext>
            </a:extLst>
          </p:cNvPr>
          <p:cNvSpPr txBox="1"/>
          <p:nvPr/>
        </p:nvSpPr>
        <p:spPr>
          <a:xfrm>
            <a:off x="663172" y="4882019"/>
            <a:ext cx="9607494" cy="2554545"/>
          </a:xfrm>
          <a:prstGeom prst="rect">
            <a:avLst/>
          </a:prstGeom>
          <a:noFill/>
        </p:spPr>
        <p:txBody>
          <a:bodyPr wrap="square" rtlCol="0">
            <a:spAutoFit/>
          </a:bodyPr>
          <a:lstStyle/>
          <a:p>
            <a:r>
              <a:rPr lang="en-US" sz="4000" b="1" dirty="0">
                <a:solidFill>
                  <a:srgbClr val="5B6468"/>
                </a:solidFill>
                <a:latin typeface="Avenir Next Condensed" panose="020B0506020202020204" pitchFamily="34" charset="0"/>
              </a:rPr>
              <a:t>Eine </a:t>
            </a:r>
            <a:r>
              <a:rPr lang="en-US" sz="4000" b="1" dirty="0" err="1">
                <a:solidFill>
                  <a:srgbClr val="5B6468"/>
                </a:solidFill>
                <a:latin typeface="Avenir Next Condensed" panose="020B0506020202020204" pitchFamily="34" charset="0"/>
              </a:rPr>
              <a:t>Vielfalt</a:t>
            </a:r>
            <a:r>
              <a:rPr lang="en-US" sz="4000" b="1" dirty="0">
                <a:solidFill>
                  <a:srgbClr val="5B6468"/>
                </a:solidFill>
                <a:latin typeface="Avenir Next Condensed" panose="020B0506020202020204" pitchFamily="34" charset="0"/>
              </a:rPr>
              <a:t> an </a:t>
            </a:r>
            <a:r>
              <a:rPr lang="en-US" sz="4000" b="1" dirty="0" err="1">
                <a:solidFill>
                  <a:srgbClr val="5B6468"/>
                </a:solidFill>
                <a:latin typeface="Avenir Next Condensed" panose="020B0506020202020204" pitchFamily="34" charset="0"/>
              </a:rPr>
              <a:t>Tieren</a:t>
            </a:r>
            <a:r>
              <a:rPr lang="en-US" sz="4000" b="1" dirty="0">
                <a:solidFill>
                  <a:srgbClr val="5B6468"/>
                </a:solidFill>
                <a:latin typeface="Avenir Next Condensed" panose="020B0506020202020204" pitchFamily="34" charset="0"/>
              </a:rPr>
              <a:t> </a:t>
            </a:r>
            <a:r>
              <a:rPr lang="en-US" sz="4000" b="1" dirty="0" err="1">
                <a:solidFill>
                  <a:srgbClr val="5B6468"/>
                </a:solidFill>
                <a:latin typeface="Avenir Next Condensed" panose="020B0506020202020204" pitchFamily="34" charset="0"/>
              </a:rPr>
              <a:t>ermöglicht</a:t>
            </a:r>
            <a:r>
              <a:rPr lang="en-US" sz="4000" b="1" dirty="0">
                <a:solidFill>
                  <a:srgbClr val="5B6468"/>
                </a:solidFill>
                <a:latin typeface="Avenir Next Condensed" panose="020B0506020202020204" pitchFamily="34" charset="0"/>
              </a:rPr>
              <a:t> und </a:t>
            </a:r>
            <a:r>
              <a:rPr lang="en-US" sz="4000" b="1" dirty="0" err="1">
                <a:solidFill>
                  <a:srgbClr val="5B6468"/>
                </a:solidFill>
                <a:latin typeface="Avenir Next Condensed" panose="020B0506020202020204" pitchFamily="34" charset="0"/>
              </a:rPr>
              <a:t>fördert</a:t>
            </a:r>
            <a:r>
              <a:rPr lang="en-US" sz="4000" b="1" dirty="0">
                <a:solidFill>
                  <a:srgbClr val="5B6468"/>
                </a:solidFill>
                <a:latin typeface="Avenir Next Condensed" panose="020B0506020202020204" pitchFamily="34" charset="0"/>
              </a:rPr>
              <a:t> die </a:t>
            </a:r>
            <a:r>
              <a:rPr lang="en-US" sz="4000" b="1" dirty="0" err="1">
                <a:solidFill>
                  <a:srgbClr val="5B6468"/>
                </a:solidFill>
                <a:latin typeface="Avenir Next Condensed" panose="020B0506020202020204" pitchFamily="34" charset="0"/>
              </a:rPr>
              <a:t>Bestäubung</a:t>
            </a:r>
            <a:r>
              <a:rPr lang="en-US" sz="4000" b="1" dirty="0">
                <a:solidFill>
                  <a:srgbClr val="5B6468"/>
                </a:solidFill>
                <a:latin typeface="Avenir Next Condensed" panose="020B0506020202020204" pitchFamily="34" charset="0"/>
              </a:rPr>
              <a:t> und </a:t>
            </a:r>
            <a:r>
              <a:rPr lang="en-US" sz="4000" b="1" dirty="0" err="1">
                <a:solidFill>
                  <a:srgbClr val="5B6468"/>
                </a:solidFill>
                <a:latin typeface="Avenir Next Condensed" panose="020B0506020202020204" pitchFamily="34" charset="0"/>
              </a:rPr>
              <a:t>Verbreitung</a:t>
            </a:r>
            <a:r>
              <a:rPr lang="en-US" sz="4000" b="1" dirty="0">
                <a:solidFill>
                  <a:srgbClr val="5B6468"/>
                </a:solidFill>
                <a:latin typeface="Avenir Next Condensed" panose="020B0506020202020204" pitchFamily="34" charset="0"/>
              </a:rPr>
              <a:t> von </a:t>
            </a:r>
            <a:r>
              <a:rPr lang="en-US" sz="4000" b="1" dirty="0" err="1">
                <a:solidFill>
                  <a:srgbClr val="5B6468"/>
                </a:solidFill>
                <a:latin typeface="Avenir Next Condensed" panose="020B0506020202020204" pitchFamily="34" charset="0"/>
              </a:rPr>
              <a:t>Samen</a:t>
            </a:r>
            <a:r>
              <a:rPr lang="en-US" sz="4000" b="1" dirty="0">
                <a:solidFill>
                  <a:srgbClr val="5B6468"/>
                </a:solidFill>
                <a:latin typeface="Avenir Next Condensed" panose="020B0506020202020204" pitchFamily="34" charset="0"/>
              </a:rPr>
              <a:t>. </a:t>
            </a:r>
            <a:br>
              <a:rPr lang="en-US" sz="4000" b="1" dirty="0">
                <a:solidFill>
                  <a:srgbClr val="5B6468"/>
                </a:solidFill>
                <a:latin typeface="Avenir Next Condensed" panose="020B0506020202020204" pitchFamily="34" charset="0"/>
              </a:rPr>
            </a:br>
            <a:r>
              <a:rPr lang="en-US" sz="4000" b="1" dirty="0">
                <a:solidFill>
                  <a:srgbClr val="5B6468"/>
                </a:solidFill>
                <a:latin typeface="Avenir Next Condensed" panose="020B0506020202020204" pitchFamily="34" charset="0"/>
              </a:rPr>
              <a:t>30% des </a:t>
            </a:r>
            <a:r>
              <a:rPr lang="en-US" sz="4000" b="1" dirty="0" err="1">
                <a:solidFill>
                  <a:srgbClr val="5B6468"/>
                </a:solidFill>
                <a:latin typeface="Avenir Next Condensed" panose="020B0506020202020204" pitchFamily="34" charset="0"/>
              </a:rPr>
              <a:t>weltweiten</a:t>
            </a:r>
            <a:r>
              <a:rPr lang="en-US" sz="4000" b="1" dirty="0">
                <a:solidFill>
                  <a:srgbClr val="5B6468"/>
                </a:solidFill>
                <a:latin typeface="Avenir Next Condensed" panose="020B0506020202020204" pitchFamily="34" charset="0"/>
              </a:rPr>
              <a:t> </a:t>
            </a:r>
            <a:r>
              <a:rPr lang="en-US" sz="4000" b="1" dirty="0" err="1">
                <a:solidFill>
                  <a:srgbClr val="5B6468"/>
                </a:solidFill>
                <a:latin typeface="Avenir Next Condensed" panose="020B0506020202020204" pitchFamily="34" charset="0"/>
              </a:rPr>
              <a:t>landwirtschaftlichen</a:t>
            </a:r>
            <a:r>
              <a:rPr lang="en-US" sz="4000" b="1" dirty="0">
                <a:solidFill>
                  <a:srgbClr val="5B6468"/>
                </a:solidFill>
                <a:latin typeface="Avenir Next Condensed" panose="020B0506020202020204" pitchFamily="34" charset="0"/>
              </a:rPr>
              <a:t> </a:t>
            </a:r>
            <a:r>
              <a:rPr lang="en-US" sz="4000" b="1" dirty="0" err="1">
                <a:solidFill>
                  <a:srgbClr val="5B6468"/>
                </a:solidFill>
                <a:latin typeface="Avenir Next Condensed" panose="020B0506020202020204" pitchFamily="34" charset="0"/>
              </a:rPr>
              <a:t>Ertrags</a:t>
            </a:r>
            <a:r>
              <a:rPr lang="en-US" sz="4000" b="1" dirty="0">
                <a:solidFill>
                  <a:srgbClr val="5B6468"/>
                </a:solidFill>
                <a:latin typeface="Avenir Next Condensed" panose="020B0506020202020204" pitchFamily="34" charset="0"/>
              </a:rPr>
              <a:t> </a:t>
            </a:r>
            <a:r>
              <a:rPr lang="en-US" sz="4000" b="1" dirty="0" err="1">
                <a:solidFill>
                  <a:srgbClr val="5B6468"/>
                </a:solidFill>
                <a:latin typeface="Avenir Next Condensed" panose="020B0506020202020204" pitchFamily="34" charset="0"/>
              </a:rPr>
              <a:t>hängt</a:t>
            </a:r>
            <a:r>
              <a:rPr lang="en-US" sz="4000" b="1" dirty="0">
                <a:solidFill>
                  <a:srgbClr val="5B6468"/>
                </a:solidFill>
                <a:latin typeface="Avenir Next Condensed" panose="020B0506020202020204" pitchFamily="34" charset="0"/>
              </a:rPr>
              <a:t> von </a:t>
            </a:r>
            <a:r>
              <a:rPr lang="en-US" sz="4000" b="1" dirty="0" err="1">
                <a:solidFill>
                  <a:srgbClr val="5B6468"/>
                </a:solidFill>
                <a:latin typeface="Avenir Next Condensed" panose="020B0506020202020204" pitchFamily="34" charset="0"/>
              </a:rPr>
              <a:t>tierischer</a:t>
            </a:r>
            <a:r>
              <a:rPr lang="en-US" sz="4000" b="1" dirty="0">
                <a:solidFill>
                  <a:srgbClr val="5B6468"/>
                </a:solidFill>
                <a:latin typeface="Avenir Next Condensed" panose="020B0506020202020204" pitchFamily="34" charset="0"/>
              </a:rPr>
              <a:t> </a:t>
            </a:r>
            <a:r>
              <a:rPr lang="en-US" sz="4000" b="1" dirty="0" err="1">
                <a:solidFill>
                  <a:srgbClr val="5B6468"/>
                </a:solidFill>
                <a:latin typeface="Avenir Next Condensed" panose="020B0506020202020204" pitchFamily="34" charset="0"/>
              </a:rPr>
              <a:t>Bestäubung</a:t>
            </a:r>
            <a:r>
              <a:rPr lang="en-US" sz="4000" b="1" dirty="0">
                <a:solidFill>
                  <a:srgbClr val="5B6468"/>
                </a:solidFill>
                <a:latin typeface="Avenir Next Condensed" panose="020B0506020202020204" pitchFamily="34" charset="0"/>
              </a:rPr>
              <a:t> ab. </a:t>
            </a:r>
            <a:endParaRPr lang="de-DE" sz="4000" b="1" dirty="0">
              <a:solidFill>
                <a:srgbClr val="5B6468"/>
              </a:solidFill>
              <a:latin typeface="Avenir Next Condensed" panose="020B0506020202020204" pitchFamily="34" charset="0"/>
            </a:endParaRPr>
          </a:p>
        </p:txBody>
      </p:sp>
      <p:sp>
        <p:nvSpPr>
          <p:cNvPr id="5" name="Textfeld 4">
            <a:extLst>
              <a:ext uri="{FF2B5EF4-FFF2-40B4-BE49-F238E27FC236}">
                <a16:creationId xmlns:a16="http://schemas.microsoft.com/office/drawing/2014/main" id="{85D65E14-D4EB-064A-A39C-E6C62D57470D}"/>
              </a:ext>
            </a:extLst>
          </p:cNvPr>
          <p:cNvSpPr txBox="1"/>
          <p:nvPr/>
        </p:nvSpPr>
        <p:spPr>
          <a:xfrm rot="16200000">
            <a:off x="-2391761" y="4756550"/>
            <a:ext cx="5218101" cy="276999"/>
          </a:xfrm>
          <a:prstGeom prst="rect">
            <a:avLst/>
          </a:prstGeom>
          <a:noFill/>
        </p:spPr>
        <p:txBody>
          <a:bodyPr wrap="square" rtlCol="0">
            <a:spAutoFit/>
          </a:bodyPr>
          <a:lstStyle/>
          <a:p>
            <a:r>
              <a:rPr lang="de-CH" sz="1200" dirty="0">
                <a:solidFill>
                  <a:schemeClr val="bg1"/>
                </a:solidFill>
                <a:latin typeface="Avenir Next Condensed" panose="020B0506020202020204" pitchFamily="34" charset="0"/>
              </a:rPr>
              <a:t>Kategorie: Instrumentell   Foto: Natalia </a:t>
            </a:r>
            <a:r>
              <a:rPr lang="de-CH" sz="1200" dirty="0" err="1">
                <a:solidFill>
                  <a:schemeClr val="bg1"/>
                </a:solidFill>
                <a:latin typeface="Avenir Next Condensed" panose="020B0506020202020204" pitchFamily="34" charset="0"/>
              </a:rPr>
              <a:t>Bachkova</a:t>
            </a:r>
            <a:r>
              <a:rPr lang="de-CH" sz="1200" dirty="0">
                <a:solidFill>
                  <a:schemeClr val="bg1"/>
                </a:solidFill>
                <a:latin typeface="Avenir Next Condensed" panose="020B0506020202020204" pitchFamily="34" charset="0"/>
              </a:rPr>
              <a:t>, </a:t>
            </a:r>
            <a:r>
              <a:rPr lang="de-CH" sz="1200" dirty="0" err="1">
                <a:solidFill>
                  <a:schemeClr val="bg1"/>
                </a:solidFill>
                <a:latin typeface="Avenir Next Condensed" panose="020B0506020202020204" pitchFamily="34" charset="0"/>
              </a:rPr>
              <a:t>shutterstock</a:t>
            </a:r>
            <a:endParaRPr lang="de-CH" sz="1200" dirty="0">
              <a:solidFill>
                <a:schemeClr val="bg1"/>
              </a:solidFill>
              <a:latin typeface="Avenir Next Condensed" panose="020B0506020202020204" pitchFamily="34" charset="0"/>
            </a:endParaRPr>
          </a:p>
        </p:txBody>
      </p:sp>
    </p:spTree>
    <p:extLst>
      <p:ext uri="{BB962C8B-B14F-4D97-AF65-F5344CB8AC3E}">
        <p14:creationId xmlns:p14="http://schemas.microsoft.com/office/powerpoint/2010/main" val="22319511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0146A41D-5078-2041-80A2-307EA3359D6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64991" y="-885987"/>
            <a:ext cx="14264640" cy="9509759"/>
          </a:xfrm>
          <a:prstGeom prst="rect">
            <a:avLst/>
          </a:prstGeom>
        </p:spPr>
      </p:pic>
      <p:sp>
        <p:nvSpPr>
          <p:cNvPr id="5" name="Rectangle avec un coin arrondi 5">
            <a:extLst>
              <a:ext uri="{FF2B5EF4-FFF2-40B4-BE49-F238E27FC236}">
                <a16:creationId xmlns:a16="http://schemas.microsoft.com/office/drawing/2014/main" id="{FC3EE50C-7256-6B4C-A968-2563BF50962D}"/>
              </a:ext>
            </a:extLst>
          </p:cNvPr>
          <p:cNvSpPr/>
          <p:nvPr/>
        </p:nvSpPr>
        <p:spPr>
          <a:xfrm rot="10800000">
            <a:off x="1638110" y="5189538"/>
            <a:ext cx="8566594" cy="2031325"/>
          </a:xfrm>
          <a:prstGeom prst="round1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84" dirty="0"/>
          </a:p>
        </p:txBody>
      </p:sp>
      <p:sp>
        <p:nvSpPr>
          <p:cNvPr id="7" name="Textfeld 6">
            <a:extLst>
              <a:ext uri="{FF2B5EF4-FFF2-40B4-BE49-F238E27FC236}">
                <a16:creationId xmlns:a16="http://schemas.microsoft.com/office/drawing/2014/main" id="{83C702C4-001E-F34A-8603-432EE191AE93}"/>
              </a:ext>
            </a:extLst>
          </p:cNvPr>
          <p:cNvSpPr txBox="1"/>
          <p:nvPr/>
        </p:nvSpPr>
        <p:spPr>
          <a:xfrm>
            <a:off x="1776611" y="5189541"/>
            <a:ext cx="8556109" cy="2031325"/>
          </a:xfrm>
          <a:prstGeom prst="rect">
            <a:avLst/>
          </a:prstGeom>
          <a:noFill/>
        </p:spPr>
        <p:txBody>
          <a:bodyPr wrap="square" rtlCol="0">
            <a:spAutoFit/>
          </a:bodyPr>
          <a:lstStyle/>
          <a:p>
            <a:r>
              <a:rPr lang="en-US" sz="4200" b="1" dirty="0" err="1">
                <a:solidFill>
                  <a:srgbClr val="5B6468"/>
                </a:solidFill>
                <a:latin typeface="Avenir Next Condensed" panose="020B0506020202020204" pitchFamily="34" charset="0"/>
              </a:rPr>
              <a:t>Ökosysteme</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erhalten</a:t>
            </a:r>
            <a:r>
              <a:rPr lang="en-US" sz="4200" b="1" dirty="0">
                <a:solidFill>
                  <a:srgbClr val="5B6468"/>
                </a:solidFill>
                <a:latin typeface="Avenir Next Condensed" panose="020B0506020202020204" pitchFamily="34" charset="0"/>
              </a:rPr>
              <a:t> und </a:t>
            </a:r>
            <a:r>
              <a:rPr lang="en-US" sz="4200" b="1" dirty="0" err="1">
                <a:solidFill>
                  <a:srgbClr val="5B6468"/>
                </a:solidFill>
                <a:latin typeface="Avenir Next Condensed" panose="020B0506020202020204" pitchFamily="34" charset="0"/>
              </a:rPr>
              <a:t>verbessern</a:t>
            </a:r>
            <a:r>
              <a:rPr lang="en-US" sz="4200" b="1" dirty="0">
                <a:solidFill>
                  <a:srgbClr val="5B6468"/>
                </a:solidFill>
                <a:latin typeface="Avenir Next Condensed" panose="020B0506020202020204" pitchFamily="34" charset="0"/>
              </a:rPr>
              <a:t> die </a:t>
            </a:r>
            <a:r>
              <a:rPr lang="en-US" sz="4200" b="1" dirty="0" err="1">
                <a:solidFill>
                  <a:srgbClr val="5B6468"/>
                </a:solidFill>
                <a:latin typeface="Avenir Next Condensed" panose="020B0506020202020204" pitchFamily="34" charset="0"/>
              </a:rPr>
              <a:t>Luftqualität</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indem</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sie</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Schadstoffe</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aufnehmen</a:t>
            </a:r>
            <a:r>
              <a:rPr lang="en-US" sz="4200" b="1" dirty="0">
                <a:solidFill>
                  <a:srgbClr val="5B6468"/>
                </a:solidFill>
                <a:latin typeface="Avenir Next Condensed" panose="020B0506020202020204" pitchFamily="34" charset="0"/>
              </a:rPr>
              <a:t> und </a:t>
            </a:r>
            <a:r>
              <a:rPr lang="en-US" sz="4200" b="1" dirty="0" err="1">
                <a:solidFill>
                  <a:srgbClr val="5B6468"/>
                </a:solidFill>
                <a:latin typeface="Avenir Next Condensed" panose="020B0506020202020204" pitchFamily="34" charset="0"/>
              </a:rPr>
              <a:t>abbauen</a:t>
            </a:r>
            <a:r>
              <a:rPr lang="en-US" sz="4200" b="1" dirty="0">
                <a:solidFill>
                  <a:srgbClr val="5B6468"/>
                </a:solidFill>
                <a:latin typeface="Avenir Next Condensed" panose="020B0506020202020204" pitchFamily="34" charset="0"/>
              </a:rPr>
              <a:t>. </a:t>
            </a:r>
            <a:endParaRPr lang="de-DE" sz="4200" b="1" dirty="0">
              <a:solidFill>
                <a:srgbClr val="5B6468"/>
              </a:solidFill>
              <a:latin typeface="Avenir Next Condensed" panose="020B0506020202020204" pitchFamily="34" charset="0"/>
            </a:endParaRPr>
          </a:p>
        </p:txBody>
      </p:sp>
      <p:sp>
        <p:nvSpPr>
          <p:cNvPr id="8" name="Textfeld 7">
            <a:extLst>
              <a:ext uri="{FF2B5EF4-FFF2-40B4-BE49-F238E27FC236}">
                <a16:creationId xmlns:a16="http://schemas.microsoft.com/office/drawing/2014/main" id="{A8DE2B68-FD9A-6540-899F-1D7E7251BF13}"/>
              </a:ext>
            </a:extLst>
          </p:cNvPr>
          <p:cNvSpPr txBox="1"/>
          <p:nvPr/>
        </p:nvSpPr>
        <p:spPr>
          <a:xfrm rot="16200000">
            <a:off x="-2129543" y="5032215"/>
            <a:ext cx="4666772" cy="276999"/>
          </a:xfrm>
          <a:prstGeom prst="rect">
            <a:avLst/>
          </a:prstGeom>
          <a:noFill/>
        </p:spPr>
        <p:txBody>
          <a:bodyPr wrap="square" rtlCol="0">
            <a:spAutoFit/>
          </a:bodyPr>
          <a:lstStyle/>
          <a:p>
            <a:r>
              <a:rPr lang="de-CH" sz="1200" dirty="0">
                <a:solidFill>
                  <a:srgbClr val="5B6468"/>
                </a:solidFill>
                <a:latin typeface="Avenir Next Condensed" panose="020B0506020202020204" pitchFamily="34" charset="0"/>
              </a:rPr>
              <a:t>Kategorie: Instrumentell          Foto: Adela </a:t>
            </a:r>
            <a:r>
              <a:rPr lang="de-CH" sz="1200" dirty="0" err="1">
                <a:solidFill>
                  <a:srgbClr val="5B6468"/>
                </a:solidFill>
                <a:latin typeface="Avenir Next Condensed" panose="020B0506020202020204" pitchFamily="34" charset="0"/>
              </a:rPr>
              <a:t>Nistora</a:t>
            </a:r>
            <a:r>
              <a:rPr lang="de-CH" sz="1200" dirty="0">
                <a:solidFill>
                  <a:srgbClr val="5B6468"/>
                </a:solidFill>
                <a:latin typeface="Avenir Next Condensed" panose="020B0506020202020204" pitchFamily="34" charset="0"/>
              </a:rPr>
              <a:t>, Environment  &amp; </a:t>
            </a:r>
            <a:r>
              <a:rPr lang="de-CH" sz="1200" dirty="0" err="1">
                <a:solidFill>
                  <a:srgbClr val="5B6468"/>
                </a:solidFill>
                <a:latin typeface="Avenir Next Condensed" panose="020B0506020202020204" pitchFamily="34" charset="0"/>
              </a:rPr>
              <a:t>me</a:t>
            </a:r>
            <a:r>
              <a:rPr lang="de-CH" sz="1200" dirty="0">
                <a:solidFill>
                  <a:srgbClr val="5B6468"/>
                </a:solidFill>
                <a:latin typeface="Avenir Next Condensed" panose="020B0506020202020204" pitchFamily="34" charset="0"/>
              </a:rPr>
              <a:t> / EEA</a:t>
            </a:r>
          </a:p>
        </p:txBody>
      </p:sp>
    </p:spTree>
    <p:extLst>
      <p:ext uri="{BB962C8B-B14F-4D97-AF65-F5344CB8AC3E}">
        <p14:creationId xmlns:p14="http://schemas.microsoft.com/office/powerpoint/2010/main" val="21757072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ED4DB70B-0005-E741-883A-6EA4BB8CCA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2888" y="1"/>
            <a:ext cx="11417588" cy="7559674"/>
          </a:xfrm>
          <a:prstGeom prst="rect">
            <a:avLst/>
          </a:prstGeom>
        </p:spPr>
      </p:pic>
      <p:sp>
        <p:nvSpPr>
          <p:cNvPr id="5" name="Rectangle avec un coin arrondi 5">
            <a:extLst>
              <a:ext uri="{FF2B5EF4-FFF2-40B4-BE49-F238E27FC236}">
                <a16:creationId xmlns:a16="http://schemas.microsoft.com/office/drawing/2014/main" id="{73F0A646-0AFC-3A45-8E5E-5CDA7D7D4194}"/>
              </a:ext>
            </a:extLst>
          </p:cNvPr>
          <p:cNvSpPr/>
          <p:nvPr/>
        </p:nvSpPr>
        <p:spPr>
          <a:xfrm rot="10800000">
            <a:off x="441087" y="952632"/>
            <a:ext cx="9837741" cy="2098569"/>
          </a:xfrm>
          <a:prstGeom prst="round1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84" dirty="0"/>
          </a:p>
        </p:txBody>
      </p:sp>
      <p:sp>
        <p:nvSpPr>
          <p:cNvPr id="7" name="Textfeld 6">
            <a:extLst>
              <a:ext uri="{FF2B5EF4-FFF2-40B4-BE49-F238E27FC236}">
                <a16:creationId xmlns:a16="http://schemas.microsoft.com/office/drawing/2014/main" id="{83C702C4-001E-F34A-8603-432EE191AE93}"/>
              </a:ext>
            </a:extLst>
          </p:cNvPr>
          <p:cNvSpPr txBox="1"/>
          <p:nvPr/>
        </p:nvSpPr>
        <p:spPr>
          <a:xfrm>
            <a:off x="460195" y="1019877"/>
            <a:ext cx="10544688" cy="2031325"/>
          </a:xfrm>
          <a:prstGeom prst="rect">
            <a:avLst/>
          </a:prstGeom>
          <a:noFill/>
        </p:spPr>
        <p:txBody>
          <a:bodyPr wrap="square" rtlCol="0">
            <a:spAutoFit/>
          </a:bodyPr>
          <a:lstStyle/>
          <a:p>
            <a:r>
              <a:rPr lang="en-US" sz="4200" b="1" dirty="0" err="1">
                <a:solidFill>
                  <a:srgbClr val="5B6468"/>
                </a:solidFill>
                <a:latin typeface="Avenir Next Condensed" panose="020B0506020202020204" pitchFamily="34" charset="0"/>
              </a:rPr>
              <a:t>Ökosysteme</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regulieren</a:t>
            </a:r>
            <a:r>
              <a:rPr lang="en-US" sz="4200" b="1" dirty="0">
                <a:solidFill>
                  <a:srgbClr val="5B6468"/>
                </a:solidFill>
                <a:latin typeface="Avenir Next Condensed" panose="020B0506020202020204" pitchFamily="34" charset="0"/>
              </a:rPr>
              <a:t> das Klima, </a:t>
            </a:r>
            <a:br>
              <a:rPr lang="en-US" sz="4200" b="1" dirty="0">
                <a:solidFill>
                  <a:srgbClr val="5B6468"/>
                </a:solidFill>
                <a:latin typeface="Avenir Next Condensed" panose="020B0506020202020204" pitchFamily="34" charset="0"/>
              </a:rPr>
            </a:br>
            <a:r>
              <a:rPr lang="en-US" sz="4200" b="1" dirty="0" err="1">
                <a:solidFill>
                  <a:srgbClr val="5B6468"/>
                </a:solidFill>
                <a:latin typeface="Avenir Next Condensed" panose="020B0506020202020204" pitchFamily="34" charset="0"/>
              </a:rPr>
              <a:t>beispielsweise</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indem</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sie</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Kohlenstoff</a:t>
            </a:r>
            <a:r>
              <a:rPr lang="en-US" sz="4200" b="1" dirty="0">
                <a:solidFill>
                  <a:srgbClr val="5B6468"/>
                </a:solidFill>
                <a:latin typeface="Avenir Next Condensed" panose="020B0506020202020204" pitchFamily="34" charset="0"/>
              </a:rPr>
              <a:t> </a:t>
            </a:r>
          </a:p>
          <a:p>
            <a:r>
              <a:rPr lang="en-US" sz="4200" b="1" dirty="0" err="1">
                <a:solidFill>
                  <a:srgbClr val="5B6468"/>
                </a:solidFill>
                <a:latin typeface="Avenir Next Condensed" panose="020B0506020202020204" pitchFamily="34" charset="0"/>
              </a:rPr>
              <a:t>speichern</a:t>
            </a:r>
            <a:r>
              <a:rPr lang="en-US" sz="4200" b="1" dirty="0">
                <a:solidFill>
                  <a:srgbClr val="5B6468"/>
                </a:solidFill>
                <a:latin typeface="Avenir Next Condensed" panose="020B0506020202020204" pitchFamily="34" charset="0"/>
              </a:rPr>
              <a:t> und </a:t>
            </a:r>
            <a:r>
              <a:rPr lang="en-US" sz="4200" b="1" dirty="0" err="1">
                <a:solidFill>
                  <a:srgbClr val="5B6468"/>
                </a:solidFill>
                <a:latin typeface="Avenir Next Condensed" panose="020B0506020202020204" pitchFamily="34" charset="0"/>
              </a:rPr>
              <a:t>zur</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Wolkenbildung</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beitragen</a:t>
            </a:r>
            <a:r>
              <a:rPr lang="en-US" sz="4200" b="1" dirty="0">
                <a:solidFill>
                  <a:srgbClr val="5B6468"/>
                </a:solidFill>
                <a:latin typeface="Avenir Next Condensed" panose="020B0506020202020204" pitchFamily="34" charset="0"/>
              </a:rPr>
              <a:t>.</a:t>
            </a:r>
            <a:endParaRPr lang="de-DE" sz="4200" b="1" dirty="0">
              <a:solidFill>
                <a:srgbClr val="5B6468"/>
              </a:solidFill>
              <a:latin typeface="Avenir Next Condensed" panose="020B0506020202020204" pitchFamily="34" charset="0"/>
            </a:endParaRPr>
          </a:p>
        </p:txBody>
      </p:sp>
      <p:sp>
        <p:nvSpPr>
          <p:cNvPr id="10" name="Textfeld 9">
            <a:extLst>
              <a:ext uri="{FF2B5EF4-FFF2-40B4-BE49-F238E27FC236}">
                <a16:creationId xmlns:a16="http://schemas.microsoft.com/office/drawing/2014/main" id="{35730844-6EB3-EE46-AADB-8BED5937EA2B}"/>
              </a:ext>
            </a:extLst>
          </p:cNvPr>
          <p:cNvSpPr txBox="1"/>
          <p:nvPr/>
        </p:nvSpPr>
        <p:spPr>
          <a:xfrm rot="16200000">
            <a:off x="-3230657" y="3753377"/>
            <a:ext cx="6715551" cy="276999"/>
          </a:xfrm>
          <a:prstGeom prst="rect">
            <a:avLst/>
          </a:prstGeom>
          <a:noFill/>
        </p:spPr>
        <p:txBody>
          <a:bodyPr wrap="square" rtlCol="0">
            <a:spAutoFit/>
          </a:bodyPr>
          <a:lstStyle/>
          <a:p>
            <a:r>
              <a:rPr lang="de-CH" sz="1200" dirty="0">
                <a:solidFill>
                  <a:srgbClr val="5B6468"/>
                </a:solidFill>
                <a:latin typeface="Avenir Next Condensed" panose="020B0506020202020204" pitchFamily="34" charset="0"/>
              </a:rPr>
              <a:t>Kategorie: Instrumentell    Foto: Murat </a:t>
            </a:r>
            <a:r>
              <a:rPr lang="de-CH" sz="1200" dirty="0" err="1">
                <a:solidFill>
                  <a:srgbClr val="5B6468"/>
                </a:solidFill>
                <a:latin typeface="Avenir Next Condensed" panose="020B0506020202020204" pitchFamily="34" charset="0"/>
              </a:rPr>
              <a:t>İbranoğlu</a:t>
            </a:r>
            <a:r>
              <a:rPr lang="de-CH" sz="1200" dirty="0">
                <a:solidFill>
                  <a:srgbClr val="5B6468"/>
                </a:solidFill>
                <a:latin typeface="Avenir Next Condensed" panose="020B0506020202020204" pitchFamily="34" charset="0"/>
              </a:rPr>
              <a:t>, </a:t>
            </a:r>
            <a:r>
              <a:rPr lang="de-CH" sz="1200" dirty="0" err="1">
                <a:solidFill>
                  <a:srgbClr val="5B6468"/>
                </a:solidFill>
                <a:latin typeface="Avenir Next Condensed" panose="020B0506020202020204" pitchFamily="34" charset="0"/>
              </a:rPr>
              <a:t>NATURE@work</a:t>
            </a:r>
            <a:r>
              <a:rPr lang="de-CH" sz="1200" dirty="0">
                <a:solidFill>
                  <a:srgbClr val="5B6468"/>
                </a:solidFill>
                <a:latin typeface="Avenir Next Condensed" panose="020B0506020202020204" pitchFamily="34" charset="0"/>
              </a:rPr>
              <a:t> / EEA</a:t>
            </a:r>
          </a:p>
        </p:txBody>
      </p:sp>
    </p:spTree>
    <p:extLst>
      <p:ext uri="{BB962C8B-B14F-4D97-AF65-F5344CB8AC3E}">
        <p14:creationId xmlns:p14="http://schemas.microsoft.com/office/powerpoint/2010/main" val="3075905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3FFF8C9-CCDD-214A-89B1-A7E2C99AF1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73804" y="-981755"/>
            <a:ext cx="13439421" cy="8542271"/>
          </a:xfrm>
          <a:prstGeom prst="rect">
            <a:avLst/>
          </a:prstGeom>
        </p:spPr>
      </p:pic>
      <p:sp>
        <p:nvSpPr>
          <p:cNvPr id="5" name="Rectangle avec un coin arrondi 5">
            <a:extLst>
              <a:ext uri="{FF2B5EF4-FFF2-40B4-BE49-F238E27FC236}">
                <a16:creationId xmlns:a16="http://schemas.microsoft.com/office/drawing/2014/main" id="{0160001D-974D-B84B-B9E9-BF02505AA29C}"/>
              </a:ext>
            </a:extLst>
          </p:cNvPr>
          <p:cNvSpPr/>
          <p:nvPr/>
        </p:nvSpPr>
        <p:spPr>
          <a:xfrm rot="10800000">
            <a:off x="562944" y="3632219"/>
            <a:ext cx="9452597" cy="3843277"/>
          </a:xfrm>
          <a:prstGeom prst="round1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84" dirty="0"/>
          </a:p>
        </p:txBody>
      </p:sp>
      <p:sp>
        <p:nvSpPr>
          <p:cNvPr id="7" name="Textfeld 6">
            <a:extLst>
              <a:ext uri="{FF2B5EF4-FFF2-40B4-BE49-F238E27FC236}">
                <a16:creationId xmlns:a16="http://schemas.microsoft.com/office/drawing/2014/main" id="{83C702C4-001E-F34A-8603-432EE191AE93}"/>
              </a:ext>
            </a:extLst>
          </p:cNvPr>
          <p:cNvSpPr txBox="1"/>
          <p:nvPr/>
        </p:nvSpPr>
        <p:spPr>
          <a:xfrm>
            <a:off x="743411" y="3589357"/>
            <a:ext cx="9843632" cy="3970318"/>
          </a:xfrm>
          <a:prstGeom prst="rect">
            <a:avLst/>
          </a:prstGeom>
          <a:noFill/>
        </p:spPr>
        <p:txBody>
          <a:bodyPr wrap="square" rtlCol="0">
            <a:spAutoFit/>
          </a:bodyPr>
          <a:lstStyle/>
          <a:p>
            <a:r>
              <a:rPr lang="en-US" sz="4200" b="1" dirty="0" err="1">
                <a:solidFill>
                  <a:srgbClr val="5B6468"/>
                </a:solidFill>
                <a:latin typeface="Avenir Next Condensed" panose="020B0506020202020204" pitchFamily="34" charset="0"/>
              </a:rPr>
              <a:t>Pflanzen</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regulieren</a:t>
            </a:r>
            <a:r>
              <a:rPr lang="en-US" sz="4200" b="1" dirty="0">
                <a:solidFill>
                  <a:srgbClr val="5B6468"/>
                </a:solidFill>
                <a:latin typeface="Avenir Next Condensed" panose="020B0506020202020204" pitchFamily="34" charset="0"/>
              </a:rPr>
              <a:t> den CO</a:t>
            </a:r>
            <a:r>
              <a:rPr lang="en-US" sz="4200" b="1" baseline="-25000" dirty="0">
                <a:solidFill>
                  <a:srgbClr val="5B6468"/>
                </a:solidFill>
                <a:latin typeface="Avenir Next Condensed" panose="020B0506020202020204" pitchFamily="34" charset="0"/>
              </a:rPr>
              <a:t>2</a:t>
            </a:r>
            <a:r>
              <a:rPr lang="en-US" sz="4200" b="1" dirty="0">
                <a:solidFill>
                  <a:srgbClr val="5B6468"/>
                </a:solidFill>
                <a:latin typeface="Avenir Next Condensed" panose="020B0506020202020204" pitchFamily="34" charset="0"/>
              </a:rPr>
              <a:t>-Gehalt der </a:t>
            </a:r>
            <a:r>
              <a:rPr lang="en-US" sz="4200" b="1" dirty="0" err="1">
                <a:solidFill>
                  <a:srgbClr val="5B6468"/>
                </a:solidFill>
                <a:latin typeface="Avenir Next Condensed" panose="020B0506020202020204" pitchFamily="34" charset="0"/>
              </a:rPr>
              <a:t>Atmosphäre</a:t>
            </a:r>
            <a:r>
              <a:rPr lang="en-US" sz="4200" b="1" dirty="0">
                <a:solidFill>
                  <a:srgbClr val="5B6468"/>
                </a:solidFill>
                <a:latin typeface="Avenir Next Condensed" panose="020B0506020202020204" pitchFamily="34" charset="0"/>
              </a:rPr>
              <a:t> und </a:t>
            </a:r>
            <a:r>
              <a:rPr lang="en-US" sz="4200" b="1" dirty="0" err="1">
                <a:solidFill>
                  <a:srgbClr val="5B6468"/>
                </a:solidFill>
                <a:latin typeface="Avenir Next Condensed" panose="020B0506020202020204" pitchFamily="34" charset="0"/>
              </a:rPr>
              <a:t>damit</a:t>
            </a:r>
            <a:r>
              <a:rPr lang="en-US" sz="4200" b="1" dirty="0">
                <a:solidFill>
                  <a:srgbClr val="5B6468"/>
                </a:solidFill>
                <a:latin typeface="Avenir Next Condensed" panose="020B0506020202020204" pitchFamily="34" charset="0"/>
              </a:rPr>
              <a:t> den pH-Wert des </a:t>
            </a:r>
            <a:r>
              <a:rPr lang="en-US" sz="4200" b="1" dirty="0" err="1">
                <a:solidFill>
                  <a:srgbClr val="5B6468"/>
                </a:solidFill>
                <a:latin typeface="Avenir Next Condensed" panose="020B0506020202020204" pitchFamily="34" charset="0"/>
              </a:rPr>
              <a:t>Meereswassers</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Versauern</a:t>
            </a:r>
            <a:r>
              <a:rPr lang="en-US" sz="4200" b="1" dirty="0">
                <a:solidFill>
                  <a:srgbClr val="5B6468"/>
                </a:solidFill>
                <a:latin typeface="Avenir Next Condensed" panose="020B0506020202020204" pitchFamily="34" charset="0"/>
              </a:rPr>
              <a:t> die </a:t>
            </a:r>
            <a:r>
              <a:rPr lang="en-US" sz="4200" b="1" dirty="0" err="1">
                <a:solidFill>
                  <a:srgbClr val="5B6468"/>
                </a:solidFill>
                <a:latin typeface="Avenir Next Condensed" panose="020B0506020202020204" pitchFamily="34" charset="0"/>
              </a:rPr>
              <a:t>Ozeane</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sterben</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kalkbildende</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Organismen</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wie</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Korallen</a:t>
            </a:r>
            <a:r>
              <a:rPr lang="en-US" sz="4200" b="1" dirty="0">
                <a:solidFill>
                  <a:srgbClr val="5B6468"/>
                </a:solidFill>
                <a:latin typeface="Avenir Next Condensed" panose="020B0506020202020204" pitchFamily="34" charset="0"/>
              </a:rPr>
              <a:t>, die </a:t>
            </a:r>
            <a:r>
              <a:rPr lang="en-US" sz="4200" b="1" dirty="0" err="1">
                <a:solidFill>
                  <a:srgbClr val="5B6468"/>
                </a:solidFill>
                <a:latin typeface="Avenir Next Condensed" panose="020B0506020202020204" pitchFamily="34" charset="0"/>
              </a:rPr>
              <a:t>als</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Riffe</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Küstenschutz</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bieten</a:t>
            </a:r>
            <a:r>
              <a:rPr lang="en-US" sz="4200" b="1" dirty="0">
                <a:solidFill>
                  <a:srgbClr val="5B6468"/>
                </a:solidFill>
                <a:latin typeface="Avenir Next Condensed" panose="020B0506020202020204" pitchFamily="34" charset="0"/>
              </a:rPr>
              <a:t> und </a:t>
            </a:r>
            <a:r>
              <a:rPr lang="en-US" sz="4200" b="1" dirty="0" err="1">
                <a:solidFill>
                  <a:srgbClr val="5B6468"/>
                </a:solidFill>
                <a:latin typeface="Avenir Next Condensed" panose="020B0506020202020204" pitchFamily="34" charset="0"/>
              </a:rPr>
              <a:t>ein</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einzigartiger</a:t>
            </a:r>
            <a:r>
              <a:rPr lang="en-US" sz="4200" b="1" dirty="0">
                <a:solidFill>
                  <a:srgbClr val="5B6468"/>
                </a:solidFill>
                <a:latin typeface="Avenir Next Condensed" panose="020B0506020202020204" pitchFamily="34" charset="0"/>
              </a:rPr>
              <a:t> Lebensraum </a:t>
            </a:r>
            <a:r>
              <a:rPr lang="en-US" sz="4200" b="1" dirty="0" err="1">
                <a:solidFill>
                  <a:srgbClr val="5B6468"/>
                </a:solidFill>
                <a:latin typeface="Avenir Next Condensed" panose="020B0506020202020204" pitchFamily="34" charset="0"/>
              </a:rPr>
              <a:t>sind</a:t>
            </a:r>
            <a:r>
              <a:rPr lang="en-US" sz="4200" b="1" dirty="0">
                <a:solidFill>
                  <a:srgbClr val="5B6468"/>
                </a:solidFill>
                <a:latin typeface="Avenir Next Condensed" panose="020B0506020202020204" pitchFamily="34" charset="0"/>
              </a:rPr>
              <a:t>. </a:t>
            </a:r>
            <a:endParaRPr lang="de-DE" sz="4200" b="1" dirty="0">
              <a:solidFill>
                <a:srgbClr val="5B6468"/>
              </a:solidFill>
              <a:latin typeface="Avenir Next Condensed" panose="020B0506020202020204" pitchFamily="34" charset="0"/>
            </a:endParaRPr>
          </a:p>
        </p:txBody>
      </p:sp>
      <p:sp>
        <p:nvSpPr>
          <p:cNvPr id="8" name="Textfeld 7">
            <a:extLst>
              <a:ext uri="{FF2B5EF4-FFF2-40B4-BE49-F238E27FC236}">
                <a16:creationId xmlns:a16="http://schemas.microsoft.com/office/drawing/2014/main" id="{A8DE2B68-FD9A-6540-899F-1D7E7251BF13}"/>
              </a:ext>
            </a:extLst>
          </p:cNvPr>
          <p:cNvSpPr txBox="1"/>
          <p:nvPr/>
        </p:nvSpPr>
        <p:spPr>
          <a:xfrm rot="16200000">
            <a:off x="-2129543" y="5032215"/>
            <a:ext cx="4666772" cy="276999"/>
          </a:xfrm>
          <a:prstGeom prst="rect">
            <a:avLst/>
          </a:prstGeom>
          <a:noFill/>
        </p:spPr>
        <p:txBody>
          <a:bodyPr wrap="square" rtlCol="0">
            <a:spAutoFit/>
          </a:bodyPr>
          <a:lstStyle/>
          <a:p>
            <a:r>
              <a:rPr lang="de-CH" sz="1200" dirty="0">
                <a:solidFill>
                  <a:schemeClr val="bg1"/>
                </a:solidFill>
                <a:latin typeface="Avenir Next Condensed" panose="020B0506020202020204" pitchFamily="34" charset="0"/>
              </a:rPr>
              <a:t>Kategorie: Instrumentell   Foto: Simon Klaus</a:t>
            </a:r>
          </a:p>
        </p:txBody>
      </p:sp>
    </p:spTree>
    <p:extLst>
      <p:ext uri="{BB962C8B-B14F-4D97-AF65-F5344CB8AC3E}">
        <p14:creationId xmlns:p14="http://schemas.microsoft.com/office/powerpoint/2010/main" val="16924721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6470D85F-16C7-6847-A562-64D8B60BF8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3850" y="0"/>
            <a:ext cx="11339513" cy="7559675"/>
          </a:xfrm>
          <a:prstGeom prst="rect">
            <a:avLst/>
          </a:prstGeom>
        </p:spPr>
      </p:pic>
      <p:sp>
        <p:nvSpPr>
          <p:cNvPr id="5" name="Rectangle avec un coin arrondi 5">
            <a:extLst>
              <a:ext uri="{FF2B5EF4-FFF2-40B4-BE49-F238E27FC236}">
                <a16:creationId xmlns:a16="http://schemas.microsoft.com/office/drawing/2014/main" id="{EB90F19F-DEFE-B24E-AC19-D73E482CC16F}"/>
              </a:ext>
            </a:extLst>
          </p:cNvPr>
          <p:cNvSpPr/>
          <p:nvPr/>
        </p:nvSpPr>
        <p:spPr>
          <a:xfrm rot="10800000">
            <a:off x="552737" y="4546599"/>
            <a:ext cx="9603631" cy="2687855"/>
          </a:xfrm>
          <a:prstGeom prst="round1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84" dirty="0"/>
          </a:p>
        </p:txBody>
      </p:sp>
      <p:sp>
        <p:nvSpPr>
          <p:cNvPr id="7" name="Textfeld 6">
            <a:extLst>
              <a:ext uri="{FF2B5EF4-FFF2-40B4-BE49-F238E27FC236}">
                <a16:creationId xmlns:a16="http://schemas.microsoft.com/office/drawing/2014/main" id="{83C702C4-001E-F34A-8603-432EE191AE93}"/>
              </a:ext>
            </a:extLst>
          </p:cNvPr>
          <p:cNvSpPr txBox="1"/>
          <p:nvPr/>
        </p:nvSpPr>
        <p:spPr>
          <a:xfrm>
            <a:off x="743126" y="4647069"/>
            <a:ext cx="9948687" cy="2677656"/>
          </a:xfrm>
          <a:prstGeom prst="rect">
            <a:avLst/>
          </a:prstGeom>
          <a:noFill/>
        </p:spPr>
        <p:txBody>
          <a:bodyPr wrap="square" rtlCol="0">
            <a:spAutoFit/>
          </a:bodyPr>
          <a:lstStyle/>
          <a:p>
            <a:r>
              <a:rPr lang="en-US" sz="4200" b="1" dirty="0" err="1">
                <a:solidFill>
                  <a:srgbClr val="5B6468"/>
                </a:solidFill>
                <a:latin typeface="Avenir Next Condensed" panose="020B0506020202020204" pitchFamily="34" charset="0"/>
              </a:rPr>
              <a:t>Ökosysteme</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filtern</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Partikel</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Schadstoffe</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Krankheitserreger</a:t>
            </a:r>
            <a:r>
              <a:rPr lang="en-US" sz="4200" b="1" dirty="0">
                <a:solidFill>
                  <a:srgbClr val="5B6468"/>
                </a:solidFill>
                <a:latin typeface="Avenir Next Condensed" panose="020B0506020202020204" pitchFamily="34" charset="0"/>
              </a:rPr>
              <a:t> und </a:t>
            </a:r>
            <a:r>
              <a:rPr lang="en-US" sz="4200" b="1" dirty="0" err="1">
                <a:solidFill>
                  <a:srgbClr val="5B6468"/>
                </a:solidFill>
                <a:latin typeface="Avenir Next Condensed" panose="020B0506020202020204" pitchFamily="34" charset="0"/>
              </a:rPr>
              <a:t>Nährstoffe</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aus</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dem</a:t>
            </a:r>
            <a:r>
              <a:rPr lang="en-US" sz="4200" b="1" dirty="0">
                <a:solidFill>
                  <a:srgbClr val="5B6468"/>
                </a:solidFill>
                <a:latin typeface="Avenir Next Condensed" panose="020B0506020202020204" pitchFamily="34" charset="0"/>
              </a:rPr>
              <a:t> Wasser und </a:t>
            </a:r>
            <a:r>
              <a:rPr lang="en-US" sz="4200" b="1" dirty="0" err="1">
                <a:solidFill>
                  <a:srgbClr val="5B6468"/>
                </a:solidFill>
                <a:latin typeface="Avenir Next Condensed" panose="020B0506020202020204" pitchFamily="34" charset="0"/>
              </a:rPr>
              <a:t>liefern</a:t>
            </a:r>
            <a:r>
              <a:rPr lang="en-US" sz="4200" b="1" dirty="0">
                <a:solidFill>
                  <a:srgbClr val="5B6468"/>
                </a:solidFill>
                <a:latin typeface="Avenir Next Condensed" panose="020B0506020202020204" pitchFamily="34" charset="0"/>
              </a:rPr>
              <a:t> Menschen </a:t>
            </a:r>
            <a:r>
              <a:rPr lang="en-US" sz="4200" b="1" dirty="0" err="1">
                <a:solidFill>
                  <a:srgbClr val="5B6468"/>
                </a:solidFill>
                <a:latin typeface="Avenir Next Condensed" panose="020B0506020202020204" pitchFamily="34" charset="0"/>
              </a:rPr>
              <a:t>Trinkwasser</a:t>
            </a:r>
            <a:r>
              <a:rPr lang="en-US" sz="4200" b="1" dirty="0">
                <a:solidFill>
                  <a:srgbClr val="5B6468"/>
                </a:solidFill>
                <a:latin typeface="Avenir Next Condensed" panose="020B0506020202020204" pitchFamily="34" charset="0"/>
              </a:rPr>
              <a:t> und </a:t>
            </a:r>
            <a:r>
              <a:rPr lang="en-US" sz="4200" b="1" dirty="0" err="1">
                <a:solidFill>
                  <a:srgbClr val="5B6468"/>
                </a:solidFill>
                <a:latin typeface="Avenir Next Condensed" panose="020B0506020202020204" pitchFamily="34" charset="0"/>
              </a:rPr>
              <a:t>sauberes</a:t>
            </a:r>
            <a:r>
              <a:rPr lang="en-US" sz="4200" b="1" dirty="0">
                <a:solidFill>
                  <a:srgbClr val="5B6468"/>
                </a:solidFill>
                <a:latin typeface="Avenir Next Condensed" panose="020B0506020202020204" pitchFamily="34" charset="0"/>
              </a:rPr>
              <a:t> Wasser </a:t>
            </a:r>
            <a:r>
              <a:rPr lang="en-US" sz="4200" b="1" dirty="0" err="1">
                <a:solidFill>
                  <a:srgbClr val="5B6468"/>
                </a:solidFill>
                <a:latin typeface="Avenir Next Condensed" panose="020B0506020202020204" pitchFamily="34" charset="0"/>
              </a:rPr>
              <a:t>zum</a:t>
            </a:r>
            <a:r>
              <a:rPr lang="en-US" sz="4200" b="1" dirty="0">
                <a:solidFill>
                  <a:srgbClr val="5B6468"/>
                </a:solidFill>
                <a:latin typeface="Avenir Next Condensed" panose="020B0506020202020204" pitchFamily="34" charset="0"/>
              </a:rPr>
              <a:t> Baden. </a:t>
            </a:r>
            <a:endParaRPr lang="de-DE" sz="4200" b="1" dirty="0">
              <a:solidFill>
                <a:srgbClr val="5B6468"/>
              </a:solidFill>
              <a:latin typeface="Avenir Next Condensed" panose="020B0506020202020204" pitchFamily="34" charset="0"/>
            </a:endParaRPr>
          </a:p>
        </p:txBody>
      </p:sp>
      <p:sp>
        <p:nvSpPr>
          <p:cNvPr id="8" name="Textfeld 7">
            <a:extLst>
              <a:ext uri="{FF2B5EF4-FFF2-40B4-BE49-F238E27FC236}">
                <a16:creationId xmlns:a16="http://schemas.microsoft.com/office/drawing/2014/main" id="{A8DE2B68-FD9A-6540-899F-1D7E7251BF13}"/>
              </a:ext>
            </a:extLst>
          </p:cNvPr>
          <p:cNvSpPr txBox="1"/>
          <p:nvPr/>
        </p:nvSpPr>
        <p:spPr>
          <a:xfrm rot="16200000">
            <a:off x="-2129543" y="5032215"/>
            <a:ext cx="4666772" cy="276999"/>
          </a:xfrm>
          <a:prstGeom prst="rect">
            <a:avLst/>
          </a:prstGeom>
          <a:noFill/>
        </p:spPr>
        <p:txBody>
          <a:bodyPr wrap="square" rtlCol="0">
            <a:spAutoFit/>
          </a:bodyPr>
          <a:lstStyle/>
          <a:p>
            <a:r>
              <a:rPr lang="de-CH" sz="1200" dirty="0">
                <a:solidFill>
                  <a:schemeClr val="bg1"/>
                </a:solidFill>
                <a:latin typeface="Avenir Next Condensed" panose="020B0506020202020204" pitchFamily="34" charset="0"/>
              </a:rPr>
              <a:t>Kategorie: Instrumentell    Foto:  Izabela </a:t>
            </a:r>
            <a:r>
              <a:rPr lang="de-CH" sz="1200" dirty="0" err="1">
                <a:solidFill>
                  <a:schemeClr val="bg1"/>
                </a:solidFill>
                <a:latin typeface="Avenir Next Condensed" panose="020B0506020202020204" pitchFamily="34" charset="0"/>
              </a:rPr>
              <a:t>Urbaniak</a:t>
            </a:r>
            <a:r>
              <a:rPr lang="de-CH" sz="1200" dirty="0">
                <a:solidFill>
                  <a:schemeClr val="bg1"/>
                </a:solidFill>
                <a:latin typeface="Avenir Next Condensed" panose="020B0506020202020204" pitchFamily="34" charset="0"/>
              </a:rPr>
              <a:t>, </a:t>
            </a:r>
            <a:r>
              <a:rPr lang="de-CH" sz="1200" dirty="0" err="1">
                <a:solidFill>
                  <a:schemeClr val="bg1"/>
                </a:solidFill>
                <a:latin typeface="Avenir Next Condensed" panose="020B0506020202020204" pitchFamily="34" charset="0"/>
              </a:rPr>
              <a:t>WaterPIX</a:t>
            </a:r>
            <a:r>
              <a:rPr lang="de-CH" sz="1200" dirty="0">
                <a:solidFill>
                  <a:schemeClr val="bg1"/>
                </a:solidFill>
                <a:latin typeface="Avenir Next Condensed" panose="020B0506020202020204" pitchFamily="34" charset="0"/>
              </a:rPr>
              <a:t> / EEA</a:t>
            </a:r>
          </a:p>
        </p:txBody>
      </p:sp>
    </p:spTree>
    <p:extLst>
      <p:ext uri="{BB962C8B-B14F-4D97-AF65-F5344CB8AC3E}">
        <p14:creationId xmlns:p14="http://schemas.microsoft.com/office/powerpoint/2010/main" val="13591444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E2BD8A96-6214-454A-985C-CE234E2FB6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3" y="0"/>
            <a:ext cx="11355262" cy="7559675"/>
          </a:xfrm>
          <a:prstGeom prst="rect">
            <a:avLst/>
          </a:prstGeom>
        </p:spPr>
      </p:pic>
      <p:sp>
        <p:nvSpPr>
          <p:cNvPr id="5" name="Rectangle avec un coin arrondi 5">
            <a:extLst>
              <a:ext uri="{FF2B5EF4-FFF2-40B4-BE49-F238E27FC236}">
                <a16:creationId xmlns:a16="http://schemas.microsoft.com/office/drawing/2014/main" id="{A40523FB-57F2-064A-BA94-FE7B99B15FB9}"/>
              </a:ext>
            </a:extLst>
          </p:cNvPr>
          <p:cNvSpPr/>
          <p:nvPr/>
        </p:nvSpPr>
        <p:spPr>
          <a:xfrm rot="10800000">
            <a:off x="564035" y="5287018"/>
            <a:ext cx="9799164" cy="2106318"/>
          </a:xfrm>
          <a:prstGeom prst="round1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84" dirty="0"/>
          </a:p>
        </p:txBody>
      </p:sp>
      <p:sp>
        <p:nvSpPr>
          <p:cNvPr id="7" name="Textfeld 6">
            <a:extLst>
              <a:ext uri="{FF2B5EF4-FFF2-40B4-BE49-F238E27FC236}">
                <a16:creationId xmlns:a16="http://schemas.microsoft.com/office/drawing/2014/main" id="{83C702C4-001E-F34A-8603-432EE191AE93}"/>
              </a:ext>
            </a:extLst>
          </p:cNvPr>
          <p:cNvSpPr txBox="1"/>
          <p:nvPr/>
        </p:nvSpPr>
        <p:spPr>
          <a:xfrm>
            <a:off x="667098" y="5363218"/>
            <a:ext cx="10233261" cy="2031325"/>
          </a:xfrm>
          <a:prstGeom prst="rect">
            <a:avLst/>
          </a:prstGeom>
          <a:noFill/>
        </p:spPr>
        <p:txBody>
          <a:bodyPr wrap="square" rtlCol="0">
            <a:spAutoFit/>
          </a:bodyPr>
          <a:lstStyle/>
          <a:p>
            <a:r>
              <a:rPr lang="en-US" sz="4200" b="1" dirty="0">
                <a:solidFill>
                  <a:srgbClr val="5B6468"/>
                </a:solidFill>
                <a:latin typeface="Avenir Next Condensed" panose="020B0506020202020204" pitchFamily="34" charset="0"/>
              </a:rPr>
              <a:t>Eine </a:t>
            </a:r>
            <a:r>
              <a:rPr lang="en-US" sz="4200" b="1" dirty="0" err="1">
                <a:solidFill>
                  <a:srgbClr val="5B6468"/>
                </a:solidFill>
                <a:latin typeface="Avenir Next Condensed" panose="020B0506020202020204" pitchFamily="34" charset="0"/>
              </a:rPr>
              <a:t>Vielfalt</a:t>
            </a:r>
            <a:r>
              <a:rPr lang="en-US" sz="4200" b="1" dirty="0">
                <a:solidFill>
                  <a:srgbClr val="5B6468"/>
                </a:solidFill>
                <a:latin typeface="Avenir Next Condensed" panose="020B0506020202020204" pitchFamily="34" charset="0"/>
              </a:rPr>
              <a:t> an </a:t>
            </a:r>
            <a:r>
              <a:rPr lang="en-US" sz="4200" b="1" dirty="0" err="1">
                <a:solidFill>
                  <a:srgbClr val="5B6468"/>
                </a:solidFill>
                <a:latin typeface="Avenir Next Condensed" panose="020B0506020202020204" pitchFamily="34" charset="0"/>
              </a:rPr>
              <a:t>Organismen</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ist</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massgeblich</a:t>
            </a:r>
            <a:r>
              <a:rPr lang="en-US" sz="4200" b="1" dirty="0">
                <a:solidFill>
                  <a:srgbClr val="5B6468"/>
                </a:solidFill>
                <a:latin typeface="Avenir Next Condensed" panose="020B0506020202020204" pitchFamily="34" charset="0"/>
              </a:rPr>
              <a:t> an der </a:t>
            </a:r>
            <a:r>
              <a:rPr lang="en-US" sz="4200" b="1" dirty="0" err="1">
                <a:solidFill>
                  <a:srgbClr val="5B6468"/>
                </a:solidFill>
                <a:latin typeface="Avenir Next Condensed" panose="020B0506020202020204" pitchFamily="34" charset="0"/>
              </a:rPr>
              <a:t>Bodenbildung</a:t>
            </a:r>
            <a:r>
              <a:rPr lang="en-US" sz="4200" b="1" dirty="0">
                <a:solidFill>
                  <a:srgbClr val="5B6468"/>
                </a:solidFill>
                <a:latin typeface="Avenir Next Condensed" panose="020B0506020202020204" pitchFamily="34" charset="0"/>
              </a:rPr>
              <a:t>, seiner </a:t>
            </a:r>
            <a:r>
              <a:rPr lang="en-US" sz="4200" b="1" dirty="0" err="1">
                <a:solidFill>
                  <a:srgbClr val="5B6468"/>
                </a:solidFill>
                <a:latin typeface="Avenir Next Condensed" panose="020B0506020202020204" pitchFamily="34" charset="0"/>
              </a:rPr>
              <a:t>Erhaltung</a:t>
            </a:r>
            <a:r>
              <a:rPr lang="en-US" sz="4200" b="1" dirty="0">
                <a:solidFill>
                  <a:srgbClr val="5B6468"/>
                </a:solidFill>
                <a:latin typeface="Avenir Next Condensed" panose="020B0506020202020204" pitchFamily="34" charset="0"/>
              </a:rPr>
              <a:t> und </a:t>
            </a:r>
          </a:p>
          <a:p>
            <a:r>
              <a:rPr lang="en-US" sz="4200" b="1" dirty="0">
                <a:solidFill>
                  <a:srgbClr val="5B6468"/>
                </a:solidFill>
                <a:latin typeface="Avenir Next Condensed" panose="020B0506020202020204" pitchFamily="34" charset="0"/>
              </a:rPr>
              <a:t>an der </a:t>
            </a:r>
            <a:r>
              <a:rPr lang="en-US" sz="4200" b="1" dirty="0" err="1">
                <a:solidFill>
                  <a:srgbClr val="5B6468"/>
                </a:solidFill>
                <a:latin typeface="Avenir Next Condensed" panose="020B0506020202020204" pitchFamily="34" charset="0"/>
              </a:rPr>
              <a:t>Bodenfruchtbarkeit</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beteiligt</a:t>
            </a:r>
            <a:r>
              <a:rPr lang="en-US" sz="4200" b="1" dirty="0">
                <a:solidFill>
                  <a:srgbClr val="5B6468"/>
                </a:solidFill>
                <a:latin typeface="Avenir Next Condensed" panose="020B0506020202020204" pitchFamily="34" charset="0"/>
              </a:rPr>
              <a:t>.</a:t>
            </a:r>
            <a:endParaRPr lang="de-DE" sz="4200" b="1" dirty="0">
              <a:solidFill>
                <a:srgbClr val="5B6468"/>
              </a:solidFill>
              <a:latin typeface="Avenir Next Condensed" panose="020B0506020202020204" pitchFamily="34" charset="0"/>
            </a:endParaRPr>
          </a:p>
        </p:txBody>
      </p:sp>
      <p:sp>
        <p:nvSpPr>
          <p:cNvPr id="8" name="Textfeld 7">
            <a:extLst>
              <a:ext uri="{FF2B5EF4-FFF2-40B4-BE49-F238E27FC236}">
                <a16:creationId xmlns:a16="http://schemas.microsoft.com/office/drawing/2014/main" id="{A8DE2B68-FD9A-6540-899F-1D7E7251BF13}"/>
              </a:ext>
            </a:extLst>
          </p:cNvPr>
          <p:cNvSpPr txBox="1"/>
          <p:nvPr/>
        </p:nvSpPr>
        <p:spPr>
          <a:xfrm rot="16200000">
            <a:off x="-2129543" y="5032215"/>
            <a:ext cx="4666772" cy="276999"/>
          </a:xfrm>
          <a:prstGeom prst="rect">
            <a:avLst/>
          </a:prstGeom>
          <a:noFill/>
        </p:spPr>
        <p:txBody>
          <a:bodyPr wrap="square" rtlCol="0">
            <a:spAutoFit/>
          </a:bodyPr>
          <a:lstStyle/>
          <a:p>
            <a:r>
              <a:rPr lang="de-CH" sz="1200" dirty="0">
                <a:solidFill>
                  <a:schemeClr val="bg1"/>
                </a:solidFill>
                <a:latin typeface="Avenir Next Condensed" panose="020B0506020202020204" pitchFamily="34" charset="0"/>
              </a:rPr>
              <a:t>Kategorie: Instrumentell    Foto: Thomas </a:t>
            </a:r>
            <a:r>
              <a:rPr lang="de-CH" sz="1200" dirty="0" err="1">
                <a:solidFill>
                  <a:schemeClr val="bg1"/>
                </a:solidFill>
                <a:latin typeface="Avenir Next Condensed" panose="020B0506020202020204" pitchFamily="34" charset="0"/>
              </a:rPr>
              <a:t>Alföldi</a:t>
            </a:r>
            <a:r>
              <a:rPr lang="de-CH" sz="1200" dirty="0">
                <a:solidFill>
                  <a:schemeClr val="bg1"/>
                </a:solidFill>
                <a:latin typeface="Avenir Next Condensed" panose="020B0506020202020204" pitchFamily="34" charset="0"/>
              </a:rPr>
              <a:t>, FIBL</a:t>
            </a:r>
          </a:p>
        </p:txBody>
      </p:sp>
    </p:spTree>
    <p:extLst>
      <p:ext uri="{BB962C8B-B14F-4D97-AF65-F5344CB8AC3E}">
        <p14:creationId xmlns:p14="http://schemas.microsoft.com/office/powerpoint/2010/main" val="286093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 1" descr="3Tapestry_mountain_biodiversity_gc-3.tiff">
            <a:extLst>
              <a:ext uri="{FF2B5EF4-FFF2-40B4-BE49-F238E27FC236}">
                <a16:creationId xmlns:a16="http://schemas.microsoft.com/office/drawing/2014/main" id="{6E6B241C-0939-E349-9F4F-CFEB62332D04}"/>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35688"/>
            <a:ext cx="6363294" cy="8850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ild 2" descr="4Tapestry_mountain_biodiversity_gc-4.tiff">
            <a:extLst>
              <a:ext uri="{FF2B5EF4-FFF2-40B4-BE49-F238E27FC236}">
                <a16:creationId xmlns:a16="http://schemas.microsoft.com/office/drawing/2014/main" id="{80D54844-90BE-3A4D-827F-882B54C8A017}"/>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09158" y="-922436"/>
            <a:ext cx="6322320" cy="8850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avec un coin arrondi 5">
            <a:extLst>
              <a:ext uri="{FF2B5EF4-FFF2-40B4-BE49-F238E27FC236}">
                <a16:creationId xmlns:a16="http://schemas.microsoft.com/office/drawing/2014/main" id="{0B0502C1-8DBA-C949-962E-B39A64CDAFF0}"/>
              </a:ext>
            </a:extLst>
          </p:cNvPr>
          <p:cNvSpPr/>
          <p:nvPr/>
        </p:nvSpPr>
        <p:spPr>
          <a:xfrm rot="10800000">
            <a:off x="922215" y="3017129"/>
            <a:ext cx="9296606" cy="1955918"/>
          </a:xfrm>
          <a:prstGeom prst="round1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84" dirty="0"/>
          </a:p>
        </p:txBody>
      </p:sp>
      <p:sp>
        <p:nvSpPr>
          <p:cNvPr id="3" name="Titel 2"/>
          <p:cNvSpPr>
            <a:spLocks noGrp="1"/>
          </p:cNvSpPr>
          <p:nvPr>
            <p:ph type="title"/>
          </p:nvPr>
        </p:nvSpPr>
        <p:spPr>
          <a:xfrm>
            <a:off x="992979" y="3102978"/>
            <a:ext cx="9553280" cy="2089437"/>
          </a:xfrm>
        </p:spPr>
        <p:txBody>
          <a:bodyPr/>
          <a:lstStyle/>
          <a:p>
            <a:r>
              <a:rPr lang="en-US" sz="4200" dirty="0">
                <a:solidFill>
                  <a:srgbClr val="5B6468"/>
                </a:solidFill>
              </a:rPr>
              <a:t>"</a:t>
            </a:r>
            <a:r>
              <a:rPr lang="en-US" sz="4200" dirty="0" err="1">
                <a:solidFill>
                  <a:srgbClr val="5B6468"/>
                </a:solidFill>
              </a:rPr>
              <a:t>Biologische</a:t>
            </a:r>
            <a:r>
              <a:rPr lang="en-US" sz="4200" dirty="0">
                <a:solidFill>
                  <a:srgbClr val="5B6468"/>
                </a:solidFill>
              </a:rPr>
              <a:t> </a:t>
            </a:r>
            <a:r>
              <a:rPr lang="en-US" sz="4200" dirty="0" err="1">
                <a:solidFill>
                  <a:srgbClr val="5B6468"/>
                </a:solidFill>
              </a:rPr>
              <a:t>Vielfalt</a:t>
            </a:r>
            <a:r>
              <a:rPr lang="en-US" sz="4200" dirty="0">
                <a:solidFill>
                  <a:srgbClr val="5B6468"/>
                </a:solidFill>
              </a:rPr>
              <a:t>: Sie </a:t>
            </a:r>
            <a:r>
              <a:rPr lang="en-US" sz="4200" dirty="0" err="1">
                <a:solidFill>
                  <a:srgbClr val="5B6468"/>
                </a:solidFill>
              </a:rPr>
              <a:t>ist</a:t>
            </a:r>
            <a:r>
              <a:rPr lang="en-US" sz="4200" dirty="0">
                <a:solidFill>
                  <a:srgbClr val="5B6468"/>
                </a:solidFill>
              </a:rPr>
              <a:t> der Kern </a:t>
            </a:r>
            <a:r>
              <a:rPr lang="en-US" sz="4200" dirty="0" err="1">
                <a:solidFill>
                  <a:srgbClr val="5B6468"/>
                </a:solidFill>
              </a:rPr>
              <a:t>unseres</a:t>
            </a:r>
            <a:r>
              <a:rPr lang="en-US" sz="4200" dirty="0">
                <a:solidFill>
                  <a:srgbClr val="5B6468"/>
                </a:solidFill>
              </a:rPr>
              <a:t> </a:t>
            </a:r>
            <a:r>
              <a:rPr lang="en-US" sz="4200" dirty="0" err="1">
                <a:solidFill>
                  <a:srgbClr val="5B6468"/>
                </a:solidFill>
              </a:rPr>
              <a:t>Überlebens</a:t>
            </a:r>
            <a:r>
              <a:rPr lang="en-US" sz="4200" dirty="0">
                <a:solidFill>
                  <a:srgbClr val="5B6468"/>
                </a:solidFill>
              </a:rPr>
              <a:t>, </a:t>
            </a:r>
            <a:r>
              <a:rPr lang="en-US" sz="4200" dirty="0" err="1">
                <a:solidFill>
                  <a:srgbClr val="5B6468"/>
                </a:solidFill>
              </a:rPr>
              <a:t>unserer</a:t>
            </a:r>
            <a:r>
              <a:rPr lang="en-US" sz="4200" dirty="0">
                <a:solidFill>
                  <a:srgbClr val="5B6468"/>
                </a:solidFill>
              </a:rPr>
              <a:t> </a:t>
            </a:r>
            <a:r>
              <a:rPr lang="en-US" sz="4200" dirty="0" err="1">
                <a:solidFill>
                  <a:srgbClr val="5B6468"/>
                </a:solidFill>
              </a:rPr>
              <a:t>Kulturen</a:t>
            </a:r>
            <a:r>
              <a:rPr lang="en-US" sz="4200" dirty="0">
                <a:solidFill>
                  <a:srgbClr val="5B6468"/>
                </a:solidFill>
              </a:rPr>
              <a:t>, </a:t>
            </a:r>
            <a:r>
              <a:rPr lang="en-US" sz="4200" dirty="0" err="1">
                <a:solidFill>
                  <a:srgbClr val="5B6468"/>
                </a:solidFill>
              </a:rPr>
              <a:t>Identitäten</a:t>
            </a:r>
            <a:r>
              <a:rPr lang="en-US" sz="4200" dirty="0">
                <a:solidFill>
                  <a:srgbClr val="5B6468"/>
                </a:solidFill>
              </a:rPr>
              <a:t> und </a:t>
            </a:r>
            <a:r>
              <a:rPr lang="en-US" sz="4200" dirty="0" err="1">
                <a:solidFill>
                  <a:srgbClr val="5B6468"/>
                </a:solidFill>
              </a:rPr>
              <a:t>Lebensfreude</a:t>
            </a:r>
            <a:r>
              <a:rPr lang="en-US" sz="4200" dirty="0">
                <a:solidFill>
                  <a:srgbClr val="5B6468"/>
                </a:solidFill>
              </a:rPr>
              <a:t>."</a:t>
            </a:r>
            <a:endParaRPr lang="de-DE" sz="4200" dirty="0">
              <a:solidFill>
                <a:srgbClr val="5B6468"/>
              </a:solidFill>
            </a:endParaRPr>
          </a:p>
        </p:txBody>
      </p:sp>
      <p:sp>
        <p:nvSpPr>
          <p:cNvPr id="9" name="Textfeld 8">
            <a:extLst>
              <a:ext uri="{FF2B5EF4-FFF2-40B4-BE49-F238E27FC236}">
                <a16:creationId xmlns:a16="http://schemas.microsoft.com/office/drawing/2014/main" id="{6AD58922-5D78-754D-9633-C8BCC7BB04AA}"/>
              </a:ext>
            </a:extLst>
          </p:cNvPr>
          <p:cNvSpPr txBox="1"/>
          <p:nvPr/>
        </p:nvSpPr>
        <p:spPr>
          <a:xfrm rot="16200000">
            <a:off x="-3712795" y="3369390"/>
            <a:ext cx="7918905" cy="461665"/>
          </a:xfrm>
          <a:prstGeom prst="rect">
            <a:avLst/>
          </a:prstGeom>
          <a:noFill/>
        </p:spPr>
        <p:txBody>
          <a:bodyPr wrap="square" rtlCol="0">
            <a:spAutoFit/>
          </a:bodyPr>
          <a:lstStyle/>
          <a:p>
            <a:r>
              <a:rPr lang="de-CH" sz="1200" dirty="0">
                <a:solidFill>
                  <a:srgbClr val="FFFFFF"/>
                </a:solidFill>
                <a:latin typeface="Avenir Next Condensed" panose="020B0506020202020204" pitchFamily="34" charset="0"/>
              </a:rPr>
              <a:t>Fotos: Christian Körner, Michele </a:t>
            </a:r>
            <a:r>
              <a:rPr lang="de-CH" sz="1200" dirty="0" err="1">
                <a:solidFill>
                  <a:srgbClr val="FFFFFF"/>
                </a:solidFill>
                <a:latin typeface="Avenir Next Condensed" panose="020B0506020202020204" pitchFamily="34" charset="0"/>
              </a:rPr>
              <a:t>Menegon</a:t>
            </a:r>
            <a:r>
              <a:rPr lang="de-CH" sz="1200" dirty="0">
                <a:solidFill>
                  <a:srgbClr val="FFFFFF"/>
                </a:solidFill>
                <a:latin typeface="Avenir Next Condensed" panose="020B0506020202020204" pitchFamily="34" charset="0"/>
              </a:rPr>
              <a:t>, Erika </a:t>
            </a:r>
            <a:r>
              <a:rPr lang="de-CH" sz="1200" dirty="0" err="1">
                <a:solidFill>
                  <a:srgbClr val="FFFFFF"/>
                </a:solidFill>
                <a:latin typeface="Avenir Next Condensed" panose="020B0506020202020204" pitchFamily="34" charset="0"/>
              </a:rPr>
              <a:t>Hiltbrunner</a:t>
            </a:r>
            <a:r>
              <a:rPr lang="de-CH" sz="1200" dirty="0">
                <a:solidFill>
                  <a:srgbClr val="FFFFFF"/>
                </a:solidFill>
                <a:latin typeface="Avenir Next Condensed" panose="020B0506020202020204" pitchFamily="34" charset="0"/>
              </a:rPr>
              <a:t>, Katrin </a:t>
            </a:r>
            <a:r>
              <a:rPr lang="de-CH" sz="1200" dirty="0" err="1">
                <a:solidFill>
                  <a:srgbClr val="FFFFFF"/>
                </a:solidFill>
                <a:latin typeface="Avenir Next Condensed" panose="020B0506020202020204" pitchFamily="34" charset="0"/>
              </a:rPr>
              <a:t>Rudmann</a:t>
            </a:r>
            <a:r>
              <a:rPr lang="de-CH" sz="1200" dirty="0">
                <a:solidFill>
                  <a:srgbClr val="FFFFFF"/>
                </a:solidFill>
                <a:latin typeface="Avenir Next Condensed" panose="020B0506020202020204" pitchFamily="34" charset="0"/>
              </a:rPr>
              <a:t>-Maurer,  Niklaus Zbinden, Eva </a:t>
            </a:r>
            <a:r>
              <a:rPr lang="de-CH" sz="1200" dirty="0" err="1">
                <a:solidFill>
                  <a:srgbClr val="FFFFFF"/>
                </a:solidFill>
                <a:latin typeface="Avenir Next Condensed" panose="020B0506020202020204" pitchFamily="34" charset="0"/>
              </a:rPr>
              <a:t>Spehn</a:t>
            </a:r>
            <a:r>
              <a:rPr lang="de-CH" sz="1200" dirty="0">
                <a:solidFill>
                  <a:srgbClr val="FFFFFF"/>
                </a:solidFill>
                <a:latin typeface="Avenir Next Condensed" panose="020B0506020202020204" pitchFamily="34" charset="0"/>
              </a:rPr>
              <a:t> </a:t>
            </a:r>
          </a:p>
          <a:p>
            <a:r>
              <a:rPr lang="de-CH" sz="1200" dirty="0">
                <a:solidFill>
                  <a:schemeClr val="bg1"/>
                </a:solidFill>
                <a:latin typeface="Avenir Next Condensed" panose="020B0506020202020204" pitchFamily="34" charset="0"/>
              </a:rPr>
              <a:t>Kategorie: Intrinsisch, Instrumentell, Relational    Zitat: Bob Watson (ehem. Vorsitzender des Weltbiodiversitätsrats IPBES) </a:t>
            </a:r>
          </a:p>
        </p:txBody>
      </p:sp>
      <p:sp>
        <p:nvSpPr>
          <p:cNvPr id="2" name="Textfeld 1">
            <a:extLst>
              <a:ext uri="{FF2B5EF4-FFF2-40B4-BE49-F238E27FC236}">
                <a16:creationId xmlns:a16="http://schemas.microsoft.com/office/drawing/2014/main" id="{5E45ED15-9FC8-BC43-863D-FEE18A4F43E8}"/>
              </a:ext>
            </a:extLst>
          </p:cNvPr>
          <p:cNvSpPr txBox="1"/>
          <p:nvPr/>
        </p:nvSpPr>
        <p:spPr>
          <a:xfrm>
            <a:off x="-1219200" y="5518484"/>
            <a:ext cx="184731" cy="369332"/>
          </a:xfrm>
          <a:prstGeom prst="rect">
            <a:avLst/>
          </a:prstGeom>
          <a:noFill/>
        </p:spPr>
        <p:txBody>
          <a:bodyPr wrap="none" rtlCol="0">
            <a:spAutoFit/>
          </a:bodyPr>
          <a:lstStyle/>
          <a:p>
            <a:endParaRPr lang="de-DE" dirty="0"/>
          </a:p>
        </p:txBody>
      </p:sp>
    </p:spTree>
    <p:extLst>
      <p:ext uri="{BB962C8B-B14F-4D97-AF65-F5344CB8AC3E}">
        <p14:creationId xmlns:p14="http://schemas.microsoft.com/office/powerpoint/2010/main" val="20735367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F2798185-7AAA-8C41-98E6-AFAB9E1FA7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30969"/>
            <a:ext cx="12191999" cy="8125293"/>
          </a:xfrm>
          <a:prstGeom prst="rect">
            <a:avLst/>
          </a:prstGeom>
        </p:spPr>
      </p:pic>
      <p:sp>
        <p:nvSpPr>
          <p:cNvPr id="5" name="Rectangle avec un coin arrondi 5">
            <a:extLst>
              <a:ext uri="{FF2B5EF4-FFF2-40B4-BE49-F238E27FC236}">
                <a16:creationId xmlns:a16="http://schemas.microsoft.com/office/drawing/2014/main" id="{8ADB208C-FE4A-824D-ADBE-3F3F2EC81525}"/>
              </a:ext>
            </a:extLst>
          </p:cNvPr>
          <p:cNvSpPr/>
          <p:nvPr/>
        </p:nvSpPr>
        <p:spPr>
          <a:xfrm rot="10800000">
            <a:off x="1000947" y="1090015"/>
            <a:ext cx="8592230" cy="2031325"/>
          </a:xfrm>
          <a:prstGeom prst="round1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84" dirty="0"/>
          </a:p>
        </p:txBody>
      </p:sp>
      <p:sp>
        <p:nvSpPr>
          <p:cNvPr id="3" name="Textfeld 2">
            <a:extLst>
              <a:ext uri="{FF2B5EF4-FFF2-40B4-BE49-F238E27FC236}">
                <a16:creationId xmlns:a16="http://schemas.microsoft.com/office/drawing/2014/main" id="{102A0DBB-B79D-EE43-804D-087068EB3316}"/>
              </a:ext>
            </a:extLst>
          </p:cNvPr>
          <p:cNvSpPr txBox="1"/>
          <p:nvPr/>
        </p:nvSpPr>
        <p:spPr>
          <a:xfrm>
            <a:off x="1086675" y="1090020"/>
            <a:ext cx="8506502" cy="2031325"/>
          </a:xfrm>
          <a:prstGeom prst="rect">
            <a:avLst/>
          </a:prstGeom>
          <a:noFill/>
        </p:spPr>
        <p:txBody>
          <a:bodyPr wrap="square" rtlCol="0">
            <a:spAutoFit/>
          </a:bodyPr>
          <a:lstStyle/>
          <a:p>
            <a:r>
              <a:rPr lang="de-CH" sz="4200" b="1" dirty="0">
                <a:solidFill>
                  <a:srgbClr val="5B6468"/>
                </a:solidFill>
                <a:latin typeface="Avenir Next Condensed" panose="020B0506020202020204" pitchFamily="34" charset="0"/>
              </a:rPr>
              <a:t>Intakte Lebensräume schützen uns vor Naturkatastrophen, z.B. Bergwälder </a:t>
            </a:r>
          </a:p>
          <a:p>
            <a:r>
              <a:rPr lang="de-CH" sz="4200" b="1" dirty="0">
                <a:solidFill>
                  <a:srgbClr val="5B6468"/>
                </a:solidFill>
                <a:latin typeface="Avenir Next Condensed" panose="020B0506020202020204" pitchFamily="34" charset="0"/>
              </a:rPr>
              <a:t>vor Lawinen und Erdrutschen.  </a:t>
            </a:r>
            <a:endParaRPr lang="de-DE" sz="4200" b="1" dirty="0">
              <a:solidFill>
                <a:srgbClr val="5B6468"/>
              </a:solidFill>
              <a:latin typeface="Avenir Next Condensed" panose="020B0506020202020204" pitchFamily="34" charset="0"/>
            </a:endParaRPr>
          </a:p>
        </p:txBody>
      </p:sp>
      <p:sp>
        <p:nvSpPr>
          <p:cNvPr id="4" name="Textfeld 3">
            <a:extLst>
              <a:ext uri="{FF2B5EF4-FFF2-40B4-BE49-F238E27FC236}">
                <a16:creationId xmlns:a16="http://schemas.microsoft.com/office/drawing/2014/main" id="{974ED32E-BFD4-3046-AEED-D3291B49FA35}"/>
              </a:ext>
            </a:extLst>
          </p:cNvPr>
          <p:cNvSpPr txBox="1"/>
          <p:nvPr/>
        </p:nvSpPr>
        <p:spPr>
          <a:xfrm rot="16200000">
            <a:off x="-2537569" y="4698823"/>
            <a:ext cx="5445546" cy="276999"/>
          </a:xfrm>
          <a:prstGeom prst="rect">
            <a:avLst/>
          </a:prstGeom>
          <a:noFill/>
        </p:spPr>
        <p:txBody>
          <a:bodyPr wrap="square" rtlCol="0">
            <a:spAutoFit/>
          </a:bodyPr>
          <a:lstStyle/>
          <a:p>
            <a:r>
              <a:rPr lang="de-CH" sz="1200" dirty="0">
                <a:solidFill>
                  <a:schemeClr val="bg1"/>
                </a:solidFill>
                <a:latin typeface="Avenir Next Condensed" panose="020B0506020202020204" pitchFamily="34" charset="0"/>
              </a:rPr>
              <a:t>Kategorie: Instrumentell    Foto: </a:t>
            </a:r>
            <a:r>
              <a:rPr lang="de-DE" sz="1200" dirty="0">
                <a:solidFill>
                  <a:schemeClr val="bg1"/>
                </a:solidFill>
                <a:latin typeface="Avenir Next Condensed" panose="020B0506020202020204" pitchFamily="34" charset="0"/>
              </a:rPr>
              <a:t>Juan Carlos Farias Pardo, </a:t>
            </a:r>
            <a:r>
              <a:rPr lang="de-DE" sz="1200" dirty="0" err="1">
                <a:solidFill>
                  <a:schemeClr val="bg1"/>
                </a:solidFill>
                <a:latin typeface="Avenir Next Condensed" panose="020B0506020202020204" pitchFamily="34" charset="0"/>
              </a:rPr>
              <a:t>Nature@work</a:t>
            </a:r>
            <a:r>
              <a:rPr lang="de-DE" sz="1200" dirty="0">
                <a:solidFill>
                  <a:schemeClr val="bg1"/>
                </a:solidFill>
                <a:latin typeface="Avenir Next Condensed" panose="020B0506020202020204" pitchFamily="34" charset="0"/>
              </a:rPr>
              <a:t> / EEA</a:t>
            </a:r>
            <a:endParaRPr lang="de-CH" sz="1200" dirty="0">
              <a:solidFill>
                <a:schemeClr val="bg1"/>
              </a:solidFill>
              <a:latin typeface="Avenir Next Condensed" panose="020B0506020202020204" pitchFamily="34" charset="0"/>
            </a:endParaRPr>
          </a:p>
        </p:txBody>
      </p:sp>
    </p:spTree>
    <p:extLst>
      <p:ext uri="{BB962C8B-B14F-4D97-AF65-F5344CB8AC3E}">
        <p14:creationId xmlns:p14="http://schemas.microsoft.com/office/powerpoint/2010/main" val="14121994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D6D4ACD-A56E-C54B-8818-D0A00ADCE65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5993" y="0"/>
            <a:ext cx="14345869" cy="7559675"/>
          </a:xfrm>
          <a:prstGeom prst="rect">
            <a:avLst/>
          </a:prstGeom>
        </p:spPr>
      </p:pic>
      <p:sp>
        <p:nvSpPr>
          <p:cNvPr id="5" name="Rectangle avec un coin arrondi 5">
            <a:extLst>
              <a:ext uri="{FF2B5EF4-FFF2-40B4-BE49-F238E27FC236}">
                <a16:creationId xmlns:a16="http://schemas.microsoft.com/office/drawing/2014/main" id="{AF461385-7FF8-824A-B117-0ED66A03E092}"/>
              </a:ext>
            </a:extLst>
          </p:cNvPr>
          <p:cNvSpPr/>
          <p:nvPr/>
        </p:nvSpPr>
        <p:spPr>
          <a:xfrm rot="10800000">
            <a:off x="477218" y="5347176"/>
            <a:ext cx="9900581" cy="2031325"/>
          </a:xfrm>
          <a:prstGeom prst="round1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84" dirty="0"/>
          </a:p>
        </p:txBody>
      </p:sp>
      <p:sp>
        <p:nvSpPr>
          <p:cNvPr id="7" name="Textfeld 6">
            <a:extLst>
              <a:ext uri="{FF2B5EF4-FFF2-40B4-BE49-F238E27FC236}">
                <a16:creationId xmlns:a16="http://schemas.microsoft.com/office/drawing/2014/main" id="{83C702C4-001E-F34A-8603-432EE191AE93}"/>
              </a:ext>
            </a:extLst>
          </p:cNvPr>
          <p:cNvSpPr txBox="1"/>
          <p:nvPr/>
        </p:nvSpPr>
        <p:spPr>
          <a:xfrm>
            <a:off x="471977" y="5347176"/>
            <a:ext cx="9948687" cy="2031325"/>
          </a:xfrm>
          <a:prstGeom prst="rect">
            <a:avLst/>
          </a:prstGeom>
          <a:noFill/>
        </p:spPr>
        <p:txBody>
          <a:bodyPr wrap="square" rtlCol="0">
            <a:spAutoFit/>
          </a:bodyPr>
          <a:lstStyle/>
          <a:p>
            <a:r>
              <a:rPr lang="en-US" sz="4200" b="1" dirty="0" err="1">
                <a:solidFill>
                  <a:srgbClr val="5B6468"/>
                </a:solidFill>
                <a:latin typeface="Avenir Next Condensed" panose="020B0506020202020204" pitchFamily="34" charset="0"/>
              </a:rPr>
              <a:t>Biodiversität</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reguliert</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Organismen</a:t>
            </a:r>
            <a:r>
              <a:rPr lang="en-US" sz="4200" b="1" dirty="0">
                <a:solidFill>
                  <a:srgbClr val="5B6468"/>
                </a:solidFill>
                <a:latin typeface="Avenir Next Condensed" panose="020B0506020202020204" pitchFamily="34" charset="0"/>
              </a:rPr>
              <a:t>, die </a:t>
            </a:r>
            <a:r>
              <a:rPr lang="en-US" sz="4200" b="1" dirty="0" err="1">
                <a:solidFill>
                  <a:srgbClr val="5B6468"/>
                </a:solidFill>
                <a:latin typeface="Avenir Next Condensed" panose="020B0506020202020204" pitchFamily="34" charset="0"/>
              </a:rPr>
              <a:t>für</a:t>
            </a:r>
            <a:r>
              <a:rPr lang="en-US" sz="4200" b="1" dirty="0">
                <a:solidFill>
                  <a:srgbClr val="5B6468"/>
                </a:solidFill>
                <a:latin typeface="Avenir Next Condensed" panose="020B0506020202020204" pitchFamily="34" charset="0"/>
              </a:rPr>
              <a:t> Menschen </a:t>
            </a:r>
            <a:r>
              <a:rPr lang="en-US" sz="4200" b="1" dirty="0" err="1">
                <a:solidFill>
                  <a:srgbClr val="5B6468"/>
                </a:solidFill>
                <a:latin typeface="Avenir Next Condensed" panose="020B0506020202020204" pitchFamily="34" charset="0"/>
              </a:rPr>
              <a:t>sowie</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ihre</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Nutzpflanzen</a:t>
            </a:r>
            <a:r>
              <a:rPr lang="en-US" sz="4200" b="1" dirty="0">
                <a:solidFill>
                  <a:srgbClr val="5B6468"/>
                </a:solidFill>
                <a:latin typeface="Avenir Next Condensed" panose="020B0506020202020204" pitchFamily="34" charset="0"/>
              </a:rPr>
              <a:t> und -</a:t>
            </a:r>
            <a:r>
              <a:rPr lang="en-US" sz="4200" b="1" dirty="0" err="1">
                <a:solidFill>
                  <a:srgbClr val="5B6468"/>
                </a:solidFill>
                <a:latin typeface="Avenir Next Condensed" panose="020B0506020202020204" pitchFamily="34" charset="0"/>
              </a:rPr>
              <a:t>tiere</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schädlich</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sind</a:t>
            </a:r>
            <a:r>
              <a:rPr lang="en-US" sz="4200" b="1" dirty="0">
                <a:solidFill>
                  <a:srgbClr val="5B6468"/>
                </a:solidFill>
                <a:latin typeface="Avenir Next Condensed" panose="020B0506020202020204" pitchFamily="34" charset="0"/>
              </a:rPr>
              <a:t>. </a:t>
            </a:r>
            <a:endParaRPr lang="de-DE" sz="4200" b="1" dirty="0">
              <a:solidFill>
                <a:srgbClr val="5B6468"/>
              </a:solidFill>
              <a:latin typeface="Avenir Next Condensed" panose="020B0506020202020204" pitchFamily="34" charset="0"/>
            </a:endParaRPr>
          </a:p>
        </p:txBody>
      </p:sp>
      <p:sp>
        <p:nvSpPr>
          <p:cNvPr id="8" name="Textfeld 7">
            <a:extLst>
              <a:ext uri="{FF2B5EF4-FFF2-40B4-BE49-F238E27FC236}">
                <a16:creationId xmlns:a16="http://schemas.microsoft.com/office/drawing/2014/main" id="{A8DE2B68-FD9A-6540-899F-1D7E7251BF13}"/>
              </a:ext>
            </a:extLst>
          </p:cNvPr>
          <p:cNvSpPr txBox="1"/>
          <p:nvPr/>
        </p:nvSpPr>
        <p:spPr>
          <a:xfrm rot="16200000">
            <a:off x="-2129543" y="5032215"/>
            <a:ext cx="4666772" cy="276999"/>
          </a:xfrm>
          <a:prstGeom prst="rect">
            <a:avLst/>
          </a:prstGeom>
          <a:noFill/>
        </p:spPr>
        <p:txBody>
          <a:bodyPr wrap="square" rtlCol="0">
            <a:spAutoFit/>
          </a:bodyPr>
          <a:lstStyle/>
          <a:p>
            <a:r>
              <a:rPr lang="de-CH" sz="1200" dirty="0">
                <a:solidFill>
                  <a:schemeClr val="bg1"/>
                </a:solidFill>
                <a:latin typeface="Avenir Next Condensed" panose="020B0506020202020204" pitchFamily="34" charset="0"/>
              </a:rPr>
              <a:t>Kategorie: Instrumentell   Foto: JHDT </a:t>
            </a:r>
            <a:r>
              <a:rPr lang="de-CH" sz="1200" dirty="0" err="1">
                <a:solidFill>
                  <a:schemeClr val="bg1"/>
                </a:solidFill>
                <a:latin typeface="Avenir Next Condensed" panose="020B0506020202020204" pitchFamily="34" charset="0"/>
              </a:rPr>
              <a:t>Productions</a:t>
            </a:r>
            <a:r>
              <a:rPr lang="de-CH" sz="1200" dirty="0">
                <a:solidFill>
                  <a:schemeClr val="bg1"/>
                </a:solidFill>
                <a:latin typeface="Avenir Next Condensed" panose="020B0506020202020204" pitchFamily="34" charset="0"/>
              </a:rPr>
              <a:t>, </a:t>
            </a:r>
            <a:r>
              <a:rPr lang="de-CH" sz="1200" dirty="0" err="1">
                <a:solidFill>
                  <a:schemeClr val="bg1"/>
                </a:solidFill>
                <a:latin typeface="Avenir Next Condensed" panose="020B0506020202020204" pitchFamily="34" charset="0"/>
              </a:rPr>
              <a:t>shutterstock</a:t>
            </a:r>
            <a:endParaRPr lang="de-CH" sz="1200" dirty="0">
              <a:solidFill>
                <a:schemeClr val="bg1"/>
              </a:solidFill>
              <a:latin typeface="Avenir Next Condensed" panose="020B0506020202020204" pitchFamily="34" charset="0"/>
            </a:endParaRPr>
          </a:p>
        </p:txBody>
      </p:sp>
    </p:spTree>
    <p:extLst>
      <p:ext uri="{BB962C8B-B14F-4D97-AF65-F5344CB8AC3E}">
        <p14:creationId xmlns:p14="http://schemas.microsoft.com/office/powerpoint/2010/main" val="13752062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4B54ACE-2E3B-CA4E-AC61-608B4B24EB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0471" y="0"/>
            <a:ext cx="11512755" cy="7559675"/>
          </a:xfrm>
          <a:prstGeom prst="rect">
            <a:avLst/>
          </a:prstGeom>
        </p:spPr>
      </p:pic>
      <p:sp>
        <p:nvSpPr>
          <p:cNvPr id="5" name="Rectangle avec un coin arrondi 5">
            <a:extLst>
              <a:ext uri="{FF2B5EF4-FFF2-40B4-BE49-F238E27FC236}">
                <a16:creationId xmlns:a16="http://schemas.microsoft.com/office/drawing/2014/main" id="{4D9D3556-F48B-404A-8F97-60012CAAF603}"/>
              </a:ext>
            </a:extLst>
          </p:cNvPr>
          <p:cNvSpPr/>
          <p:nvPr/>
        </p:nvSpPr>
        <p:spPr>
          <a:xfrm rot="10800000">
            <a:off x="2471737" y="1050836"/>
            <a:ext cx="8006386" cy="1446550"/>
          </a:xfrm>
          <a:prstGeom prst="round1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984" dirty="0"/>
          </a:p>
        </p:txBody>
      </p:sp>
      <p:sp>
        <p:nvSpPr>
          <p:cNvPr id="7" name="Textfeld 6">
            <a:extLst>
              <a:ext uri="{FF2B5EF4-FFF2-40B4-BE49-F238E27FC236}">
                <a16:creationId xmlns:a16="http://schemas.microsoft.com/office/drawing/2014/main" id="{83C702C4-001E-F34A-8603-432EE191AE93}"/>
              </a:ext>
            </a:extLst>
          </p:cNvPr>
          <p:cNvSpPr txBox="1"/>
          <p:nvPr/>
        </p:nvSpPr>
        <p:spPr>
          <a:xfrm>
            <a:off x="2615569" y="1112391"/>
            <a:ext cx="7862555" cy="1384995"/>
          </a:xfrm>
          <a:prstGeom prst="rect">
            <a:avLst/>
          </a:prstGeom>
          <a:noFill/>
        </p:spPr>
        <p:txBody>
          <a:bodyPr wrap="square" rtlCol="0">
            <a:spAutoFit/>
          </a:bodyPr>
          <a:lstStyle/>
          <a:p>
            <a:r>
              <a:rPr lang="en-US" sz="4200" b="1" dirty="0" err="1">
                <a:solidFill>
                  <a:srgbClr val="5B6468"/>
                </a:solidFill>
                <a:latin typeface="Avenir Next Condensed" panose="020B0506020202020204" pitchFamily="34" charset="0"/>
              </a:rPr>
              <a:t>Ökosysteme</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produzieren</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Biomasse</a:t>
            </a:r>
            <a:r>
              <a:rPr lang="en-US" sz="4200" b="1" dirty="0">
                <a:solidFill>
                  <a:srgbClr val="5B6468"/>
                </a:solidFill>
                <a:latin typeface="Avenir Next Condensed" panose="020B0506020202020204" pitchFamily="34" charset="0"/>
              </a:rPr>
              <a:t>, die </a:t>
            </a:r>
            <a:r>
              <a:rPr lang="en-US" sz="4200" b="1" dirty="0" err="1">
                <a:solidFill>
                  <a:srgbClr val="5B6468"/>
                </a:solidFill>
                <a:latin typeface="Avenir Next Condensed" panose="020B0506020202020204" pitchFamily="34" charset="0"/>
              </a:rPr>
              <a:t>als</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Brennstoff</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dient</a:t>
            </a:r>
            <a:r>
              <a:rPr lang="en-US" sz="4200" b="1" dirty="0">
                <a:solidFill>
                  <a:srgbClr val="5B6468"/>
                </a:solidFill>
                <a:latin typeface="Avenir Next Condensed" panose="020B0506020202020204" pitchFamily="34" charset="0"/>
              </a:rPr>
              <a:t>.</a:t>
            </a:r>
            <a:endParaRPr lang="de-DE" sz="4200" b="1" dirty="0">
              <a:solidFill>
                <a:srgbClr val="5B6468"/>
              </a:solidFill>
              <a:latin typeface="Avenir Next Condensed" panose="020B0506020202020204" pitchFamily="34" charset="0"/>
            </a:endParaRPr>
          </a:p>
        </p:txBody>
      </p:sp>
      <p:sp>
        <p:nvSpPr>
          <p:cNvPr id="8" name="Textfeld 7">
            <a:extLst>
              <a:ext uri="{FF2B5EF4-FFF2-40B4-BE49-F238E27FC236}">
                <a16:creationId xmlns:a16="http://schemas.microsoft.com/office/drawing/2014/main" id="{A8DE2B68-FD9A-6540-899F-1D7E7251BF13}"/>
              </a:ext>
            </a:extLst>
          </p:cNvPr>
          <p:cNvSpPr txBox="1"/>
          <p:nvPr/>
        </p:nvSpPr>
        <p:spPr>
          <a:xfrm rot="16200000">
            <a:off x="-2129543" y="5032215"/>
            <a:ext cx="4666772" cy="276999"/>
          </a:xfrm>
          <a:prstGeom prst="rect">
            <a:avLst/>
          </a:prstGeom>
          <a:noFill/>
        </p:spPr>
        <p:txBody>
          <a:bodyPr wrap="square" rtlCol="0">
            <a:spAutoFit/>
          </a:bodyPr>
          <a:lstStyle/>
          <a:p>
            <a:r>
              <a:rPr lang="de-CH" sz="1200" dirty="0">
                <a:solidFill>
                  <a:schemeClr val="bg1"/>
                </a:solidFill>
                <a:latin typeface="Avenir Next Condensed" panose="020B0506020202020204" pitchFamily="34" charset="0"/>
              </a:rPr>
              <a:t>Kategorie: Instrumentell   Foto: Ali Acar, </a:t>
            </a:r>
            <a:r>
              <a:rPr lang="de-CH" sz="1200" dirty="0" err="1">
                <a:solidFill>
                  <a:schemeClr val="bg1"/>
                </a:solidFill>
                <a:latin typeface="Avenir Next Condensed" panose="020B0506020202020204" pitchFamily="34" charset="0"/>
              </a:rPr>
              <a:t>Sustainably</a:t>
            </a:r>
            <a:r>
              <a:rPr lang="de-CH" sz="1200" dirty="0">
                <a:solidFill>
                  <a:schemeClr val="bg1"/>
                </a:solidFill>
                <a:latin typeface="Avenir Next Condensed" panose="020B0506020202020204" pitchFamily="34" charset="0"/>
              </a:rPr>
              <a:t> </a:t>
            </a:r>
            <a:r>
              <a:rPr lang="de-CH" sz="1200" dirty="0" err="1">
                <a:solidFill>
                  <a:schemeClr val="bg1"/>
                </a:solidFill>
                <a:latin typeface="Avenir Next Condensed" panose="020B0506020202020204" pitchFamily="34" charset="0"/>
              </a:rPr>
              <a:t>Yours</a:t>
            </a:r>
            <a:r>
              <a:rPr lang="de-CH" sz="1200" dirty="0">
                <a:solidFill>
                  <a:schemeClr val="bg1"/>
                </a:solidFill>
                <a:latin typeface="Avenir Next Condensed" panose="020B0506020202020204" pitchFamily="34" charset="0"/>
              </a:rPr>
              <a:t> / EEA</a:t>
            </a:r>
          </a:p>
        </p:txBody>
      </p:sp>
    </p:spTree>
    <p:extLst>
      <p:ext uri="{BB962C8B-B14F-4D97-AF65-F5344CB8AC3E}">
        <p14:creationId xmlns:p14="http://schemas.microsoft.com/office/powerpoint/2010/main" val="23795867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5B2404E3-2FF8-A54F-8200-1A0334F9393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4670" y="0"/>
            <a:ext cx="11339513" cy="7559675"/>
          </a:xfrm>
          <a:prstGeom prst="rect">
            <a:avLst/>
          </a:prstGeom>
        </p:spPr>
      </p:pic>
      <p:sp>
        <p:nvSpPr>
          <p:cNvPr id="5" name="Rectangle avec un coin arrondi 5">
            <a:extLst>
              <a:ext uri="{FF2B5EF4-FFF2-40B4-BE49-F238E27FC236}">
                <a16:creationId xmlns:a16="http://schemas.microsoft.com/office/drawing/2014/main" id="{74B1BD66-68E8-9E41-B36F-512561E84111}"/>
              </a:ext>
            </a:extLst>
          </p:cNvPr>
          <p:cNvSpPr/>
          <p:nvPr/>
        </p:nvSpPr>
        <p:spPr>
          <a:xfrm rot="10800000">
            <a:off x="1640882" y="5472773"/>
            <a:ext cx="7891132" cy="2031325"/>
          </a:xfrm>
          <a:prstGeom prst="round1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84" dirty="0"/>
          </a:p>
        </p:txBody>
      </p:sp>
      <p:sp>
        <p:nvSpPr>
          <p:cNvPr id="7" name="Textfeld 6">
            <a:extLst>
              <a:ext uri="{FF2B5EF4-FFF2-40B4-BE49-F238E27FC236}">
                <a16:creationId xmlns:a16="http://schemas.microsoft.com/office/drawing/2014/main" id="{83C702C4-001E-F34A-8603-432EE191AE93}"/>
              </a:ext>
            </a:extLst>
          </p:cNvPr>
          <p:cNvSpPr txBox="1"/>
          <p:nvPr/>
        </p:nvSpPr>
        <p:spPr>
          <a:xfrm>
            <a:off x="1683748" y="5472776"/>
            <a:ext cx="7862555" cy="2031325"/>
          </a:xfrm>
          <a:prstGeom prst="rect">
            <a:avLst/>
          </a:prstGeom>
          <a:noFill/>
        </p:spPr>
        <p:txBody>
          <a:bodyPr wrap="square" rtlCol="0">
            <a:spAutoFit/>
          </a:bodyPr>
          <a:lstStyle/>
          <a:p>
            <a:r>
              <a:rPr lang="en-US" sz="4200" b="1" dirty="0" err="1">
                <a:solidFill>
                  <a:srgbClr val="5B6468"/>
                </a:solidFill>
                <a:latin typeface="Avenir Next Condensed" panose="020B0506020202020204" pitchFamily="34" charset="0"/>
              </a:rPr>
              <a:t>Wildlebende</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domestizierte</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oder</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kultivierte</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Organismen</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dienen</a:t>
            </a:r>
            <a:r>
              <a:rPr lang="en-US" sz="4200" b="1" dirty="0">
                <a:solidFill>
                  <a:srgbClr val="5B6468"/>
                </a:solidFill>
                <a:latin typeface="Avenir Next Condensed" panose="020B0506020202020204" pitchFamily="34" charset="0"/>
              </a:rPr>
              <a:t> den Menschen </a:t>
            </a:r>
            <a:r>
              <a:rPr lang="en-US" sz="4200" b="1" dirty="0" err="1">
                <a:solidFill>
                  <a:srgbClr val="5B6468"/>
                </a:solidFill>
                <a:latin typeface="Avenir Next Condensed" panose="020B0506020202020204" pitchFamily="34" charset="0"/>
              </a:rPr>
              <a:t>als</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Nahrung</a:t>
            </a:r>
            <a:r>
              <a:rPr lang="en-US" sz="4200" b="1" dirty="0">
                <a:solidFill>
                  <a:srgbClr val="5B6468"/>
                </a:solidFill>
                <a:latin typeface="Avenir Next Condensed" panose="020B0506020202020204" pitchFamily="34" charset="0"/>
              </a:rPr>
              <a:t>. </a:t>
            </a:r>
            <a:endParaRPr lang="de-DE" sz="4200" b="1" dirty="0">
              <a:solidFill>
                <a:srgbClr val="5B6468"/>
              </a:solidFill>
              <a:latin typeface="Avenir Next Condensed" panose="020B0506020202020204" pitchFamily="34" charset="0"/>
            </a:endParaRPr>
          </a:p>
        </p:txBody>
      </p:sp>
      <p:sp>
        <p:nvSpPr>
          <p:cNvPr id="8" name="Textfeld 7">
            <a:extLst>
              <a:ext uri="{FF2B5EF4-FFF2-40B4-BE49-F238E27FC236}">
                <a16:creationId xmlns:a16="http://schemas.microsoft.com/office/drawing/2014/main" id="{A8DE2B68-FD9A-6540-899F-1D7E7251BF13}"/>
              </a:ext>
            </a:extLst>
          </p:cNvPr>
          <p:cNvSpPr txBox="1"/>
          <p:nvPr/>
        </p:nvSpPr>
        <p:spPr>
          <a:xfrm rot="16200000">
            <a:off x="-2129543" y="5032215"/>
            <a:ext cx="4666772" cy="276999"/>
          </a:xfrm>
          <a:prstGeom prst="rect">
            <a:avLst/>
          </a:prstGeom>
          <a:noFill/>
        </p:spPr>
        <p:txBody>
          <a:bodyPr wrap="square" rtlCol="0">
            <a:spAutoFit/>
          </a:bodyPr>
          <a:lstStyle/>
          <a:p>
            <a:r>
              <a:rPr lang="de-CH" sz="1200" dirty="0">
                <a:solidFill>
                  <a:schemeClr val="bg1"/>
                </a:solidFill>
                <a:latin typeface="Avenir Next Condensed" panose="020B0506020202020204" pitchFamily="34" charset="0"/>
              </a:rPr>
              <a:t>Kategorie: Instrumentell   Foto: Ali Acar, </a:t>
            </a:r>
            <a:r>
              <a:rPr lang="de-CH" sz="1200" dirty="0" err="1">
                <a:solidFill>
                  <a:schemeClr val="bg1"/>
                </a:solidFill>
                <a:latin typeface="Avenir Next Condensed" panose="020B0506020202020204" pitchFamily="34" charset="0"/>
              </a:rPr>
              <a:t>Sustainably</a:t>
            </a:r>
            <a:r>
              <a:rPr lang="de-CH" sz="1200" dirty="0">
                <a:solidFill>
                  <a:schemeClr val="bg1"/>
                </a:solidFill>
                <a:latin typeface="Avenir Next Condensed" panose="020B0506020202020204" pitchFamily="34" charset="0"/>
              </a:rPr>
              <a:t> </a:t>
            </a:r>
            <a:r>
              <a:rPr lang="de-CH" sz="1200" dirty="0" err="1">
                <a:solidFill>
                  <a:schemeClr val="bg1"/>
                </a:solidFill>
                <a:latin typeface="Avenir Next Condensed" panose="020B0506020202020204" pitchFamily="34" charset="0"/>
              </a:rPr>
              <a:t>Yours</a:t>
            </a:r>
            <a:r>
              <a:rPr lang="de-CH" sz="1200" dirty="0">
                <a:solidFill>
                  <a:schemeClr val="bg1"/>
                </a:solidFill>
                <a:latin typeface="Avenir Next Condensed" panose="020B0506020202020204" pitchFamily="34" charset="0"/>
              </a:rPr>
              <a:t> / EEA</a:t>
            </a:r>
          </a:p>
        </p:txBody>
      </p:sp>
    </p:spTree>
    <p:extLst>
      <p:ext uri="{BB962C8B-B14F-4D97-AF65-F5344CB8AC3E}">
        <p14:creationId xmlns:p14="http://schemas.microsoft.com/office/powerpoint/2010/main" val="2687017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E586E42-37E9-594C-9D3D-C0DF1DE21F4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7240" y="0"/>
            <a:ext cx="12026293" cy="7559675"/>
          </a:xfrm>
          <a:prstGeom prst="rect">
            <a:avLst/>
          </a:prstGeom>
        </p:spPr>
      </p:pic>
      <p:sp>
        <p:nvSpPr>
          <p:cNvPr id="12" name="Rectangle avec un coin arrondi 5">
            <a:extLst>
              <a:ext uri="{FF2B5EF4-FFF2-40B4-BE49-F238E27FC236}">
                <a16:creationId xmlns:a16="http://schemas.microsoft.com/office/drawing/2014/main" id="{C33DC2AE-EBEB-464B-A030-EFC8AC88FB31}"/>
              </a:ext>
            </a:extLst>
          </p:cNvPr>
          <p:cNvSpPr/>
          <p:nvPr/>
        </p:nvSpPr>
        <p:spPr>
          <a:xfrm rot="10800000">
            <a:off x="864144" y="4097337"/>
            <a:ext cx="9219656" cy="3229798"/>
          </a:xfrm>
          <a:prstGeom prst="round1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84" dirty="0"/>
          </a:p>
        </p:txBody>
      </p:sp>
      <p:sp>
        <p:nvSpPr>
          <p:cNvPr id="10" name="Textfeld 9">
            <a:extLst>
              <a:ext uri="{FF2B5EF4-FFF2-40B4-BE49-F238E27FC236}">
                <a16:creationId xmlns:a16="http://schemas.microsoft.com/office/drawing/2014/main" id="{1633F7F7-509C-CB41-B483-B2608C1B8B1E}"/>
              </a:ext>
            </a:extLst>
          </p:cNvPr>
          <p:cNvSpPr txBox="1"/>
          <p:nvPr/>
        </p:nvSpPr>
        <p:spPr>
          <a:xfrm>
            <a:off x="1032183" y="4097337"/>
            <a:ext cx="9776058" cy="3323987"/>
          </a:xfrm>
          <a:prstGeom prst="rect">
            <a:avLst/>
          </a:prstGeom>
          <a:noFill/>
        </p:spPr>
        <p:txBody>
          <a:bodyPr wrap="square" rtlCol="0">
            <a:spAutoFit/>
          </a:bodyPr>
          <a:lstStyle/>
          <a:p>
            <a:r>
              <a:rPr lang="en-US" sz="4200" b="1" dirty="0">
                <a:solidFill>
                  <a:srgbClr val="5B6468"/>
                </a:solidFill>
                <a:latin typeface="Avenir Next Condensed" panose="020B0506020202020204" pitchFamily="34" charset="0"/>
              </a:rPr>
              <a:t>Die </a:t>
            </a:r>
            <a:r>
              <a:rPr lang="en-US" sz="4200" b="1" dirty="0" err="1">
                <a:solidFill>
                  <a:srgbClr val="5B6468"/>
                </a:solidFill>
                <a:latin typeface="Avenir Next Condensed" panose="020B0506020202020204" pitchFamily="34" charset="0"/>
              </a:rPr>
              <a:t>genetische</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Vielfalt</a:t>
            </a:r>
            <a:r>
              <a:rPr lang="en-US" sz="4200" b="1" dirty="0">
                <a:solidFill>
                  <a:srgbClr val="5B6468"/>
                </a:solidFill>
                <a:latin typeface="Avenir Next Condensed" panose="020B0506020202020204" pitchFamily="34" charset="0"/>
              </a:rPr>
              <a:t> von </a:t>
            </a:r>
            <a:r>
              <a:rPr lang="en-US" sz="4200" b="1" dirty="0" err="1">
                <a:solidFill>
                  <a:srgbClr val="5B6468"/>
                </a:solidFill>
                <a:latin typeface="Avenir Next Condensed" panose="020B0506020202020204" pitchFamily="34" charset="0"/>
              </a:rPr>
              <a:t>wildlebenden</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Arten</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ist</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ein</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wichtiges</a:t>
            </a:r>
            <a:r>
              <a:rPr lang="en-US" sz="4200" b="1" dirty="0">
                <a:solidFill>
                  <a:srgbClr val="5B6468"/>
                </a:solidFill>
                <a:latin typeface="Avenir Next Condensed" panose="020B0506020202020204" pitchFamily="34" charset="0"/>
              </a:rPr>
              <a:t> Reservoir </a:t>
            </a:r>
            <a:r>
              <a:rPr lang="en-US" sz="4200" b="1" dirty="0" err="1">
                <a:solidFill>
                  <a:srgbClr val="5B6468"/>
                </a:solidFill>
                <a:latin typeface="Avenir Next Condensed" panose="020B0506020202020204" pitchFamily="34" charset="0"/>
              </a:rPr>
              <a:t>für</a:t>
            </a:r>
            <a:r>
              <a:rPr lang="en-US" sz="4200" b="1" dirty="0">
                <a:solidFill>
                  <a:srgbClr val="5B6468"/>
                </a:solidFill>
                <a:latin typeface="Avenir Next Condensed" panose="020B0506020202020204" pitchFamily="34" charset="0"/>
              </a:rPr>
              <a:t> die </a:t>
            </a:r>
            <a:r>
              <a:rPr lang="en-US" sz="4200" b="1" dirty="0" err="1">
                <a:solidFill>
                  <a:srgbClr val="5B6468"/>
                </a:solidFill>
                <a:latin typeface="Avenir Next Condensed" panose="020B0506020202020204" pitchFamily="34" charset="0"/>
              </a:rPr>
              <a:t>Züchtung</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angepasster</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Pflanzensorten</a:t>
            </a:r>
            <a:r>
              <a:rPr lang="en-US" sz="4200" b="1" dirty="0">
                <a:solidFill>
                  <a:srgbClr val="5B6468"/>
                </a:solidFill>
                <a:latin typeface="Avenir Next Condensed" panose="020B0506020202020204" pitchFamily="34" charset="0"/>
              </a:rPr>
              <a:t> </a:t>
            </a:r>
            <a:br>
              <a:rPr lang="en-US" sz="4200" b="1" dirty="0">
                <a:solidFill>
                  <a:srgbClr val="5B6468"/>
                </a:solidFill>
                <a:latin typeface="Avenir Next Condensed" panose="020B0506020202020204" pitchFamily="34" charset="0"/>
              </a:rPr>
            </a:br>
            <a:r>
              <a:rPr lang="en-US" sz="4200" b="1" dirty="0">
                <a:solidFill>
                  <a:srgbClr val="5B6468"/>
                </a:solidFill>
                <a:latin typeface="Avenir Next Condensed" panose="020B0506020202020204" pitchFamily="34" charset="0"/>
              </a:rPr>
              <a:t>und </a:t>
            </a:r>
            <a:r>
              <a:rPr lang="en-US" sz="4200" b="1" dirty="0" err="1">
                <a:solidFill>
                  <a:srgbClr val="5B6468"/>
                </a:solidFill>
                <a:latin typeface="Avenir Next Condensed" panose="020B0506020202020204" pitchFamily="34" charset="0"/>
              </a:rPr>
              <a:t>Nutztierrassen</a:t>
            </a:r>
            <a:r>
              <a:rPr lang="en-US" sz="4200" b="1" dirty="0">
                <a:solidFill>
                  <a:srgbClr val="5B6468"/>
                </a:solidFill>
                <a:latin typeface="Avenir Next Condensed" panose="020B0506020202020204" pitchFamily="34" charset="0"/>
              </a:rPr>
              <a:t> und </a:t>
            </a:r>
            <a:r>
              <a:rPr lang="en-US" sz="4200" b="1" dirty="0" err="1">
                <a:solidFill>
                  <a:srgbClr val="5B6468"/>
                </a:solidFill>
                <a:latin typeface="Avenir Next Condensed" panose="020B0506020202020204" pitchFamily="34" charset="0"/>
              </a:rPr>
              <a:t>trägt</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somit</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zur</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Ernährungssicherheit</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bei</a:t>
            </a:r>
            <a:r>
              <a:rPr lang="en-US" sz="4200" b="1" dirty="0">
                <a:solidFill>
                  <a:srgbClr val="5B6468"/>
                </a:solidFill>
                <a:latin typeface="Avenir Next Condensed" panose="020B0506020202020204" pitchFamily="34" charset="0"/>
              </a:rPr>
              <a:t>.</a:t>
            </a:r>
            <a:endParaRPr lang="de-DE" sz="4200" b="1" dirty="0">
              <a:solidFill>
                <a:srgbClr val="5B6468"/>
              </a:solidFill>
              <a:latin typeface="Avenir Next Condensed" panose="020B0506020202020204" pitchFamily="34" charset="0"/>
            </a:endParaRPr>
          </a:p>
        </p:txBody>
      </p:sp>
      <p:sp>
        <p:nvSpPr>
          <p:cNvPr id="11" name="Textfeld 10">
            <a:extLst>
              <a:ext uri="{FF2B5EF4-FFF2-40B4-BE49-F238E27FC236}">
                <a16:creationId xmlns:a16="http://schemas.microsoft.com/office/drawing/2014/main" id="{255AAEA2-4675-0B44-B39C-E254DB19B814}"/>
              </a:ext>
            </a:extLst>
          </p:cNvPr>
          <p:cNvSpPr txBox="1"/>
          <p:nvPr/>
        </p:nvSpPr>
        <p:spPr>
          <a:xfrm rot="16200000">
            <a:off x="-1886498" y="5120470"/>
            <a:ext cx="4386084" cy="276999"/>
          </a:xfrm>
          <a:prstGeom prst="rect">
            <a:avLst/>
          </a:prstGeom>
          <a:noFill/>
        </p:spPr>
        <p:txBody>
          <a:bodyPr wrap="square" rtlCol="0">
            <a:spAutoFit/>
          </a:bodyPr>
          <a:lstStyle/>
          <a:p>
            <a:r>
              <a:rPr lang="de-CH" sz="1200" dirty="0">
                <a:solidFill>
                  <a:schemeClr val="bg1"/>
                </a:solidFill>
                <a:latin typeface="Avenir Next Condensed" panose="020B0506020202020204" pitchFamily="34" charset="0"/>
              </a:rPr>
              <a:t>Kategorie: Instrumentell   </a:t>
            </a:r>
            <a:r>
              <a:rPr lang="de-CH" sz="1200" dirty="0" err="1">
                <a:solidFill>
                  <a:srgbClr val="FFFFFF"/>
                </a:solidFill>
                <a:latin typeface="Avenir Next Condensed" panose="020B0506020202020204" pitchFamily="34" charset="0"/>
              </a:rPr>
              <a:t>Foto:Nopparat</a:t>
            </a:r>
            <a:r>
              <a:rPr lang="de-CH" sz="1200" dirty="0">
                <a:solidFill>
                  <a:srgbClr val="FFFFFF"/>
                </a:solidFill>
                <a:latin typeface="Avenir Next Condensed" panose="020B0506020202020204" pitchFamily="34" charset="0"/>
              </a:rPr>
              <a:t> </a:t>
            </a:r>
            <a:r>
              <a:rPr lang="de-CH" sz="1200" dirty="0" err="1">
                <a:solidFill>
                  <a:srgbClr val="FFFFFF"/>
                </a:solidFill>
                <a:latin typeface="Avenir Next Condensed" panose="020B0506020202020204" pitchFamily="34" charset="0"/>
              </a:rPr>
              <a:t>Promtha</a:t>
            </a:r>
            <a:r>
              <a:rPr lang="de-CH" sz="1200" dirty="0">
                <a:solidFill>
                  <a:srgbClr val="FFFFFF"/>
                </a:solidFill>
                <a:latin typeface="Avenir Next Condensed" panose="020B0506020202020204" pitchFamily="34" charset="0"/>
              </a:rPr>
              <a:t>, </a:t>
            </a:r>
            <a:r>
              <a:rPr lang="de-CH" sz="1200" dirty="0" err="1">
                <a:solidFill>
                  <a:srgbClr val="FFFFFF"/>
                </a:solidFill>
                <a:latin typeface="Avenir Next Condensed" panose="020B0506020202020204" pitchFamily="34" charset="0"/>
              </a:rPr>
              <a:t>shutterstock</a:t>
            </a:r>
            <a:r>
              <a:rPr lang="de-DE" sz="1200" dirty="0">
                <a:solidFill>
                  <a:srgbClr val="FFFFFF"/>
                </a:solidFill>
                <a:latin typeface="Avenir Next Condensed" panose="020B0506020202020204" pitchFamily="34" charset="0"/>
              </a:rPr>
              <a:t> </a:t>
            </a:r>
            <a:endParaRPr lang="de-CH" sz="1200" dirty="0">
              <a:solidFill>
                <a:srgbClr val="FFFFFF"/>
              </a:solidFill>
              <a:latin typeface="Avenir Next Condensed" panose="020B0506020202020204" pitchFamily="34" charset="0"/>
            </a:endParaRPr>
          </a:p>
        </p:txBody>
      </p:sp>
    </p:spTree>
    <p:extLst>
      <p:ext uri="{BB962C8B-B14F-4D97-AF65-F5344CB8AC3E}">
        <p14:creationId xmlns:p14="http://schemas.microsoft.com/office/powerpoint/2010/main" val="27448548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F112AAB-8A0D-8547-84E4-6C9199BD13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5578" y="-1"/>
            <a:ext cx="11102971" cy="7559675"/>
          </a:xfrm>
          <a:prstGeom prst="rect">
            <a:avLst/>
          </a:prstGeom>
        </p:spPr>
      </p:pic>
      <p:sp>
        <p:nvSpPr>
          <p:cNvPr id="5" name="Rectangle avec un coin arrondi 5">
            <a:extLst>
              <a:ext uri="{FF2B5EF4-FFF2-40B4-BE49-F238E27FC236}">
                <a16:creationId xmlns:a16="http://schemas.microsoft.com/office/drawing/2014/main" id="{A6CD9920-3167-9F4B-B206-F160442F489F}"/>
              </a:ext>
            </a:extLst>
          </p:cNvPr>
          <p:cNvSpPr/>
          <p:nvPr/>
        </p:nvSpPr>
        <p:spPr>
          <a:xfrm rot="10800000">
            <a:off x="1157596" y="5057774"/>
            <a:ext cx="8786504" cy="2242915"/>
          </a:xfrm>
          <a:prstGeom prst="round1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84" dirty="0"/>
          </a:p>
        </p:txBody>
      </p:sp>
      <p:sp>
        <p:nvSpPr>
          <p:cNvPr id="7" name="Textfeld 6">
            <a:extLst>
              <a:ext uri="{FF2B5EF4-FFF2-40B4-BE49-F238E27FC236}">
                <a16:creationId xmlns:a16="http://schemas.microsoft.com/office/drawing/2014/main" id="{83C702C4-001E-F34A-8603-432EE191AE93}"/>
              </a:ext>
            </a:extLst>
          </p:cNvPr>
          <p:cNvSpPr txBox="1"/>
          <p:nvPr/>
        </p:nvSpPr>
        <p:spPr>
          <a:xfrm>
            <a:off x="1157596" y="5163569"/>
            <a:ext cx="8924544" cy="2031325"/>
          </a:xfrm>
          <a:prstGeom prst="rect">
            <a:avLst/>
          </a:prstGeom>
          <a:noFill/>
        </p:spPr>
        <p:txBody>
          <a:bodyPr wrap="square" rtlCol="0">
            <a:spAutoFit/>
          </a:bodyPr>
          <a:lstStyle/>
          <a:p>
            <a:r>
              <a:rPr lang="en-US" sz="4200" b="1" dirty="0" err="1">
                <a:solidFill>
                  <a:srgbClr val="5B6468"/>
                </a:solidFill>
                <a:latin typeface="Avenir Next Condensed" panose="020B0506020202020204" pitchFamily="34" charset="0"/>
              </a:rPr>
              <a:t>Organismen</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liefern</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zahlreiche</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Materialien</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mit</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denen</a:t>
            </a:r>
            <a:r>
              <a:rPr lang="en-US" sz="4200" b="1" dirty="0">
                <a:solidFill>
                  <a:srgbClr val="5B6468"/>
                </a:solidFill>
                <a:latin typeface="Avenir Next Condensed" panose="020B0506020202020204" pitchFamily="34" charset="0"/>
              </a:rPr>
              <a:t> die Menschen </a:t>
            </a:r>
            <a:r>
              <a:rPr lang="en-US" sz="4200" b="1" dirty="0" err="1">
                <a:solidFill>
                  <a:srgbClr val="5B6468"/>
                </a:solidFill>
                <a:latin typeface="Avenir Next Condensed" panose="020B0506020202020204" pitchFamily="34" charset="0"/>
              </a:rPr>
              <a:t>bauen</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sich</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einkleiden</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oder</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schmücken</a:t>
            </a:r>
            <a:r>
              <a:rPr lang="en-US" sz="4200" b="1" dirty="0">
                <a:solidFill>
                  <a:srgbClr val="5B6468"/>
                </a:solidFill>
                <a:latin typeface="Avenir Next Condensed" panose="020B0506020202020204" pitchFamily="34" charset="0"/>
              </a:rPr>
              <a:t>. </a:t>
            </a:r>
            <a:endParaRPr lang="de-DE" sz="4200" b="1" dirty="0">
              <a:solidFill>
                <a:srgbClr val="5B6468"/>
              </a:solidFill>
              <a:latin typeface="Avenir Next Condensed" panose="020B0506020202020204" pitchFamily="34" charset="0"/>
            </a:endParaRPr>
          </a:p>
        </p:txBody>
      </p:sp>
      <p:sp>
        <p:nvSpPr>
          <p:cNvPr id="8" name="Textfeld 7">
            <a:extLst>
              <a:ext uri="{FF2B5EF4-FFF2-40B4-BE49-F238E27FC236}">
                <a16:creationId xmlns:a16="http://schemas.microsoft.com/office/drawing/2014/main" id="{A8DE2B68-FD9A-6540-899F-1D7E7251BF13}"/>
              </a:ext>
            </a:extLst>
          </p:cNvPr>
          <p:cNvSpPr txBox="1"/>
          <p:nvPr/>
        </p:nvSpPr>
        <p:spPr>
          <a:xfrm rot="16200000">
            <a:off x="-2129543" y="5032215"/>
            <a:ext cx="4666772" cy="276999"/>
          </a:xfrm>
          <a:prstGeom prst="rect">
            <a:avLst/>
          </a:prstGeom>
          <a:noFill/>
        </p:spPr>
        <p:txBody>
          <a:bodyPr wrap="square" rtlCol="0">
            <a:spAutoFit/>
          </a:bodyPr>
          <a:lstStyle/>
          <a:p>
            <a:r>
              <a:rPr lang="de-CH" sz="1200" dirty="0">
                <a:solidFill>
                  <a:schemeClr val="bg1"/>
                </a:solidFill>
                <a:latin typeface="Avenir Next Condensed" panose="020B0506020202020204" pitchFamily="34" charset="0"/>
              </a:rPr>
              <a:t>Kategorie: Instrumentell    Foto: Giulia </a:t>
            </a:r>
            <a:r>
              <a:rPr lang="de-CH" sz="1200" dirty="0" err="1">
                <a:solidFill>
                  <a:schemeClr val="bg1"/>
                </a:solidFill>
                <a:latin typeface="Avenir Next Condensed" panose="020B0506020202020204" pitchFamily="34" charset="0"/>
              </a:rPr>
              <a:t>Sorien</a:t>
            </a:r>
            <a:r>
              <a:rPr lang="de-CH" sz="1200" dirty="0" err="1">
                <a:solidFill>
                  <a:srgbClr val="5B6468"/>
                </a:solidFill>
                <a:latin typeface="Avenir Next Condensed" panose="020B0506020202020204" pitchFamily="34" charset="0"/>
              </a:rPr>
              <a:t>te</a:t>
            </a:r>
            <a:r>
              <a:rPr lang="de-CH" sz="1200" dirty="0">
                <a:solidFill>
                  <a:srgbClr val="5B6468"/>
                </a:solidFill>
                <a:latin typeface="Avenir Next Condensed" panose="020B0506020202020204" pitchFamily="34" charset="0"/>
              </a:rPr>
              <a:t> , </a:t>
            </a:r>
            <a:r>
              <a:rPr lang="de-CH" sz="1200" dirty="0" err="1">
                <a:solidFill>
                  <a:srgbClr val="5B6468"/>
                </a:solidFill>
                <a:latin typeface="Avenir Next Condensed" panose="020B0506020202020204" pitchFamily="34" charset="0"/>
              </a:rPr>
              <a:t>My</a:t>
            </a:r>
            <a:r>
              <a:rPr lang="de-CH" sz="1200" dirty="0">
                <a:solidFill>
                  <a:srgbClr val="5B6468"/>
                </a:solidFill>
                <a:latin typeface="Avenir Next Condensed" panose="020B0506020202020204" pitchFamily="34" charset="0"/>
              </a:rPr>
              <a:t> City / EEA</a:t>
            </a:r>
          </a:p>
        </p:txBody>
      </p:sp>
    </p:spTree>
    <p:extLst>
      <p:ext uri="{BB962C8B-B14F-4D97-AF65-F5344CB8AC3E}">
        <p14:creationId xmlns:p14="http://schemas.microsoft.com/office/powerpoint/2010/main" val="25383677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1EB6E050-21FE-1646-A692-084BA10B472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455" y="-514134"/>
            <a:ext cx="10836613" cy="8127460"/>
          </a:xfrm>
          <a:prstGeom prst="rect">
            <a:avLst/>
          </a:prstGeom>
        </p:spPr>
      </p:pic>
      <p:sp>
        <p:nvSpPr>
          <p:cNvPr id="5" name="Rectangle avec un coin arrondi 5">
            <a:extLst>
              <a:ext uri="{FF2B5EF4-FFF2-40B4-BE49-F238E27FC236}">
                <a16:creationId xmlns:a16="http://schemas.microsoft.com/office/drawing/2014/main" id="{840C2A52-B702-9343-9F1C-EA6210F258E2}"/>
              </a:ext>
            </a:extLst>
          </p:cNvPr>
          <p:cNvSpPr/>
          <p:nvPr/>
        </p:nvSpPr>
        <p:spPr>
          <a:xfrm rot="10800000">
            <a:off x="497541" y="4764768"/>
            <a:ext cx="9749118" cy="2619811"/>
          </a:xfrm>
          <a:prstGeom prst="round1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84" dirty="0"/>
          </a:p>
        </p:txBody>
      </p:sp>
      <p:sp>
        <p:nvSpPr>
          <p:cNvPr id="3" name="Rechteck 2">
            <a:extLst>
              <a:ext uri="{FF2B5EF4-FFF2-40B4-BE49-F238E27FC236}">
                <a16:creationId xmlns:a16="http://schemas.microsoft.com/office/drawing/2014/main" id="{83B4C9F7-D58A-A847-A70E-BAF323D87506}"/>
              </a:ext>
            </a:extLst>
          </p:cNvPr>
          <p:cNvSpPr/>
          <p:nvPr/>
        </p:nvSpPr>
        <p:spPr>
          <a:xfrm>
            <a:off x="582680" y="4719259"/>
            <a:ext cx="10135468" cy="2665321"/>
          </a:xfrm>
          <a:prstGeom prst="rect">
            <a:avLst/>
          </a:prstGeom>
          <a:noFill/>
        </p:spPr>
        <p:txBody>
          <a:bodyPr wrap="square">
            <a:spAutoFit/>
          </a:bodyPr>
          <a:lstStyle/>
          <a:p>
            <a:r>
              <a:rPr lang="de-DE" sz="4200" b="1" dirty="0">
                <a:latin typeface="Avenir Next Condensed" panose="020B0506020202020204" pitchFamily="34" charset="0"/>
              </a:rPr>
              <a:t>Seit Jahrtausenden verwenden Menschen Heilmittel aus der Natur. </a:t>
            </a:r>
          </a:p>
          <a:p>
            <a:r>
              <a:rPr lang="de-DE" sz="4200" b="1" dirty="0">
                <a:latin typeface="Avenir Next Condensed" panose="020B0506020202020204" pitchFamily="34" charset="0"/>
              </a:rPr>
              <a:t>Mehr als 20'000 Arten werden weltweit für pharmakologische Zwecke eingesetzt. </a:t>
            </a:r>
          </a:p>
        </p:txBody>
      </p:sp>
      <p:sp>
        <p:nvSpPr>
          <p:cNvPr id="4" name="Textfeld 3">
            <a:extLst>
              <a:ext uri="{FF2B5EF4-FFF2-40B4-BE49-F238E27FC236}">
                <a16:creationId xmlns:a16="http://schemas.microsoft.com/office/drawing/2014/main" id="{DC7F4453-8B8C-504D-96BE-8366A7F31BD0}"/>
              </a:ext>
            </a:extLst>
          </p:cNvPr>
          <p:cNvSpPr txBox="1"/>
          <p:nvPr/>
        </p:nvSpPr>
        <p:spPr>
          <a:xfrm rot="16200000">
            <a:off x="-2220244" y="4963848"/>
            <a:ext cx="4810894" cy="276999"/>
          </a:xfrm>
          <a:prstGeom prst="rect">
            <a:avLst/>
          </a:prstGeom>
          <a:noFill/>
        </p:spPr>
        <p:txBody>
          <a:bodyPr wrap="square" rtlCol="0">
            <a:spAutoFit/>
          </a:bodyPr>
          <a:lstStyle/>
          <a:p>
            <a:r>
              <a:rPr lang="de-CH" sz="1200" dirty="0">
                <a:solidFill>
                  <a:schemeClr val="bg1"/>
                </a:solidFill>
                <a:latin typeface="Avenir Next Condensed" panose="020B0506020202020204" pitchFamily="34" charset="0"/>
              </a:rPr>
              <a:t>Kategorie: Instrumentell    Foto: </a:t>
            </a:r>
            <a:r>
              <a:rPr lang="de-DE" sz="1200" dirty="0">
                <a:solidFill>
                  <a:schemeClr val="bg1"/>
                </a:solidFill>
                <a:latin typeface="Avenir Next Condensed" panose="020B0506020202020204" pitchFamily="34" charset="0"/>
              </a:rPr>
              <a:t>Magdolna </a:t>
            </a:r>
            <a:r>
              <a:rPr lang="de-DE" sz="1200" dirty="0" err="1">
                <a:solidFill>
                  <a:schemeClr val="bg1"/>
                </a:solidFill>
                <a:latin typeface="Avenir Next Condensed" panose="020B0506020202020204" pitchFamily="34" charset="0"/>
              </a:rPr>
              <a:t>Dinya</a:t>
            </a:r>
            <a:r>
              <a:rPr lang="de-DE" sz="1200" dirty="0">
                <a:solidFill>
                  <a:schemeClr val="bg1"/>
                </a:solidFill>
                <a:latin typeface="Avenir Next Condensed" panose="020B0506020202020204" pitchFamily="34" charset="0"/>
              </a:rPr>
              <a:t>, </a:t>
            </a:r>
            <a:r>
              <a:rPr lang="de-DE" sz="1200" dirty="0" err="1">
                <a:solidFill>
                  <a:schemeClr val="bg1"/>
                </a:solidFill>
                <a:latin typeface="Avenir Next Condensed" panose="020B0506020202020204" pitchFamily="34" charset="0"/>
              </a:rPr>
              <a:t>Nature@work</a:t>
            </a:r>
            <a:r>
              <a:rPr lang="de-DE" sz="1200" dirty="0">
                <a:solidFill>
                  <a:schemeClr val="bg1"/>
                </a:solidFill>
                <a:latin typeface="Avenir Next Condensed" panose="020B0506020202020204" pitchFamily="34" charset="0"/>
              </a:rPr>
              <a:t> / EEA</a:t>
            </a:r>
            <a:endParaRPr lang="de-CH" sz="1200" dirty="0">
              <a:solidFill>
                <a:schemeClr val="bg1"/>
              </a:solidFill>
              <a:latin typeface="Avenir Next Condensed" panose="020B0506020202020204" pitchFamily="34" charset="0"/>
            </a:endParaRPr>
          </a:p>
        </p:txBody>
      </p:sp>
    </p:spTree>
    <p:extLst>
      <p:ext uri="{BB962C8B-B14F-4D97-AF65-F5344CB8AC3E}">
        <p14:creationId xmlns:p14="http://schemas.microsoft.com/office/powerpoint/2010/main" val="9499558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C113DE71-DB5D-7049-9DAF-23F6AB5402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62789"/>
            <a:ext cx="12192000" cy="8983578"/>
          </a:xfrm>
          <a:prstGeom prst="rect">
            <a:avLst/>
          </a:prstGeom>
        </p:spPr>
      </p:pic>
      <p:sp>
        <p:nvSpPr>
          <p:cNvPr id="7" name="Rectangle avec un coin arrondi 5">
            <a:extLst>
              <a:ext uri="{FF2B5EF4-FFF2-40B4-BE49-F238E27FC236}">
                <a16:creationId xmlns:a16="http://schemas.microsoft.com/office/drawing/2014/main" id="{1988F389-97DD-B943-8055-EC200C7D3CD4}"/>
              </a:ext>
            </a:extLst>
          </p:cNvPr>
          <p:cNvSpPr/>
          <p:nvPr/>
        </p:nvSpPr>
        <p:spPr>
          <a:xfrm rot="10800000">
            <a:off x="520083" y="5340812"/>
            <a:ext cx="9734260" cy="2091821"/>
          </a:xfrm>
          <a:prstGeom prst="round1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84" dirty="0"/>
          </a:p>
        </p:txBody>
      </p:sp>
      <p:sp>
        <p:nvSpPr>
          <p:cNvPr id="5" name="Textfeld 4">
            <a:extLst>
              <a:ext uri="{FF2B5EF4-FFF2-40B4-BE49-F238E27FC236}">
                <a16:creationId xmlns:a16="http://schemas.microsoft.com/office/drawing/2014/main" id="{260A39B3-DE88-6D40-9FAA-E1FFF174583F}"/>
              </a:ext>
            </a:extLst>
          </p:cNvPr>
          <p:cNvSpPr txBox="1"/>
          <p:nvPr/>
        </p:nvSpPr>
        <p:spPr>
          <a:xfrm>
            <a:off x="604163" y="5373471"/>
            <a:ext cx="10691813" cy="2031325"/>
          </a:xfrm>
          <a:prstGeom prst="rect">
            <a:avLst/>
          </a:prstGeom>
          <a:noFill/>
        </p:spPr>
        <p:txBody>
          <a:bodyPr wrap="square" rtlCol="0">
            <a:spAutoFit/>
          </a:bodyPr>
          <a:lstStyle/>
          <a:p>
            <a:r>
              <a:rPr lang="de-DE" sz="4200" b="1" dirty="0">
                <a:solidFill>
                  <a:srgbClr val="5B6468"/>
                </a:solidFill>
                <a:latin typeface="Avenir Next Condensed" panose="020B0506020202020204" pitchFamily="34" charset="0"/>
              </a:rPr>
              <a:t>Die Natur ist ein Labor für die Wissenschaft, durch das die Gesellschaft Wissen und Verständnis für die Welt gewinnt.</a:t>
            </a:r>
          </a:p>
        </p:txBody>
      </p:sp>
      <p:sp>
        <p:nvSpPr>
          <p:cNvPr id="6" name="Textfeld 5">
            <a:extLst>
              <a:ext uri="{FF2B5EF4-FFF2-40B4-BE49-F238E27FC236}">
                <a16:creationId xmlns:a16="http://schemas.microsoft.com/office/drawing/2014/main" id="{C81FBAEB-EB71-5E43-9995-C00F6BD787FF}"/>
              </a:ext>
            </a:extLst>
          </p:cNvPr>
          <p:cNvSpPr txBox="1"/>
          <p:nvPr/>
        </p:nvSpPr>
        <p:spPr>
          <a:xfrm rot="16200000">
            <a:off x="-2961893" y="4203026"/>
            <a:ext cx="6311295" cy="276999"/>
          </a:xfrm>
          <a:prstGeom prst="rect">
            <a:avLst/>
          </a:prstGeom>
          <a:noFill/>
        </p:spPr>
        <p:txBody>
          <a:bodyPr wrap="square" rtlCol="0">
            <a:spAutoFit/>
          </a:bodyPr>
          <a:lstStyle/>
          <a:p>
            <a:r>
              <a:rPr lang="de-CH" sz="1200" dirty="0">
                <a:solidFill>
                  <a:schemeClr val="bg1"/>
                </a:solidFill>
                <a:latin typeface="Avenir Next Condensed" panose="020B0506020202020204" pitchFamily="34" charset="0"/>
              </a:rPr>
              <a:t>Kategorie: Relational   </a:t>
            </a:r>
            <a:r>
              <a:rPr lang="de-CH" sz="1200" dirty="0">
                <a:solidFill>
                  <a:srgbClr val="FFFFFF"/>
                </a:solidFill>
                <a:latin typeface="Avenir Next Condensed" panose="020B0506020202020204" pitchFamily="34" charset="0"/>
              </a:rPr>
              <a:t>Foto: Ria Ran </a:t>
            </a:r>
            <a:r>
              <a:rPr lang="de-CH" sz="1200" dirty="0" err="1">
                <a:solidFill>
                  <a:srgbClr val="FFFFFF"/>
                </a:solidFill>
                <a:latin typeface="Avenir Next Condensed" panose="020B0506020202020204" pitchFamily="34" charset="0"/>
              </a:rPr>
              <a:t>Mega</a:t>
            </a:r>
            <a:r>
              <a:rPr lang="de-CH" sz="1200" dirty="0">
                <a:solidFill>
                  <a:srgbClr val="FFFFFF"/>
                </a:solidFill>
                <a:latin typeface="Avenir Next Condensed" panose="020B0506020202020204" pitchFamily="34" charset="0"/>
              </a:rPr>
              <a:t> Marine Survey, </a:t>
            </a:r>
            <a:r>
              <a:rPr lang="de-CH" sz="1200" dirty="0" err="1">
                <a:solidFill>
                  <a:srgbClr val="FFFFFF"/>
                </a:solidFill>
                <a:latin typeface="Avenir Next Condensed" panose="020B0506020202020204" pitchFamily="34" charset="0"/>
              </a:rPr>
              <a:t>Nature@work</a:t>
            </a:r>
            <a:r>
              <a:rPr lang="de-CH" sz="1200" dirty="0">
                <a:solidFill>
                  <a:srgbClr val="FFFFFF"/>
                </a:solidFill>
                <a:latin typeface="Avenir Next Condensed" panose="020B0506020202020204" pitchFamily="34" charset="0"/>
              </a:rPr>
              <a:t> / EEA</a:t>
            </a:r>
          </a:p>
        </p:txBody>
      </p:sp>
    </p:spTree>
    <p:extLst>
      <p:ext uri="{BB962C8B-B14F-4D97-AF65-F5344CB8AC3E}">
        <p14:creationId xmlns:p14="http://schemas.microsoft.com/office/powerpoint/2010/main" val="27860991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FA34FC30-0858-444D-9B8E-557DCC5657BA}"/>
              </a:ext>
            </a:extLst>
          </p:cNvPr>
          <p:cNvPicPr>
            <a:picLocks noChangeAspect="1"/>
          </p:cNvPicPr>
          <p:nvPr/>
        </p:nvPicPr>
        <p:blipFill>
          <a:blip r:embed="rId3"/>
          <a:stretch>
            <a:fillRect/>
          </a:stretch>
        </p:blipFill>
        <p:spPr>
          <a:xfrm>
            <a:off x="-357182" y="-136885"/>
            <a:ext cx="11071489" cy="8303616"/>
          </a:xfrm>
          <a:prstGeom prst="rect">
            <a:avLst/>
          </a:prstGeom>
        </p:spPr>
      </p:pic>
      <p:sp>
        <p:nvSpPr>
          <p:cNvPr id="11" name="Rectangle avec un coin arrondi 5">
            <a:extLst>
              <a:ext uri="{FF2B5EF4-FFF2-40B4-BE49-F238E27FC236}">
                <a16:creationId xmlns:a16="http://schemas.microsoft.com/office/drawing/2014/main" id="{E135DAF7-08DB-8B40-846A-DD54401F7834}"/>
              </a:ext>
            </a:extLst>
          </p:cNvPr>
          <p:cNvSpPr/>
          <p:nvPr/>
        </p:nvSpPr>
        <p:spPr>
          <a:xfrm rot="10800000">
            <a:off x="700091" y="5967881"/>
            <a:ext cx="9544050" cy="1384996"/>
          </a:xfrm>
          <a:prstGeom prst="round1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84" dirty="0"/>
          </a:p>
        </p:txBody>
      </p:sp>
      <p:sp>
        <p:nvSpPr>
          <p:cNvPr id="5" name="Textfeld 4">
            <a:extLst>
              <a:ext uri="{FF2B5EF4-FFF2-40B4-BE49-F238E27FC236}">
                <a16:creationId xmlns:a16="http://schemas.microsoft.com/office/drawing/2014/main" id="{A7688B24-3545-1849-A91A-3DB4EC4A71A7}"/>
              </a:ext>
            </a:extLst>
          </p:cNvPr>
          <p:cNvSpPr txBox="1"/>
          <p:nvPr/>
        </p:nvSpPr>
        <p:spPr>
          <a:xfrm>
            <a:off x="622811" y="5967882"/>
            <a:ext cx="9720263" cy="1384995"/>
          </a:xfrm>
          <a:prstGeom prst="rect">
            <a:avLst/>
          </a:prstGeom>
          <a:noFill/>
        </p:spPr>
        <p:txBody>
          <a:bodyPr wrap="square" rtlCol="0">
            <a:spAutoFit/>
          </a:bodyPr>
          <a:lstStyle/>
          <a:p>
            <a:pPr algn="ctr"/>
            <a:r>
              <a:rPr lang="de-DE" sz="4200" b="1" dirty="0">
                <a:solidFill>
                  <a:srgbClr val="5B6468"/>
                </a:solidFill>
                <a:latin typeface="Avenir Next Condensed" panose="020B0506020202020204" pitchFamily="34" charset="0"/>
              </a:rPr>
              <a:t>Biodiversitätsschutz ist auch die Erhaltung biologischer Forschungsgegenstände. </a:t>
            </a:r>
          </a:p>
        </p:txBody>
      </p:sp>
      <p:sp>
        <p:nvSpPr>
          <p:cNvPr id="6" name="Textfeld 5">
            <a:extLst>
              <a:ext uri="{FF2B5EF4-FFF2-40B4-BE49-F238E27FC236}">
                <a16:creationId xmlns:a16="http://schemas.microsoft.com/office/drawing/2014/main" id="{F8588760-84AD-E145-9EF2-E51261AC0A61}"/>
              </a:ext>
            </a:extLst>
          </p:cNvPr>
          <p:cNvSpPr txBox="1"/>
          <p:nvPr/>
        </p:nvSpPr>
        <p:spPr>
          <a:xfrm rot="16200000">
            <a:off x="-2609862" y="4547310"/>
            <a:ext cx="5473961" cy="276999"/>
          </a:xfrm>
          <a:prstGeom prst="rect">
            <a:avLst/>
          </a:prstGeom>
          <a:noFill/>
        </p:spPr>
        <p:txBody>
          <a:bodyPr wrap="square" rtlCol="0">
            <a:spAutoFit/>
          </a:bodyPr>
          <a:lstStyle/>
          <a:p>
            <a:r>
              <a:rPr lang="de-CH" sz="1200" dirty="0">
                <a:solidFill>
                  <a:schemeClr val="bg1"/>
                </a:solidFill>
                <a:latin typeface="Avenir Next Condensed" panose="020B0506020202020204" pitchFamily="34" charset="0"/>
              </a:rPr>
              <a:t>Kategorie: Relational    </a:t>
            </a:r>
            <a:r>
              <a:rPr lang="de-CH" sz="1200" dirty="0">
                <a:solidFill>
                  <a:srgbClr val="FFFFFF"/>
                </a:solidFill>
                <a:latin typeface="Avenir Next Condensed" panose="020B0506020202020204" pitchFamily="34" charset="0"/>
              </a:rPr>
              <a:t>Foto: Christian Körner</a:t>
            </a:r>
          </a:p>
        </p:txBody>
      </p:sp>
    </p:spTree>
    <p:extLst>
      <p:ext uri="{BB962C8B-B14F-4D97-AF65-F5344CB8AC3E}">
        <p14:creationId xmlns:p14="http://schemas.microsoft.com/office/powerpoint/2010/main" val="13911038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0C43E61-9894-8440-8CC7-A406AAA03F18}"/>
              </a:ext>
            </a:extLst>
          </p:cNvPr>
          <p:cNvPicPr>
            <a:picLocks noChangeAspect="1"/>
          </p:cNvPicPr>
          <p:nvPr/>
        </p:nvPicPr>
        <p:blipFill>
          <a:blip r:embed="rId3"/>
          <a:stretch>
            <a:fillRect/>
          </a:stretch>
        </p:blipFill>
        <p:spPr>
          <a:xfrm>
            <a:off x="-2444852" y="-415299"/>
            <a:ext cx="14159649" cy="7974974"/>
          </a:xfrm>
          <a:prstGeom prst="rect">
            <a:avLst/>
          </a:prstGeom>
        </p:spPr>
      </p:pic>
      <p:sp>
        <p:nvSpPr>
          <p:cNvPr id="7" name="Rectangle avec un coin arrondi 5">
            <a:extLst>
              <a:ext uri="{FF2B5EF4-FFF2-40B4-BE49-F238E27FC236}">
                <a16:creationId xmlns:a16="http://schemas.microsoft.com/office/drawing/2014/main" id="{AC213CC8-C586-5C43-82AF-10BA04CC3555}"/>
              </a:ext>
            </a:extLst>
          </p:cNvPr>
          <p:cNvSpPr/>
          <p:nvPr/>
        </p:nvSpPr>
        <p:spPr>
          <a:xfrm rot="10800000">
            <a:off x="532281" y="5502447"/>
            <a:ext cx="10359559" cy="1930185"/>
          </a:xfrm>
          <a:prstGeom prst="round1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84" dirty="0"/>
          </a:p>
        </p:txBody>
      </p:sp>
      <p:sp>
        <p:nvSpPr>
          <p:cNvPr id="5" name="Textfeld 4">
            <a:extLst>
              <a:ext uri="{FF2B5EF4-FFF2-40B4-BE49-F238E27FC236}">
                <a16:creationId xmlns:a16="http://schemas.microsoft.com/office/drawing/2014/main" id="{260A39B3-DE88-6D40-9FAA-E1FFF174583F}"/>
              </a:ext>
            </a:extLst>
          </p:cNvPr>
          <p:cNvSpPr txBox="1"/>
          <p:nvPr/>
        </p:nvSpPr>
        <p:spPr>
          <a:xfrm>
            <a:off x="653422" y="5473868"/>
            <a:ext cx="10691813" cy="2031325"/>
          </a:xfrm>
          <a:prstGeom prst="rect">
            <a:avLst/>
          </a:prstGeom>
          <a:noFill/>
        </p:spPr>
        <p:txBody>
          <a:bodyPr wrap="square" rtlCol="0">
            <a:spAutoFit/>
          </a:bodyPr>
          <a:lstStyle/>
          <a:p>
            <a:r>
              <a:rPr lang="de-DE" sz="4200" b="1" dirty="0">
                <a:solidFill>
                  <a:srgbClr val="5B6468"/>
                </a:solidFill>
                <a:latin typeface="Avenir Next Condensed" panose="020B0506020202020204" pitchFamily="34" charset="0"/>
              </a:rPr>
              <a:t>Landschaften, Lebensräume und Organismen ermöglichen es dem Menschen, wertvolles Wissen und Bildung zu erwerben. </a:t>
            </a:r>
          </a:p>
        </p:txBody>
      </p:sp>
      <p:sp>
        <p:nvSpPr>
          <p:cNvPr id="6" name="Textfeld 5">
            <a:extLst>
              <a:ext uri="{FF2B5EF4-FFF2-40B4-BE49-F238E27FC236}">
                <a16:creationId xmlns:a16="http://schemas.microsoft.com/office/drawing/2014/main" id="{C81FBAEB-EB71-5E43-9995-C00F6BD787FF}"/>
              </a:ext>
            </a:extLst>
          </p:cNvPr>
          <p:cNvSpPr txBox="1"/>
          <p:nvPr/>
        </p:nvSpPr>
        <p:spPr>
          <a:xfrm rot="16200000">
            <a:off x="-2961893" y="4203026"/>
            <a:ext cx="6311295" cy="276999"/>
          </a:xfrm>
          <a:prstGeom prst="rect">
            <a:avLst/>
          </a:prstGeom>
          <a:noFill/>
        </p:spPr>
        <p:txBody>
          <a:bodyPr wrap="square" rtlCol="0">
            <a:spAutoFit/>
          </a:bodyPr>
          <a:lstStyle/>
          <a:p>
            <a:r>
              <a:rPr lang="de-CH" sz="1200" dirty="0">
                <a:solidFill>
                  <a:schemeClr val="bg1"/>
                </a:solidFill>
                <a:latin typeface="Avenir Next Condensed" panose="020B0506020202020204" pitchFamily="34" charset="0"/>
              </a:rPr>
              <a:t>Kategorie: Relational     </a:t>
            </a:r>
            <a:r>
              <a:rPr lang="de-CH" sz="1200" dirty="0">
                <a:solidFill>
                  <a:srgbClr val="FFFFFF"/>
                </a:solidFill>
                <a:latin typeface="Avenir Next Condensed" panose="020B0506020202020204" pitchFamily="34" charset="0"/>
              </a:rPr>
              <a:t>Bild: Eduard Ender, 1856, Alexander von Humboldt &amp; Aimé </a:t>
            </a:r>
            <a:r>
              <a:rPr lang="de-CH" sz="1200" dirty="0" err="1">
                <a:solidFill>
                  <a:srgbClr val="FFFFFF"/>
                </a:solidFill>
                <a:latin typeface="Avenir Next Condensed" panose="020B0506020202020204" pitchFamily="34" charset="0"/>
              </a:rPr>
              <a:t>Bonpland</a:t>
            </a:r>
            <a:endParaRPr lang="de-CH" sz="1200" dirty="0">
              <a:solidFill>
                <a:srgbClr val="FFFFFF"/>
              </a:solidFill>
              <a:latin typeface="Avenir Next Condensed" panose="020B0506020202020204" pitchFamily="34" charset="0"/>
            </a:endParaRPr>
          </a:p>
        </p:txBody>
      </p:sp>
    </p:spTree>
    <p:extLst>
      <p:ext uri="{BB962C8B-B14F-4D97-AF65-F5344CB8AC3E}">
        <p14:creationId xmlns:p14="http://schemas.microsoft.com/office/powerpoint/2010/main" val="28201465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CFB1D87-8DC5-094F-8142-A6E48DB5A877}"/>
              </a:ext>
            </a:extLst>
          </p:cNvPr>
          <p:cNvSpPr>
            <a:spLocks noGrp="1"/>
          </p:cNvSpPr>
          <p:nvPr>
            <p:ph idx="1"/>
          </p:nvPr>
        </p:nvSpPr>
        <p:spPr>
          <a:xfrm>
            <a:off x="388936" y="1036419"/>
            <a:ext cx="9535943" cy="2964304"/>
          </a:xfrm>
        </p:spPr>
        <p:txBody>
          <a:bodyPr/>
          <a:lstStyle/>
          <a:p>
            <a:pPr marL="0" indent="0">
              <a:buNone/>
            </a:pPr>
            <a:r>
              <a:rPr lang="de-DE" b="1" dirty="0"/>
              <a:t>Das Forum Biodiversität Schweiz hat in dieser Präsentation die wichtigsten Argumente für die Erhaltung der Biodiversität zusammengetragen. </a:t>
            </a:r>
          </a:p>
          <a:p>
            <a:pPr marL="0" indent="0">
              <a:buNone/>
            </a:pPr>
            <a:r>
              <a:rPr lang="de-CH" b="1" dirty="0"/>
              <a:t>Die Argumente lassen sich grob in 3 Kategorien einteilen </a:t>
            </a:r>
            <a:r>
              <a:rPr lang="de-CH" dirty="0"/>
              <a:t>(Pascual et al. 2017), die jeweils am linken Rand der Folie vermerkt sind: </a:t>
            </a:r>
          </a:p>
          <a:p>
            <a:r>
              <a:rPr lang="de-CH" b="1" dirty="0"/>
              <a:t>Intrinsische Argumente</a:t>
            </a:r>
            <a:r>
              <a:rPr lang="de-CH" dirty="0"/>
              <a:t>: Biodiversität hat einen Wert jenseits aller menschlichen Bedürfnisse und Ansprüche und unabhängig von der menschlichen Existenz (nicht-anthropozentrische Werte).</a:t>
            </a:r>
          </a:p>
          <a:p>
            <a:r>
              <a:rPr lang="de-CH" b="1" dirty="0"/>
              <a:t>Instrumentelle Argumente</a:t>
            </a:r>
            <a:r>
              <a:rPr lang="de-CH" dirty="0"/>
              <a:t>: Biodiversität ist wertvoll, weil der Mensch vollständig abhängig ist von den Ressourcen und Leistungen, die die Biosphäre mit ihrer Vielfalt bereithält. Im Fokus sind die Beiträge der Natur für den Menschen (</a:t>
            </a:r>
            <a:r>
              <a:rPr lang="de-CH" b="1" dirty="0" err="1"/>
              <a:t>N</a:t>
            </a:r>
            <a:r>
              <a:rPr lang="de-CH" dirty="0" err="1"/>
              <a:t>ature’s</a:t>
            </a:r>
            <a:r>
              <a:rPr lang="de-CH" dirty="0"/>
              <a:t> </a:t>
            </a:r>
            <a:r>
              <a:rPr lang="de-CH" b="1" dirty="0" err="1"/>
              <a:t>C</a:t>
            </a:r>
            <a:r>
              <a:rPr lang="de-CH" dirty="0" err="1"/>
              <a:t>ontributions</a:t>
            </a:r>
            <a:r>
              <a:rPr lang="de-CH" dirty="0"/>
              <a:t> </a:t>
            </a:r>
            <a:r>
              <a:rPr lang="de-CH" dirty="0" err="1"/>
              <a:t>to</a:t>
            </a:r>
            <a:r>
              <a:rPr lang="de-CH" dirty="0"/>
              <a:t> </a:t>
            </a:r>
            <a:r>
              <a:rPr lang="de-CH" b="1" dirty="0"/>
              <a:t>P</a:t>
            </a:r>
            <a:r>
              <a:rPr lang="de-CH" dirty="0"/>
              <a:t>eople,</a:t>
            </a:r>
            <a:r>
              <a:rPr lang="de-CH" b="1" dirty="0"/>
              <a:t> NCP </a:t>
            </a:r>
            <a:r>
              <a:rPr lang="de-CH" dirty="0"/>
              <a:t>1-14, Diaz et al. 2018), die auf anthropozentrischen Werten basieren. </a:t>
            </a:r>
          </a:p>
          <a:p>
            <a:r>
              <a:rPr lang="de-CH" b="1" dirty="0"/>
              <a:t>Relationale Argumente</a:t>
            </a:r>
            <a:r>
              <a:rPr lang="de-CH" dirty="0"/>
              <a:t>: Die Beziehung zur Natur ist ein wesentlicher Faktor menschlichen Wohlbefindens. Liebe zur und das Erforschen von Natur, Erlebnisse von Verbundenheit und Heimat, und Kontemplation tragen wesentlich zu unserer menschlichen Lebensqualität bei (NCP 15-18). </a:t>
            </a:r>
          </a:p>
          <a:p>
            <a:pPr marL="0" indent="0">
              <a:buNone/>
            </a:pPr>
            <a:r>
              <a:rPr lang="de-DE" dirty="0"/>
              <a:t>Die Argumente sind jeweils mit </a:t>
            </a:r>
            <a:r>
              <a:rPr lang="de-DE" b="1" dirty="0"/>
              <a:t>wissenschaftlichen Publikationen </a:t>
            </a:r>
            <a:r>
              <a:rPr lang="de-DE" dirty="0"/>
              <a:t>belegt, sie sind in den Notizen bei jeder Folie zu finden. Die Sammlung ist nicht </a:t>
            </a:r>
            <a:r>
              <a:rPr lang="de-DE" dirty="0" err="1"/>
              <a:t>abschliessend</a:t>
            </a:r>
            <a:r>
              <a:rPr lang="de-DE" dirty="0"/>
              <a:t>, wird von uns aktualisiert und kann je nach Bedarf ans </a:t>
            </a:r>
            <a:r>
              <a:rPr lang="de-DE" b="1" dirty="0"/>
              <a:t>Zielpublikum</a:t>
            </a:r>
            <a:r>
              <a:rPr lang="de-DE" dirty="0"/>
              <a:t> angepasst werden (</a:t>
            </a:r>
            <a:r>
              <a:rPr lang="de-DE" dirty="0">
                <a:sym typeface="Wingdings" pitchFamily="2" charset="2"/>
              </a:rPr>
              <a:t> siehe nächste Folie). </a:t>
            </a:r>
            <a:endParaRPr lang="de-CH" dirty="0"/>
          </a:p>
        </p:txBody>
      </p:sp>
      <p:sp>
        <p:nvSpPr>
          <p:cNvPr id="3" name="Titel 2">
            <a:extLst>
              <a:ext uri="{FF2B5EF4-FFF2-40B4-BE49-F238E27FC236}">
                <a16:creationId xmlns:a16="http://schemas.microsoft.com/office/drawing/2014/main" id="{7D61F98B-9C94-A54C-BB43-F5C6261A686E}"/>
              </a:ext>
            </a:extLst>
          </p:cNvPr>
          <p:cNvSpPr>
            <a:spLocks noGrp="1"/>
          </p:cNvSpPr>
          <p:nvPr>
            <p:ph type="title"/>
          </p:nvPr>
        </p:nvSpPr>
        <p:spPr>
          <a:xfrm>
            <a:off x="214313" y="363317"/>
            <a:ext cx="10477500" cy="730250"/>
          </a:xfrm>
        </p:spPr>
        <p:txBody>
          <a:bodyPr/>
          <a:lstStyle/>
          <a:p>
            <a:r>
              <a:rPr lang="de-CH" sz="4200" dirty="0"/>
              <a:t>Argumente für die Erhaltung der Biodiversität</a:t>
            </a:r>
            <a:r>
              <a:rPr lang="de-DE" sz="4200" dirty="0"/>
              <a:t> </a:t>
            </a:r>
          </a:p>
        </p:txBody>
      </p:sp>
      <p:sp>
        <p:nvSpPr>
          <p:cNvPr id="5" name="Fußzeilenplatzhalter 4">
            <a:extLst>
              <a:ext uri="{FF2B5EF4-FFF2-40B4-BE49-F238E27FC236}">
                <a16:creationId xmlns:a16="http://schemas.microsoft.com/office/drawing/2014/main" id="{5EA469E1-72CC-4E48-9295-08E380529942}"/>
              </a:ext>
            </a:extLst>
          </p:cNvPr>
          <p:cNvSpPr>
            <a:spLocks noGrp="1"/>
          </p:cNvSpPr>
          <p:nvPr>
            <p:ph type="ftr" sz="quarter" idx="11"/>
          </p:nvPr>
        </p:nvSpPr>
        <p:spPr>
          <a:xfrm>
            <a:off x="3720663" y="7173310"/>
            <a:ext cx="6971150" cy="386366"/>
          </a:xfrm>
        </p:spPr>
        <p:txBody>
          <a:bodyPr/>
          <a:lstStyle/>
          <a:p>
            <a:r>
              <a:rPr lang="de-DE" dirty="0"/>
              <a:t>Forum Biodiversität Schweiz, SCNAT (April 2020): Argumente für die Erhaltung der Biodiversität</a:t>
            </a:r>
          </a:p>
        </p:txBody>
      </p:sp>
      <p:sp>
        <p:nvSpPr>
          <p:cNvPr id="6" name="Textplatzhalter 3">
            <a:extLst>
              <a:ext uri="{FF2B5EF4-FFF2-40B4-BE49-F238E27FC236}">
                <a16:creationId xmlns:a16="http://schemas.microsoft.com/office/drawing/2014/main" id="{CD93D157-F266-D947-B382-7051B199E4D0}"/>
              </a:ext>
            </a:extLst>
          </p:cNvPr>
          <p:cNvSpPr txBox="1">
            <a:spLocks/>
          </p:cNvSpPr>
          <p:nvPr/>
        </p:nvSpPr>
        <p:spPr>
          <a:xfrm>
            <a:off x="846137" y="6158251"/>
            <a:ext cx="9535942" cy="825874"/>
          </a:xfrm>
          <a:prstGeom prst="rect">
            <a:avLst/>
          </a:prstGeom>
        </p:spPr>
        <p:txBody>
          <a:bodyPr vert="horz" lIns="91440" tIns="45720" rIns="91440" bIns="45720" rtlCol="0">
            <a:noAutofit/>
          </a:bodyPr>
          <a:lstStyle>
            <a:lvl1pPr marL="180975" indent="-180975" algn="l" defTabSz="914400" rtl="0" eaLnBrk="1" latinLnBrk="0" hangingPunct="1">
              <a:lnSpc>
                <a:spcPts val="2500"/>
              </a:lnSpc>
              <a:spcBef>
                <a:spcPts val="1000"/>
              </a:spcBef>
              <a:buFont typeface="Arial"/>
              <a:buChar char="•"/>
              <a:tabLst/>
              <a:defRPr sz="2000" b="1" i="0" kern="1200">
                <a:solidFill>
                  <a:srgbClr val="5B6468"/>
                </a:solidFill>
                <a:latin typeface="Avenir Next Condensed" charset="0"/>
                <a:ea typeface="Avenir Next Condensed" charset="0"/>
                <a:cs typeface="Avenir Next Condensed" charset="0"/>
              </a:defRPr>
            </a:lvl1pPr>
            <a:lvl2pPr marL="444500" indent="-222250" algn="l" defTabSz="914400" rtl="0" eaLnBrk="1" latinLnBrk="0" hangingPunct="1">
              <a:lnSpc>
                <a:spcPts val="2500"/>
              </a:lnSpc>
              <a:spcBef>
                <a:spcPts val="500"/>
              </a:spcBef>
              <a:buFont typeface="Symbol" charset="2"/>
              <a:buChar char="-"/>
              <a:tabLst/>
              <a:defRPr sz="2000" b="0" i="0" kern="1200">
                <a:solidFill>
                  <a:srgbClr val="5B6468"/>
                </a:solidFill>
                <a:latin typeface="Avenir Next Condensed" charset="0"/>
                <a:ea typeface="Avenir Next Condensed" charset="0"/>
                <a:cs typeface="Avenir Next Condensed" charset="0"/>
              </a:defRPr>
            </a:lvl2pPr>
            <a:lvl3pPr marL="668338" indent="-223838" algn="l" defTabSz="914400" rtl="0" eaLnBrk="1" latinLnBrk="0" hangingPunct="1">
              <a:lnSpc>
                <a:spcPts val="2500"/>
              </a:lnSpc>
              <a:spcBef>
                <a:spcPts val="500"/>
              </a:spcBef>
              <a:buFont typeface="CharisSIL" charset="0"/>
              <a:buChar char="‣"/>
              <a:tabLst/>
              <a:defRPr sz="2000" b="0" i="0" kern="1200">
                <a:solidFill>
                  <a:srgbClr val="5B6468"/>
                </a:solidFill>
                <a:latin typeface="Avenir Next Condensed" charset="0"/>
                <a:ea typeface="Avenir Next Condensed" charset="0"/>
                <a:cs typeface="Avenir Next Condensed" charset="0"/>
              </a:defRPr>
            </a:lvl3pPr>
            <a:lvl4pPr marL="890588" indent="-222250" algn="l" defTabSz="914400" rtl="0" eaLnBrk="1" latinLnBrk="0" hangingPunct="1">
              <a:lnSpc>
                <a:spcPts val="2500"/>
              </a:lnSpc>
              <a:spcBef>
                <a:spcPts val="500"/>
              </a:spcBef>
              <a:buFont typeface="LucidaGrande" charset="0"/>
              <a:buChar char="▹"/>
              <a:tabLst/>
              <a:defRPr sz="2000" b="0" i="0" kern="1200">
                <a:solidFill>
                  <a:srgbClr val="5B6468"/>
                </a:solidFill>
                <a:latin typeface="Avenir Next Condensed" charset="0"/>
                <a:ea typeface="Avenir Next Condensed" charset="0"/>
                <a:cs typeface="Avenir Next Condensed" charset="0"/>
              </a:defRPr>
            </a:lvl4pPr>
            <a:lvl5pPr marL="2057400" marR="0" indent="-228600" algn="l" defTabSz="914400" rtl="0" eaLnBrk="1" fontAlgn="auto" latinLnBrk="0" hangingPunct="1">
              <a:lnSpc>
                <a:spcPct val="90000"/>
              </a:lnSpc>
              <a:spcBef>
                <a:spcPts val="500"/>
              </a:spcBef>
              <a:spcAft>
                <a:spcPts val="0"/>
              </a:spcAft>
              <a:buClrTx/>
              <a:buSzTx/>
              <a:buFont typeface="Menlo-Regular" charset="0"/>
              <a:buNone/>
              <a:tabLst/>
              <a:defRPr sz="2000" b="0" i="0" kern="1200">
                <a:solidFill>
                  <a:srgbClr val="5B6468"/>
                </a:solidFill>
                <a:latin typeface="Avenir Next Condensed" charset="0"/>
                <a:ea typeface="Avenir Next Condensed" charset="0"/>
                <a:cs typeface="Avenir Next Condensed"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de-DE" dirty="0"/>
          </a:p>
        </p:txBody>
      </p:sp>
    </p:spTree>
    <p:extLst>
      <p:ext uri="{BB962C8B-B14F-4D97-AF65-F5344CB8AC3E}">
        <p14:creationId xmlns:p14="http://schemas.microsoft.com/office/powerpoint/2010/main" val="1644438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5C22C7F-B749-8946-B1DC-F26DD745B3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9844" y="0"/>
            <a:ext cx="11514101" cy="7559675"/>
          </a:xfrm>
          <a:prstGeom prst="rect">
            <a:avLst/>
          </a:prstGeom>
        </p:spPr>
      </p:pic>
      <p:sp>
        <p:nvSpPr>
          <p:cNvPr id="6" name="Rectangle avec un coin arrondi 5">
            <a:extLst>
              <a:ext uri="{FF2B5EF4-FFF2-40B4-BE49-F238E27FC236}">
                <a16:creationId xmlns:a16="http://schemas.microsoft.com/office/drawing/2014/main" id="{D252ADE5-A082-1042-8975-E879BDE0480B}"/>
              </a:ext>
            </a:extLst>
          </p:cNvPr>
          <p:cNvSpPr/>
          <p:nvPr/>
        </p:nvSpPr>
        <p:spPr>
          <a:xfrm rot="10800000">
            <a:off x="552844" y="5955543"/>
            <a:ext cx="9677016" cy="1446550"/>
          </a:xfrm>
          <a:prstGeom prst="round1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84" dirty="0"/>
          </a:p>
        </p:txBody>
      </p:sp>
      <p:sp>
        <p:nvSpPr>
          <p:cNvPr id="4" name="Textfeld 3">
            <a:extLst>
              <a:ext uri="{FF2B5EF4-FFF2-40B4-BE49-F238E27FC236}">
                <a16:creationId xmlns:a16="http://schemas.microsoft.com/office/drawing/2014/main" id="{857DC6EE-8B80-B445-B94F-86D60E4105C9}"/>
              </a:ext>
            </a:extLst>
          </p:cNvPr>
          <p:cNvSpPr txBox="1"/>
          <p:nvPr/>
        </p:nvSpPr>
        <p:spPr>
          <a:xfrm>
            <a:off x="676285" y="6017098"/>
            <a:ext cx="9553575" cy="1384995"/>
          </a:xfrm>
          <a:prstGeom prst="rect">
            <a:avLst/>
          </a:prstGeom>
          <a:noFill/>
        </p:spPr>
        <p:txBody>
          <a:bodyPr wrap="square" rtlCol="0">
            <a:spAutoFit/>
          </a:bodyPr>
          <a:lstStyle/>
          <a:p>
            <a:r>
              <a:rPr lang="de-DE" sz="4200" b="1" dirty="0">
                <a:solidFill>
                  <a:srgbClr val="5B6468"/>
                </a:solidFill>
                <a:latin typeface="Avenir Next Condensed" panose="020B0506020202020204" pitchFamily="34" charset="0"/>
              </a:rPr>
              <a:t>Das Aussterben einer Art ist wie der Verlust eines </a:t>
            </a:r>
            <a:r>
              <a:rPr lang="de-DE" sz="4200" b="1" dirty="0" err="1">
                <a:solidFill>
                  <a:srgbClr val="5B6468"/>
                </a:solidFill>
                <a:latin typeface="Avenir Next Condensed" panose="020B0506020202020204" pitchFamily="34" charset="0"/>
              </a:rPr>
              <a:t>grossen</a:t>
            </a:r>
            <a:r>
              <a:rPr lang="de-DE" sz="4200" b="1" dirty="0">
                <a:solidFill>
                  <a:srgbClr val="5B6468"/>
                </a:solidFill>
                <a:latin typeface="Avenir Next Condensed" panose="020B0506020202020204" pitchFamily="34" charset="0"/>
              </a:rPr>
              <a:t> Kunstwerks.</a:t>
            </a:r>
          </a:p>
        </p:txBody>
      </p:sp>
      <p:sp>
        <p:nvSpPr>
          <p:cNvPr id="5" name="Textfeld 4">
            <a:extLst>
              <a:ext uri="{FF2B5EF4-FFF2-40B4-BE49-F238E27FC236}">
                <a16:creationId xmlns:a16="http://schemas.microsoft.com/office/drawing/2014/main" id="{C87BA193-211C-CC4E-8B4B-EFFC664A2C16}"/>
              </a:ext>
            </a:extLst>
          </p:cNvPr>
          <p:cNvSpPr txBox="1"/>
          <p:nvPr/>
        </p:nvSpPr>
        <p:spPr>
          <a:xfrm rot="16200000">
            <a:off x="-2522666" y="4504447"/>
            <a:ext cx="5473961" cy="276999"/>
          </a:xfrm>
          <a:prstGeom prst="rect">
            <a:avLst/>
          </a:prstGeom>
          <a:noFill/>
        </p:spPr>
        <p:txBody>
          <a:bodyPr wrap="square" rtlCol="0">
            <a:spAutoFit/>
          </a:bodyPr>
          <a:lstStyle/>
          <a:p>
            <a:r>
              <a:rPr lang="de-CH" sz="1200" dirty="0">
                <a:solidFill>
                  <a:schemeClr val="bg1"/>
                </a:solidFill>
                <a:latin typeface="Avenir Next Condensed" panose="020B0506020202020204" pitchFamily="34" charset="0"/>
              </a:rPr>
              <a:t>Kategorie: Relational   </a:t>
            </a:r>
            <a:r>
              <a:rPr lang="de-CH" sz="1200" dirty="0">
                <a:solidFill>
                  <a:srgbClr val="FFFFFF"/>
                </a:solidFill>
                <a:latin typeface="Avenir Next Condensed" panose="020B0506020202020204" pitchFamily="34" charset="0"/>
              </a:rPr>
              <a:t>Foto: Lajos </a:t>
            </a:r>
            <a:r>
              <a:rPr lang="de-CH" sz="1200" dirty="0" err="1">
                <a:solidFill>
                  <a:srgbClr val="FFFFFF"/>
                </a:solidFill>
                <a:latin typeface="Avenir Next Condensed" panose="020B0506020202020204" pitchFamily="34" charset="0"/>
              </a:rPr>
              <a:t>Hajdu</a:t>
            </a:r>
            <a:r>
              <a:rPr lang="de-CH" sz="1200" dirty="0">
                <a:solidFill>
                  <a:srgbClr val="FFFFFF"/>
                </a:solidFill>
                <a:latin typeface="Avenir Next Condensed" panose="020B0506020202020204" pitchFamily="34" charset="0"/>
              </a:rPr>
              <a:t>, </a:t>
            </a:r>
            <a:r>
              <a:rPr lang="de-CH" sz="1200" dirty="0" err="1">
                <a:solidFill>
                  <a:srgbClr val="FFFFFF"/>
                </a:solidFill>
                <a:latin typeface="Avenir Next Condensed" panose="020B0506020202020204" pitchFamily="34" charset="0"/>
              </a:rPr>
              <a:t>WaterPIX</a:t>
            </a:r>
            <a:r>
              <a:rPr lang="de-CH" sz="1200" dirty="0">
                <a:solidFill>
                  <a:srgbClr val="FFFFFF"/>
                </a:solidFill>
                <a:latin typeface="Avenir Next Condensed" panose="020B0506020202020204" pitchFamily="34" charset="0"/>
              </a:rPr>
              <a:t> / EEA</a:t>
            </a:r>
          </a:p>
        </p:txBody>
      </p:sp>
    </p:spTree>
    <p:extLst>
      <p:ext uri="{BB962C8B-B14F-4D97-AF65-F5344CB8AC3E}">
        <p14:creationId xmlns:p14="http://schemas.microsoft.com/office/powerpoint/2010/main" val="14176572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0106FBEB-C5EE-BE47-B2AB-DCC22958D9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7700" y="0"/>
            <a:ext cx="11339513" cy="7559675"/>
          </a:xfrm>
          <a:prstGeom prst="rect">
            <a:avLst/>
          </a:prstGeom>
        </p:spPr>
      </p:pic>
      <p:sp>
        <p:nvSpPr>
          <p:cNvPr id="9" name="Rectangle avec un coin arrondi 5">
            <a:extLst>
              <a:ext uri="{FF2B5EF4-FFF2-40B4-BE49-F238E27FC236}">
                <a16:creationId xmlns:a16="http://schemas.microsoft.com/office/drawing/2014/main" id="{E1F42BD3-624D-584E-9A05-269459F67E8E}"/>
              </a:ext>
            </a:extLst>
          </p:cNvPr>
          <p:cNvSpPr/>
          <p:nvPr/>
        </p:nvSpPr>
        <p:spPr>
          <a:xfrm rot="10800000">
            <a:off x="497541" y="5293948"/>
            <a:ext cx="9749118" cy="2048248"/>
          </a:xfrm>
          <a:prstGeom prst="round1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84" dirty="0"/>
          </a:p>
        </p:txBody>
      </p:sp>
      <p:sp>
        <p:nvSpPr>
          <p:cNvPr id="5" name="Textfeld 4">
            <a:extLst>
              <a:ext uri="{FF2B5EF4-FFF2-40B4-BE49-F238E27FC236}">
                <a16:creationId xmlns:a16="http://schemas.microsoft.com/office/drawing/2014/main" id="{A7688B24-3545-1849-A91A-3DB4EC4A71A7}"/>
              </a:ext>
            </a:extLst>
          </p:cNvPr>
          <p:cNvSpPr txBox="1"/>
          <p:nvPr/>
        </p:nvSpPr>
        <p:spPr>
          <a:xfrm>
            <a:off x="538163" y="5293948"/>
            <a:ext cx="9720263" cy="2031325"/>
          </a:xfrm>
          <a:prstGeom prst="rect">
            <a:avLst/>
          </a:prstGeom>
          <a:noFill/>
        </p:spPr>
        <p:txBody>
          <a:bodyPr wrap="square" rtlCol="0">
            <a:spAutoFit/>
          </a:bodyPr>
          <a:lstStyle/>
          <a:p>
            <a:r>
              <a:rPr lang="de-DE" sz="4200" b="1" dirty="0">
                <a:solidFill>
                  <a:srgbClr val="5B6468"/>
                </a:solidFill>
                <a:latin typeface="Avenir Next Condensed" panose="020B0506020202020204" pitchFamily="34" charset="0"/>
              </a:rPr>
              <a:t>In einer natürlichen, biologisch vielfältigen Umgebung erholen wir uns; wir wählen sie für unsere Ferien und Freizeitaktivitäten. </a:t>
            </a:r>
          </a:p>
        </p:txBody>
      </p:sp>
      <p:sp>
        <p:nvSpPr>
          <p:cNvPr id="6" name="Textfeld 5">
            <a:extLst>
              <a:ext uri="{FF2B5EF4-FFF2-40B4-BE49-F238E27FC236}">
                <a16:creationId xmlns:a16="http://schemas.microsoft.com/office/drawing/2014/main" id="{782221B5-8497-C341-ABE8-D783A81AAC36}"/>
              </a:ext>
            </a:extLst>
          </p:cNvPr>
          <p:cNvSpPr txBox="1"/>
          <p:nvPr/>
        </p:nvSpPr>
        <p:spPr>
          <a:xfrm rot="16200000">
            <a:off x="-2797321" y="4331275"/>
            <a:ext cx="5848879" cy="276999"/>
          </a:xfrm>
          <a:prstGeom prst="rect">
            <a:avLst/>
          </a:prstGeom>
          <a:noFill/>
        </p:spPr>
        <p:txBody>
          <a:bodyPr wrap="square" rtlCol="0">
            <a:spAutoFit/>
          </a:bodyPr>
          <a:lstStyle/>
          <a:p>
            <a:r>
              <a:rPr lang="de-CH" sz="1200" dirty="0">
                <a:solidFill>
                  <a:schemeClr val="bg1"/>
                </a:solidFill>
                <a:latin typeface="Avenir Next Condensed" panose="020B0506020202020204" pitchFamily="34" charset="0"/>
              </a:rPr>
              <a:t>Kategorie: Relational    </a:t>
            </a:r>
            <a:r>
              <a:rPr lang="de-CH" sz="1200" dirty="0">
                <a:solidFill>
                  <a:srgbClr val="FFFFFF"/>
                </a:solidFill>
                <a:latin typeface="Avenir Next Condensed" panose="020B0506020202020204" pitchFamily="34" charset="0"/>
              </a:rPr>
              <a:t>Foto: </a:t>
            </a:r>
            <a:r>
              <a:rPr lang="de-CH" sz="1200" dirty="0" err="1">
                <a:solidFill>
                  <a:srgbClr val="FFFFFF"/>
                </a:solidFill>
                <a:latin typeface="Avenir Next Condensed" panose="020B0506020202020204" pitchFamily="34" charset="0"/>
              </a:rPr>
              <a:t>PlitNina</a:t>
            </a:r>
            <a:r>
              <a:rPr lang="de-CH" sz="1200" dirty="0">
                <a:solidFill>
                  <a:srgbClr val="FFFFFF"/>
                </a:solidFill>
                <a:latin typeface="Avenir Next Condensed" panose="020B0506020202020204" pitchFamily="34" charset="0"/>
              </a:rPr>
              <a:t> </a:t>
            </a:r>
            <a:r>
              <a:rPr lang="de-CH" sz="1200" dirty="0" err="1">
                <a:solidFill>
                  <a:srgbClr val="FFFFFF"/>
                </a:solidFill>
                <a:latin typeface="Avenir Next Condensed" panose="020B0506020202020204" pitchFamily="34" charset="0"/>
              </a:rPr>
              <a:t>Lozej</a:t>
            </a:r>
            <a:r>
              <a:rPr lang="de-CH" sz="1200" dirty="0">
                <a:solidFill>
                  <a:srgbClr val="FFFFFF"/>
                </a:solidFill>
                <a:latin typeface="Avenir Next Condensed" panose="020B0506020202020204" pitchFamily="34" charset="0"/>
              </a:rPr>
              <a:t>  (vice </a:t>
            </a:r>
            <a:r>
              <a:rPr lang="de-CH" sz="1200" dirty="0" err="1">
                <a:solidFill>
                  <a:srgbClr val="FFFFFF"/>
                </a:solidFill>
                <a:latin typeface="Avenir Next Condensed" panose="020B0506020202020204" pitchFamily="34" charset="0"/>
              </a:rPr>
              <a:t>Lakes</a:t>
            </a:r>
            <a:r>
              <a:rPr lang="de-CH" sz="1200" dirty="0">
                <a:solidFill>
                  <a:srgbClr val="FFFFFF"/>
                </a:solidFill>
                <a:latin typeface="Avenir Next Condensed" panose="020B0506020202020204" pitchFamily="34" charset="0"/>
              </a:rPr>
              <a:t> National Park, </a:t>
            </a:r>
            <a:r>
              <a:rPr lang="de-CH" sz="1200" dirty="0" err="1">
                <a:solidFill>
                  <a:srgbClr val="FFFFFF"/>
                </a:solidFill>
                <a:latin typeface="Avenir Next Condensed" panose="020B0506020202020204" pitchFamily="34" charset="0"/>
              </a:rPr>
              <a:t>Croatia</a:t>
            </a:r>
            <a:r>
              <a:rPr lang="de-CH" sz="1200" dirty="0">
                <a:solidFill>
                  <a:srgbClr val="FFFFFF"/>
                </a:solidFill>
                <a:latin typeface="Avenir Next Condensed" panose="020B0506020202020204" pitchFamily="34" charset="0"/>
              </a:rPr>
              <a:t>)</a:t>
            </a:r>
          </a:p>
        </p:txBody>
      </p:sp>
    </p:spTree>
    <p:extLst>
      <p:ext uri="{BB962C8B-B14F-4D97-AF65-F5344CB8AC3E}">
        <p14:creationId xmlns:p14="http://schemas.microsoft.com/office/powerpoint/2010/main" val="19162128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CCDBAAC3-E981-DF47-9A33-667D54C665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0187" y="0"/>
            <a:ext cx="11435095" cy="7559675"/>
          </a:xfrm>
          <a:prstGeom prst="rect">
            <a:avLst/>
          </a:prstGeom>
        </p:spPr>
      </p:pic>
      <p:sp>
        <p:nvSpPr>
          <p:cNvPr id="5" name="Rectangle avec un coin arrondi 5">
            <a:extLst>
              <a:ext uri="{FF2B5EF4-FFF2-40B4-BE49-F238E27FC236}">
                <a16:creationId xmlns:a16="http://schemas.microsoft.com/office/drawing/2014/main" id="{2D875B83-9F66-B04A-ADA3-8A2273F0527F}"/>
              </a:ext>
            </a:extLst>
          </p:cNvPr>
          <p:cNvSpPr/>
          <p:nvPr/>
        </p:nvSpPr>
        <p:spPr>
          <a:xfrm rot="10800000">
            <a:off x="700086" y="5964247"/>
            <a:ext cx="9615485" cy="1384995"/>
          </a:xfrm>
          <a:prstGeom prst="round1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84" dirty="0"/>
          </a:p>
        </p:txBody>
      </p:sp>
      <p:sp>
        <p:nvSpPr>
          <p:cNvPr id="6" name="Textfeld 5">
            <a:extLst>
              <a:ext uri="{FF2B5EF4-FFF2-40B4-BE49-F238E27FC236}">
                <a16:creationId xmlns:a16="http://schemas.microsoft.com/office/drawing/2014/main" id="{61FA0259-81C0-4143-ADFB-5008A6E8FC82}"/>
              </a:ext>
            </a:extLst>
          </p:cNvPr>
          <p:cNvSpPr txBox="1"/>
          <p:nvPr/>
        </p:nvSpPr>
        <p:spPr>
          <a:xfrm>
            <a:off x="732746" y="5964248"/>
            <a:ext cx="9615484" cy="1384995"/>
          </a:xfrm>
          <a:prstGeom prst="rect">
            <a:avLst/>
          </a:prstGeom>
          <a:noFill/>
        </p:spPr>
        <p:txBody>
          <a:bodyPr wrap="square" rtlCol="0">
            <a:spAutoFit/>
          </a:bodyPr>
          <a:lstStyle/>
          <a:p>
            <a:r>
              <a:rPr lang="en-US" sz="4200" b="1" dirty="0">
                <a:solidFill>
                  <a:srgbClr val="5B6468"/>
                </a:solidFill>
                <a:latin typeface="Avenir Next Condensed" panose="020B0506020202020204" pitchFamily="34" charset="0"/>
              </a:rPr>
              <a:t>Das </a:t>
            </a:r>
            <a:r>
              <a:rPr lang="en-US" sz="4200" b="1" dirty="0" err="1">
                <a:solidFill>
                  <a:srgbClr val="5B6468"/>
                </a:solidFill>
                <a:latin typeface="Avenir Next Condensed" panose="020B0506020202020204" pitchFamily="34" charset="0"/>
              </a:rPr>
              <a:t>Beobachten</a:t>
            </a:r>
            <a:r>
              <a:rPr lang="en-US" sz="4200" b="1" dirty="0">
                <a:solidFill>
                  <a:srgbClr val="5B6468"/>
                </a:solidFill>
                <a:latin typeface="Avenir Next Condensed" panose="020B0506020202020204" pitchFamily="34" charset="0"/>
              </a:rPr>
              <a:t> von </a:t>
            </a:r>
            <a:r>
              <a:rPr lang="en-US" sz="4200" b="1" dirty="0" err="1">
                <a:solidFill>
                  <a:srgbClr val="5B6468"/>
                </a:solidFill>
                <a:latin typeface="Avenir Next Condensed" panose="020B0506020202020204" pitchFamily="34" charset="0"/>
              </a:rPr>
              <a:t>Natur</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speziellen</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Tieren</a:t>
            </a:r>
            <a:r>
              <a:rPr lang="en-US" sz="4200" b="1" dirty="0">
                <a:solidFill>
                  <a:srgbClr val="5B6468"/>
                </a:solidFill>
                <a:latin typeface="Avenir Next Condensed" panose="020B0506020202020204" pitchFamily="34" charset="0"/>
              </a:rPr>
              <a:t> und </a:t>
            </a:r>
            <a:r>
              <a:rPr lang="en-US" sz="4200" b="1" dirty="0" err="1">
                <a:solidFill>
                  <a:srgbClr val="5B6468"/>
                </a:solidFill>
                <a:latin typeface="Avenir Next Condensed" panose="020B0506020202020204" pitchFamily="34" charset="0"/>
              </a:rPr>
              <a:t>Pflanzen</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bereitet</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Lebensfreude</a:t>
            </a:r>
            <a:r>
              <a:rPr lang="en-US" sz="4200" b="1" dirty="0">
                <a:solidFill>
                  <a:srgbClr val="5B6468"/>
                </a:solidFill>
                <a:latin typeface="Avenir Next Condensed" panose="020B0506020202020204" pitchFamily="34" charset="0"/>
              </a:rPr>
              <a:t>. </a:t>
            </a:r>
            <a:endParaRPr lang="de-DE" sz="4200" b="1" dirty="0">
              <a:solidFill>
                <a:srgbClr val="5B6468"/>
              </a:solidFill>
              <a:latin typeface="Avenir Next Condensed" panose="020B0506020202020204" pitchFamily="34" charset="0"/>
            </a:endParaRPr>
          </a:p>
        </p:txBody>
      </p:sp>
      <p:sp>
        <p:nvSpPr>
          <p:cNvPr id="7" name="Textfeld 6">
            <a:extLst>
              <a:ext uri="{FF2B5EF4-FFF2-40B4-BE49-F238E27FC236}">
                <a16:creationId xmlns:a16="http://schemas.microsoft.com/office/drawing/2014/main" id="{71902E4C-D72B-AB42-A850-E1834C9C1381}"/>
              </a:ext>
            </a:extLst>
          </p:cNvPr>
          <p:cNvSpPr txBox="1"/>
          <p:nvPr/>
        </p:nvSpPr>
        <p:spPr>
          <a:xfrm rot="16200000">
            <a:off x="-2214994" y="4990163"/>
            <a:ext cx="4684225" cy="276999"/>
          </a:xfrm>
          <a:prstGeom prst="rect">
            <a:avLst/>
          </a:prstGeom>
          <a:noFill/>
        </p:spPr>
        <p:txBody>
          <a:bodyPr wrap="square" rtlCol="0">
            <a:spAutoFit/>
          </a:bodyPr>
          <a:lstStyle/>
          <a:p>
            <a:r>
              <a:rPr lang="de-CH" sz="1200" dirty="0">
                <a:solidFill>
                  <a:schemeClr val="bg1"/>
                </a:solidFill>
                <a:latin typeface="Avenir Next Condensed" panose="020B0506020202020204" pitchFamily="34" charset="0"/>
              </a:rPr>
              <a:t>Kategorie: Relational    </a:t>
            </a:r>
            <a:r>
              <a:rPr lang="de-CH" sz="1200" dirty="0">
                <a:solidFill>
                  <a:srgbClr val="FFFFFF"/>
                </a:solidFill>
                <a:latin typeface="Avenir Next Condensed" panose="020B0506020202020204" pitchFamily="34" charset="0"/>
              </a:rPr>
              <a:t>Foto: Angelika </a:t>
            </a:r>
            <a:r>
              <a:rPr lang="de-CH" sz="1200" dirty="0" err="1">
                <a:solidFill>
                  <a:srgbClr val="FFFFFF"/>
                </a:solidFill>
                <a:latin typeface="Avenir Next Condensed" panose="020B0506020202020204" pitchFamily="34" charset="0"/>
              </a:rPr>
              <a:t>Cenkl</a:t>
            </a:r>
            <a:r>
              <a:rPr lang="de-CH" sz="1200" dirty="0">
                <a:solidFill>
                  <a:srgbClr val="FFFFFF"/>
                </a:solidFill>
                <a:latin typeface="Avenir Next Condensed" panose="020B0506020202020204" pitchFamily="34" charset="0"/>
              </a:rPr>
              <a:t>, </a:t>
            </a:r>
            <a:r>
              <a:rPr lang="de-CH" sz="1200" dirty="0" err="1">
                <a:solidFill>
                  <a:srgbClr val="FFFFFF"/>
                </a:solidFill>
                <a:latin typeface="Avenir Next Condensed" panose="020B0506020202020204" pitchFamily="34" charset="0"/>
              </a:rPr>
              <a:t>WaterPIX</a:t>
            </a:r>
            <a:r>
              <a:rPr lang="de-CH" sz="1200" dirty="0">
                <a:solidFill>
                  <a:srgbClr val="FFFFFF"/>
                </a:solidFill>
                <a:latin typeface="Avenir Next Condensed" panose="020B0506020202020204" pitchFamily="34" charset="0"/>
              </a:rPr>
              <a:t> / EEA</a:t>
            </a:r>
          </a:p>
        </p:txBody>
      </p:sp>
    </p:spTree>
    <p:extLst>
      <p:ext uri="{BB962C8B-B14F-4D97-AF65-F5344CB8AC3E}">
        <p14:creationId xmlns:p14="http://schemas.microsoft.com/office/powerpoint/2010/main" val="37160026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D5A96EF9-C12C-074E-B9C2-CD654F3EEA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3850" y="-689882"/>
            <a:ext cx="12374336" cy="8249557"/>
          </a:xfrm>
          <a:prstGeom prst="rect">
            <a:avLst/>
          </a:prstGeom>
        </p:spPr>
      </p:pic>
      <p:sp>
        <p:nvSpPr>
          <p:cNvPr id="7" name="Rectangle avec un coin arrondi 5">
            <a:extLst>
              <a:ext uri="{FF2B5EF4-FFF2-40B4-BE49-F238E27FC236}">
                <a16:creationId xmlns:a16="http://schemas.microsoft.com/office/drawing/2014/main" id="{14213568-8528-9043-8ED7-15E02CC75C7E}"/>
              </a:ext>
            </a:extLst>
          </p:cNvPr>
          <p:cNvSpPr/>
          <p:nvPr/>
        </p:nvSpPr>
        <p:spPr>
          <a:xfrm rot="10800000">
            <a:off x="921377" y="5319016"/>
            <a:ext cx="8851278" cy="2097641"/>
          </a:xfrm>
          <a:prstGeom prst="round1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84" dirty="0"/>
          </a:p>
        </p:txBody>
      </p:sp>
      <p:sp>
        <p:nvSpPr>
          <p:cNvPr id="4" name="Textfeld 3">
            <a:extLst>
              <a:ext uri="{FF2B5EF4-FFF2-40B4-BE49-F238E27FC236}">
                <a16:creationId xmlns:a16="http://schemas.microsoft.com/office/drawing/2014/main" id="{BB1FD2CA-8AF4-8540-81CE-A1AD461A71A7}"/>
              </a:ext>
            </a:extLst>
          </p:cNvPr>
          <p:cNvSpPr txBox="1"/>
          <p:nvPr/>
        </p:nvSpPr>
        <p:spPr>
          <a:xfrm>
            <a:off x="1004100" y="5385334"/>
            <a:ext cx="9526067" cy="2031325"/>
          </a:xfrm>
          <a:prstGeom prst="rect">
            <a:avLst/>
          </a:prstGeom>
          <a:noFill/>
        </p:spPr>
        <p:txBody>
          <a:bodyPr wrap="square" rtlCol="0">
            <a:spAutoFit/>
          </a:bodyPr>
          <a:lstStyle/>
          <a:p>
            <a:r>
              <a:rPr lang="de-DE" sz="4200" b="1" dirty="0">
                <a:solidFill>
                  <a:srgbClr val="5B6468"/>
                </a:solidFill>
                <a:latin typeface="Avenir Next Condensed" panose="020B0506020202020204" pitchFamily="34" charset="0"/>
              </a:rPr>
              <a:t>Der Kontakt mit der Natur trägt zur Gesundheit der Menschen bei und ist wichtig für die Entwicklung der Kinder. </a:t>
            </a:r>
          </a:p>
        </p:txBody>
      </p:sp>
      <p:sp>
        <p:nvSpPr>
          <p:cNvPr id="5" name="Textfeld 4">
            <a:extLst>
              <a:ext uri="{FF2B5EF4-FFF2-40B4-BE49-F238E27FC236}">
                <a16:creationId xmlns:a16="http://schemas.microsoft.com/office/drawing/2014/main" id="{C3533205-5042-C74F-B252-DAA1F5A1BE26}"/>
              </a:ext>
            </a:extLst>
          </p:cNvPr>
          <p:cNvSpPr txBox="1"/>
          <p:nvPr/>
        </p:nvSpPr>
        <p:spPr>
          <a:xfrm rot="16200000">
            <a:off x="-2512753" y="4661617"/>
            <a:ext cx="5473961" cy="276999"/>
          </a:xfrm>
          <a:prstGeom prst="rect">
            <a:avLst/>
          </a:prstGeom>
          <a:noFill/>
        </p:spPr>
        <p:txBody>
          <a:bodyPr wrap="square" rtlCol="0">
            <a:spAutoFit/>
          </a:bodyPr>
          <a:lstStyle/>
          <a:p>
            <a:r>
              <a:rPr lang="de-CH" sz="1200" dirty="0">
                <a:solidFill>
                  <a:srgbClr val="5B6468"/>
                </a:solidFill>
                <a:latin typeface="Avenir Next Condensed" panose="020B0506020202020204" pitchFamily="34" charset="0"/>
              </a:rPr>
              <a:t>Kategorie: Relational   Foto: Adobe Stock</a:t>
            </a:r>
          </a:p>
        </p:txBody>
      </p:sp>
    </p:spTree>
    <p:extLst>
      <p:ext uri="{BB962C8B-B14F-4D97-AF65-F5344CB8AC3E}">
        <p14:creationId xmlns:p14="http://schemas.microsoft.com/office/powerpoint/2010/main" val="37644687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AFBA3BB8-4D97-4949-9964-20EAB1C261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48066" y="0"/>
            <a:ext cx="14120358" cy="7559675"/>
          </a:xfrm>
          <a:prstGeom prst="rect">
            <a:avLst/>
          </a:prstGeom>
        </p:spPr>
      </p:pic>
      <p:sp>
        <p:nvSpPr>
          <p:cNvPr id="2" name="Textfeld 1">
            <a:extLst>
              <a:ext uri="{FF2B5EF4-FFF2-40B4-BE49-F238E27FC236}">
                <a16:creationId xmlns:a16="http://schemas.microsoft.com/office/drawing/2014/main" id="{D8DC8D34-ED54-2A44-BA6D-69D83B503196}"/>
              </a:ext>
            </a:extLst>
          </p:cNvPr>
          <p:cNvSpPr txBox="1"/>
          <p:nvPr/>
        </p:nvSpPr>
        <p:spPr>
          <a:xfrm rot="16200000">
            <a:off x="-2716888" y="4577169"/>
            <a:ext cx="5688013" cy="276999"/>
          </a:xfrm>
          <a:prstGeom prst="rect">
            <a:avLst/>
          </a:prstGeom>
          <a:noFill/>
        </p:spPr>
        <p:txBody>
          <a:bodyPr wrap="square" rtlCol="0">
            <a:spAutoFit/>
          </a:bodyPr>
          <a:lstStyle/>
          <a:p>
            <a:r>
              <a:rPr lang="de-CH" sz="1200" dirty="0">
                <a:solidFill>
                  <a:schemeClr val="bg1"/>
                </a:solidFill>
                <a:latin typeface="Avenir Next Condensed" panose="020B0506020202020204" pitchFamily="34" charset="0"/>
              </a:rPr>
              <a:t>Kategorie: Relational    </a:t>
            </a:r>
            <a:r>
              <a:rPr lang="de-CH" sz="1200" dirty="0">
                <a:solidFill>
                  <a:srgbClr val="FFFFFF"/>
                </a:solidFill>
                <a:latin typeface="Avenir Next Condensed" panose="020B0506020202020204" pitchFamily="34" charset="0"/>
              </a:rPr>
              <a:t>Foto: </a:t>
            </a:r>
            <a:r>
              <a:rPr lang="de-CH" sz="1200" dirty="0" err="1">
                <a:solidFill>
                  <a:srgbClr val="FFFFFF"/>
                </a:solidFill>
                <a:latin typeface="Avenir Next Condensed" panose="020B0506020202020204" pitchFamily="34" charset="0"/>
              </a:rPr>
              <a:t>Martyna</a:t>
            </a:r>
            <a:r>
              <a:rPr lang="de-CH" sz="1200" dirty="0">
                <a:solidFill>
                  <a:srgbClr val="FFFFFF"/>
                </a:solidFill>
                <a:latin typeface="Avenir Next Condensed" panose="020B0506020202020204" pitchFamily="34" charset="0"/>
              </a:rPr>
              <a:t> </a:t>
            </a:r>
            <a:r>
              <a:rPr lang="de-CH" sz="1200" dirty="0" err="1">
                <a:solidFill>
                  <a:srgbClr val="FFFFFF"/>
                </a:solidFill>
                <a:latin typeface="Avenir Next Condensed" panose="020B0506020202020204" pitchFamily="34" charset="0"/>
              </a:rPr>
              <a:t>Bakaite</a:t>
            </a:r>
            <a:r>
              <a:rPr lang="de-CH" sz="1200" dirty="0">
                <a:solidFill>
                  <a:srgbClr val="FFFFFF"/>
                </a:solidFill>
                <a:latin typeface="Avenir Next Condensed" panose="020B0506020202020204" pitchFamily="34" charset="0"/>
              </a:rPr>
              <a:t>̇, </a:t>
            </a:r>
            <a:r>
              <a:rPr lang="de-CH" sz="1200" dirty="0" err="1">
                <a:solidFill>
                  <a:srgbClr val="FFFFFF"/>
                </a:solidFill>
                <a:latin typeface="Avenir Next Condensed" panose="020B0506020202020204" pitchFamily="34" charset="0"/>
              </a:rPr>
              <a:t>NATURE@work</a:t>
            </a:r>
            <a:r>
              <a:rPr lang="de-CH" sz="1200" dirty="0">
                <a:solidFill>
                  <a:srgbClr val="FFFFFF"/>
                </a:solidFill>
                <a:latin typeface="Avenir Next Condensed" panose="020B0506020202020204" pitchFamily="34" charset="0"/>
              </a:rPr>
              <a:t> / EEA</a:t>
            </a:r>
          </a:p>
        </p:txBody>
      </p:sp>
      <p:sp>
        <p:nvSpPr>
          <p:cNvPr id="5" name="Rectangle avec un coin arrondi 5">
            <a:extLst>
              <a:ext uri="{FF2B5EF4-FFF2-40B4-BE49-F238E27FC236}">
                <a16:creationId xmlns:a16="http://schemas.microsoft.com/office/drawing/2014/main" id="{7151E3F0-F684-D449-A3A7-577DFE2C6613}"/>
              </a:ext>
            </a:extLst>
          </p:cNvPr>
          <p:cNvSpPr/>
          <p:nvPr/>
        </p:nvSpPr>
        <p:spPr>
          <a:xfrm rot="10800000">
            <a:off x="265619" y="5396949"/>
            <a:ext cx="10321420" cy="2017038"/>
          </a:xfrm>
          <a:prstGeom prst="round1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84" dirty="0"/>
          </a:p>
        </p:txBody>
      </p:sp>
      <p:sp>
        <p:nvSpPr>
          <p:cNvPr id="3" name="Textfeld 2">
            <a:extLst>
              <a:ext uri="{FF2B5EF4-FFF2-40B4-BE49-F238E27FC236}">
                <a16:creationId xmlns:a16="http://schemas.microsoft.com/office/drawing/2014/main" id="{4845B894-5AD8-C14B-BA59-D84EF2552846}"/>
              </a:ext>
            </a:extLst>
          </p:cNvPr>
          <p:cNvSpPr txBox="1"/>
          <p:nvPr/>
        </p:nvSpPr>
        <p:spPr>
          <a:xfrm>
            <a:off x="304919" y="5382662"/>
            <a:ext cx="10459920" cy="2031325"/>
          </a:xfrm>
          <a:prstGeom prst="rect">
            <a:avLst/>
          </a:prstGeom>
          <a:noFill/>
        </p:spPr>
        <p:txBody>
          <a:bodyPr wrap="square" rtlCol="0">
            <a:spAutoFit/>
          </a:bodyPr>
          <a:lstStyle/>
          <a:p>
            <a:r>
              <a:rPr lang="en-US" sz="4200" b="1" dirty="0" err="1">
                <a:solidFill>
                  <a:srgbClr val="5B6468"/>
                </a:solidFill>
                <a:latin typeface="Avenir Next Condensed" panose="020B0506020202020204" pitchFamily="34" charset="0"/>
              </a:rPr>
              <a:t>Natur</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vermittelt</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ein</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Gefühl</a:t>
            </a:r>
            <a:r>
              <a:rPr lang="en-US" sz="4200" b="1" dirty="0">
                <a:solidFill>
                  <a:srgbClr val="5B6468"/>
                </a:solidFill>
                <a:latin typeface="Avenir Next Condensed" panose="020B0506020202020204" pitchFamily="34" charset="0"/>
              </a:rPr>
              <a:t> von </a:t>
            </a:r>
            <a:r>
              <a:rPr lang="en-US" sz="4200" b="1" dirty="0" err="1">
                <a:solidFill>
                  <a:srgbClr val="5B6468"/>
                </a:solidFill>
                <a:latin typeface="Avenir Next Condensed" panose="020B0506020202020204" pitchFamily="34" charset="0"/>
              </a:rPr>
              <a:t>Verwurzelung</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Dazugehörigkeit</a:t>
            </a:r>
            <a:r>
              <a:rPr lang="en-US" sz="4200" b="1" dirty="0">
                <a:solidFill>
                  <a:srgbClr val="5B6468"/>
                </a:solidFill>
                <a:latin typeface="Avenir Next Condensed" panose="020B0506020202020204" pitchFamily="34" charset="0"/>
              </a:rPr>
              <a:t>, und </a:t>
            </a:r>
            <a:r>
              <a:rPr lang="en-US" sz="4200" b="1" dirty="0" err="1">
                <a:solidFill>
                  <a:srgbClr val="5B6468"/>
                </a:solidFill>
                <a:latin typeface="Avenir Next Condensed" panose="020B0506020202020204" pitchFamily="34" charset="0"/>
              </a:rPr>
              <a:t>Verbundenheit</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z.B</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durch</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Heimatgefühle</a:t>
            </a:r>
            <a:r>
              <a:rPr lang="en-US" sz="4200" b="1" dirty="0">
                <a:solidFill>
                  <a:srgbClr val="5B6468"/>
                </a:solidFill>
                <a:latin typeface="Avenir Next Condensed" panose="020B0506020202020204" pitchFamily="34" charset="0"/>
              </a:rPr>
              <a:t> und </a:t>
            </a:r>
            <a:r>
              <a:rPr lang="en-US" sz="4200" b="1" dirty="0" err="1">
                <a:solidFill>
                  <a:srgbClr val="5B6468"/>
                </a:solidFill>
                <a:latin typeface="Avenir Next Condensed" panose="020B0506020202020204" pitchFamily="34" charset="0"/>
              </a:rPr>
              <a:t>Kindheitserlebnisse</a:t>
            </a:r>
            <a:r>
              <a:rPr lang="en-US" sz="4200" b="1" dirty="0">
                <a:solidFill>
                  <a:srgbClr val="5B6468"/>
                </a:solidFill>
                <a:latin typeface="Avenir Next Condensed" panose="020B0506020202020204" pitchFamily="34" charset="0"/>
              </a:rPr>
              <a:t>. </a:t>
            </a:r>
            <a:endParaRPr lang="de-DE" sz="4200" b="1" dirty="0">
              <a:solidFill>
                <a:srgbClr val="5B6468"/>
              </a:solidFill>
              <a:latin typeface="Avenir Next Condensed" panose="020B0506020202020204" pitchFamily="34" charset="0"/>
            </a:endParaRPr>
          </a:p>
        </p:txBody>
      </p:sp>
    </p:spTree>
    <p:extLst>
      <p:ext uri="{BB962C8B-B14F-4D97-AF65-F5344CB8AC3E}">
        <p14:creationId xmlns:p14="http://schemas.microsoft.com/office/powerpoint/2010/main" val="9255101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5" descr="Schwarznasen Kopie.JPG">
            <a:extLst>
              <a:ext uri="{FF2B5EF4-FFF2-40B4-BE49-F238E27FC236}">
                <a16:creationId xmlns:a16="http://schemas.microsoft.com/office/drawing/2014/main" id="{C1FCE0B1-59A1-D747-91A9-70E72BE7A61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974" y="-457200"/>
            <a:ext cx="10719792" cy="8016875"/>
          </a:xfrm>
          <a:prstGeom prst="rect">
            <a:avLst/>
          </a:prstGeom>
        </p:spPr>
      </p:pic>
      <p:sp>
        <p:nvSpPr>
          <p:cNvPr id="14" name="Rectangle avec un coin arrondi 5">
            <a:extLst>
              <a:ext uri="{FF2B5EF4-FFF2-40B4-BE49-F238E27FC236}">
                <a16:creationId xmlns:a16="http://schemas.microsoft.com/office/drawing/2014/main" id="{B9D627A4-8FE3-6741-AF02-2161F7B2008A}"/>
              </a:ext>
            </a:extLst>
          </p:cNvPr>
          <p:cNvSpPr/>
          <p:nvPr/>
        </p:nvSpPr>
        <p:spPr>
          <a:xfrm rot="10800000">
            <a:off x="604881" y="5951348"/>
            <a:ext cx="9716990" cy="1466361"/>
          </a:xfrm>
          <a:prstGeom prst="round1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84" dirty="0"/>
          </a:p>
        </p:txBody>
      </p:sp>
      <p:sp>
        <p:nvSpPr>
          <p:cNvPr id="11" name="Textfeld 10">
            <a:extLst>
              <a:ext uri="{FF2B5EF4-FFF2-40B4-BE49-F238E27FC236}">
                <a16:creationId xmlns:a16="http://schemas.microsoft.com/office/drawing/2014/main" id="{255AAEA2-4675-0B44-B39C-E254DB19B814}"/>
              </a:ext>
            </a:extLst>
          </p:cNvPr>
          <p:cNvSpPr txBox="1"/>
          <p:nvPr/>
        </p:nvSpPr>
        <p:spPr>
          <a:xfrm rot="16200000">
            <a:off x="-2477283" y="4656782"/>
            <a:ext cx="5374593" cy="276999"/>
          </a:xfrm>
          <a:prstGeom prst="rect">
            <a:avLst/>
          </a:prstGeom>
          <a:noFill/>
        </p:spPr>
        <p:txBody>
          <a:bodyPr wrap="square" rtlCol="0">
            <a:spAutoFit/>
          </a:bodyPr>
          <a:lstStyle/>
          <a:p>
            <a:r>
              <a:rPr lang="de-CH" sz="1200" dirty="0">
                <a:solidFill>
                  <a:schemeClr val="bg1"/>
                </a:solidFill>
                <a:latin typeface="Avenir Next Condensed" panose="020B0506020202020204" pitchFamily="34" charset="0"/>
              </a:rPr>
              <a:t>Kategorie: Relational    Foto: </a:t>
            </a:r>
            <a:r>
              <a:rPr lang="de-DE" sz="1200" dirty="0">
                <a:solidFill>
                  <a:schemeClr val="bg1"/>
                </a:solidFill>
                <a:latin typeface="Avenir Next Condensed" panose="020B0506020202020204" pitchFamily="34" charset="0"/>
              </a:rPr>
              <a:t>Erika </a:t>
            </a:r>
            <a:r>
              <a:rPr lang="de-DE" sz="1200" dirty="0" err="1">
                <a:solidFill>
                  <a:schemeClr val="bg1"/>
                </a:solidFill>
                <a:latin typeface="Avenir Next Condensed" panose="020B0506020202020204" pitchFamily="34" charset="0"/>
              </a:rPr>
              <a:t>Hiltbrunner</a:t>
            </a:r>
            <a:r>
              <a:rPr lang="de-DE" sz="1200" dirty="0">
                <a:solidFill>
                  <a:schemeClr val="bg1"/>
                </a:solidFill>
                <a:latin typeface="Avenir Next Condensed" panose="020B0506020202020204" pitchFamily="34" charset="0"/>
              </a:rPr>
              <a:t>  (Walliser Schwarznasenschafe)</a:t>
            </a:r>
            <a:endParaRPr lang="de-CH" sz="1200" dirty="0">
              <a:solidFill>
                <a:schemeClr val="bg1"/>
              </a:solidFill>
              <a:latin typeface="Avenir Next Condensed" panose="020B0506020202020204" pitchFamily="34" charset="0"/>
            </a:endParaRPr>
          </a:p>
        </p:txBody>
      </p:sp>
      <p:sp>
        <p:nvSpPr>
          <p:cNvPr id="13" name="Textfeld 12">
            <a:extLst>
              <a:ext uri="{FF2B5EF4-FFF2-40B4-BE49-F238E27FC236}">
                <a16:creationId xmlns:a16="http://schemas.microsoft.com/office/drawing/2014/main" id="{76A20970-1603-A343-9C37-8CB1D69EFD67}"/>
              </a:ext>
            </a:extLst>
          </p:cNvPr>
          <p:cNvSpPr txBox="1"/>
          <p:nvPr/>
        </p:nvSpPr>
        <p:spPr>
          <a:xfrm>
            <a:off x="604881" y="5992031"/>
            <a:ext cx="10223909" cy="1384995"/>
          </a:xfrm>
          <a:prstGeom prst="rect">
            <a:avLst/>
          </a:prstGeom>
          <a:noFill/>
        </p:spPr>
        <p:txBody>
          <a:bodyPr wrap="square" rtlCol="0">
            <a:spAutoFit/>
          </a:bodyPr>
          <a:lstStyle/>
          <a:p>
            <a:r>
              <a:rPr lang="de-DE" sz="4200" b="1" dirty="0">
                <a:latin typeface="Avenir Next Condensed" panose="020B0506020202020204" pitchFamily="34" charset="0"/>
              </a:rPr>
              <a:t>Die Kulturpflanzen und Nutztiere sind Teil unserer Heimat und damit </a:t>
            </a:r>
            <a:r>
              <a:rPr lang="de-DE" sz="4200" b="1" dirty="0" err="1">
                <a:latin typeface="Avenir Next Condensed" panose="020B0506020202020204" pitchFamily="34" charset="0"/>
              </a:rPr>
              <a:t>identitätstiftend</a:t>
            </a:r>
            <a:r>
              <a:rPr lang="de-DE" sz="4200" b="1" dirty="0">
                <a:latin typeface="Avenir Next Condensed" panose="020B0506020202020204" pitchFamily="34" charset="0"/>
              </a:rPr>
              <a:t>. </a:t>
            </a:r>
          </a:p>
        </p:txBody>
      </p:sp>
    </p:spTree>
    <p:extLst>
      <p:ext uri="{BB962C8B-B14F-4D97-AF65-F5344CB8AC3E}">
        <p14:creationId xmlns:p14="http://schemas.microsoft.com/office/powerpoint/2010/main" val="4788192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47C486C9-2200-9E48-9F54-38847375567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260" y="-103828"/>
            <a:ext cx="11554534" cy="7695587"/>
          </a:xfrm>
          <a:prstGeom prst="rect">
            <a:avLst/>
          </a:prstGeom>
        </p:spPr>
      </p:pic>
      <p:sp>
        <p:nvSpPr>
          <p:cNvPr id="5" name="Rectangle avec un coin arrondi 5">
            <a:extLst>
              <a:ext uri="{FF2B5EF4-FFF2-40B4-BE49-F238E27FC236}">
                <a16:creationId xmlns:a16="http://schemas.microsoft.com/office/drawing/2014/main" id="{85003F9C-8930-8C4A-AEE7-A1B70754C487}"/>
              </a:ext>
            </a:extLst>
          </p:cNvPr>
          <p:cNvSpPr/>
          <p:nvPr/>
        </p:nvSpPr>
        <p:spPr>
          <a:xfrm rot="10800000">
            <a:off x="1119369" y="5414837"/>
            <a:ext cx="8489849" cy="1999242"/>
          </a:xfrm>
          <a:prstGeom prst="round1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84" dirty="0"/>
          </a:p>
        </p:txBody>
      </p:sp>
      <p:sp>
        <p:nvSpPr>
          <p:cNvPr id="2" name="Textfeld 1">
            <a:extLst>
              <a:ext uri="{FF2B5EF4-FFF2-40B4-BE49-F238E27FC236}">
                <a16:creationId xmlns:a16="http://schemas.microsoft.com/office/drawing/2014/main" id="{39387DB5-6C57-4544-A26C-00FF0264A84A}"/>
              </a:ext>
            </a:extLst>
          </p:cNvPr>
          <p:cNvSpPr txBox="1"/>
          <p:nvPr/>
        </p:nvSpPr>
        <p:spPr>
          <a:xfrm rot="16200000">
            <a:off x="-2483836" y="4689568"/>
            <a:ext cx="5348910" cy="276999"/>
          </a:xfrm>
          <a:prstGeom prst="rect">
            <a:avLst/>
          </a:prstGeom>
          <a:noFill/>
        </p:spPr>
        <p:txBody>
          <a:bodyPr wrap="square" rtlCol="0">
            <a:spAutoFit/>
          </a:bodyPr>
          <a:lstStyle/>
          <a:p>
            <a:r>
              <a:rPr lang="de-CH" sz="1200" dirty="0">
                <a:solidFill>
                  <a:schemeClr val="bg1"/>
                </a:solidFill>
                <a:latin typeface="Avenir Next Condensed" panose="020B0506020202020204" pitchFamily="34" charset="0"/>
              </a:rPr>
              <a:t>Kategorie: Relational    </a:t>
            </a:r>
            <a:r>
              <a:rPr lang="de-CH" sz="1200" dirty="0">
                <a:solidFill>
                  <a:srgbClr val="FFFFFF"/>
                </a:solidFill>
                <a:latin typeface="Avenir Next Condensed" panose="020B0506020202020204" pitchFamily="34" charset="0"/>
              </a:rPr>
              <a:t>Foto:  </a:t>
            </a:r>
            <a:r>
              <a:rPr lang="de-CH" sz="1200" dirty="0" err="1">
                <a:solidFill>
                  <a:srgbClr val="FFFFFF"/>
                </a:solidFill>
                <a:latin typeface="Avenir Next Condensed" panose="020B0506020202020204" pitchFamily="34" charset="0"/>
              </a:rPr>
              <a:t>Appenzellerland</a:t>
            </a:r>
            <a:r>
              <a:rPr lang="de-CH" sz="1200" dirty="0">
                <a:solidFill>
                  <a:srgbClr val="FFFFFF"/>
                </a:solidFill>
                <a:latin typeface="Avenir Next Condensed" panose="020B0506020202020204" pitchFamily="34" charset="0"/>
              </a:rPr>
              <a:t> </a:t>
            </a:r>
            <a:r>
              <a:rPr lang="de-CH" sz="1200" dirty="0" err="1">
                <a:solidFill>
                  <a:srgbClr val="FFFFFF"/>
                </a:solidFill>
                <a:latin typeface="Avenir Next Condensed" panose="020B0506020202020204" pitchFamily="34" charset="0"/>
              </a:rPr>
              <a:t>Tourism</a:t>
            </a:r>
            <a:r>
              <a:rPr lang="de-CH" sz="1200" dirty="0">
                <a:solidFill>
                  <a:schemeClr val="bg1"/>
                </a:solidFill>
                <a:latin typeface="Avenir Next Condensed" panose="020B0506020202020204" pitchFamily="34" charset="0"/>
              </a:rPr>
              <a:t> AR. Silvest</a:t>
            </a:r>
            <a:r>
              <a:rPr lang="de-CH" sz="1200" dirty="0">
                <a:solidFill>
                  <a:srgbClr val="5B6468"/>
                </a:solidFill>
                <a:latin typeface="Avenir Next Condensed" panose="020B0506020202020204" pitchFamily="34" charset="0"/>
              </a:rPr>
              <a:t>erklausen</a:t>
            </a:r>
            <a:r>
              <a:rPr lang="de-CH" sz="1200" dirty="0">
                <a:solidFill>
                  <a:schemeClr val="bg1"/>
                </a:solidFill>
                <a:latin typeface="Avenir Next Condensed" panose="020B0506020202020204" pitchFamily="34" charset="0"/>
              </a:rPr>
              <a:t> </a:t>
            </a:r>
          </a:p>
        </p:txBody>
      </p:sp>
      <p:sp>
        <p:nvSpPr>
          <p:cNvPr id="9" name="Textfeld 8">
            <a:extLst>
              <a:ext uri="{FF2B5EF4-FFF2-40B4-BE49-F238E27FC236}">
                <a16:creationId xmlns:a16="http://schemas.microsoft.com/office/drawing/2014/main" id="{67CBCB74-3C1F-9445-895C-F3832B59A439}"/>
              </a:ext>
            </a:extLst>
          </p:cNvPr>
          <p:cNvSpPr txBox="1"/>
          <p:nvPr/>
        </p:nvSpPr>
        <p:spPr>
          <a:xfrm>
            <a:off x="1185007" y="5430880"/>
            <a:ext cx="9144000" cy="2031325"/>
          </a:xfrm>
          <a:prstGeom prst="rect">
            <a:avLst/>
          </a:prstGeom>
          <a:noFill/>
        </p:spPr>
        <p:txBody>
          <a:bodyPr wrap="square" rtlCol="0">
            <a:spAutoFit/>
          </a:bodyPr>
          <a:lstStyle/>
          <a:p>
            <a:r>
              <a:rPr lang="de-DE" sz="4200" b="1" dirty="0">
                <a:solidFill>
                  <a:srgbClr val="5B6468"/>
                </a:solidFill>
                <a:latin typeface="Avenir Next Condensed" panose="020B0506020202020204" pitchFamily="34" charset="0"/>
              </a:rPr>
              <a:t>Biodiversität ist in vielen Kulturen </a:t>
            </a:r>
            <a:br>
              <a:rPr lang="de-DE" sz="4200" b="1" dirty="0">
                <a:solidFill>
                  <a:srgbClr val="5B6468"/>
                </a:solidFill>
                <a:latin typeface="Avenir Next Condensed" panose="020B0506020202020204" pitchFamily="34" charset="0"/>
              </a:rPr>
            </a:br>
            <a:r>
              <a:rPr lang="de-DE" sz="4200" b="1" dirty="0">
                <a:solidFill>
                  <a:srgbClr val="5B6468"/>
                </a:solidFill>
                <a:latin typeface="Avenir Next Condensed" panose="020B0506020202020204" pitchFamily="34" charset="0"/>
              </a:rPr>
              <a:t>und Regionen Teil des Kulturgutes. </a:t>
            </a:r>
            <a:br>
              <a:rPr lang="de-DE" sz="4200" b="1" dirty="0">
                <a:solidFill>
                  <a:srgbClr val="5B6468"/>
                </a:solidFill>
                <a:latin typeface="Avenir Next Condensed" panose="020B0506020202020204" pitchFamily="34" charset="0"/>
              </a:rPr>
            </a:br>
            <a:r>
              <a:rPr lang="de-DE" sz="4200" b="1" dirty="0">
                <a:solidFill>
                  <a:srgbClr val="5B6468"/>
                </a:solidFill>
                <a:latin typeface="Avenir Next Condensed" panose="020B0506020202020204" pitchFamily="34" charset="0"/>
              </a:rPr>
              <a:t>Die Natur dient als Inspirationsquelle. </a:t>
            </a:r>
          </a:p>
        </p:txBody>
      </p:sp>
    </p:spTree>
    <p:extLst>
      <p:ext uri="{BB962C8B-B14F-4D97-AF65-F5344CB8AC3E}">
        <p14:creationId xmlns:p14="http://schemas.microsoft.com/office/powerpoint/2010/main" val="16648356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904568D-863C-7F44-8C95-C0CE25AF316F}"/>
              </a:ext>
            </a:extLst>
          </p:cNvPr>
          <p:cNvPicPr>
            <a:picLocks noChangeAspect="1"/>
          </p:cNvPicPr>
          <p:nvPr/>
        </p:nvPicPr>
        <p:blipFill>
          <a:blip r:embed="rId3"/>
          <a:stretch>
            <a:fillRect/>
          </a:stretch>
        </p:blipFill>
        <p:spPr>
          <a:xfrm>
            <a:off x="-327395" y="-453118"/>
            <a:ext cx="12054279" cy="8031163"/>
          </a:xfrm>
          <a:prstGeom prst="rect">
            <a:avLst/>
          </a:prstGeom>
        </p:spPr>
      </p:pic>
      <p:sp>
        <p:nvSpPr>
          <p:cNvPr id="6" name="Rectangle avec un coin arrondi 5">
            <a:extLst>
              <a:ext uri="{FF2B5EF4-FFF2-40B4-BE49-F238E27FC236}">
                <a16:creationId xmlns:a16="http://schemas.microsoft.com/office/drawing/2014/main" id="{8BD847A5-DA5F-D145-B239-512B4A516CA4}"/>
              </a:ext>
            </a:extLst>
          </p:cNvPr>
          <p:cNvSpPr/>
          <p:nvPr/>
        </p:nvSpPr>
        <p:spPr>
          <a:xfrm rot="10800000">
            <a:off x="914400" y="5421992"/>
            <a:ext cx="9001125" cy="2031325"/>
          </a:xfrm>
          <a:prstGeom prst="round1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84" dirty="0"/>
          </a:p>
        </p:txBody>
      </p:sp>
      <p:sp>
        <p:nvSpPr>
          <p:cNvPr id="3" name="Textfeld 2">
            <a:extLst>
              <a:ext uri="{FF2B5EF4-FFF2-40B4-BE49-F238E27FC236}">
                <a16:creationId xmlns:a16="http://schemas.microsoft.com/office/drawing/2014/main" id="{465C2774-CBDF-CA4F-BE53-6E4737F4E4A2}"/>
              </a:ext>
            </a:extLst>
          </p:cNvPr>
          <p:cNvSpPr txBox="1"/>
          <p:nvPr/>
        </p:nvSpPr>
        <p:spPr>
          <a:xfrm>
            <a:off x="1076864" y="5463034"/>
            <a:ext cx="9503496" cy="2031325"/>
          </a:xfrm>
          <a:prstGeom prst="rect">
            <a:avLst/>
          </a:prstGeom>
          <a:noFill/>
        </p:spPr>
        <p:txBody>
          <a:bodyPr wrap="square" rtlCol="0">
            <a:spAutoFit/>
          </a:bodyPr>
          <a:lstStyle/>
          <a:p>
            <a:r>
              <a:rPr lang="en-US" sz="4200" b="1" dirty="0">
                <a:latin typeface="Avenir Next Condensed" panose="020B0506020202020204" pitchFamily="34" charset="0"/>
              </a:rPr>
              <a:t>Das </a:t>
            </a:r>
            <a:r>
              <a:rPr lang="en-US" sz="4200" b="1" dirty="0" err="1">
                <a:latin typeface="Avenir Next Condensed" panose="020B0506020202020204" pitchFamily="34" charset="0"/>
              </a:rPr>
              <a:t>Wissen</a:t>
            </a:r>
            <a:r>
              <a:rPr lang="en-US" sz="4200" b="1" dirty="0">
                <a:latin typeface="Avenir Next Condensed" panose="020B0506020202020204" pitchFamily="34" charset="0"/>
              </a:rPr>
              <a:t> um die </a:t>
            </a:r>
            <a:r>
              <a:rPr lang="en-US" sz="4200" b="1" dirty="0" err="1">
                <a:latin typeface="Avenir Next Condensed" panose="020B0506020202020204" pitchFamily="34" charset="0"/>
              </a:rPr>
              <a:t>blosse</a:t>
            </a:r>
            <a:r>
              <a:rPr lang="en-US" sz="4200" b="1" dirty="0">
                <a:latin typeface="Avenir Next Condensed" panose="020B0506020202020204" pitchFamily="34" charset="0"/>
              </a:rPr>
              <a:t> </a:t>
            </a:r>
            <a:r>
              <a:rPr lang="en-US" sz="4200" b="1" dirty="0" err="1">
                <a:latin typeface="Avenir Next Condensed" panose="020B0506020202020204" pitchFamily="34" charset="0"/>
              </a:rPr>
              <a:t>Existenz</a:t>
            </a:r>
            <a:r>
              <a:rPr lang="en-US" sz="4200" b="1" dirty="0">
                <a:latin typeface="Avenir Next Condensed" panose="020B0506020202020204" pitchFamily="34" charset="0"/>
              </a:rPr>
              <a:t> von </a:t>
            </a:r>
            <a:r>
              <a:rPr lang="en-US" sz="4200" b="1" dirty="0" err="1">
                <a:latin typeface="Avenir Next Condensed" panose="020B0506020202020204" pitchFamily="34" charset="0"/>
              </a:rPr>
              <a:t>Arten</a:t>
            </a:r>
            <a:r>
              <a:rPr lang="en-US" sz="4200" b="1" dirty="0">
                <a:latin typeface="Avenir Next Condensed" panose="020B0506020202020204" pitchFamily="34" charset="0"/>
              </a:rPr>
              <a:t> </a:t>
            </a:r>
            <a:r>
              <a:rPr lang="en-US" sz="4200" b="1" dirty="0" err="1">
                <a:latin typeface="Avenir Next Condensed" panose="020B0506020202020204" pitchFamily="34" charset="0"/>
              </a:rPr>
              <a:t>ist</a:t>
            </a:r>
            <a:r>
              <a:rPr lang="en-US" sz="4200" b="1" dirty="0">
                <a:latin typeface="Avenir Next Condensed" panose="020B0506020202020204" pitchFamily="34" charset="0"/>
              </a:rPr>
              <a:t> </a:t>
            </a:r>
            <a:r>
              <a:rPr lang="en-US" sz="4200" b="1" dirty="0" err="1">
                <a:latin typeface="Avenir Next Condensed" panose="020B0506020202020204" pitchFamily="34" charset="0"/>
              </a:rPr>
              <a:t>wertvoll</a:t>
            </a:r>
            <a:r>
              <a:rPr lang="en-US" sz="4200" b="1" dirty="0">
                <a:latin typeface="Avenir Next Condensed" panose="020B0506020202020204" pitchFamily="34" charset="0"/>
              </a:rPr>
              <a:t>, </a:t>
            </a:r>
            <a:r>
              <a:rPr lang="en-US" sz="4200" b="1" dirty="0" err="1">
                <a:latin typeface="Avenir Next Condensed" panose="020B0506020202020204" pitchFamily="34" charset="0"/>
              </a:rPr>
              <a:t>auch</a:t>
            </a:r>
            <a:r>
              <a:rPr lang="en-US" sz="4200" b="1" dirty="0">
                <a:latin typeface="Avenir Next Condensed" panose="020B0506020202020204" pitchFamily="34" charset="0"/>
              </a:rPr>
              <a:t> </a:t>
            </a:r>
            <a:r>
              <a:rPr lang="en-US" sz="4200" b="1" dirty="0" err="1">
                <a:latin typeface="Avenir Next Condensed" panose="020B0506020202020204" pitchFamily="34" charset="0"/>
              </a:rPr>
              <a:t>wenn</a:t>
            </a:r>
            <a:r>
              <a:rPr lang="en-US" sz="4200" b="1" dirty="0">
                <a:latin typeface="Avenir Next Condensed" panose="020B0506020202020204" pitchFamily="34" charset="0"/>
              </a:rPr>
              <a:t> </a:t>
            </a:r>
            <a:r>
              <a:rPr lang="en-US" sz="4200" b="1" dirty="0" err="1">
                <a:latin typeface="Avenir Next Condensed" panose="020B0506020202020204" pitchFamily="34" charset="0"/>
              </a:rPr>
              <a:t>ich</a:t>
            </a:r>
            <a:r>
              <a:rPr lang="en-US" sz="4200" b="1" dirty="0">
                <a:latin typeface="Avenir Next Condensed" panose="020B0506020202020204" pitchFamily="34" charset="0"/>
              </a:rPr>
              <a:t> </a:t>
            </a:r>
            <a:r>
              <a:rPr lang="en-US" sz="4200" b="1" dirty="0" err="1">
                <a:latin typeface="Avenir Next Condensed" panose="020B0506020202020204" pitchFamily="34" charset="0"/>
              </a:rPr>
              <a:t>weiss</a:t>
            </a:r>
            <a:r>
              <a:rPr lang="en-US" sz="4200" b="1" dirty="0">
                <a:latin typeface="Avenir Next Condensed" panose="020B0506020202020204" pitchFamily="34" charset="0"/>
              </a:rPr>
              <a:t>, </a:t>
            </a:r>
            <a:r>
              <a:rPr lang="en-US" sz="4200" b="1" dirty="0" err="1">
                <a:latin typeface="Avenir Next Condensed" panose="020B0506020202020204" pitchFamily="34" charset="0"/>
              </a:rPr>
              <a:t>dass</a:t>
            </a:r>
            <a:r>
              <a:rPr lang="en-US" sz="4200" b="1" dirty="0">
                <a:latin typeface="Avenir Next Condensed" panose="020B0506020202020204" pitchFamily="34" charset="0"/>
              </a:rPr>
              <a:t> </a:t>
            </a:r>
            <a:r>
              <a:rPr lang="en-US" sz="4200" b="1" dirty="0" err="1">
                <a:latin typeface="Avenir Next Condensed" panose="020B0506020202020204" pitchFamily="34" charset="0"/>
              </a:rPr>
              <a:t>ich</a:t>
            </a:r>
            <a:r>
              <a:rPr lang="en-US" sz="4200" b="1" dirty="0">
                <a:latin typeface="Avenir Next Condensed" panose="020B0506020202020204" pitchFamily="34" charset="0"/>
              </a:rPr>
              <a:t> </a:t>
            </a:r>
            <a:r>
              <a:rPr lang="en-US" sz="4200" b="1" dirty="0" err="1">
                <a:latin typeface="Avenir Next Condensed" panose="020B0506020202020204" pitchFamily="34" charset="0"/>
              </a:rPr>
              <a:t>sie</a:t>
            </a:r>
            <a:r>
              <a:rPr lang="en-US" sz="4200" b="1" dirty="0">
                <a:latin typeface="Avenir Next Condensed" panose="020B0506020202020204" pitchFamily="34" charset="0"/>
              </a:rPr>
              <a:t> </a:t>
            </a:r>
            <a:r>
              <a:rPr lang="en-US" sz="4200" b="1" dirty="0" err="1">
                <a:latin typeface="Avenir Next Condensed" panose="020B0506020202020204" pitchFamily="34" charset="0"/>
              </a:rPr>
              <a:t>nie</a:t>
            </a:r>
            <a:r>
              <a:rPr lang="en-US" sz="4200" b="1" dirty="0">
                <a:latin typeface="Avenir Next Condensed" panose="020B0506020202020204" pitchFamily="34" charset="0"/>
              </a:rPr>
              <a:t> in </a:t>
            </a:r>
            <a:r>
              <a:rPr lang="en-US" sz="4200" b="1" dirty="0" err="1">
                <a:latin typeface="Avenir Next Condensed" panose="020B0506020202020204" pitchFamily="34" charset="0"/>
              </a:rPr>
              <a:t>echt</a:t>
            </a:r>
            <a:r>
              <a:rPr lang="en-US" sz="4200" b="1" dirty="0">
                <a:latin typeface="Avenir Next Condensed" panose="020B0506020202020204" pitchFamily="34" charset="0"/>
              </a:rPr>
              <a:t> </a:t>
            </a:r>
            <a:r>
              <a:rPr lang="en-US" sz="4200" b="1" dirty="0" err="1">
                <a:latin typeface="Avenir Next Condensed" panose="020B0506020202020204" pitchFamily="34" charset="0"/>
              </a:rPr>
              <a:t>erleben</a:t>
            </a:r>
            <a:r>
              <a:rPr lang="en-US" sz="4200" b="1" dirty="0">
                <a:latin typeface="Avenir Next Condensed" panose="020B0506020202020204" pitchFamily="34" charset="0"/>
              </a:rPr>
              <a:t> </a:t>
            </a:r>
            <a:r>
              <a:rPr lang="en-US" sz="4200" b="1" dirty="0" err="1">
                <a:latin typeface="Avenir Next Condensed" panose="020B0506020202020204" pitchFamily="34" charset="0"/>
              </a:rPr>
              <a:t>werde</a:t>
            </a:r>
            <a:r>
              <a:rPr lang="en-US" sz="4200" b="1" dirty="0">
                <a:latin typeface="Avenir Next Condensed" panose="020B0506020202020204" pitchFamily="34" charset="0"/>
              </a:rPr>
              <a:t>.</a:t>
            </a:r>
            <a:endParaRPr lang="de-DE" sz="4200" b="1" dirty="0">
              <a:latin typeface="Avenir Next Condensed" panose="020B0506020202020204" pitchFamily="34" charset="0"/>
            </a:endParaRPr>
          </a:p>
        </p:txBody>
      </p:sp>
      <p:sp>
        <p:nvSpPr>
          <p:cNvPr id="4" name="Textfeld 3">
            <a:extLst>
              <a:ext uri="{FF2B5EF4-FFF2-40B4-BE49-F238E27FC236}">
                <a16:creationId xmlns:a16="http://schemas.microsoft.com/office/drawing/2014/main" id="{D9A5C08A-AC74-3145-8E36-794B36750B85}"/>
              </a:ext>
            </a:extLst>
          </p:cNvPr>
          <p:cNvSpPr txBox="1"/>
          <p:nvPr/>
        </p:nvSpPr>
        <p:spPr>
          <a:xfrm rot="16200000">
            <a:off x="-2214994" y="5079063"/>
            <a:ext cx="4684225" cy="276999"/>
          </a:xfrm>
          <a:prstGeom prst="rect">
            <a:avLst/>
          </a:prstGeom>
          <a:noFill/>
        </p:spPr>
        <p:txBody>
          <a:bodyPr wrap="square" rtlCol="0">
            <a:spAutoFit/>
          </a:bodyPr>
          <a:lstStyle/>
          <a:p>
            <a:r>
              <a:rPr lang="de-CH" sz="1200" dirty="0">
                <a:solidFill>
                  <a:schemeClr val="bg1"/>
                </a:solidFill>
                <a:latin typeface="Avenir Next Condensed" panose="020B0506020202020204" pitchFamily="34" charset="0"/>
              </a:rPr>
              <a:t>Kategorie: Relational   Foto: Miriam Klaus</a:t>
            </a:r>
          </a:p>
        </p:txBody>
      </p:sp>
    </p:spTree>
    <p:extLst>
      <p:ext uri="{BB962C8B-B14F-4D97-AF65-F5344CB8AC3E}">
        <p14:creationId xmlns:p14="http://schemas.microsoft.com/office/powerpoint/2010/main" val="30396356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B8D0875B-7423-6C43-ADC9-58D5B9D236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0113"/>
            <a:ext cx="12755275" cy="7721075"/>
          </a:xfrm>
          <a:prstGeom prst="rect">
            <a:avLst/>
          </a:prstGeom>
        </p:spPr>
      </p:pic>
      <p:sp>
        <p:nvSpPr>
          <p:cNvPr id="9" name="Rectangle avec un coin arrondi 5">
            <a:extLst>
              <a:ext uri="{FF2B5EF4-FFF2-40B4-BE49-F238E27FC236}">
                <a16:creationId xmlns:a16="http://schemas.microsoft.com/office/drawing/2014/main" id="{A009DABE-FB15-E94A-8564-56E1F444888B}"/>
              </a:ext>
            </a:extLst>
          </p:cNvPr>
          <p:cNvSpPr/>
          <p:nvPr/>
        </p:nvSpPr>
        <p:spPr>
          <a:xfrm rot="10800000">
            <a:off x="307461" y="1612283"/>
            <a:ext cx="9976569" cy="1526330"/>
          </a:xfrm>
          <a:prstGeom prst="round1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984" dirty="0"/>
          </a:p>
        </p:txBody>
      </p:sp>
      <p:sp>
        <p:nvSpPr>
          <p:cNvPr id="6" name="Textfeld 5">
            <a:extLst>
              <a:ext uri="{FF2B5EF4-FFF2-40B4-BE49-F238E27FC236}">
                <a16:creationId xmlns:a16="http://schemas.microsoft.com/office/drawing/2014/main" id="{630A6C9D-DAE4-3C43-9680-CF23518FC0C2}"/>
              </a:ext>
            </a:extLst>
          </p:cNvPr>
          <p:cNvSpPr txBox="1"/>
          <p:nvPr/>
        </p:nvSpPr>
        <p:spPr>
          <a:xfrm>
            <a:off x="313284" y="1695070"/>
            <a:ext cx="10054616" cy="1384995"/>
          </a:xfrm>
          <a:prstGeom prst="rect">
            <a:avLst/>
          </a:prstGeom>
          <a:noFill/>
        </p:spPr>
        <p:txBody>
          <a:bodyPr wrap="square" rtlCol="0">
            <a:spAutoFit/>
          </a:bodyPr>
          <a:lstStyle/>
          <a:p>
            <a:r>
              <a:rPr lang="de-DE" sz="4200" b="1" dirty="0">
                <a:latin typeface="Avenir Next Condensed" panose="020B0506020202020204" pitchFamily="34" charset="0"/>
              </a:rPr>
              <a:t>Verliert die Welt ihren biologischen Reichtum und ihre Vielfalt, verliert sie ihre Magie.</a:t>
            </a:r>
          </a:p>
        </p:txBody>
      </p:sp>
      <p:sp>
        <p:nvSpPr>
          <p:cNvPr id="7" name="Textfeld 6">
            <a:extLst>
              <a:ext uri="{FF2B5EF4-FFF2-40B4-BE49-F238E27FC236}">
                <a16:creationId xmlns:a16="http://schemas.microsoft.com/office/drawing/2014/main" id="{8F2283FC-0C8D-5F45-ABA6-853FE711D190}"/>
              </a:ext>
            </a:extLst>
          </p:cNvPr>
          <p:cNvSpPr txBox="1"/>
          <p:nvPr/>
        </p:nvSpPr>
        <p:spPr>
          <a:xfrm rot="16200000">
            <a:off x="-2560278" y="4704469"/>
            <a:ext cx="5473961" cy="276999"/>
          </a:xfrm>
          <a:prstGeom prst="rect">
            <a:avLst/>
          </a:prstGeom>
          <a:noFill/>
        </p:spPr>
        <p:txBody>
          <a:bodyPr wrap="square" rtlCol="0">
            <a:spAutoFit/>
          </a:bodyPr>
          <a:lstStyle/>
          <a:p>
            <a:r>
              <a:rPr lang="de-CH" sz="1200" dirty="0">
                <a:solidFill>
                  <a:schemeClr val="bg1"/>
                </a:solidFill>
                <a:latin typeface="Avenir Next Condensed" panose="020B0506020202020204" pitchFamily="34" charset="0"/>
              </a:rPr>
              <a:t>Kategorie: Relational     F</a:t>
            </a:r>
            <a:r>
              <a:rPr lang="de-CH" sz="1200" dirty="0">
                <a:solidFill>
                  <a:srgbClr val="FFFFFF"/>
                </a:solidFill>
                <a:latin typeface="Avenir Next Condensed" panose="020B0506020202020204" pitchFamily="34" charset="0"/>
              </a:rPr>
              <a:t>oto: Antoine Borg </a:t>
            </a:r>
            <a:r>
              <a:rPr lang="de-CH" sz="1200" dirty="0" err="1">
                <a:solidFill>
                  <a:srgbClr val="FFFFFF"/>
                </a:solidFill>
                <a:latin typeface="Avenir Next Condensed" panose="020B0506020202020204" pitchFamily="34" charset="0"/>
              </a:rPr>
              <a:t>Micallef</a:t>
            </a:r>
            <a:r>
              <a:rPr lang="de-CH" sz="1200" dirty="0">
                <a:solidFill>
                  <a:srgbClr val="FFFFFF"/>
                </a:solidFill>
                <a:latin typeface="Avenir Next Condensed" panose="020B0506020202020204" pitchFamily="34" charset="0"/>
              </a:rPr>
              <a:t>, Environment &amp; </a:t>
            </a:r>
            <a:r>
              <a:rPr lang="de-CH" sz="1200" dirty="0" err="1">
                <a:solidFill>
                  <a:srgbClr val="FFFFFF"/>
                </a:solidFill>
                <a:latin typeface="Avenir Next Condensed" panose="020B0506020202020204" pitchFamily="34" charset="0"/>
              </a:rPr>
              <a:t>me</a:t>
            </a:r>
            <a:r>
              <a:rPr lang="de-CH" sz="1200" dirty="0">
                <a:solidFill>
                  <a:srgbClr val="FFFFFF"/>
                </a:solidFill>
                <a:latin typeface="Avenir Next Condensed" panose="020B0506020202020204" pitchFamily="34" charset="0"/>
              </a:rPr>
              <a:t> / EEA</a:t>
            </a:r>
          </a:p>
        </p:txBody>
      </p:sp>
    </p:spTree>
    <p:extLst>
      <p:ext uri="{BB962C8B-B14F-4D97-AF65-F5344CB8AC3E}">
        <p14:creationId xmlns:p14="http://schemas.microsoft.com/office/powerpoint/2010/main" val="35345706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A9F8F535-E546-C64B-8E7A-C9FB7DEBB4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9284" y="-728656"/>
            <a:ext cx="12496801" cy="8331200"/>
          </a:xfrm>
          <a:prstGeom prst="rect">
            <a:avLst/>
          </a:prstGeom>
        </p:spPr>
      </p:pic>
      <p:sp>
        <p:nvSpPr>
          <p:cNvPr id="4" name="Textfeld 3">
            <a:extLst>
              <a:ext uri="{FF2B5EF4-FFF2-40B4-BE49-F238E27FC236}">
                <a16:creationId xmlns:a16="http://schemas.microsoft.com/office/drawing/2014/main" id="{0BAB3BF2-DF11-C343-B30E-1CC8D4740832}"/>
              </a:ext>
            </a:extLst>
          </p:cNvPr>
          <p:cNvSpPr txBox="1"/>
          <p:nvPr/>
        </p:nvSpPr>
        <p:spPr>
          <a:xfrm rot="16200000">
            <a:off x="-2214994" y="4979049"/>
            <a:ext cx="4684225" cy="276999"/>
          </a:xfrm>
          <a:prstGeom prst="rect">
            <a:avLst/>
          </a:prstGeom>
          <a:noFill/>
        </p:spPr>
        <p:txBody>
          <a:bodyPr wrap="square" rtlCol="0">
            <a:spAutoFit/>
          </a:bodyPr>
          <a:lstStyle/>
          <a:p>
            <a:r>
              <a:rPr lang="de-CH" sz="1200" dirty="0">
                <a:solidFill>
                  <a:schemeClr val="bg1"/>
                </a:solidFill>
                <a:latin typeface="Avenir Next Condensed" panose="020B0506020202020204" pitchFamily="34" charset="0"/>
              </a:rPr>
              <a:t>Kategorie: Relational    </a:t>
            </a:r>
            <a:r>
              <a:rPr lang="de-CH" sz="1200" dirty="0">
                <a:solidFill>
                  <a:srgbClr val="FFFFFF"/>
                </a:solidFill>
                <a:latin typeface="Avenir Next Condensed" panose="020B0506020202020204" pitchFamily="34" charset="0"/>
              </a:rPr>
              <a:t>Foto: Antonio </a:t>
            </a:r>
            <a:r>
              <a:rPr lang="de-CH" sz="1200" dirty="0" err="1">
                <a:solidFill>
                  <a:srgbClr val="FFFFFF"/>
                </a:solidFill>
                <a:latin typeface="Avenir Next Condensed" panose="020B0506020202020204" pitchFamily="34" charset="0"/>
              </a:rPr>
              <a:t>Zarrillo</a:t>
            </a:r>
            <a:r>
              <a:rPr lang="de-CH" sz="1200" dirty="0">
                <a:solidFill>
                  <a:srgbClr val="FFFFFF"/>
                </a:solidFill>
                <a:latin typeface="Avenir Next Condensed" panose="020B0506020202020204" pitchFamily="34" charset="0"/>
              </a:rPr>
              <a:t>, </a:t>
            </a:r>
            <a:r>
              <a:rPr lang="de-CH" sz="1200" dirty="0" err="1">
                <a:solidFill>
                  <a:srgbClr val="FFFFFF"/>
                </a:solidFill>
                <a:latin typeface="Avenir Next Condensed" panose="020B0506020202020204" pitchFamily="34" charset="0"/>
              </a:rPr>
              <a:t>NATURE@work</a:t>
            </a:r>
            <a:r>
              <a:rPr lang="de-CH" sz="1200" dirty="0">
                <a:solidFill>
                  <a:srgbClr val="FFFFFF"/>
                </a:solidFill>
                <a:latin typeface="Avenir Next Condensed" panose="020B0506020202020204" pitchFamily="34" charset="0"/>
              </a:rPr>
              <a:t> / EEA</a:t>
            </a:r>
          </a:p>
        </p:txBody>
      </p:sp>
      <p:sp>
        <p:nvSpPr>
          <p:cNvPr id="7" name="Rectangle avec un coin arrondi 5">
            <a:extLst>
              <a:ext uri="{FF2B5EF4-FFF2-40B4-BE49-F238E27FC236}">
                <a16:creationId xmlns:a16="http://schemas.microsoft.com/office/drawing/2014/main" id="{F37B4B11-75EC-F745-85E2-F8F00F28C284}"/>
              </a:ext>
            </a:extLst>
          </p:cNvPr>
          <p:cNvSpPr/>
          <p:nvPr/>
        </p:nvSpPr>
        <p:spPr>
          <a:xfrm rot="10800000">
            <a:off x="454424" y="5403301"/>
            <a:ext cx="9749118" cy="2031325"/>
          </a:xfrm>
          <a:prstGeom prst="round1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84" dirty="0"/>
          </a:p>
        </p:txBody>
      </p:sp>
      <p:sp>
        <p:nvSpPr>
          <p:cNvPr id="5" name="Textfeld 4">
            <a:extLst>
              <a:ext uri="{FF2B5EF4-FFF2-40B4-BE49-F238E27FC236}">
                <a16:creationId xmlns:a16="http://schemas.microsoft.com/office/drawing/2014/main" id="{83A5409D-F466-2F43-8BE4-826410C85F56}"/>
              </a:ext>
            </a:extLst>
          </p:cNvPr>
          <p:cNvSpPr txBox="1"/>
          <p:nvPr/>
        </p:nvSpPr>
        <p:spPr>
          <a:xfrm>
            <a:off x="582440" y="5403302"/>
            <a:ext cx="9586909" cy="2031325"/>
          </a:xfrm>
          <a:prstGeom prst="rect">
            <a:avLst/>
          </a:prstGeom>
          <a:noFill/>
        </p:spPr>
        <p:txBody>
          <a:bodyPr wrap="square" rtlCol="0">
            <a:spAutoFit/>
          </a:bodyPr>
          <a:lstStyle/>
          <a:p>
            <a:r>
              <a:rPr lang="en-US" sz="4200" b="1" dirty="0">
                <a:latin typeface="Avenir Next Condensed" panose="020B0506020202020204" pitchFamily="34" charset="0"/>
              </a:rPr>
              <a:t>Der Schutz der </a:t>
            </a:r>
            <a:r>
              <a:rPr lang="en-US" sz="4200" b="1" dirty="0" err="1">
                <a:latin typeface="Avenir Next Condensed" panose="020B0506020202020204" pitchFamily="34" charset="0"/>
              </a:rPr>
              <a:t>Biodiversität</a:t>
            </a:r>
            <a:r>
              <a:rPr lang="en-US" sz="4200" b="1" dirty="0">
                <a:latin typeface="Avenir Next Condensed" panose="020B0506020202020204" pitchFamily="34" charset="0"/>
              </a:rPr>
              <a:t> </a:t>
            </a:r>
            <a:r>
              <a:rPr lang="en-US" sz="4200" b="1" dirty="0" err="1">
                <a:latin typeface="Avenir Next Condensed" panose="020B0506020202020204" pitchFamily="34" charset="0"/>
              </a:rPr>
              <a:t>entspricht</a:t>
            </a:r>
            <a:r>
              <a:rPr lang="en-US" sz="4200" b="1" dirty="0">
                <a:latin typeface="Avenir Next Condensed" panose="020B0506020202020204" pitchFamily="34" charset="0"/>
              </a:rPr>
              <a:t> </a:t>
            </a:r>
            <a:r>
              <a:rPr lang="en-US" sz="4200" b="1" dirty="0" err="1">
                <a:latin typeface="Avenir Next Condensed" panose="020B0506020202020204" pitchFamily="34" charset="0"/>
              </a:rPr>
              <a:t>dem</a:t>
            </a:r>
            <a:r>
              <a:rPr lang="en-US" sz="4200" b="1" dirty="0">
                <a:latin typeface="Avenir Next Condensed" panose="020B0506020202020204" pitchFamily="34" charset="0"/>
              </a:rPr>
              <a:t> Wunsch </a:t>
            </a:r>
            <a:r>
              <a:rPr lang="en-US" sz="4200" b="1" dirty="0" err="1">
                <a:latin typeface="Avenir Next Condensed" panose="020B0506020202020204" pitchFamily="34" charset="0"/>
              </a:rPr>
              <a:t>nach</a:t>
            </a:r>
            <a:r>
              <a:rPr lang="en-US" sz="4200" b="1" dirty="0">
                <a:latin typeface="Avenir Next Condensed" panose="020B0506020202020204" pitchFamily="34" charset="0"/>
              </a:rPr>
              <a:t> </a:t>
            </a:r>
            <a:r>
              <a:rPr lang="en-US" sz="4200" b="1" dirty="0" err="1">
                <a:latin typeface="Avenir Next Condensed" panose="020B0506020202020204" pitchFamily="34" charset="0"/>
              </a:rPr>
              <a:t>einer</a:t>
            </a:r>
            <a:r>
              <a:rPr lang="en-US" sz="4200" b="1" dirty="0">
                <a:latin typeface="Avenir Next Condensed" panose="020B0506020202020204" pitchFamily="34" charset="0"/>
              </a:rPr>
              <a:t> </a:t>
            </a:r>
            <a:r>
              <a:rPr lang="en-US" sz="4200" b="1" dirty="0" err="1">
                <a:latin typeface="Avenir Next Condensed" panose="020B0506020202020204" pitchFamily="34" charset="0"/>
              </a:rPr>
              <a:t>Existenz</a:t>
            </a:r>
            <a:r>
              <a:rPr lang="en-US" sz="4200" b="1" dirty="0">
                <a:latin typeface="Avenir Next Condensed" panose="020B0506020202020204" pitchFamily="34" charset="0"/>
              </a:rPr>
              <a:t> in </a:t>
            </a:r>
            <a:r>
              <a:rPr lang="en-US" sz="4200" b="1" dirty="0" err="1">
                <a:latin typeface="Avenir Next Condensed" panose="020B0506020202020204" pitchFamily="34" charset="0"/>
              </a:rPr>
              <a:t>einer</a:t>
            </a:r>
            <a:r>
              <a:rPr lang="en-US" sz="4200" b="1" dirty="0">
                <a:latin typeface="Avenir Next Condensed" panose="020B0506020202020204" pitchFamily="34" charset="0"/>
              </a:rPr>
              <a:t> Gemeinschaft </a:t>
            </a:r>
            <a:r>
              <a:rPr lang="en-US" sz="4200" b="1" dirty="0" err="1">
                <a:latin typeface="Avenir Next Condensed" panose="020B0506020202020204" pitchFamily="34" charset="0"/>
              </a:rPr>
              <a:t>lebendiger</a:t>
            </a:r>
            <a:r>
              <a:rPr lang="en-US" sz="4200" b="1" dirty="0">
                <a:latin typeface="Avenir Next Condensed" panose="020B0506020202020204" pitchFamily="34" charset="0"/>
              </a:rPr>
              <a:t> </a:t>
            </a:r>
            <a:r>
              <a:rPr lang="en-US" sz="4200" b="1" dirty="0" err="1">
                <a:latin typeface="Avenir Next Condensed" panose="020B0506020202020204" pitchFamily="34" charset="0"/>
              </a:rPr>
              <a:t>Wesen</a:t>
            </a:r>
            <a:r>
              <a:rPr lang="en-US" sz="4200" b="1" dirty="0">
                <a:latin typeface="Avenir Next Condensed" panose="020B0506020202020204" pitchFamily="34" charset="0"/>
              </a:rPr>
              <a:t>. </a:t>
            </a:r>
            <a:endParaRPr lang="de-DE" sz="4200" b="1" dirty="0">
              <a:latin typeface="Avenir Next Condensed" panose="020B0506020202020204" pitchFamily="34" charset="0"/>
            </a:endParaRPr>
          </a:p>
        </p:txBody>
      </p:sp>
    </p:spTree>
    <p:extLst>
      <p:ext uri="{BB962C8B-B14F-4D97-AF65-F5344CB8AC3E}">
        <p14:creationId xmlns:p14="http://schemas.microsoft.com/office/powerpoint/2010/main" val="4421144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CFB1D87-8DC5-094F-8142-A6E48DB5A877}"/>
              </a:ext>
            </a:extLst>
          </p:cNvPr>
          <p:cNvSpPr>
            <a:spLocks noGrp="1"/>
          </p:cNvSpPr>
          <p:nvPr>
            <p:ph idx="1"/>
          </p:nvPr>
        </p:nvSpPr>
        <p:spPr>
          <a:xfrm>
            <a:off x="390775" y="1212880"/>
            <a:ext cx="9535943" cy="5800799"/>
          </a:xfrm>
        </p:spPr>
        <p:txBody>
          <a:bodyPr/>
          <a:lstStyle/>
          <a:p>
            <a:pPr marL="0" indent="0">
              <a:buNone/>
            </a:pPr>
            <a:r>
              <a:rPr lang="de-CH" sz="2800" b="1" dirty="0"/>
              <a:t>Wie man wirksamer für die Erhaltung der Biodiversität argumentieren kann (</a:t>
            </a:r>
            <a:r>
              <a:rPr lang="de-CH" sz="2800" b="1" dirty="0" err="1"/>
              <a:t>Bugter</a:t>
            </a:r>
            <a:r>
              <a:rPr lang="de-CH" sz="2800" b="1" dirty="0"/>
              <a:t> et al 2017):</a:t>
            </a:r>
          </a:p>
          <a:p>
            <a:pPr marL="0" indent="0">
              <a:buNone/>
            </a:pPr>
            <a:endParaRPr lang="de-CH" b="1" dirty="0"/>
          </a:p>
          <a:p>
            <a:pPr marL="0" indent="0">
              <a:buNone/>
            </a:pPr>
            <a:r>
              <a:rPr lang="de-CH" b="1" dirty="0"/>
              <a:t>Schneiden sie die Argumente auf das Publikum zu</a:t>
            </a:r>
            <a:r>
              <a:rPr lang="de-CH" dirty="0"/>
              <a:t>: Argumente sollten zu den Zielen des Publikums passen, und ihre unterschiedlichen Wertvorstellungen von Natur, wie sie mit Natur verbunden sind, und welche Art von Naturschutz verfolgt werden soll (Mace 2014), berücksichtigen.</a:t>
            </a:r>
          </a:p>
          <a:p>
            <a:pPr marL="0" indent="0">
              <a:buNone/>
            </a:pPr>
            <a:r>
              <a:rPr lang="de-CH" b="1" dirty="0"/>
              <a:t>Verwenden Sie positive Argumente: </a:t>
            </a:r>
            <a:r>
              <a:rPr lang="de-CH" dirty="0"/>
              <a:t>Sie sind oft wirkungsvoller als eine negative Argumentation, die sich auf Bedrohungen und Verluste richtet. Das Konzept der Beiträge der Natur für die Menschen (NCPs) ist nützlich, um Vorteile hervorzuheben. </a:t>
            </a:r>
          </a:p>
          <a:p>
            <a:pPr marL="0" indent="0">
              <a:buNone/>
            </a:pPr>
            <a:r>
              <a:rPr lang="de-CH" b="1" dirty="0"/>
              <a:t>Verwenden Sie eine breite Palette von Argumenten: </a:t>
            </a:r>
            <a:r>
              <a:rPr lang="de-CH" dirty="0"/>
              <a:t>Am wirksamsten zeigten sich «Bündel» von Argumenten aus den drei unterschiedlichen Kategorien (Berry et al 2018, </a:t>
            </a:r>
            <a:r>
              <a:rPr lang="de-CH" dirty="0" err="1"/>
              <a:t>Tinch</a:t>
            </a:r>
            <a:r>
              <a:rPr lang="de-CH" dirty="0"/>
              <a:t> et al 2018), darunter solche, die sich auf den Wert der Natur für den Menschen beziehen, aber auch solche, die auf den Existenzrechten der Arten und auf einem "Versicherungspolice"-Ansatz beruhen, der die Anpassung und Widerstandsfähigkeit an Umweltveränderungen betont. Diese drei Kategorien sollten als komplementär, nicht als Alternativen betrachtet werden. </a:t>
            </a:r>
          </a:p>
        </p:txBody>
      </p:sp>
      <p:sp>
        <p:nvSpPr>
          <p:cNvPr id="3" name="Titel 2">
            <a:extLst>
              <a:ext uri="{FF2B5EF4-FFF2-40B4-BE49-F238E27FC236}">
                <a16:creationId xmlns:a16="http://schemas.microsoft.com/office/drawing/2014/main" id="{7D61F98B-9C94-A54C-BB43-F5C6261A686E}"/>
              </a:ext>
            </a:extLst>
          </p:cNvPr>
          <p:cNvSpPr>
            <a:spLocks noGrp="1"/>
          </p:cNvSpPr>
          <p:nvPr>
            <p:ph type="title"/>
          </p:nvPr>
        </p:nvSpPr>
        <p:spPr>
          <a:xfrm>
            <a:off x="390775" y="363317"/>
            <a:ext cx="10477500" cy="730250"/>
          </a:xfrm>
        </p:spPr>
        <p:txBody>
          <a:bodyPr/>
          <a:lstStyle/>
          <a:p>
            <a:r>
              <a:rPr lang="de-CH" sz="4200" dirty="0"/>
              <a:t>Argumente für die Erhaltung der Biodiversität</a:t>
            </a:r>
            <a:r>
              <a:rPr lang="de-DE" sz="4200" dirty="0"/>
              <a:t> </a:t>
            </a:r>
          </a:p>
        </p:txBody>
      </p:sp>
      <p:sp>
        <p:nvSpPr>
          <p:cNvPr id="5" name="Fußzeilenplatzhalter 4">
            <a:extLst>
              <a:ext uri="{FF2B5EF4-FFF2-40B4-BE49-F238E27FC236}">
                <a16:creationId xmlns:a16="http://schemas.microsoft.com/office/drawing/2014/main" id="{5EA469E1-72CC-4E48-9295-08E380529942}"/>
              </a:ext>
            </a:extLst>
          </p:cNvPr>
          <p:cNvSpPr>
            <a:spLocks noGrp="1"/>
          </p:cNvSpPr>
          <p:nvPr>
            <p:ph type="ftr" sz="quarter" idx="11"/>
          </p:nvPr>
        </p:nvSpPr>
        <p:spPr>
          <a:xfrm>
            <a:off x="3720663" y="7173310"/>
            <a:ext cx="6971150" cy="386366"/>
          </a:xfrm>
        </p:spPr>
        <p:txBody>
          <a:bodyPr/>
          <a:lstStyle/>
          <a:p>
            <a:r>
              <a:rPr lang="de-DE" dirty="0"/>
              <a:t>Forum Biodiversität Schweiz, SCNAT (April 2020): Argumente für die Erhaltung der Biodiversität</a:t>
            </a:r>
          </a:p>
        </p:txBody>
      </p:sp>
      <p:sp>
        <p:nvSpPr>
          <p:cNvPr id="6" name="Textplatzhalter 3">
            <a:extLst>
              <a:ext uri="{FF2B5EF4-FFF2-40B4-BE49-F238E27FC236}">
                <a16:creationId xmlns:a16="http://schemas.microsoft.com/office/drawing/2014/main" id="{CD93D157-F266-D947-B382-7051B199E4D0}"/>
              </a:ext>
            </a:extLst>
          </p:cNvPr>
          <p:cNvSpPr txBox="1">
            <a:spLocks/>
          </p:cNvSpPr>
          <p:nvPr/>
        </p:nvSpPr>
        <p:spPr>
          <a:xfrm>
            <a:off x="846137" y="6158251"/>
            <a:ext cx="9535942" cy="825874"/>
          </a:xfrm>
          <a:prstGeom prst="rect">
            <a:avLst/>
          </a:prstGeom>
        </p:spPr>
        <p:txBody>
          <a:bodyPr vert="horz" lIns="91440" tIns="45720" rIns="91440" bIns="45720" rtlCol="0">
            <a:noAutofit/>
          </a:bodyPr>
          <a:lstStyle>
            <a:lvl1pPr marL="180975" indent="-180975" algn="l" defTabSz="914400" rtl="0" eaLnBrk="1" latinLnBrk="0" hangingPunct="1">
              <a:lnSpc>
                <a:spcPts val="2500"/>
              </a:lnSpc>
              <a:spcBef>
                <a:spcPts val="1000"/>
              </a:spcBef>
              <a:buFont typeface="Arial"/>
              <a:buChar char="•"/>
              <a:tabLst/>
              <a:defRPr sz="2000" b="1" i="0" kern="1200">
                <a:solidFill>
                  <a:srgbClr val="5B6468"/>
                </a:solidFill>
                <a:latin typeface="Avenir Next Condensed" charset="0"/>
                <a:ea typeface="Avenir Next Condensed" charset="0"/>
                <a:cs typeface="Avenir Next Condensed" charset="0"/>
              </a:defRPr>
            </a:lvl1pPr>
            <a:lvl2pPr marL="444500" indent="-222250" algn="l" defTabSz="914400" rtl="0" eaLnBrk="1" latinLnBrk="0" hangingPunct="1">
              <a:lnSpc>
                <a:spcPts val="2500"/>
              </a:lnSpc>
              <a:spcBef>
                <a:spcPts val="500"/>
              </a:spcBef>
              <a:buFont typeface="Symbol" charset="2"/>
              <a:buChar char="-"/>
              <a:tabLst/>
              <a:defRPr sz="2000" b="0" i="0" kern="1200">
                <a:solidFill>
                  <a:srgbClr val="5B6468"/>
                </a:solidFill>
                <a:latin typeface="Avenir Next Condensed" charset="0"/>
                <a:ea typeface="Avenir Next Condensed" charset="0"/>
                <a:cs typeface="Avenir Next Condensed" charset="0"/>
              </a:defRPr>
            </a:lvl2pPr>
            <a:lvl3pPr marL="668338" indent="-223838" algn="l" defTabSz="914400" rtl="0" eaLnBrk="1" latinLnBrk="0" hangingPunct="1">
              <a:lnSpc>
                <a:spcPts val="2500"/>
              </a:lnSpc>
              <a:spcBef>
                <a:spcPts val="500"/>
              </a:spcBef>
              <a:buFont typeface="CharisSIL" charset="0"/>
              <a:buChar char="‣"/>
              <a:tabLst/>
              <a:defRPr sz="2000" b="0" i="0" kern="1200">
                <a:solidFill>
                  <a:srgbClr val="5B6468"/>
                </a:solidFill>
                <a:latin typeface="Avenir Next Condensed" charset="0"/>
                <a:ea typeface="Avenir Next Condensed" charset="0"/>
                <a:cs typeface="Avenir Next Condensed" charset="0"/>
              </a:defRPr>
            </a:lvl3pPr>
            <a:lvl4pPr marL="890588" indent="-222250" algn="l" defTabSz="914400" rtl="0" eaLnBrk="1" latinLnBrk="0" hangingPunct="1">
              <a:lnSpc>
                <a:spcPts val="2500"/>
              </a:lnSpc>
              <a:spcBef>
                <a:spcPts val="500"/>
              </a:spcBef>
              <a:buFont typeface="LucidaGrande" charset="0"/>
              <a:buChar char="▹"/>
              <a:tabLst/>
              <a:defRPr sz="2000" b="0" i="0" kern="1200">
                <a:solidFill>
                  <a:srgbClr val="5B6468"/>
                </a:solidFill>
                <a:latin typeface="Avenir Next Condensed" charset="0"/>
                <a:ea typeface="Avenir Next Condensed" charset="0"/>
                <a:cs typeface="Avenir Next Condensed" charset="0"/>
              </a:defRPr>
            </a:lvl4pPr>
            <a:lvl5pPr marL="2057400" marR="0" indent="-228600" algn="l" defTabSz="914400" rtl="0" eaLnBrk="1" fontAlgn="auto" latinLnBrk="0" hangingPunct="1">
              <a:lnSpc>
                <a:spcPct val="90000"/>
              </a:lnSpc>
              <a:spcBef>
                <a:spcPts val="500"/>
              </a:spcBef>
              <a:spcAft>
                <a:spcPts val="0"/>
              </a:spcAft>
              <a:buClrTx/>
              <a:buSzTx/>
              <a:buFont typeface="Menlo-Regular" charset="0"/>
              <a:buNone/>
              <a:tabLst/>
              <a:defRPr sz="2000" b="0" i="0" kern="1200">
                <a:solidFill>
                  <a:srgbClr val="5B6468"/>
                </a:solidFill>
                <a:latin typeface="Avenir Next Condensed" charset="0"/>
                <a:ea typeface="Avenir Next Condensed" charset="0"/>
                <a:cs typeface="Avenir Next Condensed"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de-DE" dirty="0"/>
          </a:p>
        </p:txBody>
      </p:sp>
    </p:spTree>
    <p:extLst>
      <p:ext uri="{BB962C8B-B14F-4D97-AF65-F5344CB8AC3E}">
        <p14:creationId xmlns:p14="http://schemas.microsoft.com/office/powerpoint/2010/main" val="30427387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6B428D7-BC73-C442-9CBE-4452F74DFAA9}"/>
              </a:ext>
            </a:extLst>
          </p:cNvPr>
          <p:cNvPicPr>
            <a:picLocks noChangeAspect="1"/>
          </p:cNvPicPr>
          <p:nvPr/>
        </p:nvPicPr>
        <p:blipFill>
          <a:blip r:embed="rId3"/>
          <a:stretch>
            <a:fillRect/>
          </a:stretch>
        </p:blipFill>
        <p:spPr>
          <a:xfrm>
            <a:off x="-142877" y="-131323"/>
            <a:ext cx="13680528" cy="7760845"/>
          </a:xfrm>
          <a:prstGeom prst="rect">
            <a:avLst/>
          </a:prstGeom>
        </p:spPr>
      </p:pic>
      <p:sp>
        <p:nvSpPr>
          <p:cNvPr id="6" name="Rectangle avec un coin arrondi 5">
            <a:extLst>
              <a:ext uri="{FF2B5EF4-FFF2-40B4-BE49-F238E27FC236}">
                <a16:creationId xmlns:a16="http://schemas.microsoft.com/office/drawing/2014/main" id="{65C28E29-0C22-1D46-BE0D-335430D4E1D4}"/>
              </a:ext>
            </a:extLst>
          </p:cNvPr>
          <p:cNvSpPr/>
          <p:nvPr/>
        </p:nvSpPr>
        <p:spPr>
          <a:xfrm rot="10800000">
            <a:off x="577485" y="5443538"/>
            <a:ext cx="9023719" cy="2021048"/>
          </a:xfrm>
          <a:prstGeom prst="round1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984" dirty="0"/>
          </a:p>
        </p:txBody>
      </p:sp>
      <p:sp>
        <p:nvSpPr>
          <p:cNvPr id="4" name="Textfeld 3">
            <a:extLst>
              <a:ext uri="{FF2B5EF4-FFF2-40B4-BE49-F238E27FC236}">
                <a16:creationId xmlns:a16="http://schemas.microsoft.com/office/drawing/2014/main" id="{8047EA54-2750-9C45-AB12-F2BC9083F68E}"/>
              </a:ext>
            </a:extLst>
          </p:cNvPr>
          <p:cNvSpPr txBox="1"/>
          <p:nvPr/>
        </p:nvSpPr>
        <p:spPr>
          <a:xfrm rot="16200000">
            <a:off x="-3441177" y="3778347"/>
            <a:ext cx="7297013" cy="276999"/>
          </a:xfrm>
          <a:prstGeom prst="rect">
            <a:avLst/>
          </a:prstGeom>
          <a:noFill/>
        </p:spPr>
        <p:txBody>
          <a:bodyPr wrap="square" rtlCol="0">
            <a:spAutoFit/>
          </a:bodyPr>
          <a:lstStyle/>
          <a:p>
            <a:r>
              <a:rPr lang="de-CH" sz="1200" dirty="0">
                <a:solidFill>
                  <a:schemeClr val="bg1"/>
                </a:solidFill>
                <a:latin typeface="Avenir Next Condensed" panose="020B0506020202020204" pitchFamily="34" charset="0"/>
              </a:rPr>
              <a:t>Kategorie: Relational    </a:t>
            </a:r>
            <a:r>
              <a:rPr lang="de-CH" sz="1200" dirty="0">
                <a:solidFill>
                  <a:srgbClr val="FFFFFF"/>
                </a:solidFill>
                <a:latin typeface="Avenir Next Condensed" panose="020B0506020202020204" pitchFamily="34" charset="0"/>
              </a:rPr>
              <a:t>Bild: </a:t>
            </a:r>
            <a:r>
              <a:rPr lang="de-CH" sz="1200" dirty="0" err="1">
                <a:solidFill>
                  <a:srgbClr val="FFFFFF"/>
                </a:solidFill>
                <a:latin typeface="Avenir Next Condensed" panose="020B0506020202020204" pitchFamily="34" charset="0"/>
              </a:rPr>
              <a:t>Jacopo</a:t>
            </a:r>
            <a:r>
              <a:rPr lang="de-CH" sz="1200" dirty="0">
                <a:solidFill>
                  <a:srgbClr val="FFFFFF"/>
                </a:solidFill>
                <a:latin typeface="Avenir Next Condensed" panose="020B0506020202020204" pitchFamily="34" charset="0"/>
              </a:rPr>
              <a:t> </a:t>
            </a:r>
            <a:r>
              <a:rPr lang="de-CH" sz="1200" dirty="0" err="1">
                <a:solidFill>
                  <a:srgbClr val="FFFFFF"/>
                </a:solidFill>
                <a:latin typeface="Avenir Next Condensed" panose="020B0506020202020204" pitchFamily="34" charset="0"/>
              </a:rPr>
              <a:t>Robusti</a:t>
            </a:r>
            <a:r>
              <a:rPr lang="de-CH" sz="1200" dirty="0">
                <a:solidFill>
                  <a:srgbClr val="FFFFFF"/>
                </a:solidFill>
                <a:latin typeface="Avenir Next Condensed" panose="020B0506020202020204" pitchFamily="34" charset="0"/>
              </a:rPr>
              <a:t> Tintoretto, 1553,  Die Erschaffung der Tiere.  Wikimedia </a:t>
            </a:r>
            <a:r>
              <a:rPr lang="de-CH" sz="1200" dirty="0" err="1">
                <a:solidFill>
                  <a:srgbClr val="FFFFFF"/>
                </a:solidFill>
                <a:latin typeface="Avenir Next Condensed" panose="020B0506020202020204" pitchFamily="34" charset="0"/>
              </a:rPr>
              <a:t>Commons</a:t>
            </a:r>
            <a:endParaRPr lang="de-CH" sz="1200" dirty="0">
              <a:solidFill>
                <a:srgbClr val="FFFFFF"/>
              </a:solidFill>
              <a:latin typeface="Avenir Next Condensed" panose="020B0506020202020204" pitchFamily="34" charset="0"/>
            </a:endParaRPr>
          </a:p>
        </p:txBody>
      </p:sp>
      <p:sp>
        <p:nvSpPr>
          <p:cNvPr id="5" name="Textfeld 4">
            <a:extLst>
              <a:ext uri="{FF2B5EF4-FFF2-40B4-BE49-F238E27FC236}">
                <a16:creationId xmlns:a16="http://schemas.microsoft.com/office/drawing/2014/main" id="{ED34C803-97B0-2048-A0E2-7F98C553022F}"/>
              </a:ext>
            </a:extLst>
          </p:cNvPr>
          <p:cNvSpPr txBox="1"/>
          <p:nvPr/>
        </p:nvSpPr>
        <p:spPr>
          <a:xfrm>
            <a:off x="756781" y="5443538"/>
            <a:ext cx="8844424" cy="2031325"/>
          </a:xfrm>
          <a:prstGeom prst="rect">
            <a:avLst/>
          </a:prstGeom>
          <a:noFill/>
        </p:spPr>
        <p:txBody>
          <a:bodyPr wrap="square" rtlCol="0">
            <a:spAutoFit/>
          </a:bodyPr>
          <a:lstStyle/>
          <a:p>
            <a:r>
              <a:rPr lang="en-US" sz="4200" b="1" dirty="0">
                <a:solidFill>
                  <a:srgbClr val="5B6468"/>
                </a:solidFill>
                <a:latin typeface="Avenir Next Condensed" panose="020B0506020202020204" pitchFamily="34" charset="0"/>
              </a:rPr>
              <a:t>In </a:t>
            </a:r>
            <a:r>
              <a:rPr lang="en-US" sz="4200" b="1" dirty="0" err="1">
                <a:solidFill>
                  <a:srgbClr val="5B6468"/>
                </a:solidFill>
                <a:latin typeface="Avenir Next Condensed" panose="020B0506020202020204" pitchFamily="34" charset="0"/>
              </a:rPr>
              <a:t>vielen</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Religionen</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ist</a:t>
            </a:r>
            <a:r>
              <a:rPr lang="en-US" sz="4200" b="1" dirty="0">
                <a:solidFill>
                  <a:srgbClr val="5B6468"/>
                </a:solidFill>
                <a:latin typeface="Avenir Next Condensed" panose="020B0506020202020204" pitchFamily="34" charset="0"/>
              </a:rPr>
              <a:t> die </a:t>
            </a:r>
            <a:r>
              <a:rPr lang="en-US" sz="4200" b="1" dirty="0" err="1">
                <a:solidFill>
                  <a:srgbClr val="5B6468"/>
                </a:solidFill>
                <a:latin typeface="Avenir Next Condensed" panose="020B0506020202020204" pitchFamily="34" charset="0"/>
              </a:rPr>
              <a:t>Natur</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Gottes</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Schöpfung</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Natur</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zu</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schützen</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bedeutet</a:t>
            </a:r>
            <a:r>
              <a:rPr lang="en-US" sz="4200" b="1" dirty="0">
                <a:solidFill>
                  <a:srgbClr val="5B6468"/>
                </a:solidFill>
                <a:latin typeface="Avenir Next Condensed" panose="020B0506020202020204" pitchFamily="34" charset="0"/>
              </a:rPr>
              <a:t>, </a:t>
            </a:r>
            <a:br>
              <a:rPr lang="en-US" sz="4200" b="1" dirty="0">
                <a:solidFill>
                  <a:srgbClr val="5B6468"/>
                </a:solidFill>
                <a:latin typeface="Avenir Next Condensed" panose="020B0506020202020204" pitchFamily="34" charset="0"/>
              </a:rPr>
            </a:br>
            <a:r>
              <a:rPr lang="en-US" sz="4200" b="1" dirty="0" err="1">
                <a:solidFill>
                  <a:srgbClr val="5B6468"/>
                </a:solidFill>
                <a:latin typeface="Avenir Next Condensed" panose="020B0506020202020204" pitchFamily="34" charset="0"/>
              </a:rPr>
              <a:t>Gottes</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Werk</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zu</a:t>
            </a:r>
            <a:r>
              <a:rPr lang="en-US" sz="4200" b="1" dirty="0">
                <a:solidFill>
                  <a:srgbClr val="5B6468"/>
                </a:solidFill>
                <a:latin typeface="Avenir Next Condensed" panose="020B0506020202020204" pitchFamily="34" charset="0"/>
              </a:rPr>
              <a:t> </a:t>
            </a:r>
            <a:r>
              <a:rPr lang="en-US" sz="4200" b="1" dirty="0" err="1">
                <a:solidFill>
                  <a:srgbClr val="5B6468"/>
                </a:solidFill>
                <a:latin typeface="Avenir Next Condensed" panose="020B0506020202020204" pitchFamily="34" charset="0"/>
              </a:rPr>
              <a:t>bewahren</a:t>
            </a:r>
            <a:r>
              <a:rPr lang="en-US" sz="4200" b="1" dirty="0">
                <a:solidFill>
                  <a:srgbClr val="5B6468"/>
                </a:solidFill>
                <a:latin typeface="Avenir Next Condensed" panose="020B0506020202020204" pitchFamily="34" charset="0"/>
              </a:rPr>
              <a:t>. </a:t>
            </a:r>
            <a:endParaRPr lang="de-DE" sz="4200" b="1" dirty="0">
              <a:solidFill>
                <a:srgbClr val="5B6468"/>
              </a:solidFill>
              <a:latin typeface="Avenir Next Condensed" panose="020B0506020202020204" pitchFamily="34" charset="0"/>
            </a:endParaRPr>
          </a:p>
        </p:txBody>
      </p:sp>
    </p:spTree>
    <p:extLst>
      <p:ext uri="{BB962C8B-B14F-4D97-AF65-F5344CB8AC3E}">
        <p14:creationId xmlns:p14="http://schemas.microsoft.com/office/powerpoint/2010/main" val="13245023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2ECBE813-2650-2C43-BA15-1BA9511219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311827"/>
            <a:ext cx="12192000" cy="18288000"/>
          </a:xfrm>
          <a:prstGeom prst="rect">
            <a:avLst/>
          </a:prstGeom>
        </p:spPr>
      </p:pic>
      <p:sp>
        <p:nvSpPr>
          <p:cNvPr id="5" name="Rectangle avec un coin arrondi 5">
            <a:extLst>
              <a:ext uri="{FF2B5EF4-FFF2-40B4-BE49-F238E27FC236}">
                <a16:creationId xmlns:a16="http://schemas.microsoft.com/office/drawing/2014/main" id="{D95FFBE3-33D7-B24E-AAF1-5353C9050E16}"/>
              </a:ext>
            </a:extLst>
          </p:cNvPr>
          <p:cNvSpPr/>
          <p:nvPr/>
        </p:nvSpPr>
        <p:spPr>
          <a:xfrm rot="10800000">
            <a:off x="1091592" y="5986084"/>
            <a:ext cx="8023842" cy="1446550"/>
          </a:xfrm>
          <a:prstGeom prst="round1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84" dirty="0"/>
          </a:p>
        </p:txBody>
      </p:sp>
      <p:sp>
        <p:nvSpPr>
          <p:cNvPr id="3" name="Textfeld 2">
            <a:extLst>
              <a:ext uri="{FF2B5EF4-FFF2-40B4-BE49-F238E27FC236}">
                <a16:creationId xmlns:a16="http://schemas.microsoft.com/office/drawing/2014/main" id="{E81CBD14-E7E9-5A4F-9168-BD3E03665805}"/>
              </a:ext>
            </a:extLst>
          </p:cNvPr>
          <p:cNvSpPr txBox="1"/>
          <p:nvPr/>
        </p:nvSpPr>
        <p:spPr>
          <a:xfrm>
            <a:off x="1354306" y="6047640"/>
            <a:ext cx="8614186" cy="1384995"/>
          </a:xfrm>
          <a:prstGeom prst="rect">
            <a:avLst/>
          </a:prstGeom>
          <a:noFill/>
        </p:spPr>
        <p:txBody>
          <a:bodyPr wrap="square" rtlCol="0">
            <a:spAutoFit/>
          </a:bodyPr>
          <a:lstStyle/>
          <a:p>
            <a:r>
              <a:rPr lang="de-CH" sz="4200" b="1" dirty="0">
                <a:solidFill>
                  <a:srgbClr val="5B6468"/>
                </a:solidFill>
                <a:latin typeface="Avenir Next Condensed" panose="020B0506020202020204" pitchFamily="34" charset="0"/>
              </a:rPr>
              <a:t>Die Natur ist die Lebensgrundlage zukünftiger Generationen. </a:t>
            </a:r>
            <a:endParaRPr lang="de-DE" sz="4200" b="1" dirty="0">
              <a:solidFill>
                <a:srgbClr val="5B6468"/>
              </a:solidFill>
              <a:latin typeface="Avenir Next Condensed" panose="020B0506020202020204" pitchFamily="34" charset="0"/>
            </a:endParaRPr>
          </a:p>
        </p:txBody>
      </p:sp>
      <p:sp>
        <p:nvSpPr>
          <p:cNvPr id="4" name="Textfeld 3">
            <a:extLst>
              <a:ext uri="{FF2B5EF4-FFF2-40B4-BE49-F238E27FC236}">
                <a16:creationId xmlns:a16="http://schemas.microsoft.com/office/drawing/2014/main" id="{1B416186-EA67-ED47-A805-AAC31267AFCC}"/>
              </a:ext>
            </a:extLst>
          </p:cNvPr>
          <p:cNvSpPr txBox="1"/>
          <p:nvPr/>
        </p:nvSpPr>
        <p:spPr>
          <a:xfrm rot="16200000">
            <a:off x="-2540666" y="4626142"/>
            <a:ext cx="5454589" cy="276999"/>
          </a:xfrm>
          <a:prstGeom prst="rect">
            <a:avLst/>
          </a:prstGeom>
          <a:noFill/>
        </p:spPr>
        <p:txBody>
          <a:bodyPr wrap="square" rtlCol="0">
            <a:spAutoFit/>
          </a:bodyPr>
          <a:lstStyle/>
          <a:p>
            <a:r>
              <a:rPr lang="de-CH" sz="1200" dirty="0">
                <a:solidFill>
                  <a:schemeClr val="bg1"/>
                </a:solidFill>
                <a:latin typeface="Avenir Next Condensed" panose="020B0506020202020204" pitchFamily="34" charset="0"/>
              </a:rPr>
              <a:t>Kategorie:  Instrumentell, Relational   Foto: Margherita Fronte, </a:t>
            </a:r>
            <a:r>
              <a:rPr lang="de-CH" sz="1200" dirty="0" err="1">
                <a:solidFill>
                  <a:schemeClr val="bg1"/>
                </a:solidFill>
                <a:latin typeface="Avenir Next Condensed" panose="020B0506020202020204" pitchFamily="34" charset="0"/>
              </a:rPr>
              <a:t>NATURE@work</a:t>
            </a:r>
            <a:r>
              <a:rPr lang="de-CH" sz="1200" dirty="0">
                <a:solidFill>
                  <a:schemeClr val="bg1"/>
                </a:solidFill>
                <a:latin typeface="Avenir Next Condensed" panose="020B0506020202020204" pitchFamily="34" charset="0"/>
              </a:rPr>
              <a:t> / EEA</a:t>
            </a:r>
          </a:p>
        </p:txBody>
      </p:sp>
    </p:spTree>
    <p:extLst>
      <p:ext uri="{BB962C8B-B14F-4D97-AF65-F5344CB8AC3E}">
        <p14:creationId xmlns:p14="http://schemas.microsoft.com/office/powerpoint/2010/main" val="7576818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a:extLst>
              <a:ext uri="{FF2B5EF4-FFF2-40B4-BE49-F238E27FC236}">
                <a16:creationId xmlns:a16="http://schemas.microsoft.com/office/drawing/2014/main" id="{873449D3-D770-194D-897E-ADF61BF9C7FE}"/>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5965891" y="1697682"/>
            <a:ext cx="4423587" cy="5632311"/>
          </a:xfrm>
        </p:spPr>
      </p:pic>
      <p:sp>
        <p:nvSpPr>
          <p:cNvPr id="3" name="Titel 2">
            <a:extLst>
              <a:ext uri="{FF2B5EF4-FFF2-40B4-BE49-F238E27FC236}">
                <a16:creationId xmlns:a16="http://schemas.microsoft.com/office/drawing/2014/main" id="{BFF7A5AC-ED71-F142-A854-54C92CA546F0}"/>
              </a:ext>
            </a:extLst>
          </p:cNvPr>
          <p:cNvSpPr>
            <a:spLocks noGrp="1"/>
          </p:cNvSpPr>
          <p:nvPr>
            <p:ph type="title"/>
          </p:nvPr>
        </p:nvSpPr>
        <p:spPr>
          <a:xfrm>
            <a:off x="310110" y="568260"/>
            <a:ext cx="10189730" cy="1460500"/>
          </a:xfrm>
        </p:spPr>
        <p:txBody>
          <a:bodyPr/>
          <a:lstStyle/>
          <a:p>
            <a:pPr algn="just"/>
            <a:r>
              <a:rPr lang="de-CH" sz="4250" dirty="0"/>
              <a:t>Argumente für die Erhaltung der Biodiversität</a:t>
            </a:r>
          </a:p>
        </p:txBody>
      </p:sp>
      <p:sp>
        <p:nvSpPr>
          <p:cNvPr id="2" name="Textfeld 1">
            <a:extLst>
              <a:ext uri="{FF2B5EF4-FFF2-40B4-BE49-F238E27FC236}">
                <a16:creationId xmlns:a16="http://schemas.microsoft.com/office/drawing/2014/main" id="{933C70A7-6455-6E4B-8215-2E17C22FE74E}"/>
              </a:ext>
            </a:extLst>
          </p:cNvPr>
          <p:cNvSpPr txBox="1"/>
          <p:nvPr/>
        </p:nvSpPr>
        <p:spPr>
          <a:xfrm>
            <a:off x="310110" y="1697683"/>
            <a:ext cx="6053958" cy="5632311"/>
          </a:xfrm>
          <a:prstGeom prst="rect">
            <a:avLst/>
          </a:prstGeom>
          <a:noFill/>
        </p:spPr>
        <p:txBody>
          <a:bodyPr wrap="square" rtlCol="0">
            <a:spAutoFit/>
          </a:bodyPr>
          <a:lstStyle/>
          <a:p>
            <a:r>
              <a:rPr lang="de-CH" sz="2400" b="1" dirty="0">
                <a:solidFill>
                  <a:srgbClr val="5B6468"/>
                </a:solidFill>
                <a:latin typeface="Avenir Next Condensed" panose="020B0506020202020204" pitchFamily="34" charset="0"/>
              </a:rPr>
              <a:t>Diese Präsentation, der HOTSPOT 41/2020 </a:t>
            </a:r>
            <a:br>
              <a:rPr lang="de-CH" sz="2400" b="1" dirty="0">
                <a:solidFill>
                  <a:srgbClr val="5B6468"/>
                </a:solidFill>
                <a:latin typeface="Avenir Next Condensed" panose="020B0506020202020204" pitchFamily="34" charset="0"/>
              </a:rPr>
            </a:br>
            <a:r>
              <a:rPr lang="de-CH" sz="2400" b="1" dirty="0">
                <a:solidFill>
                  <a:srgbClr val="5B6468"/>
                </a:solidFill>
                <a:latin typeface="Avenir Next Condensed" panose="020B0506020202020204" pitchFamily="34" charset="0"/>
              </a:rPr>
              <a:t>mit ausführlichen Artikeln zu den einzelnen Argumenten und eine Literaturliste sind </a:t>
            </a:r>
            <a:br>
              <a:rPr lang="de-CH" sz="2400" b="1" dirty="0">
                <a:solidFill>
                  <a:srgbClr val="5B6468"/>
                </a:solidFill>
                <a:latin typeface="Avenir Next Condensed" panose="020B0506020202020204" pitchFamily="34" charset="0"/>
              </a:rPr>
            </a:br>
            <a:r>
              <a:rPr lang="de-CH" sz="2400" b="1" dirty="0">
                <a:solidFill>
                  <a:srgbClr val="5B6468"/>
                </a:solidFill>
                <a:latin typeface="Avenir Next Condensed" panose="020B0506020202020204" pitchFamily="34" charset="0"/>
              </a:rPr>
              <a:t>hier gratis erhältlich: </a:t>
            </a:r>
            <a:r>
              <a:rPr lang="de-CH" sz="2400" b="1" dirty="0" err="1">
                <a:solidFill>
                  <a:srgbClr val="DD565D"/>
                </a:solidFill>
                <a:latin typeface="Avenir Next Condensed" panose="020B0506020202020204" pitchFamily="34" charset="0"/>
              </a:rPr>
              <a:t>www.biodiversity.ch</a:t>
            </a:r>
            <a:r>
              <a:rPr lang="de-CH" sz="2400" b="1" dirty="0">
                <a:solidFill>
                  <a:srgbClr val="DD565D"/>
                </a:solidFill>
                <a:latin typeface="Avenir Next Condensed" panose="020B0506020202020204" pitchFamily="34" charset="0"/>
              </a:rPr>
              <a:t>/</a:t>
            </a:r>
            <a:r>
              <a:rPr lang="de-CH" sz="2400" b="1" dirty="0" err="1">
                <a:solidFill>
                  <a:srgbClr val="DD565D"/>
                </a:solidFill>
                <a:latin typeface="Avenir Next Condensed" panose="020B0506020202020204" pitchFamily="34" charset="0"/>
              </a:rPr>
              <a:t>argumentarium</a:t>
            </a:r>
            <a:br>
              <a:rPr lang="de-CH" sz="2400" b="1" dirty="0">
                <a:solidFill>
                  <a:srgbClr val="5B6468"/>
                </a:solidFill>
                <a:latin typeface="Avenir Next Condensed" panose="020B0506020202020204" pitchFamily="34" charset="0"/>
              </a:rPr>
            </a:br>
            <a:endParaRPr lang="de-CH" sz="2400" b="1" dirty="0">
              <a:solidFill>
                <a:srgbClr val="5B6468"/>
              </a:solidFill>
              <a:latin typeface="Avenir Next Condensed" panose="020B0506020202020204" pitchFamily="34" charset="0"/>
            </a:endParaRPr>
          </a:p>
          <a:p>
            <a:br>
              <a:rPr lang="de-CH" sz="2400" b="1" dirty="0">
                <a:solidFill>
                  <a:srgbClr val="5B6468"/>
                </a:solidFill>
                <a:latin typeface="Avenir Next Condensed" panose="020B0506020202020204" pitchFamily="34" charset="0"/>
              </a:rPr>
            </a:br>
            <a:r>
              <a:rPr lang="de-CH" sz="2400" b="1" dirty="0">
                <a:solidFill>
                  <a:srgbClr val="DD565D"/>
                </a:solidFill>
                <a:latin typeface="Avenir Next Condensed" panose="020B0506020202020204" pitchFamily="34" charset="0"/>
              </a:rPr>
              <a:t>Forum Biodiversität Schweiz</a:t>
            </a:r>
          </a:p>
          <a:p>
            <a:r>
              <a:rPr lang="de-CH" sz="2400" b="1" dirty="0">
                <a:solidFill>
                  <a:srgbClr val="5B6468"/>
                </a:solidFill>
                <a:latin typeface="Avenir Next Condensed" panose="020B0506020202020204" pitchFamily="34" charset="0"/>
              </a:rPr>
              <a:t>Akademie der Naturwissenschaften (SCNAT)</a:t>
            </a:r>
          </a:p>
          <a:p>
            <a:r>
              <a:rPr lang="de-CH" sz="2400" b="1" dirty="0">
                <a:solidFill>
                  <a:srgbClr val="5B6468"/>
                </a:solidFill>
                <a:latin typeface="Avenir Next Condensed" panose="020B0506020202020204" pitchFamily="34" charset="0"/>
              </a:rPr>
              <a:t>Haus der Akademien · </a:t>
            </a:r>
            <a:r>
              <a:rPr lang="de-CH" sz="2400" b="1" dirty="0" err="1">
                <a:solidFill>
                  <a:srgbClr val="5B6468"/>
                </a:solidFill>
                <a:latin typeface="Avenir Next Condensed" panose="020B0506020202020204" pitchFamily="34" charset="0"/>
              </a:rPr>
              <a:t>Laupenstrasse</a:t>
            </a:r>
            <a:r>
              <a:rPr lang="de-CH" sz="2400" b="1" dirty="0">
                <a:solidFill>
                  <a:srgbClr val="5B6468"/>
                </a:solidFill>
                <a:latin typeface="Avenir Next Condensed" panose="020B0506020202020204" pitchFamily="34" charset="0"/>
              </a:rPr>
              <a:t> 7 · Postfach · 3001 Bern · Schweiz</a:t>
            </a:r>
          </a:p>
          <a:p>
            <a:r>
              <a:rPr lang="de-CH" sz="2400" b="1" dirty="0">
                <a:solidFill>
                  <a:srgbClr val="5B6468"/>
                </a:solidFill>
                <a:latin typeface="Avenir Next Condensed" panose="020B0506020202020204" pitchFamily="34" charset="0"/>
              </a:rPr>
              <a:t>+41 31 306 93 42 </a:t>
            </a:r>
          </a:p>
          <a:p>
            <a:r>
              <a:rPr lang="de-CH" sz="2400" b="1" dirty="0" err="1">
                <a:solidFill>
                  <a:srgbClr val="5B6468"/>
                </a:solidFill>
                <a:latin typeface="Avenir Next Condensed" panose="020B0506020202020204" pitchFamily="34" charset="0"/>
              </a:rPr>
              <a:t>biodiversity.ch</a:t>
            </a:r>
            <a:r>
              <a:rPr lang="de-CH" sz="2400" b="1" dirty="0">
                <a:solidFill>
                  <a:srgbClr val="5B6468"/>
                </a:solidFill>
                <a:latin typeface="Avenir Next Condensed" panose="020B0506020202020204" pitchFamily="34" charset="0"/>
              </a:rPr>
              <a:t> · @</a:t>
            </a:r>
            <a:r>
              <a:rPr lang="de-CH" sz="2400" b="1" dirty="0" err="1">
                <a:solidFill>
                  <a:srgbClr val="5B6468"/>
                </a:solidFill>
                <a:latin typeface="Avenir Next Condensed" panose="020B0506020202020204" pitchFamily="34" charset="0"/>
              </a:rPr>
              <a:t>biodiversityCH</a:t>
            </a:r>
            <a:br>
              <a:rPr lang="de-CH" sz="2400" b="1" dirty="0">
                <a:solidFill>
                  <a:srgbClr val="5B6468"/>
                </a:solidFill>
                <a:latin typeface="Avenir Next Condensed" panose="020B0506020202020204" pitchFamily="34" charset="0"/>
              </a:rPr>
            </a:br>
            <a:r>
              <a:rPr lang="de-CH" sz="2400" b="1" dirty="0">
                <a:solidFill>
                  <a:srgbClr val="5B6468"/>
                </a:solidFill>
                <a:latin typeface="Avenir Next Condensed" panose="020B0506020202020204" pitchFamily="34" charset="0"/>
              </a:rPr>
              <a:t>email: </a:t>
            </a:r>
            <a:r>
              <a:rPr lang="de-CH" sz="2400" b="1" dirty="0">
                <a:solidFill>
                  <a:srgbClr val="5B6468"/>
                </a:solidFill>
                <a:latin typeface="Avenir Next Condensed" panose="020B0506020202020204" pitchFamily="34" charset="0"/>
                <a:hlinkClick r:id="rId4">
                  <a:extLst>
                    <a:ext uri="{A12FA001-AC4F-418D-AE19-62706E023703}">
                      <ahyp:hlinkClr xmlns:ahyp="http://schemas.microsoft.com/office/drawing/2018/hyperlinkcolor" val="tx"/>
                    </a:ext>
                  </a:extLst>
                </a:hlinkClick>
              </a:rPr>
              <a:t>biodiversity@scnat.ch</a:t>
            </a:r>
            <a:br>
              <a:rPr lang="de-CH" sz="2400" b="1" dirty="0">
                <a:solidFill>
                  <a:srgbClr val="5B6468"/>
                </a:solidFill>
                <a:latin typeface="Avenir Next Condensed" panose="020B0506020202020204" pitchFamily="34" charset="0"/>
              </a:rPr>
            </a:br>
            <a:endParaRPr lang="de-DE" sz="2400" b="1" dirty="0">
              <a:solidFill>
                <a:srgbClr val="5B6468"/>
              </a:solidFill>
              <a:latin typeface="Avenir Next Condensed" panose="020B0506020202020204" pitchFamily="34" charset="0"/>
            </a:endParaRPr>
          </a:p>
        </p:txBody>
      </p:sp>
    </p:spTree>
    <p:extLst>
      <p:ext uri="{BB962C8B-B14F-4D97-AF65-F5344CB8AC3E}">
        <p14:creationId xmlns:p14="http://schemas.microsoft.com/office/powerpoint/2010/main" val="5081667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4">
            <a:extLst>
              <a:ext uri="{FF2B5EF4-FFF2-40B4-BE49-F238E27FC236}">
                <a16:creationId xmlns:a16="http://schemas.microsoft.com/office/drawing/2014/main" id="{E90840DB-C616-D54A-A869-6912DEA28828}"/>
              </a:ext>
            </a:extLst>
          </p:cNvPr>
          <p:cNvPicPr>
            <a:picLocks noChangeAspect="1"/>
          </p:cNvPicPr>
          <p:nvPr/>
        </p:nvPicPr>
        <p:blipFill>
          <a:blip r:embed="rId3"/>
          <a:stretch>
            <a:fillRect/>
          </a:stretch>
        </p:blipFill>
        <p:spPr>
          <a:xfrm>
            <a:off x="-585216" y="-595755"/>
            <a:ext cx="12192000" cy="8629006"/>
          </a:xfrm>
          <a:prstGeom prst="rect">
            <a:avLst/>
          </a:prstGeom>
        </p:spPr>
      </p:pic>
      <p:sp>
        <p:nvSpPr>
          <p:cNvPr id="7" name="Rectangle avec un coin arrondi 5">
            <a:extLst>
              <a:ext uri="{FF2B5EF4-FFF2-40B4-BE49-F238E27FC236}">
                <a16:creationId xmlns:a16="http://schemas.microsoft.com/office/drawing/2014/main" id="{F0C539B1-BCE7-834C-ACA3-1D298D4D554F}"/>
              </a:ext>
            </a:extLst>
          </p:cNvPr>
          <p:cNvSpPr/>
          <p:nvPr/>
        </p:nvSpPr>
        <p:spPr>
          <a:xfrm rot="10800000">
            <a:off x="520083" y="5986084"/>
            <a:ext cx="9883430" cy="1446550"/>
          </a:xfrm>
          <a:prstGeom prst="round1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84" dirty="0"/>
          </a:p>
        </p:txBody>
      </p:sp>
      <p:sp>
        <p:nvSpPr>
          <p:cNvPr id="5" name="Textfeld 4">
            <a:extLst>
              <a:ext uri="{FF2B5EF4-FFF2-40B4-BE49-F238E27FC236}">
                <a16:creationId xmlns:a16="http://schemas.microsoft.com/office/drawing/2014/main" id="{3D4DE772-DB22-E942-B11C-824FC582F4F6}"/>
              </a:ext>
            </a:extLst>
          </p:cNvPr>
          <p:cNvSpPr txBox="1"/>
          <p:nvPr/>
        </p:nvSpPr>
        <p:spPr>
          <a:xfrm>
            <a:off x="657432" y="6018742"/>
            <a:ext cx="9400179" cy="1446550"/>
          </a:xfrm>
          <a:prstGeom prst="rect">
            <a:avLst/>
          </a:prstGeom>
          <a:noFill/>
        </p:spPr>
        <p:txBody>
          <a:bodyPr wrap="square" rtlCol="0">
            <a:spAutoFit/>
          </a:bodyPr>
          <a:lstStyle/>
          <a:p>
            <a:pPr algn="ctr"/>
            <a:r>
              <a:rPr lang="de-CH" sz="4400" b="1" dirty="0">
                <a:solidFill>
                  <a:srgbClr val="5B6468"/>
                </a:solidFill>
                <a:latin typeface="Avenir Next Condensed" panose="020B0506020202020204" pitchFamily="34" charset="0"/>
              </a:rPr>
              <a:t>Jede Art hat das gleiche Recht auf Leben und Entfaltung. </a:t>
            </a:r>
            <a:endParaRPr lang="de-DE" sz="4400" b="1" dirty="0">
              <a:solidFill>
                <a:srgbClr val="5B6468"/>
              </a:solidFill>
              <a:latin typeface="Avenir Next Condensed" panose="020B0506020202020204" pitchFamily="34" charset="0"/>
            </a:endParaRPr>
          </a:p>
        </p:txBody>
      </p:sp>
      <p:sp>
        <p:nvSpPr>
          <p:cNvPr id="6" name="Textfeld 5">
            <a:extLst>
              <a:ext uri="{FF2B5EF4-FFF2-40B4-BE49-F238E27FC236}">
                <a16:creationId xmlns:a16="http://schemas.microsoft.com/office/drawing/2014/main" id="{61D63D29-6714-3047-A5E3-1203B1947290}"/>
              </a:ext>
            </a:extLst>
          </p:cNvPr>
          <p:cNvSpPr txBox="1"/>
          <p:nvPr/>
        </p:nvSpPr>
        <p:spPr>
          <a:xfrm rot="16200000">
            <a:off x="-2897760" y="4235685"/>
            <a:ext cx="6251660" cy="276999"/>
          </a:xfrm>
          <a:prstGeom prst="rect">
            <a:avLst/>
          </a:prstGeom>
          <a:noFill/>
        </p:spPr>
        <p:txBody>
          <a:bodyPr wrap="square" rtlCol="0">
            <a:spAutoFit/>
          </a:bodyPr>
          <a:lstStyle/>
          <a:p>
            <a:r>
              <a:rPr lang="de-CH" sz="1200" dirty="0">
                <a:solidFill>
                  <a:schemeClr val="bg1"/>
                </a:solidFill>
                <a:latin typeface="Avenir Next Condensed" panose="020B0506020202020204" pitchFamily="34" charset="0"/>
              </a:rPr>
              <a:t>Kategorie: Intrinsisch   Foto: </a:t>
            </a:r>
            <a:r>
              <a:rPr lang="de-DE" sz="1200" dirty="0">
                <a:solidFill>
                  <a:schemeClr val="bg1"/>
                </a:solidFill>
                <a:latin typeface="Avenir Next Condensed" panose="020B0506020202020204" pitchFamily="34" charset="0"/>
              </a:rPr>
              <a:t>Daniel </a:t>
            </a:r>
            <a:r>
              <a:rPr lang="de-DE" sz="1200" dirty="0" err="1">
                <a:solidFill>
                  <a:schemeClr val="bg1"/>
                </a:solidFill>
                <a:latin typeface="Avenir Next Condensed" panose="020B0506020202020204" pitchFamily="34" charset="0"/>
              </a:rPr>
              <a:t>Trim</a:t>
            </a:r>
            <a:r>
              <a:rPr lang="de-DE" sz="1200" dirty="0">
                <a:solidFill>
                  <a:schemeClr val="bg1"/>
                </a:solidFill>
                <a:latin typeface="Avenir Next Condensed" panose="020B0506020202020204" pitchFamily="34" charset="0"/>
              </a:rPr>
              <a:t> / Comedy </a:t>
            </a:r>
            <a:r>
              <a:rPr lang="de-DE" sz="1200" dirty="0" err="1">
                <a:solidFill>
                  <a:schemeClr val="bg1"/>
                </a:solidFill>
                <a:latin typeface="Avenir Next Condensed" panose="020B0506020202020204" pitchFamily="34" charset="0"/>
              </a:rPr>
              <a:t>Wildlife</a:t>
            </a:r>
            <a:r>
              <a:rPr lang="de-DE" sz="1200" dirty="0">
                <a:solidFill>
                  <a:schemeClr val="bg1"/>
                </a:solidFill>
                <a:latin typeface="Avenir Next Condensed" panose="020B0506020202020204" pitchFamily="34" charset="0"/>
              </a:rPr>
              <a:t> </a:t>
            </a:r>
            <a:r>
              <a:rPr lang="de-DE" sz="1200" dirty="0" err="1">
                <a:solidFill>
                  <a:schemeClr val="bg1"/>
                </a:solidFill>
                <a:latin typeface="Avenir Next Condensed" panose="020B0506020202020204" pitchFamily="34" charset="0"/>
              </a:rPr>
              <a:t>Photo</a:t>
            </a:r>
            <a:r>
              <a:rPr lang="de-DE" sz="1200" dirty="0">
                <a:solidFill>
                  <a:schemeClr val="bg1"/>
                </a:solidFill>
                <a:latin typeface="Avenir Next Condensed" panose="020B0506020202020204" pitchFamily="34" charset="0"/>
              </a:rPr>
              <a:t> Awards</a:t>
            </a:r>
            <a:endParaRPr lang="de-CH" sz="1200" dirty="0">
              <a:solidFill>
                <a:schemeClr val="bg1"/>
              </a:solidFill>
              <a:latin typeface="Avenir Next Condensed" panose="020B0506020202020204" pitchFamily="34" charset="0"/>
            </a:endParaRPr>
          </a:p>
        </p:txBody>
      </p:sp>
    </p:spTree>
    <p:extLst>
      <p:ext uri="{BB962C8B-B14F-4D97-AF65-F5344CB8AC3E}">
        <p14:creationId xmlns:p14="http://schemas.microsoft.com/office/powerpoint/2010/main" val="4389030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B0E70029-2917-314A-B9A0-BF1F1E43A284}"/>
              </a:ext>
            </a:extLst>
          </p:cNvPr>
          <p:cNvPicPr>
            <a:picLocks noChangeAspect="1"/>
          </p:cNvPicPr>
          <p:nvPr/>
        </p:nvPicPr>
        <p:blipFill>
          <a:blip r:embed="rId3"/>
          <a:stretch>
            <a:fillRect/>
          </a:stretch>
        </p:blipFill>
        <p:spPr>
          <a:xfrm>
            <a:off x="-711200" y="-4877"/>
            <a:ext cx="12192000" cy="8135625"/>
          </a:xfrm>
          <a:prstGeom prst="rect">
            <a:avLst/>
          </a:prstGeom>
        </p:spPr>
      </p:pic>
      <p:sp>
        <p:nvSpPr>
          <p:cNvPr id="8" name="Rectangle avec un coin arrondi 5">
            <a:extLst>
              <a:ext uri="{FF2B5EF4-FFF2-40B4-BE49-F238E27FC236}">
                <a16:creationId xmlns:a16="http://schemas.microsoft.com/office/drawing/2014/main" id="{E3BCB2AF-ED00-0743-B6E1-73F22774DA50}"/>
              </a:ext>
            </a:extLst>
          </p:cNvPr>
          <p:cNvSpPr/>
          <p:nvPr/>
        </p:nvSpPr>
        <p:spPr>
          <a:xfrm rot="10800000">
            <a:off x="345107" y="809558"/>
            <a:ext cx="10105178" cy="2097641"/>
          </a:xfrm>
          <a:prstGeom prst="round1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84" dirty="0"/>
          </a:p>
        </p:txBody>
      </p:sp>
      <p:sp>
        <p:nvSpPr>
          <p:cNvPr id="5" name="Textfeld 4">
            <a:extLst>
              <a:ext uri="{FF2B5EF4-FFF2-40B4-BE49-F238E27FC236}">
                <a16:creationId xmlns:a16="http://schemas.microsoft.com/office/drawing/2014/main" id="{C640B3D3-9422-0549-98E3-FDA116BD4710}"/>
              </a:ext>
            </a:extLst>
          </p:cNvPr>
          <p:cNvSpPr txBox="1"/>
          <p:nvPr/>
        </p:nvSpPr>
        <p:spPr>
          <a:xfrm>
            <a:off x="371344" y="908534"/>
            <a:ext cx="10787176" cy="2031325"/>
          </a:xfrm>
          <a:prstGeom prst="rect">
            <a:avLst/>
          </a:prstGeom>
          <a:noFill/>
        </p:spPr>
        <p:txBody>
          <a:bodyPr wrap="square" rtlCol="0">
            <a:spAutoFit/>
          </a:bodyPr>
          <a:lstStyle/>
          <a:p>
            <a:r>
              <a:rPr lang="de-DE" sz="4200" b="1" dirty="0">
                <a:solidFill>
                  <a:srgbClr val="5B6468"/>
                </a:solidFill>
                <a:latin typeface="Avenir Next Condensed" panose="020B0506020202020204" pitchFamily="34" charset="0"/>
              </a:rPr>
              <a:t>In Gebieten, in denen Menschen höchstens Besucher und keine Bewohner sind, kann sich die Naturdynamik frei entwickeln.</a:t>
            </a:r>
          </a:p>
        </p:txBody>
      </p:sp>
      <p:sp>
        <p:nvSpPr>
          <p:cNvPr id="6" name="Textfeld 5">
            <a:extLst>
              <a:ext uri="{FF2B5EF4-FFF2-40B4-BE49-F238E27FC236}">
                <a16:creationId xmlns:a16="http://schemas.microsoft.com/office/drawing/2014/main" id="{2423726F-7318-B040-B353-11831DD23689}"/>
              </a:ext>
            </a:extLst>
          </p:cNvPr>
          <p:cNvSpPr txBox="1"/>
          <p:nvPr/>
        </p:nvSpPr>
        <p:spPr>
          <a:xfrm rot="16200000">
            <a:off x="-2582518" y="4677821"/>
            <a:ext cx="5535440" cy="276999"/>
          </a:xfrm>
          <a:prstGeom prst="rect">
            <a:avLst/>
          </a:prstGeom>
          <a:noFill/>
        </p:spPr>
        <p:txBody>
          <a:bodyPr wrap="square" rtlCol="0">
            <a:spAutoFit/>
          </a:bodyPr>
          <a:lstStyle/>
          <a:p>
            <a:r>
              <a:rPr lang="de-CH" sz="1200" dirty="0">
                <a:solidFill>
                  <a:schemeClr val="bg1"/>
                </a:solidFill>
                <a:latin typeface="Avenir Next Condensed" panose="020B0506020202020204" pitchFamily="34" charset="0"/>
              </a:rPr>
              <a:t>Kategorie: Intrinsisch    </a:t>
            </a:r>
            <a:r>
              <a:rPr lang="de-CH" sz="1200" dirty="0">
                <a:solidFill>
                  <a:srgbClr val="FFFFFF"/>
                </a:solidFill>
                <a:latin typeface="Avenir Next Condensed" panose="020B0506020202020204" pitchFamily="34" charset="0"/>
              </a:rPr>
              <a:t>Foto: </a:t>
            </a:r>
            <a:r>
              <a:rPr lang="de-CH" sz="1200" dirty="0" err="1">
                <a:solidFill>
                  <a:srgbClr val="FFFFFF"/>
                </a:solidFill>
                <a:latin typeface="Avenir Next Condensed" panose="020B0506020202020204" pitchFamily="34" charset="0"/>
              </a:rPr>
              <a:t>Roie</a:t>
            </a:r>
            <a:r>
              <a:rPr lang="de-CH" sz="1200" dirty="0">
                <a:solidFill>
                  <a:srgbClr val="FFFFFF"/>
                </a:solidFill>
                <a:latin typeface="Avenir Next Condensed" panose="020B0506020202020204" pitchFamily="34" charset="0"/>
              </a:rPr>
              <a:t> </a:t>
            </a:r>
            <a:r>
              <a:rPr lang="de-CH" sz="1200" dirty="0" err="1">
                <a:solidFill>
                  <a:srgbClr val="FFFFFF"/>
                </a:solidFill>
                <a:latin typeface="Avenir Next Condensed" panose="020B0506020202020204" pitchFamily="34" charset="0"/>
              </a:rPr>
              <a:t>Galitz</a:t>
            </a:r>
            <a:r>
              <a:rPr lang="de-CH" sz="1200" dirty="0">
                <a:solidFill>
                  <a:srgbClr val="FFFFFF"/>
                </a:solidFill>
                <a:latin typeface="Avenir Next Condensed" panose="020B0506020202020204" pitchFamily="34" charset="0"/>
              </a:rPr>
              <a:t> / Comedy </a:t>
            </a:r>
            <a:r>
              <a:rPr lang="de-CH" sz="1200" dirty="0" err="1">
                <a:solidFill>
                  <a:srgbClr val="FFFFFF"/>
                </a:solidFill>
                <a:latin typeface="Avenir Next Condensed" panose="020B0506020202020204" pitchFamily="34" charset="0"/>
              </a:rPr>
              <a:t>Wildlife</a:t>
            </a:r>
            <a:r>
              <a:rPr lang="de-CH" sz="1200" dirty="0">
                <a:solidFill>
                  <a:srgbClr val="FFFFFF"/>
                </a:solidFill>
                <a:latin typeface="Avenir Next Condensed" panose="020B0506020202020204" pitchFamily="34" charset="0"/>
              </a:rPr>
              <a:t> </a:t>
            </a:r>
            <a:r>
              <a:rPr lang="de-CH" sz="1200" dirty="0" err="1">
                <a:solidFill>
                  <a:srgbClr val="FFFFFF"/>
                </a:solidFill>
                <a:latin typeface="Avenir Next Condensed" panose="020B0506020202020204" pitchFamily="34" charset="0"/>
              </a:rPr>
              <a:t>Photography</a:t>
            </a:r>
            <a:r>
              <a:rPr lang="de-CH" sz="1200" dirty="0">
                <a:solidFill>
                  <a:srgbClr val="FFFFFF"/>
                </a:solidFill>
                <a:latin typeface="Avenir Next Condensed" panose="020B0506020202020204" pitchFamily="34" charset="0"/>
              </a:rPr>
              <a:t> Award</a:t>
            </a:r>
          </a:p>
        </p:txBody>
      </p:sp>
    </p:spTree>
    <p:extLst>
      <p:ext uri="{BB962C8B-B14F-4D97-AF65-F5344CB8AC3E}">
        <p14:creationId xmlns:p14="http://schemas.microsoft.com/office/powerpoint/2010/main" val="26108875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559A6F7D-385E-C44A-A51B-D1BAFB0414A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2475"/>
          <a:stretch/>
        </p:blipFill>
        <p:spPr>
          <a:xfrm>
            <a:off x="-9874" y="-1124460"/>
            <a:ext cx="13683343" cy="9103809"/>
          </a:xfrm>
          <a:prstGeom prst="rect">
            <a:avLst/>
          </a:prstGeom>
        </p:spPr>
      </p:pic>
      <p:sp>
        <p:nvSpPr>
          <p:cNvPr id="5" name="Rectangle avec un coin arrondi 5">
            <a:extLst>
              <a:ext uri="{FF2B5EF4-FFF2-40B4-BE49-F238E27FC236}">
                <a16:creationId xmlns:a16="http://schemas.microsoft.com/office/drawing/2014/main" id="{046468E3-ACBC-8B44-89D9-9D3DEE2202DE}"/>
              </a:ext>
            </a:extLst>
          </p:cNvPr>
          <p:cNvSpPr/>
          <p:nvPr/>
        </p:nvSpPr>
        <p:spPr>
          <a:xfrm rot="10800000">
            <a:off x="340931" y="261252"/>
            <a:ext cx="9433753" cy="1566525"/>
          </a:xfrm>
          <a:prstGeom prst="round1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84" dirty="0"/>
          </a:p>
        </p:txBody>
      </p:sp>
      <p:sp>
        <p:nvSpPr>
          <p:cNvPr id="10" name="Textfeld 9">
            <a:extLst>
              <a:ext uri="{FF2B5EF4-FFF2-40B4-BE49-F238E27FC236}">
                <a16:creationId xmlns:a16="http://schemas.microsoft.com/office/drawing/2014/main" id="{87EAD413-887C-6847-A016-D5FEC539EE96}"/>
              </a:ext>
            </a:extLst>
          </p:cNvPr>
          <p:cNvSpPr txBox="1"/>
          <p:nvPr/>
        </p:nvSpPr>
        <p:spPr>
          <a:xfrm>
            <a:off x="473222" y="381229"/>
            <a:ext cx="9599184" cy="1446550"/>
          </a:xfrm>
          <a:prstGeom prst="rect">
            <a:avLst/>
          </a:prstGeom>
          <a:noFill/>
        </p:spPr>
        <p:txBody>
          <a:bodyPr wrap="square" rtlCol="0">
            <a:spAutoFit/>
          </a:bodyPr>
          <a:lstStyle/>
          <a:p>
            <a:r>
              <a:rPr lang="de-DE" sz="4400" b="1" dirty="0">
                <a:latin typeface="Avenir Next Condensed" panose="020B0506020202020204" pitchFamily="34" charset="0"/>
              </a:rPr>
              <a:t>Die genetische Vielfalt ist die Grundlage für die Evolution der Arten. </a:t>
            </a:r>
          </a:p>
        </p:txBody>
      </p:sp>
      <p:sp>
        <p:nvSpPr>
          <p:cNvPr id="11" name="Textfeld 10">
            <a:extLst>
              <a:ext uri="{FF2B5EF4-FFF2-40B4-BE49-F238E27FC236}">
                <a16:creationId xmlns:a16="http://schemas.microsoft.com/office/drawing/2014/main" id="{3B005ECC-5250-F84F-9461-AC8EC23AF113}"/>
              </a:ext>
            </a:extLst>
          </p:cNvPr>
          <p:cNvSpPr txBox="1"/>
          <p:nvPr/>
        </p:nvSpPr>
        <p:spPr>
          <a:xfrm rot="16200000">
            <a:off x="-3800294" y="3528559"/>
            <a:ext cx="7843405" cy="276999"/>
          </a:xfrm>
          <a:prstGeom prst="rect">
            <a:avLst/>
          </a:prstGeom>
          <a:noFill/>
        </p:spPr>
        <p:txBody>
          <a:bodyPr wrap="square" rtlCol="0">
            <a:spAutoFit/>
          </a:bodyPr>
          <a:lstStyle/>
          <a:p>
            <a:r>
              <a:rPr lang="de-CH" sz="1200" dirty="0">
                <a:solidFill>
                  <a:schemeClr val="bg1"/>
                </a:solidFill>
                <a:latin typeface="Avenir Next Condensed" panose="020B0506020202020204" pitchFamily="34" charset="0"/>
              </a:rPr>
              <a:t>Kategorie: Intrinsisch                 </a:t>
            </a:r>
            <a:r>
              <a:rPr lang="de-CH" sz="1200" dirty="0">
                <a:solidFill>
                  <a:srgbClr val="5B6468"/>
                </a:solidFill>
                <a:latin typeface="Avenir Next Condensed" panose="020B0506020202020204" pitchFamily="34" charset="0"/>
              </a:rPr>
              <a:t>Foto: </a:t>
            </a:r>
            <a:r>
              <a:rPr lang="de-CH" sz="1200" dirty="0" err="1">
                <a:solidFill>
                  <a:srgbClr val="5B6468"/>
                </a:solidFill>
                <a:latin typeface="Avenir Next Condensed" panose="020B0506020202020204" pitchFamily="34" charset="0"/>
              </a:rPr>
              <a:t>commons.wikimedia.org</a:t>
            </a:r>
            <a:r>
              <a:rPr lang="de-CH" sz="1200" dirty="0">
                <a:solidFill>
                  <a:srgbClr val="5B6468"/>
                </a:solidFill>
                <a:latin typeface="Avenir Next Condensed" panose="020B0506020202020204" pitchFamily="34" charset="0"/>
              </a:rPr>
              <a:t>/</a:t>
            </a:r>
            <a:r>
              <a:rPr lang="de-CH" sz="1200" dirty="0" err="1">
                <a:solidFill>
                  <a:srgbClr val="5B6468"/>
                </a:solidFill>
                <a:latin typeface="Avenir Next Condensed" panose="020B0506020202020204" pitchFamily="34" charset="0"/>
              </a:rPr>
              <a:t>wiki</a:t>
            </a:r>
            <a:r>
              <a:rPr lang="de-CH" sz="1200" dirty="0">
                <a:solidFill>
                  <a:srgbClr val="5B6468"/>
                </a:solidFill>
                <a:latin typeface="Avenir Next Condensed" panose="020B0506020202020204" pitchFamily="34" charset="0"/>
              </a:rPr>
              <a:t>/</a:t>
            </a:r>
            <a:r>
              <a:rPr lang="de-CH" sz="1200" dirty="0" err="1">
                <a:solidFill>
                  <a:srgbClr val="5B6468"/>
                </a:solidFill>
                <a:latin typeface="Avenir Next Condensed" panose="020B0506020202020204" pitchFamily="34" charset="0"/>
              </a:rPr>
              <a:t>File:The_assemblage_of_colours.jpg</a:t>
            </a:r>
            <a:endParaRPr lang="de-CH" sz="1200" dirty="0">
              <a:solidFill>
                <a:srgbClr val="5B6468"/>
              </a:solidFill>
              <a:latin typeface="Avenir Next Condensed" panose="020B0506020202020204" pitchFamily="34" charset="0"/>
            </a:endParaRPr>
          </a:p>
        </p:txBody>
      </p:sp>
    </p:spTree>
    <p:extLst>
      <p:ext uri="{BB962C8B-B14F-4D97-AF65-F5344CB8AC3E}">
        <p14:creationId xmlns:p14="http://schemas.microsoft.com/office/powerpoint/2010/main" val="11333055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DECC181F-98E8-5542-88BB-300FEC5F9B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229592"/>
            <a:ext cx="10691812" cy="8018858"/>
          </a:xfrm>
          <a:prstGeom prst="rect">
            <a:avLst/>
          </a:prstGeom>
        </p:spPr>
      </p:pic>
      <p:sp>
        <p:nvSpPr>
          <p:cNvPr id="5" name="Rectangle avec un coin arrondi 5">
            <a:extLst>
              <a:ext uri="{FF2B5EF4-FFF2-40B4-BE49-F238E27FC236}">
                <a16:creationId xmlns:a16="http://schemas.microsoft.com/office/drawing/2014/main" id="{76D6B892-F1CC-5944-8E92-90478BDFF80F}"/>
              </a:ext>
            </a:extLst>
          </p:cNvPr>
          <p:cNvSpPr/>
          <p:nvPr/>
        </p:nvSpPr>
        <p:spPr>
          <a:xfrm rot="10800000">
            <a:off x="922418" y="5330240"/>
            <a:ext cx="8989678" cy="2123657"/>
          </a:xfrm>
          <a:prstGeom prst="round1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84" dirty="0"/>
          </a:p>
        </p:txBody>
      </p:sp>
      <p:sp>
        <p:nvSpPr>
          <p:cNvPr id="3" name="Textfeld 2">
            <a:extLst>
              <a:ext uri="{FF2B5EF4-FFF2-40B4-BE49-F238E27FC236}">
                <a16:creationId xmlns:a16="http://schemas.microsoft.com/office/drawing/2014/main" id="{0BCCB152-D521-E842-8EC2-B7255D6FFC33}"/>
              </a:ext>
            </a:extLst>
          </p:cNvPr>
          <p:cNvSpPr txBox="1"/>
          <p:nvPr/>
        </p:nvSpPr>
        <p:spPr>
          <a:xfrm>
            <a:off x="1013431" y="5330242"/>
            <a:ext cx="9483881" cy="2123658"/>
          </a:xfrm>
          <a:prstGeom prst="rect">
            <a:avLst/>
          </a:prstGeom>
          <a:noFill/>
        </p:spPr>
        <p:txBody>
          <a:bodyPr wrap="square" rtlCol="0">
            <a:spAutoFit/>
          </a:bodyPr>
          <a:lstStyle/>
          <a:p>
            <a:r>
              <a:rPr lang="en-US" sz="4400" b="1" dirty="0">
                <a:solidFill>
                  <a:srgbClr val="5B6468"/>
                </a:solidFill>
                <a:latin typeface="Avenir Next Condensed" panose="020B0506020202020204" pitchFamily="34" charset="0"/>
              </a:rPr>
              <a:t>Die </a:t>
            </a:r>
            <a:r>
              <a:rPr lang="en-US" sz="4400" b="1" dirty="0" err="1">
                <a:solidFill>
                  <a:srgbClr val="5B6468"/>
                </a:solidFill>
                <a:latin typeface="Avenir Next Condensed" panose="020B0506020202020204" pitchFamily="34" charset="0"/>
              </a:rPr>
              <a:t>Lebensräume</a:t>
            </a:r>
            <a:r>
              <a:rPr lang="en-US" sz="4400" b="1" dirty="0">
                <a:solidFill>
                  <a:srgbClr val="5B6468"/>
                </a:solidFill>
                <a:latin typeface="Avenir Next Condensed" panose="020B0506020202020204" pitchFamily="34" charset="0"/>
              </a:rPr>
              <a:t> und </a:t>
            </a:r>
            <a:r>
              <a:rPr lang="en-US" sz="4400" b="1" dirty="0" err="1">
                <a:solidFill>
                  <a:srgbClr val="5B6468"/>
                </a:solidFill>
                <a:latin typeface="Avenir Next Condensed" panose="020B0506020202020204" pitchFamily="34" charset="0"/>
              </a:rPr>
              <a:t>Lebewesen</a:t>
            </a:r>
            <a:r>
              <a:rPr lang="en-US" sz="4400" b="1" dirty="0">
                <a:solidFill>
                  <a:srgbClr val="5B6468"/>
                </a:solidFill>
                <a:latin typeface="Avenir Next Condensed" panose="020B0506020202020204" pitchFamily="34" charset="0"/>
              </a:rPr>
              <a:t> der </a:t>
            </a:r>
            <a:r>
              <a:rPr lang="en-US" sz="4400" b="1" dirty="0" err="1">
                <a:solidFill>
                  <a:srgbClr val="5B6468"/>
                </a:solidFill>
                <a:latin typeface="Avenir Next Condensed" panose="020B0506020202020204" pitchFamily="34" charset="0"/>
              </a:rPr>
              <a:t>Erde</a:t>
            </a:r>
            <a:r>
              <a:rPr lang="en-US" sz="4400" b="1" dirty="0">
                <a:solidFill>
                  <a:srgbClr val="5B6468"/>
                </a:solidFill>
                <a:latin typeface="Avenir Next Condensed" panose="020B0506020202020204" pitchFamily="34" charset="0"/>
              </a:rPr>
              <a:t> </a:t>
            </a:r>
            <a:r>
              <a:rPr lang="en-US" sz="4400" b="1" dirty="0" err="1">
                <a:solidFill>
                  <a:srgbClr val="5B6468"/>
                </a:solidFill>
                <a:latin typeface="Avenir Next Condensed" panose="020B0506020202020204" pitchFamily="34" charset="0"/>
              </a:rPr>
              <a:t>sind</a:t>
            </a:r>
            <a:r>
              <a:rPr lang="en-US" sz="4400" b="1" dirty="0">
                <a:solidFill>
                  <a:srgbClr val="5B6468"/>
                </a:solidFill>
                <a:latin typeface="Avenir Next Condensed" panose="020B0506020202020204" pitchFamily="34" charset="0"/>
              </a:rPr>
              <a:t> das </a:t>
            </a:r>
            <a:r>
              <a:rPr lang="en-US" sz="4400" b="1" dirty="0" err="1">
                <a:solidFill>
                  <a:srgbClr val="5B6468"/>
                </a:solidFill>
                <a:latin typeface="Avenir Next Condensed" panose="020B0506020202020204" pitchFamily="34" charset="0"/>
              </a:rPr>
              <a:t>Ergebnis</a:t>
            </a:r>
            <a:r>
              <a:rPr lang="en-US" sz="4400" b="1" dirty="0">
                <a:solidFill>
                  <a:srgbClr val="5B6468"/>
                </a:solidFill>
                <a:latin typeface="Avenir Next Condensed" panose="020B0506020202020204" pitchFamily="34" charset="0"/>
              </a:rPr>
              <a:t> </a:t>
            </a:r>
            <a:r>
              <a:rPr lang="en-US" sz="4400" b="1" dirty="0" err="1">
                <a:solidFill>
                  <a:srgbClr val="5B6468"/>
                </a:solidFill>
                <a:latin typeface="Avenir Next Condensed" panose="020B0506020202020204" pitchFamily="34" charset="0"/>
              </a:rPr>
              <a:t>einer</a:t>
            </a:r>
            <a:r>
              <a:rPr lang="en-US" sz="4400" b="1" dirty="0">
                <a:solidFill>
                  <a:srgbClr val="5B6468"/>
                </a:solidFill>
                <a:latin typeface="Avenir Next Condensed" panose="020B0506020202020204" pitchFamily="34" charset="0"/>
              </a:rPr>
              <a:t> </a:t>
            </a:r>
            <a:r>
              <a:rPr lang="en-US" sz="4400" b="1" dirty="0" err="1">
                <a:solidFill>
                  <a:srgbClr val="5B6468"/>
                </a:solidFill>
                <a:latin typeface="Avenir Next Condensed" panose="020B0506020202020204" pitchFamily="34" charset="0"/>
              </a:rPr>
              <a:t>Jahrmillionen</a:t>
            </a:r>
            <a:r>
              <a:rPr lang="en-US" sz="4400" b="1" dirty="0">
                <a:solidFill>
                  <a:srgbClr val="5B6468"/>
                </a:solidFill>
                <a:latin typeface="Avenir Next Condensed" panose="020B0506020202020204" pitchFamily="34" charset="0"/>
              </a:rPr>
              <a:t> </a:t>
            </a:r>
            <a:r>
              <a:rPr lang="en-US" sz="4400" b="1" dirty="0" err="1">
                <a:solidFill>
                  <a:srgbClr val="5B6468"/>
                </a:solidFill>
                <a:latin typeface="Avenir Next Condensed" panose="020B0506020202020204" pitchFamily="34" charset="0"/>
              </a:rPr>
              <a:t>alten</a:t>
            </a:r>
            <a:r>
              <a:rPr lang="en-US" sz="4400" b="1" dirty="0">
                <a:solidFill>
                  <a:srgbClr val="5B6468"/>
                </a:solidFill>
                <a:latin typeface="Avenir Next Condensed" panose="020B0506020202020204" pitchFamily="34" charset="0"/>
              </a:rPr>
              <a:t> Evolution. </a:t>
            </a:r>
            <a:endParaRPr lang="de-DE" sz="4400" b="1" dirty="0">
              <a:solidFill>
                <a:srgbClr val="5B6468"/>
              </a:solidFill>
              <a:latin typeface="Avenir Next Condensed" panose="020B0506020202020204" pitchFamily="34" charset="0"/>
            </a:endParaRPr>
          </a:p>
        </p:txBody>
      </p:sp>
      <p:sp>
        <p:nvSpPr>
          <p:cNvPr id="4" name="Textfeld 3">
            <a:extLst>
              <a:ext uri="{FF2B5EF4-FFF2-40B4-BE49-F238E27FC236}">
                <a16:creationId xmlns:a16="http://schemas.microsoft.com/office/drawing/2014/main" id="{5F27A8DB-C04A-5F42-97B5-1D99FCE23F91}"/>
              </a:ext>
            </a:extLst>
          </p:cNvPr>
          <p:cNvSpPr txBox="1"/>
          <p:nvPr/>
        </p:nvSpPr>
        <p:spPr>
          <a:xfrm rot="16200000">
            <a:off x="-2286232" y="4955060"/>
            <a:ext cx="4942870" cy="276999"/>
          </a:xfrm>
          <a:prstGeom prst="rect">
            <a:avLst/>
          </a:prstGeom>
          <a:noFill/>
        </p:spPr>
        <p:txBody>
          <a:bodyPr wrap="square" rtlCol="0">
            <a:spAutoFit/>
          </a:bodyPr>
          <a:lstStyle/>
          <a:p>
            <a:r>
              <a:rPr lang="de-CH" sz="1200" dirty="0">
                <a:solidFill>
                  <a:schemeClr val="bg1"/>
                </a:solidFill>
                <a:latin typeface="Avenir Next Condensed" panose="020B0506020202020204" pitchFamily="34" charset="0"/>
              </a:rPr>
              <a:t>Kategorie: Intrinsisch   Foto: </a:t>
            </a:r>
            <a:r>
              <a:rPr lang="de-DE" sz="1200" dirty="0">
                <a:solidFill>
                  <a:schemeClr val="bg1"/>
                </a:solidFill>
                <a:latin typeface="Avenir Next Condensed" panose="020B0506020202020204" pitchFamily="34" charset="0"/>
              </a:rPr>
              <a:t>Gregor Klaus</a:t>
            </a:r>
            <a:endParaRPr lang="de-CH" sz="1200" dirty="0">
              <a:solidFill>
                <a:schemeClr val="bg1"/>
              </a:solidFill>
              <a:latin typeface="Avenir Next Condensed" panose="020B0506020202020204" pitchFamily="34" charset="0"/>
            </a:endParaRPr>
          </a:p>
        </p:txBody>
      </p:sp>
    </p:spTree>
    <p:extLst>
      <p:ext uri="{BB962C8B-B14F-4D97-AF65-F5344CB8AC3E}">
        <p14:creationId xmlns:p14="http://schemas.microsoft.com/office/powerpoint/2010/main" val="2411120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5493F1C3-DCB5-F744-99AE-D37F0E472F23}"/>
              </a:ext>
            </a:extLst>
          </p:cNvPr>
          <p:cNvPicPr>
            <a:picLocks noChangeAspect="1"/>
          </p:cNvPicPr>
          <p:nvPr/>
        </p:nvPicPr>
        <p:blipFill>
          <a:blip r:embed="rId3"/>
          <a:stretch>
            <a:fillRect/>
          </a:stretch>
        </p:blipFill>
        <p:spPr>
          <a:xfrm>
            <a:off x="0" y="-1381327"/>
            <a:ext cx="12192000" cy="9122484"/>
          </a:xfrm>
          <a:prstGeom prst="rect">
            <a:avLst/>
          </a:prstGeom>
        </p:spPr>
      </p:pic>
      <p:sp>
        <p:nvSpPr>
          <p:cNvPr id="6" name="Rectangle avec un coin arrondi 5">
            <a:extLst>
              <a:ext uri="{FF2B5EF4-FFF2-40B4-BE49-F238E27FC236}">
                <a16:creationId xmlns:a16="http://schemas.microsoft.com/office/drawing/2014/main" id="{0488E971-FF3D-BC42-9005-48F774CB9E98}"/>
              </a:ext>
            </a:extLst>
          </p:cNvPr>
          <p:cNvSpPr/>
          <p:nvPr/>
        </p:nvSpPr>
        <p:spPr>
          <a:xfrm rot="10800000">
            <a:off x="384695" y="1984994"/>
            <a:ext cx="10054703" cy="1387538"/>
          </a:xfrm>
          <a:prstGeom prst="round1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84" dirty="0"/>
          </a:p>
        </p:txBody>
      </p:sp>
      <p:sp>
        <p:nvSpPr>
          <p:cNvPr id="3" name="Textfeld 2">
            <a:extLst>
              <a:ext uri="{FF2B5EF4-FFF2-40B4-BE49-F238E27FC236}">
                <a16:creationId xmlns:a16="http://schemas.microsoft.com/office/drawing/2014/main" id="{96F56DF1-5337-E24F-B89C-0AEE9DF6AD8F}"/>
              </a:ext>
            </a:extLst>
          </p:cNvPr>
          <p:cNvSpPr txBox="1"/>
          <p:nvPr/>
        </p:nvSpPr>
        <p:spPr>
          <a:xfrm>
            <a:off x="384695" y="2002199"/>
            <a:ext cx="10691813" cy="1384995"/>
          </a:xfrm>
          <a:prstGeom prst="rect">
            <a:avLst/>
          </a:prstGeom>
          <a:noFill/>
        </p:spPr>
        <p:txBody>
          <a:bodyPr wrap="square" rtlCol="0">
            <a:spAutoFit/>
          </a:bodyPr>
          <a:lstStyle>
            <a:defPPr>
              <a:defRPr lang="de-DE"/>
            </a:defPPr>
            <a:lvl1pPr algn="ctr">
              <a:defRPr sz="4200" b="1"/>
            </a:lvl1pPr>
          </a:lstStyle>
          <a:p>
            <a:pPr algn="l"/>
            <a:r>
              <a:rPr lang="de-CH" dirty="0">
                <a:latin typeface="Avenir Next Condensed" panose="020B0506020202020204" pitchFamily="34" charset="0"/>
              </a:rPr>
              <a:t>Biologische Vielfalt soll um ihrer selbst willen geschützt werden, da sie nicht ersetzbar ist. </a:t>
            </a:r>
            <a:endParaRPr lang="de-DE" dirty="0">
              <a:latin typeface="Avenir Next Condensed" panose="020B0506020202020204" pitchFamily="34" charset="0"/>
            </a:endParaRPr>
          </a:p>
        </p:txBody>
      </p:sp>
      <p:sp>
        <p:nvSpPr>
          <p:cNvPr id="4" name="Textfeld 3">
            <a:extLst>
              <a:ext uri="{FF2B5EF4-FFF2-40B4-BE49-F238E27FC236}">
                <a16:creationId xmlns:a16="http://schemas.microsoft.com/office/drawing/2014/main" id="{D180750F-2273-8C41-95C3-0E7953B1E1B1}"/>
              </a:ext>
            </a:extLst>
          </p:cNvPr>
          <p:cNvSpPr txBox="1"/>
          <p:nvPr/>
        </p:nvSpPr>
        <p:spPr>
          <a:xfrm rot="16200000">
            <a:off x="-2222299" y="5029313"/>
            <a:ext cx="4815004" cy="276999"/>
          </a:xfrm>
          <a:prstGeom prst="rect">
            <a:avLst/>
          </a:prstGeom>
          <a:noFill/>
        </p:spPr>
        <p:txBody>
          <a:bodyPr wrap="square" rtlCol="0">
            <a:spAutoFit/>
          </a:bodyPr>
          <a:lstStyle/>
          <a:p>
            <a:r>
              <a:rPr lang="de-CH" sz="1200" dirty="0">
                <a:solidFill>
                  <a:schemeClr val="bg1"/>
                </a:solidFill>
                <a:latin typeface="Avenir Next Condensed" panose="020B0506020202020204" pitchFamily="34" charset="0"/>
              </a:rPr>
              <a:t>Kategorie: Intrinsisch   Foto: </a:t>
            </a:r>
            <a:r>
              <a:rPr lang="de-DE" sz="1200" dirty="0">
                <a:solidFill>
                  <a:schemeClr val="bg1"/>
                </a:solidFill>
                <a:latin typeface="Avenir Next Condensed" panose="020B0506020202020204" pitchFamily="34" charset="0"/>
              </a:rPr>
              <a:t>Beat Schaffner, </a:t>
            </a:r>
            <a:r>
              <a:rPr lang="de-DE" sz="1200" dirty="0" err="1">
                <a:solidFill>
                  <a:schemeClr val="bg1"/>
                </a:solidFill>
                <a:latin typeface="Avenir Next Condensed" panose="020B0506020202020204" pitchFamily="34" charset="0"/>
              </a:rPr>
              <a:t>www.naturfoto-schaffner.ch</a:t>
            </a:r>
            <a:endParaRPr lang="de-CH" sz="1200" dirty="0">
              <a:solidFill>
                <a:schemeClr val="bg1"/>
              </a:solidFill>
              <a:latin typeface="Avenir Next Condensed" panose="020B0506020202020204" pitchFamily="34" charset="0"/>
            </a:endParaRPr>
          </a:p>
        </p:txBody>
      </p:sp>
    </p:spTree>
    <p:extLst>
      <p:ext uri="{BB962C8B-B14F-4D97-AF65-F5344CB8AC3E}">
        <p14:creationId xmlns:p14="http://schemas.microsoft.com/office/powerpoint/2010/main" val="1975786300"/>
      </p:ext>
    </p:extLst>
  </p:cSld>
  <p:clrMapOvr>
    <a:masterClrMapping/>
  </p:clrMapOvr>
</p:sld>
</file>

<file path=ppt/theme/theme1.xml><?xml version="1.0" encoding="utf-8"?>
<a:theme xmlns:a="http://schemas.openxmlformats.org/drawingml/2006/main" name="1_Benutzerdefiniertes Design">
  <a:themeElements>
    <a:clrScheme name="SCNAT 2020">
      <a:dk1>
        <a:srgbClr val="5A616A"/>
      </a:dk1>
      <a:lt1>
        <a:srgbClr val="FFFFFF"/>
      </a:lt1>
      <a:dk2>
        <a:srgbClr val="E95057"/>
      </a:dk2>
      <a:lt2>
        <a:srgbClr val="E7E6E6"/>
      </a:lt2>
      <a:accent1>
        <a:srgbClr val="50AEE1"/>
      </a:accent1>
      <a:accent2>
        <a:srgbClr val="22567C"/>
      </a:accent2>
      <a:accent3>
        <a:srgbClr val="83BF63"/>
      </a:accent3>
      <a:accent4>
        <a:srgbClr val="008657"/>
      </a:accent4>
      <a:accent5>
        <a:srgbClr val="FFCD00"/>
      </a:accent5>
      <a:accent6>
        <a:srgbClr val="F18700"/>
      </a:accent6>
      <a:hlink>
        <a:srgbClr val="EA5159"/>
      </a:hlink>
      <a:folHlink>
        <a:srgbClr val="BA192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9" id="{80734A06-897C-1348-A592-179CCBE2E248}" vid="{B6FF6210-F3B0-BF4B-A25D-D82609A52804}"/>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1_Benutzerdefiniertes Design</Template>
  <TotalTime>0</TotalTime>
  <Words>10614</Words>
  <Application>Microsoft Macintosh PowerPoint</Application>
  <PresentationFormat>Benutzerdefiniert</PresentationFormat>
  <Paragraphs>660</Paragraphs>
  <Slides>42</Slides>
  <Notes>41</Notes>
  <HiddenSlides>0</HiddenSlides>
  <MMClips>0</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42</vt:i4>
      </vt:variant>
    </vt:vector>
  </HeadingPairs>
  <TitlesOfParts>
    <vt:vector size="52" baseType="lpstr">
      <vt:lpstr>Arial</vt:lpstr>
      <vt:lpstr>Arial Narrow</vt:lpstr>
      <vt:lpstr>Avenir Next Condensed</vt:lpstr>
      <vt:lpstr>Calibri</vt:lpstr>
      <vt:lpstr>CharisSIL</vt:lpstr>
      <vt:lpstr>LucidaGrande</vt:lpstr>
      <vt:lpstr>Menlo-Regular</vt:lpstr>
      <vt:lpstr>Symbol</vt:lpstr>
      <vt:lpstr>Wingdings</vt:lpstr>
      <vt:lpstr>1_Benutzerdefiniertes Design</vt:lpstr>
      <vt:lpstr>PowerPoint-Präsentation</vt:lpstr>
      <vt:lpstr>"Biologische Vielfalt: Sie ist der Kern unseres Überlebens, unserer Kulturen, Identitäten und Lebensfreude."</vt:lpstr>
      <vt:lpstr>Argumente für die Erhaltung der Biodiversität </vt:lpstr>
      <vt:lpstr>Argumente für die Erhaltung der Biodiversität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Argumente für die Erhaltung der Biodiversität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Andres Jordi</dc:creator>
  <cp:lastModifiedBy>Eva Spehn</cp:lastModifiedBy>
  <cp:revision>346</cp:revision>
  <cp:lastPrinted>2019-08-20T12:42:48Z</cp:lastPrinted>
  <dcterms:created xsi:type="dcterms:W3CDTF">2019-12-19T12:45:05Z</dcterms:created>
  <dcterms:modified xsi:type="dcterms:W3CDTF">2020-04-27T10:25:31Z</dcterms:modified>
</cp:coreProperties>
</file>