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44"/>
  </p:notesMasterIdLst>
  <p:handoutMasterIdLst>
    <p:handoutMasterId r:id="rId45"/>
  </p:handoutMasterIdLst>
  <p:sldIdLst>
    <p:sldId id="275" r:id="rId2"/>
    <p:sldId id="276" r:id="rId3"/>
    <p:sldId id="722" r:id="rId4"/>
    <p:sldId id="723" r:id="rId5"/>
    <p:sldId id="289" r:id="rId6"/>
    <p:sldId id="293" r:id="rId7"/>
    <p:sldId id="290" r:id="rId8"/>
    <p:sldId id="298" r:id="rId9"/>
    <p:sldId id="299" r:id="rId10"/>
    <p:sldId id="306" r:id="rId11"/>
    <p:sldId id="340" r:id="rId12"/>
    <p:sldId id="292" r:id="rId13"/>
    <p:sldId id="719" r:id="rId14"/>
    <p:sldId id="718" r:id="rId15"/>
    <p:sldId id="328" r:id="rId16"/>
    <p:sldId id="329" r:id="rId17"/>
    <p:sldId id="330" r:id="rId18"/>
    <p:sldId id="331" r:id="rId19"/>
    <p:sldId id="332" r:id="rId20"/>
    <p:sldId id="305" r:id="rId21"/>
    <p:sldId id="720" r:id="rId22"/>
    <p:sldId id="336" r:id="rId23"/>
    <p:sldId id="337" r:id="rId24"/>
    <p:sldId id="339" r:id="rId25"/>
    <p:sldId id="338" r:id="rId26"/>
    <p:sldId id="303" r:id="rId27"/>
    <p:sldId id="294" r:id="rId28"/>
    <p:sldId id="315" r:id="rId29"/>
    <p:sldId id="344" r:id="rId30"/>
    <p:sldId id="316" r:id="rId31"/>
    <p:sldId id="346" r:id="rId32"/>
    <p:sldId id="277" r:id="rId33"/>
    <p:sldId id="716" r:id="rId34"/>
    <p:sldId id="396" r:id="rId35"/>
    <p:sldId id="345" r:id="rId36"/>
    <p:sldId id="397" r:id="rId37"/>
    <p:sldId id="310" r:id="rId38"/>
    <p:sldId id="288" r:id="rId39"/>
    <p:sldId id="317" r:id="rId40"/>
    <p:sldId id="309" r:id="rId41"/>
    <p:sldId id="300" r:id="rId42"/>
    <p:sldId id="715" r:id="rId43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468"/>
    <a:srgbClr val="DD56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1"/>
    <p:restoredTop sz="60886"/>
  </p:normalViewPr>
  <p:slideViewPr>
    <p:cSldViewPr snapToGrid="0" snapToObjects="1">
      <p:cViewPr varScale="1">
        <p:scale>
          <a:sx n="48" d="100"/>
          <a:sy n="48" d="100"/>
        </p:scale>
        <p:origin x="1824" y="200"/>
      </p:cViewPr>
      <p:guideLst/>
    </p:cSldViewPr>
  </p:slideViewPr>
  <p:outlineViewPr>
    <p:cViewPr>
      <p:scale>
        <a:sx n="33" d="100"/>
        <a:sy n="33" d="100"/>
      </p:scale>
      <p:origin x="0" y="-42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25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32324-A6F3-2F41-A611-387F46C53855}" type="datetimeFigureOut">
              <a:rPr lang="de-DE" smtClean="0"/>
              <a:t>27.04.20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7184-FF67-B34B-A2CE-A1244A6B7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90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E3750-FF72-3148-AA13-DF32A649BF7A}" type="datetimeFigureOut">
              <a:rPr lang="de-DE" smtClean="0"/>
              <a:t>27.04.20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83C3E-C972-D14F-BBA1-88A056F54D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4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fu.admin.ch/dam/bafu/de/dokumente/biodiversitaet/fachinfo-daten/aktionsplan-strategie-biodiversitaet-schweiz.pdf.download.pdf/Aktionsplan_SBS_final_Deutsch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abledevelopment.un.org/globalsdreport/2019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atablog.cde.unibe.ch/index.php/2019/08/29/sdg-interactions/" TargetMode="External"/><Relationship Id="rId4" Type="http://schemas.openxmlformats.org/officeDocument/2006/relationships/hyperlink" Target="https://ipbes.net/global-assessment-report-biodiversity-ecosystem-services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8/6232/336.abstract/nhttp:/www.sciencemag.org/content/348/6232/336.full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ature0687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1191056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nualreviews.org/doi/abs/10.1146/annurev.energy.32.031306.102758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146/annurev.energy.32.031306.102758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pbes.net/global-assessment-report-biodiversity-ecosystem-services" TargetMode="External"/><Relationship Id="rId7" Type="http://schemas.openxmlformats.org/officeDocument/2006/relationships/hyperlink" Target="https://www.nomos-elibrary.de/10.5771/9783845261447/naturschutzethik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x.doi.org/10.1016/j.ecolecon.2014.09.003" TargetMode="External"/><Relationship Id="rId5" Type="http://schemas.openxmlformats.org/officeDocument/2006/relationships/hyperlink" Target="https://doi.org/10.1126/science.aap8826" TargetMode="External"/><Relationship Id="rId4" Type="http://schemas.openxmlformats.org/officeDocument/2006/relationships/hyperlink" Target="https://doi.org/10.1016/j.cosust.2016.12.006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envman.2016.09.077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080/21513732.2014.997292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3/a-i7687e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ecohealthalliance.org/publications" TargetMode="External"/><Relationship Id="rId4" Type="http://schemas.openxmlformats.org/officeDocument/2006/relationships/hyperlink" Target="https://doi.org/10.1111/j.1755-263X.2010.00099.x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9/C6EE00414H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link.springer.com/chapter/10.1007/978-1-4020-5774-8_6" TargetMode="External"/><Relationship Id="rId5" Type="http://schemas.openxmlformats.org/officeDocument/2006/relationships/hyperlink" Target="https://link.springer.com/book/10.1007/978-1-4020-5774-8" TargetMode="External"/><Relationship Id="rId4" Type="http://schemas.openxmlformats.org/officeDocument/2006/relationships/hyperlink" Target="https://doi.org/10.1016/j.agee.2011.04.020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3/i9540en/I9540EN.pdf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016/j.ecolecon.2014.06.018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00/J280v01n02_02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ao.org/3/ca6030en/ca6030en.pdf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rd1064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oi.org/10.1073/pnas.1202242109" TargetMode="External"/><Relationship Id="rId5" Type="http://schemas.openxmlformats.org/officeDocument/2006/relationships/hyperlink" Target="https://doi.org/10.1016/j.ecolecon.2004.09.024" TargetMode="External"/><Relationship Id="rId4" Type="http://schemas.openxmlformats.org/officeDocument/2006/relationships/hyperlink" Target="https://doi.org/10.1016/j.phytochem.2007.04.032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ecoser.2016.09.002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x.doi.org/10.1016/j.ecoser.2017.04.002" TargetMode="External"/><Relationship Id="rId5" Type="http://schemas.openxmlformats.org/officeDocument/2006/relationships/hyperlink" Target="https://doi.org/10.1177/0162243916689599" TargetMode="External"/><Relationship Id="rId4" Type="http://schemas.openxmlformats.org/officeDocument/2006/relationships/hyperlink" Target="https://doi.org/10.1016/j.ecolind.2015.06.031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ecoser.2016.09.002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x.doi.org/10.1016/j.ecoser.2017.04.002" TargetMode="External"/><Relationship Id="rId5" Type="http://schemas.openxmlformats.org/officeDocument/2006/relationships/hyperlink" Target="https://doi.org/10.1177/0162243916689599" TargetMode="External"/><Relationship Id="rId4" Type="http://schemas.openxmlformats.org/officeDocument/2006/relationships/hyperlink" Target="https://doi.org/10.1016/j.ecolind.2015.06.031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ecoser.2016.09.002" TargetMode="External"/><Relationship Id="rId7" Type="http://schemas.openxmlformats.org/officeDocument/2006/relationships/hyperlink" Target="https://doi.org/10.1186/s13002-015-0055-x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x.doi.org/10.1016/j.ecoser.2017.04.002" TargetMode="External"/><Relationship Id="rId5" Type="http://schemas.openxmlformats.org/officeDocument/2006/relationships/hyperlink" Target="https://doi.org/10.1177/0162243916689599" TargetMode="External"/><Relationship Id="rId4" Type="http://schemas.openxmlformats.org/officeDocument/2006/relationships/hyperlink" Target="https://doi.org/10.1016/j.ecolind.2015.06.031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osust.2016.12.006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126/science.aap8826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edocs.unep.org/bitstream/handle/20.500.11822/9190/Cultural_Spiritual_thebible.pdf?isAllowed=y&amp;sequence=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016/j.ecolecon.2011.11.011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heapro/dai032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i.org/10.1016/j.ecoser.2014.12.007" TargetMode="External"/><Relationship Id="rId4" Type="http://schemas.openxmlformats.org/officeDocument/2006/relationships/hyperlink" Target="https://www.researchgate.net/deref/http:/dx.doi.org/10.1016/j.ecolind.2017.02.009?_sg%5b0%5d=3EoWLHH0_tDgxvHeR0gTndat6ZuOMzrmeQiMmu6Y-WKpERku26HARf5l-85tXh3Yb05AjynBANti50OogmoZzQbezQ.djN70uWqNRAFrcq52Mt64SNAJi5xRtQ9Zfw2_BrZoOSAQ99WameBDycxFOj85Xu7pqnLaVXEE4ZFvJhYPe8P1A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snaturelles.ch/organisations/biodiversity/publications/factsheet/118834-la-biodiversite-gage-de-sante-?_ga=2.136114999.767184390.1587650667-564568246.1574963316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oi.org/10.1016/j.ecoser.2014.12.007" TargetMode="External"/><Relationship Id="rId5" Type="http://schemas.openxmlformats.org/officeDocument/2006/relationships/hyperlink" Target="https://www.researchgate.net/deref/http:/dx.doi.org/10.1016/j.ecolind.2017.02.009?_sg%5b0%5d=3EoWLHH0_tDgxvHeR0gTndat6ZuOMzrmeQiMmu6Y-WKpERku26HARf5l-85tXh3Yb05AjynBANti50OogmoZzQbezQ.djN70uWqNRAFrcq52Mt64SNAJi5xRtQ9Zfw2_BrZoOSAQ99WameBDycxFOj85Xu7pqnLaVXEE4ZFvJhYPe8P1A" TargetMode="External"/><Relationship Id="rId4" Type="http://schemas.openxmlformats.org/officeDocument/2006/relationships/hyperlink" Target="https://doi.org/10.1093/heapro/dai032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snaturelles.ch/organisations/biodiversity/publications/factsheet/118834-la-biodiversite-gage-de-sante-?_ga=2.136114999.767184390.1587650667-564568246.1574963316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s.iucn.org/library/sites/library/files/documents/2010-045.pdf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s.iucn.org/library/sites/library/files/documents/2010-045.pdf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esafe.pensoft.net/img/uplf/BESAFE_brochure_online_19.pdf?P=111" TargetMode="External"/><Relationship Id="rId7" Type="http://schemas.openxmlformats.org/officeDocument/2006/relationships/hyperlink" Target="https://doi.org/10.1007/s10531-016-1082-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oi.org/10.1007/s10531-016-1264-x" TargetMode="External"/><Relationship Id="rId5" Type="http://schemas.openxmlformats.org/officeDocument/2006/relationships/hyperlink" Target="https://doi.org/10.1007/s10531-018-1549-3" TargetMode="External"/><Relationship Id="rId4" Type="http://schemas.openxmlformats.org/officeDocument/2006/relationships/hyperlink" Target="https://doi.org/10.1126/science.1254704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b.2016.0028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udl.lib.cam.ac.uk/view/PR-CCA-00024-00017/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pezial:ISBN-Suche/978364232835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80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Argument </a:t>
            </a:r>
            <a:r>
              <a:rPr lang="de-CH" b="1" dirty="0" err="1"/>
              <a:t>intrinsèque</a:t>
            </a:r>
            <a:r>
              <a:rPr lang="de-CH" b="1" dirty="0"/>
              <a:t> </a:t>
            </a:r>
            <a:r>
              <a:rPr lang="de-CH" b="0" dirty="0"/>
              <a:t>: la </a:t>
            </a:r>
            <a:r>
              <a:rPr lang="de-CH" b="0" dirty="0" err="1"/>
              <a:t>biodiversité</a:t>
            </a:r>
            <a:r>
              <a:rPr lang="de-CH" b="0" dirty="0"/>
              <a:t> a </a:t>
            </a:r>
            <a:r>
              <a:rPr lang="de-CH" b="0" dirty="0" err="1"/>
              <a:t>une</a:t>
            </a:r>
            <a:r>
              <a:rPr lang="de-CH" b="0" dirty="0"/>
              <a:t> </a:t>
            </a:r>
            <a:r>
              <a:rPr lang="de-CH" b="0" dirty="0" err="1"/>
              <a:t>valeur</a:t>
            </a:r>
            <a:r>
              <a:rPr lang="de-CH" b="0" dirty="0"/>
              <a:t>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dépasse</a:t>
            </a:r>
            <a:r>
              <a:rPr lang="de-CH" b="0" dirty="0"/>
              <a:t> </a:t>
            </a:r>
            <a:r>
              <a:rPr lang="de-CH" b="0" dirty="0" err="1"/>
              <a:t>tous</a:t>
            </a:r>
            <a:r>
              <a:rPr lang="de-CH" b="0" dirty="0"/>
              <a:t> les </a:t>
            </a:r>
            <a:r>
              <a:rPr lang="de-CH" b="0" dirty="0" err="1"/>
              <a:t>besoins</a:t>
            </a:r>
            <a:r>
              <a:rPr lang="de-CH" b="0" dirty="0"/>
              <a:t> et </a:t>
            </a:r>
            <a:r>
              <a:rPr lang="de-CH" b="0" dirty="0" err="1"/>
              <a:t>demandes</a:t>
            </a:r>
            <a:r>
              <a:rPr lang="de-CH" b="0" dirty="0"/>
              <a:t> de </a:t>
            </a:r>
            <a:r>
              <a:rPr lang="de-CH" b="0" dirty="0" err="1"/>
              <a:t>l'homme</a:t>
            </a:r>
            <a:r>
              <a:rPr lang="de-CH" b="0" dirty="0"/>
              <a:t> et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est</a:t>
            </a:r>
            <a:r>
              <a:rPr lang="de-CH" b="0" dirty="0"/>
              <a:t> </a:t>
            </a:r>
            <a:r>
              <a:rPr lang="de-CH" b="0" dirty="0" err="1"/>
              <a:t>indépendante</a:t>
            </a:r>
            <a:r>
              <a:rPr lang="de-CH" b="0" dirty="0"/>
              <a:t> de </a:t>
            </a:r>
            <a:r>
              <a:rPr lang="de-CH" b="0" dirty="0" err="1"/>
              <a:t>l'existence</a:t>
            </a:r>
            <a:r>
              <a:rPr lang="de-CH" b="0" dirty="0"/>
              <a:t> </a:t>
            </a:r>
            <a:r>
              <a:rPr lang="de-CH" b="0" dirty="0" err="1"/>
              <a:t>humaine</a:t>
            </a:r>
            <a:r>
              <a:rPr lang="de-CH" b="0" dirty="0"/>
              <a:t> (</a:t>
            </a:r>
            <a:r>
              <a:rPr lang="de-CH" b="0" dirty="0" err="1"/>
              <a:t>valeurs</a:t>
            </a:r>
            <a:r>
              <a:rPr lang="de-CH" b="0" dirty="0"/>
              <a:t> non-</a:t>
            </a:r>
            <a:r>
              <a:rPr lang="de-CH" b="0" dirty="0" err="1"/>
              <a:t>anthropocentriques</a:t>
            </a:r>
            <a:r>
              <a:rPr lang="de-CH" b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fédérale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Confédération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dirty="0" err="1"/>
              <a:t>Accepté</a:t>
            </a:r>
            <a:r>
              <a:rPr lang="de-CH" dirty="0"/>
              <a:t> en </a:t>
            </a:r>
            <a:r>
              <a:rPr lang="de-CH" dirty="0" err="1"/>
              <a:t>votation</a:t>
            </a:r>
            <a:r>
              <a:rPr lang="de-CH" dirty="0"/>
              <a:t> </a:t>
            </a:r>
            <a:r>
              <a:rPr lang="de-CH" dirty="0" err="1"/>
              <a:t>populaire</a:t>
            </a:r>
            <a:r>
              <a:rPr lang="de-CH" dirty="0"/>
              <a:t> du 18 </a:t>
            </a:r>
            <a:r>
              <a:rPr lang="de-CH" dirty="0" err="1"/>
              <a:t>avr</a:t>
            </a:r>
            <a:r>
              <a:rPr lang="de-CH" dirty="0"/>
              <a:t>. 1999.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www.admin.ch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classified-compilation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/19995395/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index.html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fédérale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du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paysage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1</a:t>
            </a:r>
            <a:r>
              <a:rPr lang="de-CH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juillet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1966 (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état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1</a:t>
            </a:r>
            <a:r>
              <a:rPr lang="de-CH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avril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2020)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www.admin.ch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classified-compilation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/19660144/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index.html</a:t>
            </a:r>
            <a:endParaRPr lang="de-CH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Biodiverstié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Suisse et plan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d’action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ktionsplan Strategie Biodiversität Schweiz"/>
              </a:rPr>
              <a:t>06.09.2017)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www.bafu.admin.ch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bafu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biodiversitaet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fachinformationen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/massnahmen-zur-erhaltung-und-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foerderung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-der-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biodiversitaet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/strategie-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biodiversitaet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-schweiz-und-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aktionsplan.html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Astrid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Epiney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/Markus Kern, Die internationalen Rahmenbedingungen des Biodiversitätsrechts in der Schweiz, in: URP 2/2016, 112-154.</a:t>
            </a:r>
          </a:p>
          <a:p>
            <a:endParaRPr lang="de-DE" dirty="0"/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Morgera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(2020)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Human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Implications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EU’s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Action,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Department,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Directorate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European Union, doi:10.2861/60672,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www.europarl.europa.eu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RegData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etudes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/STUD/2020/603491/EXPO_STU(2020)603491_EN.pdf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73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Sustainable Development Report (2019): Independent Group of Scientists appointed by the Secretary-General: The Future is Now – Science for Achieving Sustainable Development, (United Nations, New York, 2019).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https://sustainabledevelopment.un.org/globalsdreport/2019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IPBES (2019): Summary for policymakers of the global assessment report on biodiversity and ecosystem services of the Intergovernmental Science-Policy Platform on Biodiversity and Ecosystem Services. IPBES secretariat, Bonn, Germany.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https://ipbes.net/global-assessment-report-biodiversity-ecosystem-services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Pham-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Truffert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Rueff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H., Messerli P. (2019): Knowledge for Sustainable Development: Interactive repository of SDG interactions.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CDEdatablog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Bern,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Switzerland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CDE.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https://datablog.cde.unibe.ch/index.php/2019/08/29/sdg-interactions/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(auf SDG 15 und seine Interaktionen klicken, von dort auf die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TEEB (2010): The Economics of Ecosystems and Biodiversity Ecological and Economic Foundations.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Pushpam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Kumar.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Earthscan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London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Washington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559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CH" dirty="0" err="1">
                <a:effectLst/>
              </a:rPr>
              <a:t>Isbell</a:t>
            </a:r>
            <a:r>
              <a:rPr lang="de-CH" dirty="0">
                <a:effectLst/>
              </a:rPr>
              <a:t>, F. et al. 2011. High plant </a:t>
            </a:r>
            <a:r>
              <a:rPr lang="de-CH" dirty="0" err="1">
                <a:effectLst/>
              </a:rPr>
              <a:t>diversity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is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needed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to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maintain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ecosystem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services</a:t>
            </a:r>
            <a:r>
              <a:rPr lang="de-CH" dirty="0">
                <a:effectLst/>
              </a:rPr>
              <a:t>. Nature </a:t>
            </a:r>
            <a:r>
              <a:rPr lang="de-CH" b="1" dirty="0">
                <a:effectLst/>
              </a:rPr>
              <a:t>477</a:t>
            </a:r>
            <a:r>
              <a:rPr lang="de-CH" dirty="0">
                <a:effectLst/>
              </a:rPr>
              <a:t>:199–202.</a:t>
            </a:r>
          </a:p>
          <a:p>
            <a:r>
              <a:rPr lang="de-CH" dirty="0" err="1">
                <a:effectLst/>
              </a:rPr>
              <a:t>Isbell</a:t>
            </a:r>
            <a:r>
              <a:rPr lang="de-CH" dirty="0">
                <a:effectLst/>
              </a:rPr>
              <a:t>, F. et al. 2015. </a:t>
            </a:r>
            <a:r>
              <a:rPr lang="de-CH" dirty="0" err="1">
                <a:effectLst/>
              </a:rPr>
              <a:t>Biodiversity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increases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the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resistance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of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ecosystem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productivity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to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climate</a:t>
            </a:r>
            <a:r>
              <a:rPr lang="de-CH" dirty="0">
                <a:effectLst/>
              </a:rPr>
              <a:t> extremes. Nature </a:t>
            </a:r>
            <a:r>
              <a:rPr lang="de-CH" b="1" dirty="0">
                <a:effectLst/>
              </a:rPr>
              <a:t>526</a:t>
            </a:r>
            <a:r>
              <a:rPr lang="de-CH" dirty="0">
                <a:effectLst/>
              </a:rPr>
              <a:t>:574–577.</a:t>
            </a:r>
          </a:p>
          <a:p>
            <a:r>
              <a:rPr lang="de-CH" dirty="0" err="1">
                <a:effectLst/>
              </a:rPr>
              <a:t>Hautier</a:t>
            </a:r>
            <a:r>
              <a:rPr lang="de-CH" dirty="0">
                <a:effectLst/>
              </a:rPr>
              <a:t>, Y., D. Tilman, F. </a:t>
            </a:r>
            <a:r>
              <a:rPr lang="de-CH" dirty="0" err="1">
                <a:effectLst/>
              </a:rPr>
              <a:t>Isbell</a:t>
            </a:r>
            <a:r>
              <a:rPr lang="de-CH" dirty="0">
                <a:effectLst/>
              </a:rPr>
              <a:t>, E. W. </a:t>
            </a:r>
            <a:r>
              <a:rPr lang="de-CH" dirty="0" err="1">
                <a:effectLst/>
              </a:rPr>
              <a:t>Seabloom</a:t>
            </a:r>
            <a:r>
              <a:rPr lang="de-CH" dirty="0">
                <a:effectLst/>
              </a:rPr>
              <a:t>, E. T. Borer, </a:t>
            </a:r>
            <a:r>
              <a:rPr lang="de-CH" dirty="0" err="1">
                <a:effectLst/>
              </a:rPr>
              <a:t>and</a:t>
            </a:r>
            <a:r>
              <a:rPr lang="de-CH" dirty="0">
                <a:effectLst/>
              </a:rPr>
              <a:t> P. B. Reich. 2015. </a:t>
            </a:r>
            <a:r>
              <a:rPr lang="de-CH" dirty="0" err="1">
                <a:effectLst/>
              </a:rPr>
              <a:t>Anthropogenic</a:t>
            </a:r>
            <a:r>
              <a:rPr lang="de-CH" dirty="0">
                <a:effectLst/>
              </a:rPr>
              <a:t> environmental </a:t>
            </a:r>
            <a:r>
              <a:rPr lang="de-CH" dirty="0" err="1">
                <a:effectLst/>
              </a:rPr>
              <a:t>changes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affect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ecosystem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stability</a:t>
            </a:r>
            <a:r>
              <a:rPr lang="de-CH" dirty="0">
                <a:effectLst/>
              </a:rPr>
              <a:t> via </a:t>
            </a:r>
            <a:r>
              <a:rPr lang="de-CH" dirty="0" err="1">
                <a:effectLst/>
              </a:rPr>
              <a:t>biodiversity</a:t>
            </a:r>
            <a:r>
              <a:rPr lang="de-CH" dirty="0">
                <a:effectLst/>
              </a:rPr>
              <a:t>. Science </a:t>
            </a:r>
            <a:r>
              <a:rPr lang="de-CH" b="1" dirty="0">
                <a:effectLst/>
              </a:rPr>
              <a:t>348</a:t>
            </a:r>
            <a:r>
              <a:rPr lang="de-CH" dirty="0">
                <a:effectLst/>
              </a:rPr>
              <a:t>:336–340. </a:t>
            </a:r>
            <a:r>
              <a:rPr lang="de-CH" dirty="0" err="1">
                <a:effectLst/>
              </a:rPr>
              <a:t>Available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from</a:t>
            </a:r>
            <a:r>
              <a:rPr lang="de-CH" dirty="0">
                <a:effectLst/>
              </a:rPr>
              <a:t> </a:t>
            </a:r>
            <a:r>
              <a:rPr lang="de-CH" dirty="0">
                <a:effectLst/>
                <a:hlinkClick r:id="rId3"/>
              </a:rPr>
              <a:t>http://www.sciencemag.org/content/348/6232/336.abstract%5Cnhttp://www.sciencemag.org/content/348/6232/336.full.pdf</a:t>
            </a:r>
            <a:r>
              <a:rPr lang="de-CH" dirty="0">
                <a:effectLst/>
              </a:rPr>
              <a:t>.</a:t>
            </a:r>
          </a:p>
          <a:p>
            <a:r>
              <a:rPr lang="de-CH" dirty="0">
                <a:effectLst/>
              </a:rPr>
              <a:t>Cardinale, B. J. et al. 2012. </a:t>
            </a:r>
            <a:r>
              <a:rPr lang="de-CH" dirty="0" err="1">
                <a:effectLst/>
              </a:rPr>
              <a:t>Biodiversity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loss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and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its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impact</a:t>
            </a:r>
            <a:r>
              <a:rPr lang="de-CH" dirty="0">
                <a:effectLst/>
              </a:rPr>
              <a:t> on </a:t>
            </a:r>
            <a:r>
              <a:rPr lang="de-CH" dirty="0" err="1">
                <a:effectLst/>
              </a:rPr>
              <a:t>humanity</a:t>
            </a:r>
            <a:r>
              <a:rPr lang="de-CH" dirty="0">
                <a:effectLst/>
              </a:rPr>
              <a:t>. Nature </a:t>
            </a:r>
            <a:r>
              <a:rPr lang="de-CH" b="1" dirty="0">
                <a:effectLst/>
              </a:rPr>
              <a:t>486</a:t>
            </a:r>
            <a:r>
              <a:rPr lang="de-CH" dirty="0">
                <a:effectLst/>
              </a:rPr>
              <a:t>:59–67.</a:t>
            </a:r>
          </a:p>
          <a:p>
            <a:r>
              <a:rPr lang="de-CH" dirty="0" err="1">
                <a:effectLst/>
              </a:rPr>
              <a:t>Elmqvist</a:t>
            </a:r>
            <a:r>
              <a:rPr lang="de-CH" dirty="0">
                <a:effectLst/>
              </a:rPr>
              <a:t>, T., C. Folke, M. </a:t>
            </a:r>
            <a:r>
              <a:rPr lang="de-CH" dirty="0" err="1">
                <a:effectLst/>
              </a:rPr>
              <a:t>Nystrom</a:t>
            </a:r>
            <a:r>
              <a:rPr lang="de-CH" dirty="0">
                <a:effectLst/>
              </a:rPr>
              <a:t>, G. Peterson, J. </a:t>
            </a:r>
            <a:r>
              <a:rPr lang="de-CH" dirty="0" err="1">
                <a:effectLst/>
              </a:rPr>
              <a:t>Bengtsson</a:t>
            </a:r>
            <a:r>
              <a:rPr lang="de-CH" dirty="0">
                <a:effectLst/>
              </a:rPr>
              <a:t>, B. Walker, </a:t>
            </a:r>
            <a:r>
              <a:rPr lang="de-CH" dirty="0" err="1">
                <a:effectLst/>
              </a:rPr>
              <a:t>and</a:t>
            </a:r>
            <a:r>
              <a:rPr lang="de-CH" dirty="0">
                <a:effectLst/>
              </a:rPr>
              <a:t> J. </a:t>
            </a:r>
            <a:r>
              <a:rPr lang="de-CH" dirty="0" err="1">
                <a:effectLst/>
              </a:rPr>
              <a:t>Norberg</a:t>
            </a:r>
            <a:r>
              <a:rPr lang="de-CH" dirty="0">
                <a:effectLst/>
              </a:rPr>
              <a:t>. 2003. Response </a:t>
            </a:r>
            <a:r>
              <a:rPr lang="de-CH" dirty="0" err="1">
                <a:effectLst/>
              </a:rPr>
              <a:t>diversity</a:t>
            </a:r>
            <a:r>
              <a:rPr lang="de-CH" dirty="0">
                <a:effectLst/>
              </a:rPr>
              <a:t>, </a:t>
            </a:r>
            <a:r>
              <a:rPr lang="de-CH" dirty="0" err="1">
                <a:effectLst/>
              </a:rPr>
              <a:t>ecosystem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change</a:t>
            </a:r>
            <a:r>
              <a:rPr lang="de-CH" dirty="0">
                <a:effectLst/>
              </a:rPr>
              <a:t>, </a:t>
            </a:r>
            <a:r>
              <a:rPr lang="de-CH" dirty="0" err="1">
                <a:effectLst/>
              </a:rPr>
              <a:t>and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resilience</a:t>
            </a:r>
            <a:r>
              <a:rPr lang="de-CH" dirty="0">
                <a:effectLst/>
              </a:rPr>
              <a:t>. Frontiers in Ecology </a:t>
            </a:r>
            <a:r>
              <a:rPr lang="de-CH" dirty="0" err="1">
                <a:effectLst/>
              </a:rPr>
              <a:t>and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the</a:t>
            </a:r>
            <a:r>
              <a:rPr lang="de-CH" dirty="0">
                <a:effectLst/>
              </a:rPr>
              <a:t> Environment </a:t>
            </a:r>
            <a:r>
              <a:rPr lang="de-CH" b="1" dirty="0">
                <a:effectLst/>
              </a:rPr>
              <a:t>1</a:t>
            </a:r>
            <a:r>
              <a:rPr lang="de-CH" dirty="0">
                <a:effectLst/>
              </a:rPr>
              <a:t>:488–494.</a:t>
            </a:r>
          </a:p>
          <a:p>
            <a:r>
              <a:rPr lang="de-CH" dirty="0" err="1">
                <a:effectLst/>
              </a:rPr>
              <a:t>Allan</a:t>
            </a:r>
            <a:r>
              <a:rPr lang="de-CH" dirty="0">
                <a:effectLst/>
              </a:rPr>
              <a:t>, E. et al. 2013. A </a:t>
            </a:r>
            <a:r>
              <a:rPr lang="de-CH" dirty="0" err="1">
                <a:effectLst/>
              </a:rPr>
              <a:t>comparison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of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the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strength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of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biodiversity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effects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across</a:t>
            </a:r>
            <a:r>
              <a:rPr lang="de-CH" dirty="0">
                <a:effectLst/>
              </a:rPr>
              <a:t> multiple </a:t>
            </a:r>
            <a:r>
              <a:rPr lang="de-CH" dirty="0" err="1">
                <a:effectLst/>
              </a:rPr>
              <a:t>functions</a:t>
            </a:r>
            <a:r>
              <a:rPr lang="de-CH" dirty="0">
                <a:effectLst/>
              </a:rPr>
              <a:t>. </a:t>
            </a:r>
            <a:r>
              <a:rPr lang="de-CH" dirty="0" err="1">
                <a:effectLst/>
              </a:rPr>
              <a:t>Oecologia</a:t>
            </a:r>
            <a:r>
              <a:rPr lang="de-CH" dirty="0">
                <a:effectLst/>
              </a:rPr>
              <a:t> </a:t>
            </a:r>
            <a:r>
              <a:rPr lang="de-CH" b="1" dirty="0">
                <a:effectLst/>
              </a:rPr>
              <a:t>173</a:t>
            </a:r>
            <a:r>
              <a:rPr lang="de-CH" dirty="0">
                <a:effectLst/>
              </a:rPr>
              <a:t>:223-237.</a:t>
            </a:r>
          </a:p>
          <a:p>
            <a:r>
              <a:rPr lang="de-CH" dirty="0" err="1">
                <a:effectLst/>
              </a:rPr>
              <a:t>Soliveres</a:t>
            </a:r>
            <a:r>
              <a:rPr lang="de-CH" dirty="0">
                <a:effectLst/>
              </a:rPr>
              <a:t>, S. et al. 2016. </a:t>
            </a:r>
            <a:r>
              <a:rPr lang="de-CH" dirty="0" err="1">
                <a:effectLst/>
              </a:rPr>
              <a:t>Locally</a:t>
            </a:r>
            <a:r>
              <a:rPr lang="de-CH" dirty="0">
                <a:effectLst/>
              </a:rPr>
              <a:t> rare </a:t>
            </a:r>
            <a:r>
              <a:rPr lang="de-CH" dirty="0" err="1">
                <a:effectLst/>
              </a:rPr>
              <a:t>species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influence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grassland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ecosystem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multifunctionality</a:t>
            </a:r>
            <a:r>
              <a:rPr lang="de-CH" dirty="0">
                <a:effectLst/>
              </a:rPr>
              <a:t>. </a:t>
            </a:r>
            <a:r>
              <a:rPr lang="de-CH" dirty="0" err="1">
                <a:effectLst/>
              </a:rPr>
              <a:t>Philosophical</a:t>
            </a:r>
            <a:r>
              <a:rPr lang="de-CH" dirty="0">
                <a:effectLst/>
              </a:rPr>
              <a:t> Transactions </a:t>
            </a:r>
            <a:r>
              <a:rPr lang="de-CH" dirty="0" err="1">
                <a:effectLst/>
              </a:rPr>
              <a:t>of</a:t>
            </a:r>
            <a:r>
              <a:rPr lang="de-CH" dirty="0">
                <a:effectLst/>
              </a:rPr>
              <a:t> </a:t>
            </a:r>
            <a:r>
              <a:rPr lang="de-CH" dirty="0" err="1">
                <a:effectLst/>
              </a:rPr>
              <a:t>the</a:t>
            </a:r>
            <a:r>
              <a:rPr lang="de-CH" dirty="0">
                <a:effectLst/>
              </a:rPr>
              <a:t> Royal Society B: Biological </a:t>
            </a:r>
            <a:r>
              <a:rPr lang="de-CH" dirty="0" err="1">
                <a:effectLst/>
              </a:rPr>
              <a:t>Sciences</a:t>
            </a:r>
            <a:r>
              <a:rPr lang="de-CH" dirty="0">
                <a:effectLst/>
              </a:rPr>
              <a:t> </a:t>
            </a:r>
            <a:r>
              <a:rPr lang="de-CH" b="1" dirty="0">
                <a:effectLst/>
              </a:rPr>
              <a:t>371</a:t>
            </a:r>
            <a:r>
              <a:rPr lang="de-CH" dirty="0">
                <a:effectLst/>
              </a:rPr>
              <a:t>.</a:t>
            </a: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Mouillot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D. R.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Bellwood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Baraloto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Chave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Galzin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2013. Rare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 Vulnerable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High-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Schmid, B. 2003. Die funktionelle Bedeutung der Artenvielfalt. Biologie Unserer Zeit </a:t>
            </a:r>
            <a:r>
              <a:rPr lang="de-C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2003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br>
              <a:rPr lang="de-CH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21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d’habitats</a:t>
            </a:r>
            <a:r>
              <a:rPr lang="de-CH" b="1" dirty="0">
                <a:effectLst/>
              </a:rPr>
              <a:t> </a:t>
            </a:r>
            <a:endParaRPr lang="en-US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  <a:p>
            <a:r>
              <a:rPr lang="de-CH" u="sng" dirty="0" err="1"/>
              <a:t>Littérature</a:t>
            </a:r>
            <a:r>
              <a:rPr lang="de-CH" u="sng" dirty="0"/>
              <a:t>:</a:t>
            </a:r>
          </a:p>
          <a:p>
            <a:endParaRPr lang="de-CH" u="sng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Brauman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KA, Garibaldi LA,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Polasky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Zayas C. et al. (2019) Chapter 2.3. Status and Trends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Nature’s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(NCP) IPBES Global Assessment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Draft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ipbes.net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default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/ipbes_global_assessment_chapter_2_3_ncp_unedited_31may.pdf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Cardinale B.J., Duffy E., Gonzalez A.,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Hooper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D.U.,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Perrings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Venail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Narwani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A., Mace G.M., Tilman D.,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D.A., Kinzig A.P., Daily G.C.,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Loreau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M., Grace J.B.,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Larigauderie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Srivastava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D.S., Naeem S. (2012):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486: 59-67. 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Diaz et al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nature’s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Science 359, 270 (NCP 1-18)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Martín-López, B., et al. Chapter 2: Nature’s contributions to people and quality of life. In IPBES (2018): The IPBES regional assessment report on biodiversity and ecosystem services for Europe and Central Asia.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Rounsevell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Fischer, M., Torre-Marin Rando, A.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(eds.). Secretariat of the Intergovernmental Science-Policy Platform on Biodiversity and Ecosystem Services, Bonn, Germany, pp. 57-185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Myers, N (1993)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precautionary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22, 74-79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Naeem, S. et al (2009)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TEEB (2010): The Economics of Ecosystems and Biodiversity Ecological and Economic Foundations.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Pushpam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Kumar.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Earthscan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London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Washington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177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2: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Pollinisation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dispersion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autres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propagules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Académies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(2014): </a:t>
            </a:r>
            <a:r>
              <a:rPr lang="de-CH" b="0" dirty="0" err="1"/>
              <a:t>Abeilles</a:t>
            </a:r>
            <a:r>
              <a:rPr lang="de-CH" b="0" dirty="0"/>
              <a:t> et </a:t>
            </a:r>
            <a:r>
              <a:rPr lang="de-CH" b="0" dirty="0" err="1"/>
              <a:t>autres</a:t>
            </a:r>
            <a:r>
              <a:rPr lang="de-CH" b="0" dirty="0"/>
              <a:t> </a:t>
            </a:r>
            <a:r>
              <a:rPr lang="de-CH" b="0" dirty="0" err="1"/>
              <a:t>pollinisateurs</a:t>
            </a:r>
            <a:r>
              <a:rPr lang="de-CH" b="0" dirty="0"/>
              <a:t>: </a:t>
            </a:r>
            <a:r>
              <a:rPr lang="de-CH" b="0" dirty="0" err="1"/>
              <a:t>importance</a:t>
            </a:r>
            <a:r>
              <a:rPr lang="de-CH" b="0" dirty="0"/>
              <a:t> </a:t>
            </a:r>
            <a:r>
              <a:rPr lang="de-CH" b="0" dirty="0" err="1"/>
              <a:t>pour</a:t>
            </a:r>
            <a:r>
              <a:rPr lang="de-CH" b="0" dirty="0"/>
              <a:t> </a:t>
            </a:r>
            <a:r>
              <a:rPr lang="de-CH" b="0" dirty="0" err="1"/>
              <a:t>l'agriculture</a:t>
            </a:r>
            <a:r>
              <a:rPr lang="de-CH" b="0" dirty="0"/>
              <a:t> et la </a:t>
            </a:r>
            <a:r>
              <a:rPr lang="de-CH" b="0" dirty="0" err="1"/>
              <a:t>biodiversité</a:t>
            </a:r>
            <a:r>
              <a:rPr lang="de-CH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Swiss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Factsheets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(1).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IPBES (2016): The assessment report of the Intergovernmental Science-Policy Platform on Biodiversity and Ecosystem Services on pollinators, pollination and food production. S.G. Potts, V. L. Imperatriz-Fonseca, and H. T. Ngo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Secretariat of the Intergovernmental Science-Policy Platform on Biodiversity and Ecosystem Services, Bonn, Germany. 552 pages.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Potts S. G. et al., (2016).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Safeguarding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pollinators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540: 220-229.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10.1038/nature20588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Sutter Louis, Herzog Felix,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Dietemann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Vincent,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Charrière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Jean-Daniel, Albrecht Matthias (2017)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Wert der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Insektenbestäubung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Schweizer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Landwirtschaft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Agrarforschung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Schweiz 8 (9): 332-339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18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Avenir Next Condensed" panose="020B0506020202020204" pitchFamily="34" charset="0"/>
              </a:rPr>
              <a:t>3: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Régulation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qualité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l’air</a:t>
            </a:r>
            <a:r>
              <a:rPr lang="de-CH" b="1" dirty="0">
                <a:effectLst/>
              </a:rPr>
              <a:t> </a:t>
            </a:r>
            <a:endParaRPr lang="en-US" sz="1200" b="1" dirty="0">
              <a:solidFill>
                <a:schemeClr val="bg2">
                  <a:lumMod val="10000"/>
                </a:schemeClr>
              </a:solidFill>
              <a:latin typeface="Avenir Next Condensed" panose="020B0506020202020204" pitchFamily="34" charset="0"/>
            </a:endParaRPr>
          </a:p>
          <a:p>
            <a:endParaRPr lang="en-US" sz="1200" b="1" dirty="0">
              <a:solidFill>
                <a:schemeClr val="bg2">
                  <a:lumMod val="10000"/>
                </a:schemeClr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Lelieveld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Butler, T.,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Crowley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et al.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Atmospheric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452, 737–740 (2008).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https://doi.org/10.1038/nature06870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Obrist, D., Agnan, Y.,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Jiskra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et al. Tundra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uptake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atmospheric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mercury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Arctic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mercury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pollution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547, 201–204 (2017).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/10.1038/nature22997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653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4: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Régulation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en-US" sz="1200" b="1" dirty="0">
              <a:solidFill>
                <a:schemeClr val="bg2">
                  <a:lumMod val="10000"/>
                </a:schemeClr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Ciais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 2013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Science Basis, T. Stocker, D. Qin, G.-K.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Platner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Eds. (Cambridge University Press, 2013), pp. 465-570.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Pöschl U., et al. (2010)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Rainforest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Aerosols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Biogenic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Nuclei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Clouds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Amazon 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329: 1513-1516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https://doi.org/10.1126/science.1191056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837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5: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Régulation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l’acidification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océans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en-US" sz="1200" b="1" dirty="0">
              <a:solidFill>
                <a:schemeClr val="bg2">
                  <a:lumMod val="10000"/>
                </a:schemeClr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McCulloch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D’Olivo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Falter, J. et al. Coral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World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DIC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upregulation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8, 15686 (2017).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/10.1038/ncomms15686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1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6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Régulation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quantitative,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temporelle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eaux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douces</a:t>
            </a:r>
            <a:endParaRPr lang="de-CH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NCP 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Réglementation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qualité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eaux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douces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eaux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côtières</a:t>
            </a:r>
            <a:endParaRPr lang="de-CH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Brauman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K.A. (2015)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Hydrologic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ecohydrologic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watershed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WIREs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2:345–358.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10.1002/wat2.1081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Brauman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K.A., Daily G.C.,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Ka’eo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Duarte T., Mooney H.A. (2007)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Nature and Value of Ecosystem Services: An Overview Highlighting Hydrologic 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Annual Review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Resources 2007 32:1, 67-98,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https://doi.org/10.1146/annurev.energy.32.031306.102758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Cardinale, B. (2011)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472, 86–89.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/10.1038/nature09904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720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8</a:t>
            </a:r>
            <a:r>
              <a:rPr lang="en-US" sz="1200" b="1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Formation,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décontamination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sédiments</a:t>
            </a:r>
            <a:r>
              <a:rPr lang="de-CH" dirty="0">
                <a:effectLst/>
              </a:rPr>
              <a:t> </a:t>
            </a:r>
            <a:endParaRPr lang="en-US" sz="1200" b="1" dirty="0">
              <a:solidFill>
                <a:srgbClr val="FFFFFF"/>
              </a:solidFill>
              <a:latin typeface="Avenir Next Condensed" panose="020B0506020202020204" pitchFamily="34" charset="0"/>
            </a:endParaRPr>
          </a:p>
          <a:p>
            <a:endParaRPr lang="en-US" sz="1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dirty="0"/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Dybzinski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Fargione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J.E., Zak, D.R. et al.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-term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Oecologia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158, 85–93 (2008).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/10.1007/s00442-008-1123-x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Fu, B. et al. (2011)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erosion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Plateau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China,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8:284-293, doi:10.1016/j.ecocom.2011.07.003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Mäder, P., Fliessbach, A., Dubois, D., Gunst, L., Fried, P.,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Niggli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U., 2002.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Science 296, 1694-1697.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Wall, D.,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Bardgett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&amp; Kelly, E.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dark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Geosci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297–298 (2010).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/10.1038/ngeo860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Wall, D., Nielsen, U. &amp; Six, J.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528, 69–76 (2015).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/10.1038/nature15744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60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 </a:t>
            </a:r>
            <a:r>
              <a:rPr lang="de-CH" b="1" dirty="0" err="1"/>
              <a:t>intrinsèque</a:t>
            </a:r>
            <a:r>
              <a:rPr lang="de-CH" b="1" dirty="0"/>
              <a:t> </a:t>
            </a:r>
            <a:r>
              <a:rPr lang="de-CH" b="0" dirty="0"/>
              <a:t>: la </a:t>
            </a:r>
            <a:r>
              <a:rPr lang="de-CH" b="0" dirty="0" err="1"/>
              <a:t>biodiversité</a:t>
            </a:r>
            <a:r>
              <a:rPr lang="de-CH" b="0" dirty="0"/>
              <a:t> a </a:t>
            </a:r>
            <a:r>
              <a:rPr lang="de-CH" b="0" dirty="0" err="1"/>
              <a:t>une</a:t>
            </a:r>
            <a:r>
              <a:rPr lang="de-CH" b="0" dirty="0"/>
              <a:t> </a:t>
            </a:r>
            <a:r>
              <a:rPr lang="de-CH" b="0" dirty="0" err="1"/>
              <a:t>valeur</a:t>
            </a:r>
            <a:r>
              <a:rPr lang="de-CH" b="0" dirty="0"/>
              <a:t>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dépasse</a:t>
            </a:r>
            <a:r>
              <a:rPr lang="de-CH" b="0" dirty="0"/>
              <a:t> </a:t>
            </a:r>
            <a:r>
              <a:rPr lang="de-CH" b="0" dirty="0" err="1"/>
              <a:t>tous</a:t>
            </a:r>
            <a:r>
              <a:rPr lang="de-CH" b="0" dirty="0"/>
              <a:t> les </a:t>
            </a:r>
            <a:r>
              <a:rPr lang="de-CH" b="0" dirty="0" err="1"/>
              <a:t>besoins</a:t>
            </a:r>
            <a:r>
              <a:rPr lang="de-CH" b="0" dirty="0"/>
              <a:t> et </a:t>
            </a:r>
            <a:r>
              <a:rPr lang="de-CH" b="0" dirty="0" err="1"/>
              <a:t>demandes</a:t>
            </a:r>
            <a:r>
              <a:rPr lang="de-CH" b="0" dirty="0"/>
              <a:t> de </a:t>
            </a:r>
            <a:r>
              <a:rPr lang="de-CH" b="0" dirty="0" err="1"/>
              <a:t>l'homme</a:t>
            </a:r>
            <a:r>
              <a:rPr lang="de-CH" b="0" dirty="0"/>
              <a:t> et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est</a:t>
            </a:r>
            <a:r>
              <a:rPr lang="de-CH" b="0" dirty="0"/>
              <a:t> </a:t>
            </a:r>
            <a:r>
              <a:rPr lang="de-CH" b="0" dirty="0" err="1"/>
              <a:t>indépendante</a:t>
            </a:r>
            <a:r>
              <a:rPr lang="de-CH" b="0" dirty="0"/>
              <a:t> de </a:t>
            </a:r>
            <a:r>
              <a:rPr lang="de-CH" b="0" dirty="0" err="1"/>
              <a:t>l'existence</a:t>
            </a:r>
            <a:r>
              <a:rPr lang="de-CH" b="0" dirty="0"/>
              <a:t> </a:t>
            </a:r>
            <a:r>
              <a:rPr lang="de-CH" b="0" dirty="0" err="1"/>
              <a:t>humaine</a:t>
            </a:r>
            <a:r>
              <a:rPr lang="de-CH" b="0" dirty="0"/>
              <a:t> (</a:t>
            </a:r>
            <a:r>
              <a:rPr lang="de-CH" b="0" dirty="0" err="1"/>
              <a:t>valeurs</a:t>
            </a:r>
            <a:r>
              <a:rPr lang="de-CH" b="0" dirty="0"/>
              <a:t> non-</a:t>
            </a:r>
            <a:r>
              <a:rPr lang="de-CH" b="0" dirty="0" err="1"/>
              <a:t>anthropocentriques</a:t>
            </a:r>
            <a:r>
              <a:rPr lang="de-CH" b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Pour</a:t>
            </a:r>
            <a:r>
              <a:rPr lang="de-CH" dirty="0"/>
              <a:t> les </a:t>
            </a:r>
            <a:r>
              <a:rPr lang="de-CH" dirty="0" err="1"/>
              <a:t>arguments</a:t>
            </a:r>
            <a:r>
              <a:rPr lang="de-CH" dirty="0"/>
              <a:t> </a:t>
            </a:r>
            <a:r>
              <a:rPr lang="de-CH" dirty="0" err="1"/>
              <a:t>instrumentaux</a:t>
            </a:r>
            <a:r>
              <a:rPr lang="de-CH" dirty="0"/>
              <a:t> et </a:t>
            </a:r>
            <a:r>
              <a:rPr lang="de-CH" dirty="0" err="1"/>
              <a:t>relationnels</a:t>
            </a:r>
            <a:r>
              <a:rPr lang="de-CH" dirty="0"/>
              <a:t>,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u="sng" dirty="0" err="1"/>
              <a:t>Littérature</a:t>
            </a:r>
            <a:r>
              <a:rPr lang="de-CH" u="sng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IPBES (2019): Summary for policymakers of the global assessment report on biodiversity and ecosystem services of the Intergovernmental Science-Policy Platform on Biodiversity and Ecosystem Services. IPBES secretariat, Bonn, Germany.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https://ipbes.net/global-assessment-report-biodiversity-ecosystem-services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Pascual,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nature’s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IPBES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Opinion in Environmental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26-27:7–16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ersistent link using digital object identifier"/>
              </a:rPr>
              <a:t>https://doi.org/10.1016/j.cosust.2016.12.006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Diaz S., Pascual U. et al. (2018)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nature's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Science, Vol. 359,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6373, pp. 270-272,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https://doi.org/10.1126/science.aap8826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Newman J.A.,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Varner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Linquist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Environmental Science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Cambridge University Press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Jacobs S et al. (2020).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power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plural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Oaxaca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Global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e8, 17.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/10.1017/sus.2020.2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Klain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 C. et al.(2014)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bundled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Economics 107, 310-320.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http://dx.doi.org/10.1016/j.ecolecon.2014.09.003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Kohler F. et al (2019)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Embracing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diverse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worldviews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planet Earth.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33,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5, 1014–1022, DOI: 10.1111/cobi.13304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Uta Eser, Potthast T. (1999): Naturschutzethik. Eine Einführung für die Praxis. Baden-Baden: Nomos. Open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https://www.nomos-elibrary.de/10.5771/9783845261447/naturschutzethik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07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9: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Régulation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aléas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évènements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extrêmes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DE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Stokes, A., Douglas, G.B.,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Fourcaud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et al.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mitigation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hillslope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practitioners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Plant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377, 1–23 (2014).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/10.1007/s11104-014-2044-6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Saleh F, Weinstein MP (2016)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nature-based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(NBI)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Journal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183: 1088-1098,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https://doi.org/10.1016/j.jenvman.2016.09.077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Marois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DE, Mitsch WJ (2015)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tsunamis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cyclones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mangrove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11:71–83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https://doi.org/10.1080/21513732.2014.997292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307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10: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Régulation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organismes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processus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biologiques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nuisibles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p.ex. la lutte naturelle contre les parasites en agriculture ; la réduction du risque de maladies infectieuses chez l'homme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>
              <a:effectLst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FAO, (2015) “Global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http://www.fao.org/3/a-i7687e.pdf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Jones, K., Patel, N., Levy, M. et al. Global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infectious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451, 990–993 (2008).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/10.1038/nature06536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Daszak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P. 2016.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amphibian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chytridiomycosis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phenomenon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wildlife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infectious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Spectrum4(3):EI10-0004-2015.doi:10.1128/microbiolspec.EI10-0004-2015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Peterson M. N. et al. (2010)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Rearticulating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human–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wildlife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conflict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Letters 3, 74-82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https://doi.org/10.1111/j.1755-263X.2010.00099.x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5"/>
            </a:endParaRPr>
          </a:p>
          <a:p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https://www.ecohealthalliance.org/publications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686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11: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Énergie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 A et al. (2016)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macroalgae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liquid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waste-water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remediation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hydrothermal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upgrading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dioxide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hydrogenation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hydrotreating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Environmental Science, 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1828-1840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https://doi.org/10.1039/C6EE00414H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Gasparatos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et al.(2011),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Biofuels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Putting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biofuels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narrative,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Environment 142, 111.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ersistent link using digital object identifier"/>
              </a:rPr>
              <a:t>https://doi.org/10.1016/j.agee.2011.04.020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Yamamoto H (2008) Global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Bioenergy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Resources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Technologies. In: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Monitz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EJ,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Climate Change and Energy Pathways for the Mediterranean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Workshop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(2008), vol. 15, pp. 101- 111.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https://link.springer.com/chapter/10.1007/978-1-4020-5774-8_6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191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12: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Alimentation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humaine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en-US" sz="1200" b="1" dirty="0">
              <a:solidFill>
                <a:srgbClr val="FFFFFF"/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CH" dirty="0"/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FAO, “The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(2019). http://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www.fao.org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/3/ca6030en/ca6030en.pdf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FAO, “The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fisheries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aquaculture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(2018).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http://www.fao.org/3/i9540en/I9540EN.pdf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Tilman, D., 2019. National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stabilized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571, 257-260.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Schulp C.J.E,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Thuiller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Verburg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P.H. (2014) Wild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Europe: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terrestrial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Economics 105: 292-305.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ersistent link using digital object identifier"/>
              </a:rPr>
              <a:t>https://doi.org/10.1016/j.ecolecon.2014.06.018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695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FAO. 2019. The State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World’s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Bélanger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D. Pilling (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.). FAO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Resources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Assessments.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572 pp. (http://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www.fao.org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/3/CA3129EN/CA3129EN.pdf)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595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13: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Matériaux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assistance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Auliya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García-Moreno, J., Schmidt, B.R. et al. The global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amphibian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enforcing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Biodivers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25, 2581–2595 (2016).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/10.1007/s10531-016-1193-8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Candice A. Shoemaker (1994)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Culture, Journal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 &amp; Consumer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Horticulture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1:2-3, 3-7, DOI: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10.1300/J280v01n02_02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Dehnen-Schmutz K. et al.(2007)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century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ornamental plant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13, 527-534. DOI: 10.1111/j.1472-4642.2007.00359.x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FAO, “The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(2019).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http://www.fao.org/3/ca6030en/ca6030en.pdf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266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</a:t>
            </a:r>
            <a:r>
              <a:rPr lang="en-US" sz="1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14: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médicinales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biochimiques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génétiques</a:t>
            </a:r>
            <a:r>
              <a:rPr lang="de-CH" b="1" dirty="0">
                <a:effectLst/>
              </a:rPr>
              <a:t> </a:t>
            </a:r>
            <a:endParaRPr lang="en-US" sz="1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kern="1200" dirty="0">
              <a:solidFill>
                <a:srgbClr val="5B6468"/>
              </a:solidFill>
              <a:effectLst/>
              <a:latin typeface="Avenir Next Condensed" panose="020B0506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sng" kern="1200" dirty="0" err="1">
                <a:solidFill>
                  <a:srgbClr val="5B6468"/>
                </a:solidFill>
                <a:effectLst/>
                <a:latin typeface="Avenir Next Condensed" panose="020B0506020202020204" pitchFamily="34" charset="0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Bernstein AS, Ludwig DS. The Importance of Biodiversity to Medicine. JAMA. 2008;300(19):2297–2299. doi:10.1001/jama.2008.655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Gershell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L., Atkins, J. A brief history of novel drug discovery technologies. Nat Rev Drug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 321–327 (2003).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https://doi.org/10.1038/nrd1064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D.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McChesney,Sylesh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Venkataraman,John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T. Henri (2007) Plant natural products: Back to the future or into extinction? Phytochemistry 68: 2015-2022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https://doi.org/10.1016/j.phytochem.2007.04.032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Margaret, 2005. "The institutional economics of biodiversity, biological materials, and bioprospecting," Ecological Economics, Elsevier, vol. 53(4), pages 543-557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https://doi.org/10.1016/j.ecolecon.2004.09.024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Saslis-Lagoudakis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C.H., et al. (2012) Phylogenies reveal predictive power of traditional medicine in bioprospecting. PNAS 109: 15835-15840;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https://doi.org/10.1073/pnas.1202242109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Turner N. (2014) Ancient pathways, ancestral knowledge: ethnobotany and ecological wisdom of indigenous peoples of northwestern North America.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(McGill-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Queen's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Press-MQUP).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Newman J.A., Varner G.,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Linquist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(2017) Defending Biodiversity. Environmental Science and Ethics. Cambridge University Press (chapter 4)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093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15: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Apprentissage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inspiration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dirty="0"/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R., Church A, Winter M. (2016)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Conceptualising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21, 208-216.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http://dx.doi.org/10.1016/j.ecoser.2016.09.002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Mocior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E., Kruse M. (2016) Educational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60, 137-151.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ersistent link using digital object identifier"/>
              </a:rPr>
              <a:t>https://doi.org/10.1016/j.ecolind.2015.06.031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Fisch M. (2017) The Nature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Biomimicry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Technological Culture. Science Technology &amp; Human Values 42, 795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https://doi.org/10.1177/0162243916689599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Gould R.K., Lincoln N.K.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ingenuity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25:117-127.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http://dx.doi.org/10.1016/j.ecoser.2017.04.002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876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15: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Apprentissage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inspiration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R., Church A, Winter M. (2016)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Conceptualising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21, 208-216.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http://dx.doi.org/10.1016/j.ecoser.2016.09.002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Mocior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E., Kruse M. (2016) Educational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60, 137-151.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ersistent link using digital object identifier"/>
              </a:rPr>
              <a:t>https://doi.org/10.1016/j.ecolind.2015.06.031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Fisch M. (2017) The Nature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Biomimicry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Technological Culture. Science Technology &amp; Human Values 42, 795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https://doi.org/10.1177/0162243916689599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Gould R.K., Lincoln N.K.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ingenuity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25:117-127.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http://dx.doi.org/10.1016/j.ecoser.2017.04.002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737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15: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Apprentissage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inspiration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R., Church A, Winter M. (2016)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Conceptualising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21, 208-216.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http://dx.doi.org/10.1016/j.ecoser.2016.09.002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Mocior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E., Kruse M. (2016) Educational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60, 137-151.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ersistent link using digital object identifier"/>
              </a:rPr>
              <a:t>https://doi.org/10.1016/j.ecolind.2015.06.031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Fisch M. (2017) The Nature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Biomimicry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Technological Culture. Science Technology &amp; Human Values 42, 795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https://doi.org/10.1177/0162243916689599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Gould R.K., Lincoln N.K.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ingenuity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25:117-127.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http://dx.doi.org/10.1016/j.ecoser.2017.04.002</a:t>
            </a:r>
            <a:endParaRPr lang="de-CH" dirty="0"/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Santos-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Naranjo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E.J., Estrada, E.I. et al. (2015)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Symbolism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ritual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Maya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Quintana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Mexico. J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Ethnobiology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Ethnomedicine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11, 71.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https://doi.org/10.1186/s13002-015-0055-x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497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D'autres</a:t>
            </a:r>
            <a:r>
              <a:rPr lang="de-DE" dirty="0"/>
              <a:t> </a:t>
            </a:r>
            <a:r>
              <a:rPr lang="de-DE" dirty="0" err="1"/>
              <a:t>articles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les </a:t>
            </a:r>
            <a:r>
              <a:rPr lang="de-DE" dirty="0" err="1"/>
              <a:t>arguments</a:t>
            </a:r>
            <a:r>
              <a:rPr lang="de-DE" dirty="0"/>
              <a:t> </a:t>
            </a:r>
            <a:r>
              <a:rPr lang="de-DE" dirty="0" err="1"/>
              <a:t>présentés</a:t>
            </a:r>
            <a:r>
              <a:rPr lang="de-DE" dirty="0"/>
              <a:t> </a:t>
            </a:r>
            <a:r>
              <a:rPr lang="de-DE" dirty="0" err="1"/>
              <a:t>ici</a:t>
            </a:r>
            <a:r>
              <a:rPr lang="de-DE" dirty="0"/>
              <a:t> et </a:t>
            </a:r>
            <a:r>
              <a:rPr lang="de-DE" dirty="0" err="1"/>
              <a:t>une</a:t>
            </a:r>
            <a:r>
              <a:rPr lang="de-DE" dirty="0"/>
              <a:t> liste </a:t>
            </a:r>
            <a:r>
              <a:rPr lang="de-DE" dirty="0" err="1"/>
              <a:t>complète</a:t>
            </a:r>
            <a:r>
              <a:rPr lang="de-DE" dirty="0"/>
              <a:t> de la </a:t>
            </a:r>
            <a:r>
              <a:rPr lang="de-DE" dirty="0" err="1"/>
              <a:t>littérature</a:t>
            </a:r>
            <a:r>
              <a:rPr lang="de-DE" dirty="0"/>
              <a:t> (</a:t>
            </a:r>
            <a:r>
              <a:rPr lang="de-DE" dirty="0" err="1"/>
              <a:t>y</a:t>
            </a:r>
            <a:r>
              <a:rPr lang="de-DE" dirty="0"/>
              <a:t> </a:t>
            </a:r>
            <a:r>
              <a:rPr lang="de-DE" dirty="0" err="1"/>
              <a:t>compris</a:t>
            </a:r>
            <a:r>
              <a:rPr lang="de-DE" dirty="0"/>
              <a:t> de </a:t>
            </a:r>
            <a:r>
              <a:rPr lang="de-DE" dirty="0" err="1"/>
              <a:t>cette</a:t>
            </a:r>
            <a:r>
              <a:rPr lang="de-DE" dirty="0"/>
              <a:t> </a:t>
            </a:r>
            <a:r>
              <a:rPr lang="de-DE" dirty="0" err="1"/>
              <a:t>présentation</a:t>
            </a:r>
            <a:r>
              <a:rPr lang="de-DE" dirty="0"/>
              <a:t>) se </a:t>
            </a:r>
            <a:r>
              <a:rPr lang="de-DE" dirty="0" err="1"/>
              <a:t>trouvent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HOTSPOT 41/2020 (</a:t>
            </a:r>
            <a:r>
              <a:rPr lang="de-DE" dirty="0" err="1"/>
              <a:t>www.biodiversity.ch</a:t>
            </a:r>
            <a:r>
              <a:rPr lang="de-DE" dirty="0"/>
              <a:t>/hotspot41).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Pascual,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nature’s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IPBES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Opinion in Environmental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26-27:7–16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ersistent link using digital object identifier"/>
              </a:rPr>
              <a:t>https://doi.org/10.1016/j.cosust.2016.12.006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Diaz S., Pascual U. et al. (2018)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nature's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Science, Vol. 359,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6373, pp. 270-272,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https://doi.org/10.1126/science.aap8826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de-DE" dirty="0"/>
              <a:t>+ </a:t>
            </a:r>
            <a:r>
              <a:rPr lang="de-DE" dirty="0" err="1"/>
              <a:t>supplementary</a:t>
            </a:r>
            <a:r>
              <a:rPr lang="de-DE" dirty="0"/>
              <a:t> material (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www.sciencemag.org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/359/6373/270/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/DC1) 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8326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15: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Apprentissage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inspiration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D. A. (1999) Cultural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spiritual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(Intermediate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http://wedocs.unep.org/bitstream/handle/20.500.11822/9190/Cultural_Spiritual_thebible.pdf?isAllowed=y&amp;sequence=1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Turner, N.J.,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 (2006) Coming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Understanding: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Incremental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Pacific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Northwest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Hum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34, 495–513.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/10.1007/s10745-006-9042-0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F., Turner, N.J. (2006) Knowledge, Learning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Evolution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Practice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Social-Ecological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Hum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34, 479.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/10.1007/s10745-006-9008-2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 K. M. A. et al., (2012)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Rethinking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Economics 74, 8-18,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ersistent link using digital object identifier"/>
              </a:rPr>
              <a:t>https://doi.org/10.1016/j.ecolecon.2011.11.011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036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16: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Expériences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physiques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psychologiques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Académie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naturelles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(2019) </a:t>
            </a:r>
            <a:r>
              <a:rPr lang="de-CH" b="0" dirty="0"/>
              <a:t>La </a:t>
            </a:r>
            <a:r>
              <a:rPr lang="de-CH" b="0" dirty="0" err="1"/>
              <a:t>biodiversité</a:t>
            </a:r>
            <a:r>
              <a:rPr lang="de-CH" b="0" dirty="0"/>
              <a:t>, </a:t>
            </a:r>
            <a:r>
              <a:rPr lang="de-CH" b="0" dirty="0" err="1"/>
              <a:t>gage</a:t>
            </a:r>
            <a:r>
              <a:rPr lang="de-CH" b="0" dirty="0"/>
              <a:t> de </a:t>
            </a:r>
            <a:r>
              <a:rPr lang="de-CH" b="0" dirty="0" err="1"/>
              <a:t>santé</a:t>
            </a:r>
            <a:r>
              <a:rPr lang="de-CH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Swiss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Factsheet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(3),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sciencesnaturelles.ch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publications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factsheet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/118834-la-biodiversite-gage-de-sante-?_</a:t>
            </a:r>
            <a:r>
              <a:rPr lang="de-CH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=2.136114999.767184390.1587650667-564568246.1574963316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Balmford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Green JMH, Anderson M,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Beresford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Huang C, Naidoo R, et al. (2015)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Wild Side: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Magnitude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13(2): e1002074.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/10.1371/journal.pbio.1002074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Bowler, Diana E, Lisette M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Buyung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-Ali, Teri M Knight,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Andrew 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Pullin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2010. “A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Review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Environments.” BMC Public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(1): 456. doi:10.1186/1471-2458-10-456.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Gobster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P.H., Nassauer, J.I., Daniel, T.C. et al.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aesthetics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22, 959–972 (2007).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/10.1007/s10980-007-9110-x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Kaplan R, Kaplan S. (1989)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(CUP Archive).</a:t>
            </a: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Kirkby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C.A.,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Giudice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-Granados R., Day B., et al (2010)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triumph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ecotourism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private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Peruvian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Amazon.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5, e13015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Maller, C. et al. (2006)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‘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upstream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Promotion International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21: 45–54,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https://doi.org/10.1093/heapro/dai032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Naidoo R.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Adamowicz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W.L. (2005)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nature-based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tourism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Uganda. Environment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Development Economics 10: 159-178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Oteros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-Rozas E. et al.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94: 74-86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10.1016/j.ecolind.2017.02.009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Sandifer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P.A., Sutton-Grier, A.E., Ward B.P. (2015)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12: 1-15.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ersistent link using digital object identifier"/>
              </a:rPr>
              <a:t>https://doi.org/10.1016/j.ecoser.2014.12.007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14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16: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Expériences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physiques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psychologiques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DE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Académie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naturelles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(2019) La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biodiversité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gage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santé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Swiss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Factsheet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(3), 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https://sciencesnaturelles.ch/organisations/biodiversity/publications/factsheet/118834-la-biodiversite-gage-de-sante-?_ga=2.136114999.767184390.1587650667-564568246.1574963316</a:t>
            </a:r>
            <a:r>
              <a:rPr lang="de-CH" dirty="0">
                <a:effectLst/>
              </a:rPr>
              <a:t>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Balmford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Green JMH, Anderson M,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Beresford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Huang C, Naidoo R, et al. (2015)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Wild Side: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Magnitude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13(2): e1002074.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/10.1371/journal.pbio.1002074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Bowler, Diana E, Lisette M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Buyung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-Ali, Teri M Knight,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Andrew 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Pullin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2010. “A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Review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Environments.” BMC Public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(1): 456. doi:10.1186/1471-2458-10-456.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Gobster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P.H., Nassauer, J.I., Daniel, T.C. et al.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aesthetics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22, 959–972 (2007).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/10.1007/s10980-007-9110-x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Kaplan R, Kaplan S. (1989)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(CUP Archive).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Maller, C. et al. (2006)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‘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upstream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Promotion International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21: 45–54,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https://doi.org/10.1093/heapro/dai032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Oteros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-Rozas E. et al. (2017)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94: 74-86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10.1016/j.ecolind.2017.02.009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Sandifer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P.A., Sutton-Grier, A.E., Ward B.P. (2015)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12: 1-15.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Persistent link using digital object identifier"/>
              </a:rPr>
              <a:t>https://doi.org/10.1016/j.ecoser.2014.12.007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60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16: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Expériences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physiques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psychologiques</a:t>
            </a:r>
            <a:r>
              <a:rPr lang="de-CH" b="1" dirty="0">
                <a:effectLst/>
              </a:rPr>
              <a:t> 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Académie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naturelles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(2019) La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biodiversité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gage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santé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Swiss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Factsheet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(3), 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https://sciencesnaturelles.ch/organisations/biodiversity/publications/factsheet/118834-la-biodiversite-gage-de-sante-?_ga=2.136114999.767184390.1587650667-564568246.1574963316</a:t>
            </a:r>
            <a:r>
              <a:rPr lang="de-CH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Berg, Magdalena van den, Wanda Wendel-Vos, Mireille van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Poppel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Han Kemper, Willem van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Mechelen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Jolanda Maas. 2015.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“Health Benefits of Green Spaces in the Living Environment: A Systematic Review of Epidemiological Studies.”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 Forestry &amp; Urban Greening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(4). Elsevier GmbH.: 806–16. doi:10.1016/j.ufug.2015.07.008.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Bowler, Diana E, Lisette 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-Ali, Teri M Knight, and Andrew S Pullin. 2010. “A Systematic Review of Evidence for the Added Benefits to Health of Exposure to Natural Environments.”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BMC Public Health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(1): 456. doi:10.1186/1471-2458-10-456.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Cherrie, Mark P.C., Niamh 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Richard J. Mitchell, Adele M. Taylor, Paul Redmond, Catharine Ward Thompson, John M. Starr, Ian 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Jamie R. Pearce. 2018. “Green Space and Cognitive Ageing: A Retrospective Life Course Analysis in the Lothian Birth Cohort 1936.”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Science and Medicine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196 (October 2017). Elsevier: 56–65. doi:10.1016/j.socscimed.2017.10.038.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Dadvand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Payam, Jordi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Basagaña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Ballester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Aitana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Lertxundi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Fernàndez-Somoano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Marisa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Estarlich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Raquel Garcia-Esteban, Michelle Mendez, and Mark 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Nieuwenhuijsen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2012. “Surrounding Greenness and Pregnancy Outcomes in Four Spanish Birth Cohorts.”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 Health Perspectives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120 (10): 1481–87.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 J, M Mayer, A C Normand,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Genuneit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 Cookson, C Braun-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Fahrlander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Heederik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Piarroux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E von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Mutius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2011. “Exposure to Environmental Microorganisms and Childhood Asthma.”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364 (8): 701–9. doi:10.1056/NEJMoa1007302.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Faber Taylor, Andrea, and Frances 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2009. “Children with Attention Deficits Concentrate Better after Walk in the Park.”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Attention Disorders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(5): 402–9. doi:10.1177/1087054708323000.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Gascon,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Mireia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Margarita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Triguero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Mas, David Martínez, Payam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Dadvand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Antoni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Plasència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Mark 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Nieuwenhuijsen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2015. “Mental Health Benefits of Long-Term Exposure to Residential Green and Blue Spaces: A Systematic Review.”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Journal of Environmental Research and Public Health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(4): 4354–79. doi:10.3390/ijerph120404354.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Gascon,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Mireia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Margarita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Triguero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-Mas, David Martínez, Payam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Dadvand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David Rojas-Rueda, Antoni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Plasència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Mark 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Nieuwenhuijsen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2016. “Residential Green Spaces and Mortality: A Systematic Review.”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 International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86. Elsevier Ltd: 60–67. doi:10.1016/j.envint.2015.10.013.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Haluza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Daniela, Regina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Schönbauer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Renate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Cervinka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2014. “Green Perspectives for Public Health: A Narrative Review on the Physiological Effects of Experiencing Outdoor Nature.”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Journal of Environmental Research and Public Health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 (5): 5445–61. doi:10.3390/ijerph110505445.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Hartig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Terry, Richard Mitchell,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Sjerp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Vries, and Howard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Frumkin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2014. “Nature and Health.”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Annual Review of Public Health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 (1): 207–28. doi:10.1146/annurev-publhealth-032013-182443.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James, Peter, Rachel F.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Jaime E. Hart, and Francine Laden. 2015. “A Review of the Health Benefits of Greenness.”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Epidemiology Reports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(2): 131–42. doi:10.1007/s40471-015-0043-7.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Karvonen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M,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Hyvarinen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Gehring, M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Korppi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Doekes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Riedler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 Braun-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Fahrlander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al. 2012.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“Exposure to Microbial Agents in House Dust and Wheezing, Atopic Dermatitis and Atopic Sensitization in Early Childhood: A Birth Cohort Study in Rural Areas.”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Allergy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42 (8): 1246–56. doi:10.1111/j.1365-2222.2012.04002.x.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Lachowycz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and A. P. Jones. 2011. “Greenspace and Obesity: A Systematic Review of the Evidence.”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Obesity Reviews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(501): 183–89. doi:10.1111/j.1467-789X.2010.00827.x.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Lee, A. C K, and 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Maheswaran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2011. “The Health Benefits of Urban Green Spaces: A Review of the Evidence.”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Public Health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 (2): 212–22. doi:10.1093/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/fdq068.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Li, Qing. 2010. “Effect of Forest Bathing Trips on Human Immune Function.”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 Health and Preventive Medicine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(1): 9–17. doi:10.1007/s12199-008-0068-3.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Markevych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Elaine Fuertes, Carla M.T.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Tiesler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Matthias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Carl Peter Bauer,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Sibylle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Koletzko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Andrea von Berg, Dietrich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Berdel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Joachim Heinrich. 2014. “Surrounding Greenness and Birth Weight: Results from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GINIplus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LISAplus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Birth Cohorts in Munich.”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and Place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26. Elsevier: 39–46. doi:10.1016/j.healthplace.2013.12.001.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Maxwell, S., and R. Lovell. 2016. “Evidence Statement on the Links between Natural Environments and Human Health.”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beyondgreenspace.net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/2017/03/09/defra-evidence-statement-on-the-links-between-natural-environments-and-human-health/.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Sandifer, Paul A., Ariana E. Sutton-Grier,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Bethney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P. Ward. 2015. “Exploring Connections among Nature, Biodiversity, Ecosystem Services, and Human Health and Well-Being: Opportunities to Enhance Health and Biodiversity Conservation.”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Services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12. Elsevier: 1–15. doi:10.1016/j.ecoser.2014.12.007.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054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</a:t>
            </a:r>
            <a:r>
              <a:rPr lang="en-US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 17: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identitaire</a:t>
            </a:r>
            <a:r>
              <a:rPr lang="de-CH" b="1" dirty="0">
                <a:effectLst/>
              </a:rPr>
              <a:t> </a:t>
            </a:r>
            <a:endParaRPr lang="en-US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en-US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Hausmann A. et al., (2015)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Environmental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(2016)43(2): 117–127, doi:10.1017/S0376892915000314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Mace G. M. et al. (2012)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services:a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multilayered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Trends in Ecology &amp; Evolution 27, 19-26. doi:10.1016/j.tree.2011.08.006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Gobster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P.H., Nassauer, J.I., Daniel, T.C. et al.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aesthetics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22, 959–972 (2007).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/10.1007/s10980-007-9110-x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Kaplan R, Kaplan S. (1989)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(CUP Archive).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559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identitaire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Fitze, U. 2016.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Fundus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Agri-Cultura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Alpina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ceinture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Perchtes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Hotspot </a:t>
            </a:r>
            <a:r>
              <a:rPr lang="de-C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de-CH" dirty="0"/>
            </a:b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Garibaldi, A.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N. Turner. 2004. Cultural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keystone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implications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restoration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Ecology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Society 9(3): 1. [online] URL: http://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www.ecologyandsociety.org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/vol9/iss3/art1/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Hausmann A. et al., (2015)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Environmental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(2016)43(2): 117–127, doi:10.1017/S0376892915000314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Mace G. M. et al. (2012)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services:a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multilayered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Trends in Ecology &amp; Evolution 27, 19-26. doi:10.1016/j.tree.2011.08.006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942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</a:t>
            </a:r>
            <a:r>
              <a:rPr lang="en-US" sz="12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17: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identitaire</a:t>
            </a:r>
            <a:r>
              <a:rPr lang="de-CH" b="1" dirty="0">
                <a:effectLst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Verschuuren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B.(2010)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(Routledge).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https://portals.iucn.org/library/sites/library/files/documents/2010-045.pdf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Bratman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G. N. et al. (2015)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cognition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Urban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138, 41-50.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Garibaldi, A.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N. Turner. 2004. Cultural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keystone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implications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restoration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Ecology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Society 9(3): 1. [online] URL: http://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www.ecologyandsociety.org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/vol9/iss3/art1/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Hausmann A. et al., (2015) The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Environmental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(2016)43(2): 117–127, doi:10.1017/S0376892915000314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3065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identitaire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DE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Mace G. M. et al. (2012)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multilayered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Trends in Ecology &amp; Evolution 27, 19-26. doi:10.1016/j.tree.2011.08.006</a:t>
            </a:r>
          </a:p>
          <a:p>
            <a:endParaRPr lang="de-DE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Eser U., Neureuther A-K,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Seyfang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H. und Müller A. (2014): Prudence, Justice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Life.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typology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European national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Bundesamt für Naturschutz und IUCN.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Newman J.A., Varner G.,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Linquist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(2017) Defending Biodiversity. Environmental Science and Ethics. Cambridge University Press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70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identitaire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DE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Verschuuren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B.(2010)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(Routledge).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https://portals.iucn.org/library/sites/library/files/documents/2010-045.pdf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938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identitaire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CH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Buber M (1984): Das Dialogische Prinzip. Heidelberg (Lambert Schneider). </a:t>
            </a:r>
          </a:p>
          <a:p>
            <a:endParaRPr lang="de-CH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Gebhard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U. (2015):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Glücksmomente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„Natur“ als Erfahrungsraum und Sinninstanz. In: Klugheit, Glück, Gerechtigkeit. Warum Ethik für die konkrete Naturschutzarbeit wichtig ist/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v. U. Eser et al. Bonn-Bad Godesberg.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BfN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Skripten 414: 154-163.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Krebs A. (1997): Naturethik im Überblick. In: Naturethik. Grundtexte der gegenwärtigen tier- und ökoethischen Diskussion/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v. A. Krebs. Frankfurt (Suhrkamp): 337-379.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Nussbaum M.C. (1999): Gerechtigkeit oder Das gute Leben. Frankfurt: Suhrkamp.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Eser U. (2016): Naturschutz, Kommunikation und Ethik: Brücken bauen zwischen Theorie und Praxis. Bonn-Bad Godesberg.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BfN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Skripten 443.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48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Bugter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Smith A.,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BESAFE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Consortium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(2017):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argue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effectively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Recommendations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BESAFE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http://besafe.pensoft.net/img/uplf/BESAFE_brochure_online_19.pdf?P=111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Mace GM (2014)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Science 345(6204):1558–1560.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https://doi.org/10.1126/science.1254704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Berry, P.M., </a:t>
            </a:r>
            <a:r>
              <a:rPr lang="de-CH" dirty="0" err="1"/>
              <a:t>Fabók</a:t>
            </a:r>
            <a:r>
              <a:rPr lang="de-CH" dirty="0"/>
              <a:t>, V., </a:t>
            </a:r>
            <a:r>
              <a:rPr lang="de-CH" dirty="0" err="1"/>
              <a:t>Blicharska</a:t>
            </a:r>
            <a:r>
              <a:rPr lang="de-CH" dirty="0"/>
              <a:t>, M. </a:t>
            </a:r>
            <a:r>
              <a:rPr lang="de-CH" i="1" dirty="0"/>
              <a:t>et al.</a:t>
            </a:r>
            <a:r>
              <a:rPr lang="de-CH" dirty="0"/>
              <a:t> </a:t>
            </a:r>
            <a:r>
              <a:rPr lang="de-CH" dirty="0" err="1"/>
              <a:t>Why</a:t>
            </a:r>
            <a:r>
              <a:rPr lang="de-CH" dirty="0"/>
              <a:t> </a:t>
            </a:r>
            <a:r>
              <a:rPr lang="de-CH" dirty="0" err="1"/>
              <a:t>conserve</a:t>
            </a:r>
            <a:r>
              <a:rPr lang="de-CH" dirty="0"/>
              <a:t> </a:t>
            </a:r>
            <a:r>
              <a:rPr lang="de-CH" dirty="0" err="1"/>
              <a:t>biodiversity</a:t>
            </a:r>
            <a:r>
              <a:rPr lang="de-CH" dirty="0"/>
              <a:t>? A multi-national </a:t>
            </a:r>
            <a:r>
              <a:rPr lang="de-CH" dirty="0" err="1"/>
              <a:t>exploration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stakeholders</a:t>
            </a:r>
            <a:r>
              <a:rPr lang="de-CH" dirty="0"/>
              <a:t>’ </a:t>
            </a:r>
            <a:r>
              <a:rPr lang="de-CH" dirty="0" err="1"/>
              <a:t>views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arguments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biodiversity</a:t>
            </a:r>
            <a:r>
              <a:rPr lang="de-CH" dirty="0"/>
              <a:t> </a:t>
            </a:r>
            <a:r>
              <a:rPr lang="de-CH" dirty="0" err="1"/>
              <a:t>conservation</a:t>
            </a:r>
            <a:r>
              <a:rPr lang="de-CH" dirty="0"/>
              <a:t>. </a:t>
            </a:r>
            <a:r>
              <a:rPr lang="de-CH" i="1" dirty="0"/>
              <a:t>Biodivers </a:t>
            </a:r>
            <a:r>
              <a:rPr lang="de-CH" i="1" dirty="0" err="1"/>
              <a:t>Conserv</a:t>
            </a:r>
            <a:r>
              <a:rPr lang="de-CH" dirty="0"/>
              <a:t> </a:t>
            </a:r>
            <a:r>
              <a:rPr lang="de-CH" b="1" dirty="0"/>
              <a:t>27, </a:t>
            </a:r>
            <a:r>
              <a:rPr lang="de-CH" dirty="0"/>
              <a:t>1741–1762 (2018). https://</a:t>
            </a:r>
            <a:r>
              <a:rPr lang="de-CH" dirty="0" err="1"/>
              <a:t>doi.org</a:t>
            </a:r>
            <a:r>
              <a:rPr lang="de-CH" dirty="0"/>
              <a:t>/10.1007/s10531-016-1173-z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Bugter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Blicharska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et al. Arguments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effectiveness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European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Biodivers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27, 1763–1788 (2018).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https://doi.org/10.1007/s10531-018-1549-3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Carmen, E., Watt, A. &amp; Young, J.(2018)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UK. Biodivers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27, 1599–1617.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https://doi.org/10.1007/s10531-016-1264-x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Mueller A, Maes J. (2015) Arguments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Natura 2000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LIFE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 1-26,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10.3897/natureconservation.12.4848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Howard et al (2018)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stock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spectrum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arguments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Biodivers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27:1561-1574.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https://doi.org/10.1007/s10531-016-1082-1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Heink</a:t>
            </a:r>
            <a:r>
              <a:rPr lang="de-CH" dirty="0"/>
              <a:t>, U., </a:t>
            </a:r>
            <a:r>
              <a:rPr lang="de-CH" dirty="0" err="1"/>
              <a:t>Jax</a:t>
            </a:r>
            <a:r>
              <a:rPr lang="de-CH" dirty="0"/>
              <a:t> K. und Seitz S. (2020)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Qu’est-ce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qu’un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faveur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biologique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HOTSPOT 41, S. 22-23,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www.biodiversity.ch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/hotspot41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785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17: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identitaire</a:t>
            </a:r>
            <a:r>
              <a:rPr lang="de-CH" b="1" dirty="0">
                <a:effectLst/>
              </a:rPr>
              <a:t> </a:t>
            </a:r>
            <a:endParaRPr lang="de-CH" sz="1200" b="1" dirty="0">
              <a:solidFill>
                <a:schemeClr val="bg2"/>
              </a:solidFill>
              <a:latin typeface="Avenir Next Condensed" panose="020B0506020202020204" pitchFamily="34" charset="0"/>
            </a:endParaRPr>
          </a:p>
          <a:p>
            <a:endParaRPr lang="de-DE" dirty="0"/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Ernst M.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Conradie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Ecological Christian Anthropology: At Home on Earth?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Aldershot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Ashgate, 2005.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Denis Edwards, Jesus the wisdom of God: An ecological theology. Eugene, Or : Wipf &amp; Stock, 2005.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Denis Edwards, Breath of life: A theology of the Creator Spirit.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Maryknoll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N.Y.: Orbis Books, 2004.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Denis Edwards, Partaking of God: Trinity, evolution, and ecology. Collegeville, Minn.: Liturgical Press, 2014.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Elizabeth A. Johnson, Ask the Beast: Darwin and the God of Love.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Bloomsbury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2015.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«Lehre mich, Ewiger, Deinen Weg» Ps. 86:11: Ethik im Judentum (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v. Zentralrat der Juden in Deutschland und Schweizerischen Israelitischen Gemeindebund; Berlin: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Heintrich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Heintrich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2015).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Tirosh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-Samuelson, Judaism, in The Oxford Handbook of Religion an Ecology (hg. v. Roger S. Gottlieb.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Oxford: University Press, 2006), 25-46.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Ursula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Kowanda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-Yassin, Mensch und Naturverständnis im sunnitischen Islam: Ein Beitrag zum aktuellen Umweltdiskurs.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Würzburg: Ergon, 2011.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8311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 </a:t>
            </a:r>
            <a:r>
              <a:rPr lang="de-CH" dirty="0" err="1"/>
              <a:t>parce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dépendants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et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Pour</a:t>
            </a:r>
            <a:r>
              <a:rPr lang="de-CH" dirty="0"/>
              <a:t> les </a:t>
            </a:r>
            <a:r>
              <a:rPr lang="de-CH" dirty="0" err="1"/>
              <a:t>arguements</a:t>
            </a:r>
            <a:r>
              <a:rPr lang="de-CH" dirty="0"/>
              <a:t> </a:t>
            </a:r>
            <a:r>
              <a:rPr lang="de-CH" dirty="0" err="1"/>
              <a:t>instrumentaux</a:t>
            </a:r>
            <a:r>
              <a:rPr lang="de-CH" dirty="0"/>
              <a:t> et </a:t>
            </a:r>
            <a:r>
              <a:rPr lang="de-CH" dirty="0" err="1"/>
              <a:t>relationnels</a:t>
            </a:r>
            <a:r>
              <a:rPr lang="de-CH" dirty="0"/>
              <a:t>, '</a:t>
            </a:r>
            <a:r>
              <a:rPr lang="de-CH" dirty="0" err="1"/>
              <a:t>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dirty="0">
                <a:solidFill>
                  <a:schemeClr val="bg2"/>
                </a:solidFill>
                <a:latin typeface="Avenir Next Condensed" panose="020B0506020202020204" pitchFamily="34" charset="0"/>
              </a:rPr>
              <a:t>NCP 18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Maintien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de-CH" b="1" dirty="0">
                <a:effectLst/>
              </a:rPr>
              <a:t> </a:t>
            </a:r>
            <a:endParaRPr lang="de-CH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Faith D. P. et al. (2010)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Evosystem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links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well-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Opinion in Environmental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 66 (2010/05/01/, 2010). 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Hendry A. P. et al. (2017) Human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Royal Society.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https://doi.org/10.1098/rstb.2016.0028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75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Argument </a:t>
            </a:r>
            <a:r>
              <a:rPr lang="de-CH" b="1" dirty="0" err="1"/>
              <a:t>intrinsèque</a:t>
            </a:r>
            <a:r>
              <a:rPr lang="de-CH" b="1" dirty="0"/>
              <a:t> </a:t>
            </a:r>
            <a:r>
              <a:rPr lang="de-CH" b="0" dirty="0"/>
              <a:t>: la </a:t>
            </a:r>
            <a:r>
              <a:rPr lang="de-CH" b="0" dirty="0" err="1"/>
              <a:t>biodiversité</a:t>
            </a:r>
            <a:r>
              <a:rPr lang="de-CH" b="0" dirty="0"/>
              <a:t> a </a:t>
            </a:r>
            <a:r>
              <a:rPr lang="de-CH" b="0" dirty="0" err="1"/>
              <a:t>une</a:t>
            </a:r>
            <a:r>
              <a:rPr lang="de-CH" b="0" dirty="0"/>
              <a:t> </a:t>
            </a:r>
            <a:r>
              <a:rPr lang="de-CH" b="0" dirty="0" err="1"/>
              <a:t>valeur</a:t>
            </a:r>
            <a:r>
              <a:rPr lang="de-CH" b="0" dirty="0"/>
              <a:t>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dépasse</a:t>
            </a:r>
            <a:r>
              <a:rPr lang="de-CH" b="0" dirty="0"/>
              <a:t> </a:t>
            </a:r>
            <a:r>
              <a:rPr lang="de-CH" b="0" dirty="0" err="1"/>
              <a:t>tous</a:t>
            </a:r>
            <a:r>
              <a:rPr lang="de-CH" b="0" dirty="0"/>
              <a:t> les </a:t>
            </a:r>
            <a:r>
              <a:rPr lang="de-CH" b="0" dirty="0" err="1"/>
              <a:t>besoins</a:t>
            </a:r>
            <a:r>
              <a:rPr lang="de-CH" b="0" dirty="0"/>
              <a:t> et </a:t>
            </a:r>
            <a:r>
              <a:rPr lang="de-CH" b="0" dirty="0" err="1"/>
              <a:t>demandes</a:t>
            </a:r>
            <a:r>
              <a:rPr lang="de-CH" b="0" dirty="0"/>
              <a:t> de </a:t>
            </a:r>
            <a:r>
              <a:rPr lang="de-CH" b="0" dirty="0" err="1"/>
              <a:t>l'homme</a:t>
            </a:r>
            <a:r>
              <a:rPr lang="de-CH" b="0" dirty="0"/>
              <a:t> et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est</a:t>
            </a:r>
            <a:r>
              <a:rPr lang="de-CH" b="0" dirty="0"/>
              <a:t> </a:t>
            </a:r>
            <a:r>
              <a:rPr lang="de-CH" b="0" dirty="0" err="1"/>
              <a:t>indépendante</a:t>
            </a:r>
            <a:r>
              <a:rPr lang="de-CH" b="0" dirty="0"/>
              <a:t> de </a:t>
            </a:r>
            <a:r>
              <a:rPr lang="de-CH" b="0" dirty="0" err="1"/>
              <a:t>l'existence</a:t>
            </a:r>
            <a:r>
              <a:rPr lang="de-CH" b="0" dirty="0"/>
              <a:t> </a:t>
            </a:r>
            <a:r>
              <a:rPr lang="de-CH" b="0" dirty="0" err="1"/>
              <a:t>humaine</a:t>
            </a:r>
            <a:r>
              <a:rPr lang="de-CH" b="0" dirty="0"/>
              <a:t> (</a:t>
            </a:r>
            <a:r>
              <a:rPr lang="de-CH" b="0" dirty="0" err="1"/>
              <a:t>valeurs</a:t>
            </a:r>
            <a:r>
              <a:rPr lang="de-CH" b="0" dirty="0"/>
              <a:t> non-</a:t>
            </a:r>
            <a:r>
              <a:rPr lang="de-CH" b="0" dirty="0" err="1"/>
              <a:t>anthropocentriques</a:t>
            </a:r>
            <a:r>
              <a:rPr lang="de-CH" b="0" dirty="0"/>
              <a:t>).</a:t>
            </a:r>
          </a:p>
          <a:p>
            <a:endParaRPr lang="de-CH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Agar, N. (2001)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Life's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Intrinsic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Value: Science,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Nature. New York, NY: Columbia University Press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Uta Eser, Potthast T. (1999): Naturschutzethik. Eine Einführung für die Praxis. Baden-Baden: Nomos. Open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www.nomos-elibrary.de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/10.5771/9783845261447/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naturschutzethik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Eser (2017) Naturschutzethik, Eigenwert der Natur und Naturbewusstsein. AK Naturschutz </a:t>
            </a:r>
            <a:r>
              <a:rPr lang="de-DE" sz="1200" dirty="0" err="1"/>
              <a:t>Giessen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Gorke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 (2010): Eigenwert der Natur: Ethische Begründung und Konsequenzen. Stuttgart: Hirzel.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Potthast, Thomas (2005): Was ist Biodiversität und warum soll sie erhalten werden? Wissenschaftstheoretische und ethische Thesen. Denkanstösse Band 2/2005: «Thesen zur Biodiversität».  Stiftung Natur und Umwelt Rheinland-Pfalz, S. 17-29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06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Argument </a:t>
            </a:r>
            <a:r>
              <a:rPr lang="de-CH" b="1" dirty="0" err="1"/>
              <a:t>intrinsèque</a:t>
            </a:r>
            <a:r>
              <a:rPr lang="de-CH" b="1" dirty="0"/>
              <a:t> </a:t>
            </a:r>
            <a:r>
              <a:rPr lang="de-CH" b="0" dirty="0"/>
              <a:t>: la </a:t>
            </a:r>
            <a:r>
              <a:rPr lang="de-CH" b="0" dirty="0" err="1"/>
              <a:t>biodiversité</a:t>
            </a:r>
            <a:r>
              <a:rPr lang="de-CH" b="0" dirty="0"/>
              <a:t> a </a:t>
            </a:r>
            <a:r>
              <a:rPr lang="de-CH" b="0" dirty="0" err="1"/>
              <a:t>une</a:t>
            </a:r>
            <a:r>
              <a:rPr lang="de-CH" b="0" dirty="0"/>
              <a:t> </a:t>
            </a:r>
            <a:r>
              <a:rPr lang="de-CH" b="0" dirty="0" err="1"/>
              <a:t>valeur</a:t>
            </a:r>
            <a:r>
              <a:rPr lang="de-CH" b="0" dirty="0"/>
              <a:t>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dépasse</a:t>
            </a:r>
            <a:r>
              <a:rPr lang="de-CH" b="0" dirty="0"/>
              <a:t> </a:t>
            </a:r>
            <a:r>
              <a:rPr lang="de-CH" b="0" dirty="0" err="1"/>
              <a:t>tous</a:t>
            </a:r>
            <a:r>
              <a:rPr lang="de-CH" b="0" dirty="0"/>
              <a:t> les </a:t>
            </a:r>
            <a:r>
              <a:rPr lang="de-CH" b="0" dirty="0" err="1"/>
              <a:t>besoins</a:t>
            </a:r>
            <a:r>
              <a:rPr lang="de-CH" b="0" dirty="0"/>
              <a:t> et </a:t>
            </a:r>
            <a:r>
              <a:rPr lang="de-CH" b="0" dirty="0" err="1"/>
              <a:t>demandes</a:t>
            </a:r>
            <a:r>
              <a:rPr lang="de-CH" b="0" dirty="0"/>
              <a:t> de </a:t>
            </a:r>
            <a:r>
              <a:rPr lang="de-CH" b="0" dirty="0" err="1"/>
              <a:t>l'homme</a:t>
            </a:r>
            <a:r>
              <a:rPr lang="de-CH" b="0" dirty="0"/>
              <a:t> et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est</a:t>
            </a:r>
            <a:r>
              <a:rPr lang="de-CH" b="0" dirty="0"/>
              <a:t> </a:t>
            </a:r>
            <a:r>
              <a:rPr lang="de-CH" b="0" dirty="0" err="1"/>
              <a:t>indépendante</a:t>
            </a:r>
            <a:r>
              <a:rPr lang="de-CH" b="0" dirty="0"/>
              <a:t> de </a:t>
            </a:r>
            <a:r>
              <a:rPr lang="de-CH" b="0" dirty="0" err="1"/>
              <a:t>l'existence</a:t>
            </a:r>
            <a:r>
              <a:rPr lang="de-CH" b="0" dirty="0"/>
              <a:t> </a:t>
            </a:r>
            <a:r>
              <a:rPr lang="de-CH" b="0" dirty="0" err="1"/>
              <a:t>humaine</a:t>
            </a:r>
            <a:r>
              <a:rPr lang="de-CH" b="0" dirty="0"/>
              <a:t> (</a:t>
            </a:r>
            <a:r>
              <a:rPr lang="de-CH" b="0" dirty="0" err="1"/>
              <a:t>valeurs</a:t>
            </a:r>
            <a:r>
              <a:rPr lang="de-CH" b="0" dirty="0"/>
              <a:t> non-</a:t>
            </a:r>
            <a:r>
              <a:rPr lang="de-CH" b="0" dirty="0" err="1"/>
              <a:t>anthropocentriques</a:t>
            </a:r>
            <a:r>
              <a:rPr lang="de-CH" b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CH" dirty="0"/>
              <a:t>Nicole Bauer, Marcel Hunziker: </a:t>
            </a:r>
            <a:r>
              <a:rPr lang="de-CH" i="1" dirty="0"/>
              <a:t>Wildnis in der Schweiz. Eine qualitative Studie zu den Einstellungen zu Verwilderung und zur Ausweisung neuer </a:t>
            </a:r>
            <a:r>
              <a:rPr lang="de-CH" i="1" dirty="0" err="1"/>
              <a:t>Wildnisgebiete</a:t>
            </a:r>
            <a:r>
              <a:rPr lang="de-CH" i="1" dirty="0"/>
              <a:t>.</a:t>
            </a:r>
            <a:r>
              <a:rPr lang="de-CH" dirty="0"/>
              <a:t> In: </a:t>
            </a:r>
            <a:r>
              <a:rPr lang="de-CH" i="1" dirty="0"/>
              <a:t>Umweltpsychologie.</a:t>
            </a:r>
            <a:r>
              <a:rPr lang="de-CH" dirty="0"/>
              <a:t> 2004/8(2), S. 102–123.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Uta Eser, Potthast T. (1999): Naturschutzethik. Eine Einführung für die Praxis. Baden-Baden: Nomos. Open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www.nomos-elibrary.de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/10.5771/9783845261447/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naturschutzethik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Eser (2017) Naturschutzethik, Eigenwert der Natur und Naturbewusstsein. AK Naturschutz </a:t>
            </a:r>
            <a:r>
              <a:rPr lang="de-DE" sz="1200" dirty="0" err="1"/>
              <a:t>Giessen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Gorke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 (2010): Eigenwert der Natur: Ethische Begründung und Konsequenzen. Stuttgart: Hirzel.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O., E. W.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Sanderson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Magrach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R.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 R. Jones, H. P.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Possingham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W. F.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Laurance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Wood, B. M.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Fekete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A. Levy,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 E. Watson. 2018. Last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Wild Project, Version 3 (LWP-3): 2009 Human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Footprint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2018 Release.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Palisades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NY: NASA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Socioeconomic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 (SEDAC).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doi.org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/10.7927/H46T0JQ4.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April 2020.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09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Argument </a:t>
            </a:r>
            <a:r>
              <a:rPr lang="de-CH" b="1" dirty="0" err="1"/>
              <a:t>intrinsèque</a:t>
            </a:r>
            <a:r>
              <a:rPr lang="de-CH" b="1" dirty="0"/>
              <a:t> </a:t>
            </a:r>
            <a:r>
              <a:rPr lang="de-CH" b="0" dirty="0"/>
              <a:t>: la </a:t>
            </a:r>
            <a:r>
              <a:rPr lang="de-CH" b="0" dirty="0" err="1"/>
              <a:t>biodiversité</a:t>
            </a:r>
            <a:r>
              <a:rPr lang="de-CH" b="0" dirty="0"/>
              <a:t> a </a:t>
            </a:r>
            <a:r>
              <a:rPr lang="de-CH" b="0" dirty="0" err="1"/>
              <a:t>une</a:t>
            </a:r>
            <a:r>
              <a:rPr lang="de-CH" b="0" dirty="0"/>
              <a:t> </a:t>
            </a:r>
            <a:r>
              <a:rPr lang="de-CH" b="0" dirty="0" err="1"/>
              <a:t>valeur</a:t>
            </a:r>
            <a:r>
              <a:rPr lang="de-CH" b="0" dirty="0"/>
              <a:t>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dépasse</a:t>
            </a:r>
            <a:r>
              <a:rPr lang="de-CH" b="0" dirty="0"/>
              <a:t> </a:t>
            </a:r>
            <a:r>
              <a:rPr lang="de-CH" b="0" dirty="0" err="1"/>
              <a:t>tous</a:t>
            </a:r>
            <a:r>
              <a:rPr lang="de-CH" b="0" dirty="0"/>
              <a:t> les </a:t>
            </a:r>
            <a:r>
              <a:rPr lang="de-CH" b="0" dirty="0" err="1"/>
              <a:t>besoins</a:t>
            </a:r>
            <a:r>
              <a:rPr lang="de-CH" b="0" dirty="0"/>
              <a:t> et </a:t>
            </a:r>
            <a:r>
              <a:rPr lang="de-CH" b="0" dirty="0" err="1"/>
              <a:t>demandes</a:t>
            </a:r>
            <a:r>
              <a:rPr lang="de-CH" b="0" dirty="0"/>
              <a:t> de </a:t>
            </a:r>
            <a:r>
              <a:rPr lang="de-CH" b="0" dirty="0" err="1"/>
              <a:t>l'homme</a:t>
            </a:r>
            <a:r>
              <a:rPr lang="de-CH" b="0" dirty="0"/>
              <a:t> et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est</a:t>
            </a:r>
            <a:r>
              <a:rPr lang="de-CH" b="0" dirty="0"/>
              <a:t> </a:t>
            </a:r>
            <a:r>
              <a:rPr lang="de-CH" b="0" dirty="0" err="1"/>
              <a:t>indépendante</a:t>
            </a:r>
            <a:r>
              <a:rPr lang="de-CH" b="0" dirty="0"/>
              <a:t> de </a:t>
            </a:r>
            <a:r>
              <a:rPr lang="de-CH" b="0" dirty="0" err="1"/>
              <a:t>l'existence</a:t>
            </a:r>
            <a:r>
              <a:rPr lang="de-CH" b="0" dirty="0"/>
              <a:t> </a:t>
            </a:r>
            <a:r>
              <a:rPr lang="de-CH" b="0" dirty="0" err="1"/>
              <a:t>humaine</a:t>
            </a:r>
            <a:r>
              <a:rPr lang="de-CH" b="0" dirty="0"/>
              <a:t> (</a:t>
            </a:r>
            <a:r>
              <a:rPr lang="de-CH" b="0" dirty="0" err="1"/>
              <a:t>valeurs</a:t>
            </a:r>
            <a:r>
              <a:rPr lang="de-CH" b="0" dirty="0"/>
              <a:t> non-</a:t>
            </a:r>
            <a:r>
              <a:rPr lang="de-CH" b="0" dirty="0" err="1"/>
              <a:t>anthropocentriques</a:t>
            </a:r>
            <a:r>
              <a:rPr lang="de-CH" b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Vellend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M., Geber M.A. (2005): Connections between species diversity and genetic diversity. Ecology Letters, 8, 767-781.</a:t>
            </a:r>
            <a:r>
              <a:rPr lang="de-CH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Darwin (1859) 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Origin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Preservation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Struggle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Life, John Murray, London. </a:t>
            </a:r>
            <a:r>
              <a:rPr lang="de-CH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http://cudl.lib.cam.ac.uk/view/PR-CCA-00024-00017/1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305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Argument </a:t>
            </a:r>
            <a:r>
              <a:rPr lang="de-CH" b="1" dirty="0" err="1"/>
              <a:t>intrinsèque</a:t>
            </a:r>
            <a:r>
              <a:rPr lang="de-CH" b="1" dirty="0"/>
              <a:t> </a:t>
            </a:r>
            <a:r>
              <a:rPr lang="de-CH" b="0" dirty="0"/>
              <a:t>: la </a:t>
            </a:r>
            <a:r>
              <a:rPr lang="de-CH" b="0" dirty="0" err="1"/>
              <a:t>biodiversité</a:t>
            </a:r>
            <a:r>
              <a:rPr lang="de-CH" b="0" dirty="0"/>
              <a:t> a </a:t>
            </a:r>
            <a:r>
              <a:rPr lang="de-CH" b="0" dirty="0" err="1"/>
              <a:t>une</a:t>
            </a:r>
            <a:r>
              <a:rPr lang="de-CH" b="0" dirty="0"/>
              <a:t> </a:t>
            </a:r>
            <a:r>
              <a:rPr lang="de-CH" b="0" dirty="0" err="1"/>
              <a:t>valeur</a:t>
            </a:r>
            <a:r>
              <a:rPr lang="de-CH" b="0" dirty="0"/>
              <a:t>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dépasse</a:t>
            </a:r>
            <a:r>
              <a:rPr lang="de-CH" b="0" dirty="0"/>
              <a:t> </a:t>
            </a:r>
            <a:r>
              <a:rPr lang="de-CH" b="0" dirty="0" err="1"/>
              <a:t>tous</a:t>
            </a:r>
            <a:r>
              <a:rPr lang="de-CH" b="0" dirty="0"/>
              <a:t> les </a:t>
            </a:r>
            <a:r>
              <a:rPr lang="de-CH" b="0" dirty="0" err="1"/>
              <a:t>besoins</a:t>
            </a:r>
            <a:r>
              <a:rPr lang="de-CH" b="0" dirty="0"/>
              <a:t> et </a:t>
            </a:r>
            <a:r>
              <a:rPr lang="de-CH" b="0" dirty="0" err="1"/>
              <a:t>demandes</a:t>
            </a:r>
            <a:r>
              <a:rPr lang="de-CH" b="0" dirty="0"/>
              <a:t> de </a:t>
            </a:r>
            <a:r>
              <a:rPr lang="de-CH" b="0" dirty="0" err="1"/>
              <a:t>l'homme</a:t>
            </a:r>
            <a:r>
              <a:rPr lang="de-CH" b="0" dirty="0"/>
              <a:t> et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est</a:t>
            </a:r>
            <a:r>
              <a:rPr lang="de-CH" b="0" dirty="0"/>
              <a:t> </a:t>
            </a:r>
            <a:r>
              <a:rPr lang="de-CH" b="0" dirty="0" err="1"/>
              <a:t>indépendante</a:t>
            </a:r>
            <a:r>
              <a:rPr lang="de-CH" b="0" dirty="0"/>
              <a:t> de </a:t>
            </a:r>
            <a:r>
              <a:rPr lang="de-CH" b="0" dirty="0" err="1"/>
              <a:t>l'existence</a:t>
            </a:r>
            <a:r>
              <a:rPr lang="de-CH" b="0" dirty="0"/>
              <a:t> </a:t>
            </a:r>
            <a:r>
              <a:rPr lang="de-CH" b="0" dirty="0" err="1"/>
              <a:t>humaine</a:t>
            </a:r>
            <a:r>
              <a:rPr lang="de-CH" b="0" dirty="0"/>
              <a:t> (</a:t>
            </a:r>
            <a:r>
              <a:rPr lang="de-CH" b="0" dirty="0" err="1"/>
              <a:t>valeurs</a:t>
            </a:r>
            <a:r>
              <a:rPr lang="de-CH" b="0" dirty="0"/>
              <a:t> non-</a:t>
            </a:r>
            <a:r>
              <a:rPr lang="de-CH" b="0" dirty="0" err="1"/>
              <a:t>anthropocentriques</a:t>
            </a:r>
            <a:r>
              <a:rPr lang="de-CH" b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Volker Storch, Ulrich Welsch, Michael Wink: 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Evolutionsbiologie.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Auflage. Springer Spektrum Verlag, Heidelberg 2013,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ISBN 978-3-642-32835-0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Kutschera U, Niklas KJ (2004) The modern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expanded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Naturwissenschaften (2004) 91:255–276 DOI 10.1007/s00114-004-0515-y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703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Argument </a:t>
            </a:r>
            <a:r>
              <a:rPr lang="de-CH" b="1" dirty="0" err="1"/>
              <a:t>intrinsèque</a:t>
            </a:r>
            <a:r>
              <a:rPr lang="de-CH" b="1" dirty="0"/>
              <a:t> </a:t>
            </a:r>
            <a:r>
              <a:rPr lang="de-CH" b="0" dirty="0"/>
              <a:t>: la </a:t>
            </a:r>
            <a:r>
              <a:rPr lang="de-CH" b="0" dirty="0" err="1"/>
              <a:t>biodiversité</a:t>
            </a:r>
            <a:r>
              <a:rPr lang="de-CH" b="0" dirty="0"/>
              <a:t> a </a:t>
            </a:r>
            <a:r>
              <a:rPr lang="de-CH" b="0" dirty="0" err="1"/>
              <a:t>une</a:t>
            </a:r>
            <a:r>
              <a:rPr lang="de-CH" b="0" dirty="0"/>
              <a:t> </a:t>
            </a:r>
            <a:r>
              <a:rPr lang="de-CH" b="0" dirty="0" err="1"/>
              <a:t>valeur</a:t>
            </a:r>
            <a:r>
              <a:rPr lang="de-CH" b="0" dirty="0"/>
              <a:t>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dépasse</a:t>
            </a:r>
            <a:r>
              <a:rPr lang="de-CH" b="0" dirty="0"/>
              <a:t> </a:t>
            </a:r>
            <a:r>
              <a:rPr lang="de-CH" b="0" dirty="0" err="1"/>
              <a:t>tous</a:t>
            </a:r>
            <a:r>
              <a:rPr lang="de-CH" b="0" dirty="0"/>
              <a:t> les </a:t>
            </a:r>
            <a:r>
              <a:rPr lang="de-CH" b="0" dirty="0" err="1"/>
              <a:t>besoins</a:t>
            </a:r>
            <a:r>
              <a:rPr lang="de-CH" b="0" dirty="0"/>
              <a:t> et </a:t>
            </a:r>
            <a:r>
              <a:rPr lang="de-CH" b="0" dirty="0" err="1"/>
              <a:t>demandes</a:t>
            </a:r>
            <a:r>
              <a:rPr lang="de-CH" b="0" dirty="0"/>
              <a:t> de </a:t>
            </a:r>
            <a:r>
              <a:rPr lang="de-CH" b="0" dirty="0" err="1"/>
              <a:t>l'homme</a:t>
            </a:r>
            <a:r>
              <a:rPr lang="de-CH" b="0" dirty="0"/>
              <a:t> et </a:t>
            </a:r>
            <a:r>
              <a:rPr lang="de-CH" b="0" dirty="0" err="1"/>
              <a:t>qui</a:t>
            </a:r>
            <a:r>
              <a:rPr lang="de-CH" b="0" dirty="0"/>
              <a:t> </a:t>
            </a:r>
            <a:r>
              <a:rPr lang="de-CH" b="0" dirty="0" err="1"/>
              <a:t>est</a:t>
            </a:r>
            <a:r>
              <a:rPr lang="de-CH" b="0" dirty="0"/>
              <a:t> </a:t>
            </a:r>
            <a:r>
              <a:rPr lang="de-CH" b="0" dirty="0" err="1"/>
              <a:t>indépendante</a:t>
            </a:r>
            <a:r>
              <a:rPr lang="de-CH" b="0" dirty="0"/>
              <a:t> de </a:t>
            </a:r>
            <a:r>
              <a:rPr lang="de-CH" b="0" dirty="0" err="1"/>
              <a:t>l'existence</a:t>
            </a:r>
            <a:r>
              <a:rPr lang="de-CH" b="0" dirty="0"/>
              <a:t> </a:t>
            </a:r>
            <a:r>
              <a:rPr lang="de-CH" b="0" dirty="0" err="1"/>
              <a:t>humaine</a:t>
            </a:r>
            <a:r>
              <a:rPr lang="de-CH" b="0" dirty="0"/>
              <a:t> (</a:t>
            </a:r>
            <a:r>
              <a:rPr lang="de-CH" b="0" dirty="0" err="1"/>
              <a:t>valeurs</a:t>
            </a:r>
            <a:r>
              <a:rPr lang="de-CH" b="0" dirty="0"/>
              <a:t> non-</a:t>
            </a:r>
            <a:r>
              <a:rPr lang="de-CH" b="0" dirty="0" err="1"/>
              <a:t>anthropocentriques</a:t>
            </a:r>
            <a:r>
              <a:rPr lang="de-CH" b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Agar, N. (2001)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Life's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Intrinsic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Value: Science,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Nature. New York, NY: Columbia University Press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Uta Eser, Potthast T. (1999): Naturschutzethik. Eine Einführung für die Praxis. Baden-Baden: Nomos. Open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www.nomos-elibrary.de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/10.5771/9783845261447/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naturschutzethik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Eser (2017) Naturschutzethik, Eigenwert der Natur und Naturbewusstsein. AK Naturschutz </a:t>
            </a:r>
            <a:r>
              <a:rPr lang="de-DE" sz="1200" dirty="0" err="1"/>
              <a:t>Giessen</a:t>
            </a: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Gorke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 (2010): Eigenwert der Natur: Ethische Begründung und Konsequenzen. Stuttgart: Hirzel.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Potthast, Thomas (2005): Was ist Biodiversität und warum soll sie erhalten werden? Wissenschaftstheoretische und ethische Thesen. Denkanstösse Band 2/2005: «Thesen zur Biodiversität».  Stiftung Natur und Umwelt Rheinland-Pfalz, S. 17-29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51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91813" cy="75596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 flipH="1">
            <a:off x="0" y="839757"/>
            <a:ext cx="10219426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46138" y="1255713"/>
            <a:ext cx="9396411" cy="1979612"/>
          </a:xfrm>
        </p:spPr>
        <p:txBody>
          <a:bodyPr/>
          <a:lstStyle>
            <a:lvl1pPr marL="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9144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13716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18288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9706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6138" y="2021840"/>
            <a:ext cx="9517062" cy="515620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2"/>
          </p:nvPr>
        </p:nvSpPr>
        <p:spPr>
          <a:xfrm>
            <a:off x="846138" y="2641600"/>
            <a:ext cx="9517062" cy="41021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D63A0EB-25EA-8B4C-A25D-B8AA4325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12434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/Tabell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3113" y="2042160"/>
            <a:ext cx="5780087" cy="44980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21840"/>
            <a:ext cx="3338512" cy="44980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F84BB2E-D818-1146-A6EC-3B1E96C6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15427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11040" y="2032663"/>
            <a:ext cx="5852160" cy="44065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32663"/>
            <a:ext cx="3421062" cy="440658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08D41F-5D8A-104C-91BB-0993F362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76291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Lauf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8"/>
            <a:ext cx="9535943" cy="4481195"/>
          </a:xfrm>
        </p:spPr>
        <p:txBody>
          <a:bodyPr/>
          <a:lstStyle>
            <a:lvl1pPr marL="0" indent="0">
              <a:buNone/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6162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6137" y="2636712"/>
            <a:ext cx="9535943" cy="3875406"/>
          </a:xfrm>
        </p:spPr>
        <p:txBody>
          <a:bodyPr/>
          <a:lstStyle>
            <a:lvl1pPr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846138" y="2021619"/>
            <a:ext cx="9535942" cy="53847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AD4F4A2-4DCA-3245-884D-A28E5252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23873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9"/>
            <a:ext cx="9535943" cy="44907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775F0B-D22C-7540-812C-B6A8505C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/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46137" y="2032000"/>
            <a:ext cx="9535943" cy="44399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BBA6F09-20C5-ED41-9E65-3BEA7A6A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3755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7" y="2021619"/>
            <a:ext cx="4391025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7" y="2641793"/>
            <a:ext cx="4391025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3375" y="2021619"/>
            <a:ext cx="4968706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3375" y="2641793"/>
            <a:ext cx="4968706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3FCFE3-5044-1348-A072-CD5AB399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209992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6139" y="2022889"/>
            <a:ext cx="4391024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1313" y="2022889"/>
            <a:ext cx="4960768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46137" y="403225"/>
            <a:ext cx="9535943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C82DB91-87A2-0743-A796-C88DC368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47889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Untertitel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45211"/>
            <a:ext cx="2994342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657669"/>
            <a:ext cx="2994342" cy="387477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13600" y="2044990"/>
            <a:ext cx="313944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213600" y="2667828"/>
            <a:ext cx="313944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2"/>
          </p:nvPr>
        </p:nvSpPr>
        <p:spPr>
          <a:xfrm>
            <a:off x="4043680" y="2044990"/>
            <a:ext cx="296672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43680" y="2657668"/>
            <a:ext cx="296672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4310086-43D6-3647-A58E-649886A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041719"/>
            <a:ext cx="3004502" cy="443992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3253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741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4CF8913-CE39-6741-883D-C60EBE9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476422" cy="1460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22889"/>
            <a:ext cx="9476422" cy="479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06A4C7-4915-BE47-B360-FF582822CE0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69821" y="6767333"/>
            <a:ext cx="2083012" cy="7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3" r:id="rId2"/>
    <p:sldLayoutId id="2147483689" r:id="rId3"/>
    <p:sldLayoutId id="2147483697" r:id="rId4"/>
    <p:sldLayoutId id="2147483694" r:id="rId5"/>
    <p:sldLayoutId id="2147483692" r:id="rId6"/>
    <p:sldLayoutId id="2147483691" r:id="rId7"/>
    <p:sldLayoutId id="2147483700" r:id="rId8"/>
    <p:sldLayoutId id="2147483701" r:id="rId9"/>
    <p:sldLayoutId id="2147483688" r:id="rId10"/>
    <p:sldLayoutId id="2147483695" r:id="rId11"/>
    <p:sldLayoutId id="2147483696" r:id="rId12"/>
    <p:sldLayoutId id="214748369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DD565D"/>
          </a:solidFill>
          <a:latin typeface="Avenir Next Condensed" charset="0"/>
          <a:ea typeface="Avenir Next Condensed" charset="0"/>
          <a:cs typeface="Avenir Next Condensed" charset="0"/>
        </a:defRPr>
      </a:lvl1pPr>
    </p:titleStyle>
    <p:bodyStyle>
      <a:lvl1pPr marL="180975" indent="-180975" algn="l" defTabSz="914400" rtl="0" eaLnBrk="1" latinLnBrk="0" hangingPunct="1">
        <a:lnSpc>
          <a:spcPts val="2500"/>
        </a:lnSpc>
        <a:spcBef>
          <a:spcPts val="1000"/>
        </a:spcBef>
        <a:buFont typeface="Arial"/>
        <a:buChar char="•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1pPr>
      <a:lvl2pPr marL="444500" indent="-222250" algn="l" defTabSz="914400" rtl="0" eaLnBrk="1" latinLnBrk="0" hangingPunct="1">
        <a:lnSpc>
          <a:spcPts val="2500"/>
        </a:lnSpc>
        <a:spcBef>
          <a:spcPts val="500"/>
        </a:spcBef>
        <a:buFont typeface="Symbol" charset="2"/>
        <a:buChar char="-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2pPr>
      <a:lvl3pPr marL="668338" indent="-223838" algn="l" defTabSz="914400" rtl="0" eaLnBrk="1" latinLnBrk="0" hangingPunct="1">
        <a:lnSpc>
          <a:spcPts val="2500"/>
        </a:lnSpc>
        <a:spcBef>
          <a:spcPts val="500"/>
        </a:spcBef>
        <a:buFont typeface="CharisSIL" charset="0"/>
        <a:buChar char="‣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3pPr>
      <a:lvl4pPr marL="890588" indent="-222250" algn="l" defTabSz="914400" rtl="0" eaLnBrk="1" latinLnBrk="0" hangingPunct="1">
        <a:lnSpc>
          <a:spcPts val="2500"/>
        </a:lnSpc>
        <a:spcBef>
          <a:spcPts val="500"/>
        </a:spcBef>
        <a:buFont typeface="LucidaGrande" charset="0"/>
        <a:buChar char="▹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4pPr>
      <a:lvl5pPr marL="1160463" indent="-269875" algn="l" defTabSz="914400" rtl="0" eaLnBrk="1" latinLnBrk="0" hangingPunct="1">
        <a:lnSpc>
          <a:spcPts val="2500"/>
        </a:lnSpc>
        <a:spcBef>
          <a:spcPts val="500"/>
        </a:spcBef>
        <a:buFont typeface="Menlo-Regular" charset="0"/>
        <a:buChar char="➝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04" userDrawn="1">
          <p15:clr>
            <a:srgbClr val="F26B43"/>
          </p15:clr>
        </p15:guide>
        <p15:guide id="2" pos="533" userDrawn="1">
          <p15:clr>
            <a:srgbClr val="F26B43"/>
          </p15:clr>
        </p15:guide>
        <p15:guide id="3" pos="601" userDrawn="1">
          <p15:clr>
            <a:srgbClr val="F26B43"/>
          </p15:clr>
        </p15:guide>
        <p15:guide id="4" orient="horz" pos="1428" userDrawn="1">
          <p15:clr>
            <a:srgbClr val="F26B43"/>
          </p15:clr>
        </p15:guide>
        <p15:guide id="5" orient="horz" pos="1814" userDrawn="1">
          <p15:clr>
            <a:srgbClr val="F26B43"/>
          </p15:clr>
        </p15:guide>
        <p15:guide id="6" pos="3299" userDrawn="1">
          <p15:clr>
            <a:srgbClr val="F26B43"/>
          </p15:clr>
        </p15:guide>
        <p15:guide id="7" pos="3413" userDrawn="1">
          <p15:clr>
            <a:srgbClr val="F26B43"/>
          </p15:clr>
        </p15:guide>
        <p15:guide id="8" pos="6452" userDrawn="1">
          <p15:clr>
            <a:srgbClr val="F26B43"/>
          </p15:clr>
        </p15:guide>
        <p15:guide id="9" orient="horz" pos="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biodiversity@scnat.ch%0b@biodiversityCH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5EE2A66-F93E-B24D-8CE6-D06719A0AB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029" y="-240347"/>
            <a:ext cx="11722894" cy="7815262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289565" y="4480247"/>
            <a:ext cx="10181212" cy="1841036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25423" y="4489765"/>
            <a:ext cx="11431103" cy="1964826"/>
          </a:xfrm>
        </p:spPr>
        <p:txBody>
          <a:bodyPr anchor="ctr" anchorCtr="0"/>
          <a:lstStyle/>
          <a:p>
            <a:pPr>
              <a:lnSpc>
                <a:spcPts val="5700"/>
              </a:lnSpc>
            </a:pPr>
            <a:r>
              <a:rPr lang="de-DE" sz="5400" dirty="0" err="1"/>
              <a:t>Pourquoi</a:t>
            </a:r>
            <a:r>
              <a:rPr lang="de-DE" sz="5400" dirty="0"/>
              <a:t> </a:t>
            </a:r>
            <a:r>
              <a:rPr lang="de-DE" sz="5400" dirty="0" err="1"/>
              <a:t>conserver</a:t>
            </a:r>
            <a:r>
              <a:rPr lang="de-DE" sz="5400" dirty="0"/>
              <a:t> la </a:t>
            </a:r>
            <a:r>
              <a:rPr lang="de-DE" sz="5400" dirty="0" err="1"/>
              <a:t>biodiversité</a:t>
            </a:r>
            <a:r>
              <a:rPr lang="de-DE" sz="5400" dirty="0"/>
              <a:t> ?</a:t>
            </a:r>
          </a:p>
          <a:p>
            <a:pPr>
              <a:lnSpc>
                <a:spcPts val="5700"/>
              </a:lnSpc>
            </a:pPr>
            <a:r>
              <a:rPr lang="de-DE" sz="5400" dirty="0"/>
              <a:t>Les </a:t>
            </a:r>
            <a:r>
              <a:rPr lang="de-DE" sz="5400" dirty="0" err="1"/>
              <a:t>arguments</a:t>
            </a:r>
            <a:r>
              <a:rPr lang="de-DE" sz="5400" dirty="0"/>
              <a:t> </a:t>
            </a:r>
            <a:r>
              <a:rPr lang="de-DE" sz="5400" dirty="0" err="1"/>
              <a:t>scientifiques</a:t>
            </a:r>
            <a:endParaRPr lang="de-DE" sz="5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745C82C-D890-A745-B258-5303D46CF25C}"/>
              </a:ext>
            </a:extLst>
          </p:cNvPr>
          <p:cNvSpPr txBox="1"/>
          <p:nvPr/>
        </p:nvSpPr>
        <p:spPr>
          <a:xfrm rot="16200000">
            <a:off x="-2657716" y="4520404"/>
            <a:ext cx="5535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Vlado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Pirsa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 Comedy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Wildlife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Photography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Award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91D23A-9558-8D4E-83B9-63C5254C9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45" y="6143127"/>
            <a:ext cx="3674230" cy="12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64941C-3110-D04E-A386-CDE080A3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544" y="-205033"/>
            <a:ext cx="12453257" cy="8253564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8446C916-5812-3C43-AC59-07293D8C6B50}"/>
              </a:ext>
            </a:extLst>
          </p:cNvPr>
          <p:cNvSpPr/>
          <p:nvPr/>
        </p:nvSpPr>
        <p:spPr>
          <a:xfrm rot="10800000">
            <a:off x="1154012" y="5415488"/>
            <a:ext cx="8500349" cy="196388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6C98E9-E2DB-4846-A2F7-1CC4AD818B8A}"/>
              </a:ext>
            </a:extLst>
          </p:cNvPr>
          <p:cNvSpPr txBox="1"/>
          <p:nvPr/>
        </p:nvSpPr>
        <p:spPr>
          <a:xfrm rot="16200000">
            <a:off x="-2439597" y="4741491"/>
            <a:ext cx="5313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intrinsèque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Beat Schaffner,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www.naturPhoto-schaffner.ch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10EF85-4EC4-EC4F-B58D-3421A1EBD4EB}"/>
              </a:ext>
            </a:extLst>
          </p:cNvPr>
          <p:cNvSpPr txBox="1"/>
          <p:nvPr/>
        </p:nvSpPr>
        <p:spPr>
          <a:xfrm>
            <a:off x="1241777" y="5395766"/>
            <a:ext cx="8412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Constitution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suisse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diverses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lois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exigent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protection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et des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paysages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468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E0CA0E3-ADC0-EC4C-B267-CABFB6B00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6656" y="-569686"/>
            <a:ext cx="12192000" cy="8128000"/>
          </a:xfrm>
          <a:prstGeom prst="rect">
            <a:avLst/>
          </a:prstGeom>
        </p:spPr>
      </p:pic>
      <p:sp>
        <p:nvSpPr>
          <p:cNvPr id="9" name="Rectangle avec un coin arrondi 5">
            <a:extLst>
              <a:ext uri="{FF2B5EF4-FFF2-40B4-BE49-F238E27FC236}">
                <a16:creationId xmlns:a16="http://schemas.microsoft.com/office/drawing/2014/main" id="{0FB9323F-6984-2E44-A669-DFA72320F537}"/>
              </a:ext>
            </a:extLst>
          </p:cNvPr>
          <p:cNvSpPr/>
          <p:nvPr/>
        </p:nvSpPr>
        <p:spPr>
          <a:xfrm rot="10800000">
            <a:off x="394580" y="5401308"/>
            <a:ext cx="10171730" cy="2031324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instrumentale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UNDP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India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8611CC-229F-624E-817F-B16C0846F64E}"/>
              </a:ext>
            </a:extLst>
          </p:cNvPr>
          <p:cNvSpPr txBox="1"/>
          <p:nvPr/>
        </p:nvSpPr>
        <p:spPr>
          <a:xfrm>
            <a:off x="411732" y="5410361"/>
            <a:ext cx="101366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protection de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biodiversité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services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écosystémiques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revêt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une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importance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particulière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dans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lutte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contre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pauvreté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13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C6FF163E-99C1-584C-BBEC-1CFFF9572D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1080"/>
            <a:ext cx="12192000" cy="9144000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DF2376FA-8D15-C44F-9278-235DA8414745}"/>
              </a:ext>
            </a:extLst>
          </p:cNvPr>
          <p:cNvSpPr/>
          <p:nvPr/>
        </p:nvSpPr>
        <p:spPr>
          <a:xfrm rot="10800000">
            <a:off x="579184" y="5398724"/>
            <a:ext cx="9657016" cy="159897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F28DB15-A20C-E240-909E-2A5709AD935B}"/>
              </a:ext>
            </a:extLst>
          </p:cNvPr>
          <p:cNvSpPr txBox="1"/>
          <p:nvPr/>
        </p:nvSpPr>
        <p:spPr>
          <a:xfrm>
            <a:off x="579184" y="5398725"/>
            <a:ext cx="9749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200" b="1" dirty="0">
                <a:latin typeface="Avenir Next Condensed" panose="020B0506020202020204" pitchFamily="34" charset="0"/>
              </a:rPr>
              <a:t>Des </a:t>
            </a:r>
            <a:r>
              <a:rPr lang="de-CH" sz="4200" b="1" dirty="0" err="1">
                <a:latin typeface="Avenir Next Condensed" panose="020B0506020202020204" pitchFamily="34" charset="0"/>
              </a:rPr>
              <a:t>écosystèmes</a:t>
            </a:r>
            <a:r>
              <a:rPr lang="de-CH" sz="4200" b="1" dirty="0"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latin typeface="Avenir Next Condensed" panose="020B0506020202020204" pitchFamily="34" charset="0"/>
              </a:rPr>
              <a:t>diversifiés</a:t>
            </a:r>
            <a:r>
              <a:rPr lang="de-CH" sz="4200" b="1" dirty="0"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latin typeface="Avenir Next Condensed" panose="020B0506020202020204" pitchFamily="34" charset="0"/>
              </a:rPr>
              <a:t>sont</a:t>
            </a:r>
            <a:r>
              <a:rPr lang="de-CH" sz="4200" b="1" dirty="0"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latin typeface="Avenir Next Condensed" panose="020B0506020202020204" pitchFamily="34" charset="0"/>
              </a:rPr>
              <a:t>beaucoup</a:t>
            </a:r>
            <a:r>
              <a:rPr lang="de-CH" sz="4200" b="1" dirty="0">
                <a:latin typeface="Avenir Next Condensed" panose="020B0506020202020204" pitchFamily="34" charset="0"/>
              </a:rPr>
              <a:t> plus </a:t>
            </a:r>
            <a:r>
              <a:rPr lang="de-CH" sz="4200" b="1" dirty="0" err="1">
                <a:latin typeface="Avenir Next Condensed" panose="020B0506020202020204" pitchFamily="34" charset="0"/>
              </a:rPr>
              <a:t>stables</a:t>
            </a:r>
            <a:r>
              <a:rPr lang="de-CH" sz="4200" b="1" dirty="0">
                <a:latin typeface="Avenir Next Condensed" panose="020B0506020202020204" pitchFamily="34" charset="0"/>
              </a:rPr>
              <a:t> et </a:t>
            </a:r>
            <a:r>
              <a:rPr lang="de-CH" sz="4200" b="1" dirty="0" err="1">
                <a:latin typeface="Avenir Next Condensed" panose="020B0506020202020204" pitchFamily="34" charset="0"/>
              </a:rPr>
              <a:t>mieux</a:t>
            </a:r>
            <a:r>
              <a:rPr lang="de-CH" sz="4200" b="1" dirty="0"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latin typeface="Avenir Next Condensed" panose="020B0506020202020204" pitchFamily="34" charset="0"/>
              </a:rPr>
              <a:t>parés</a:t>
            </a:r>
            <a:r>
              <a:rPr lang="de-CH" sz="4200" b="1" dirty="0"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latin typeface="Avenir Next Condensed" panose="020B0506020202020204" pitchFamily="34" charset="0"/>
              </a:rPr>
              <a:t>pour</a:t>
            </a:r>
            <a:r>
              <a:rPr lang="de-CH" sz="4200" b="1" dirty="0"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latin typeface="Avenir Next Condensed" panose="020B0506020202020204" pitchFamily="34" charset="0"/>
              </a:rPr>
              <a:t>l'avenir</a:t>
            </a:r>
            <a:r>
              <a:rPr lang="de-CH" sz="4200" b="1" dirty="0">
                <a:latin typeface="Avenir Next Condensed" panose="020B0506020202020204" pitchFamily="34" charset="0"/>
              </a:rPr>
              <a:t>.</a:t>
            </a:r>
            <a:endParaRPr lang="de-DE" sz="2000" b="1" dirty="0">
              <a:latin typeface="Avenir Next Condensed" panose="020B0506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9438D48-77E7-0F48-B0A0-63C06ABB3C48}"/>
              </a:ext>
            </a:extLst>
          </p:cNvPr>
          <p:cNvSpPr txBox="1"/>
          <p:nvPr/>
        </p:nvSpPr>
        <p:spPr>
          <a:xfrm rot="16200000">
            <a:off x="-2464754" y="4758513"/>
            <a:ext cx="5299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instrumentale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Christian Körner</a:t>
            </a:r>
          </a:p>
        </p:txBody>
      </p:sp>
    </p:spTree>
    <p:extLst>
      <p:ext uri="{BB962C8B-B14F-4D97-AF65-F5344CB8AC3E}">
        <p14:creationId xmlns:p14="http://schemas.microsoft.com/office/powerpoint/2010/main" val="1334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C345574-59DB-5B4A-A8AE-6AAA6AA87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2371" y="-1009088"/>
            <a:ext cx="12991909" cy="8650862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427F6CD4-9B95-4644-9D9A-1550D807F7BC}"/>
              </a:ext>
            </a:extLst>
          </p:cNvPr>
          <p:cNvSpPr/>
          <p:nvPr/>
        </p:nvSpPr>
        <p:spPr>
          <a:xfrm rot="10800000">
            <a:off x="392066" y="4737754"/>
            <a:ext cx="9958942" cy="2631362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CCB152-D521-E842-8EC2-B7255D6FFC33}"/>
              </a:ext>
            </a:extLst>
          </p:cNvPr>
          <p:cNvSpPr txBox="1"/>
          <p:nvPr/>
        </p:nvSpPr>
        <p:spPr>
          <a:xfrm>
            <a:off x="522191" y="4737755"/>
            <a:ext cx="9828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Des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écosystèmes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diversifiés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sont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réseaux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vie.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Ils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créent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entretiennent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espaces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pour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êtres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vivants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qui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profitent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directement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ou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indirectement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aux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humains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27A8DB-C04A-5F42-97B5-1D99FCE23F91}"/>
              </a:ext>
            </a:extLst>
          </p:cNvPr>
          <p:cNvSpPr txBox="1"/>
          <p:nvPr/>
        </p:nvSpPr>
        <p:spPr>
          <a:xfrm rot="16200000">
            <a:off x="-2286232" y="4763675"/>
            <a:ext cx="4942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instrumentale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Stephane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Bidouze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shutterstock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5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2578256-3D46-7140-864D-7FB5223E12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860" y="-1641000"/>
            <a:ext cx="13922276" cy="9204171"/>
          </a:xfrm>
          <a:prstGeom prst="rect">
            <a:avLst/>
          </a:prstGeom>
        </p:spPr>
      </p:pic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1691A1FB-80F4-1A42-B304-2235D7CEC9FE}"/>
              </a:ext>
            </a:extLst>
          </p:cNvPr>
          <p:cNvSpPr/>
          <p:nvPr/>
        </p:nvSpPr>
        <p:spPr>
          <a:xfrm rot="10800000">
            <a:off x="584382" y="4849360"/>
            <a:ext cx="9686284" cy="2604503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07AF12-697F-0F4D-AD92-D2CE195458A9}"/>
              </a:ext>
            </a:extLst>
          </p:cNvPr>
          <p:cNvSpPr txBox="1"/>
          <p:nvPr/>
        </p:nvSpPr>
        <p:spPr>
          <a:xfrm>
            <a:off x="663172" y="4882019"/>
            <a:ext cx="9607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Une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diversité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d'animaux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permet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favorise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pollinisation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la dispersion des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graines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  <a:p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30% du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rendement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agricole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mondial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dépend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pollinisation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animale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0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D65E14-D4EB-064A-A39C-E6C62D57470D}"/>
              </a:ext>
            </a:extLst>
          </p:cNvPr>
          <p:cNvSpPr txBox="1"/>
          <p:nvPr/>
        </p:nvSpPr>
        <p:spPr>
          <a:xfrm rot="16200000">
            <a:off x="-2391761" y="4756550"/>
            <a:ext cx="5218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instrumentale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Natalia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Bachkova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shutterstock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51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146A41D-5078-2041-80A2-307EA3359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4991" y="-885987"/>
            <a:ext cx="14264640" cy="9509759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FC3EE50C-7256-6B4C-A968-2563BF50962D}"/>
              </a:ext>
            </a:extLst>
          </p:cNvPr>
          <p:cNvSpPr/>
          <p:nvPr/>
        </p:nvSpPr>
        <p:spPr>
          <a:xfrm rot="10800000">
            <a:off x="1638107" y="5181600"/>
            <a:ext cx="8915202" cy="203926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1673966" y="5223552"/>
            <a:ext cx="89152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écosystèmes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maintiennent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améliorent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qualité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l'air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absorbant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dégradant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polluants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: instrumentale         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: Adela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Nistora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Environment  &amp;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me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2175707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D4DB70B-0005-E741-883A-6EA4BB8CCA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888" y="1"/>
            <a:ext cx="11417588" cy="7559674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73F0A646-0AFC-3A45-8E5E-5CDA7D7D4194}"/>
              </a:ext>
            </a:extLst>
          </p:cNvPr>
          <p:cNvSpPr/>
          <p:nvPr/>
        </p:nvSpPr>
        <p:spPr>
          <a:xfrm rot="10800000">
            <a:off x="907245" y="952630"/>
            <a:ext cx="9115290" cy="2098569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926354" y="1019877"/>
            <a:ext cx="94189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écosystèmes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régulent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climat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</a:p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par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exemple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stockant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carbone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contribuant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à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formation des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nuages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730844-6EB3-EE46-AADB-8BED5937EA2B}"/>
              </a:ext>
            </a:extLst>
          </p:cNvPr>
          <p:cNvSpPr txBox="1"/>
          <p:nvPr/>
        </p:nvSpPr>
        <p:spPr>
          <a:xfrm rot="16200000">
            <a:off x="-3230657" y="3753377"/>
            <a:ext cx="6715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instrumetnale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  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: Murat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İbranoğlu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NATURE@work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307590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FFF8C9-CCDD-214A-89B1-A7E2C99AF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504" y="-491299"/>
            <a:ext cx="13439421" cy="8542271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0160001D-974D-B84B-B9E9-BF02505AA29C}"/>
              </a:ext>
            </a:extLst>
          </p:cNvPr>
          <p:cNvSpPr/>
          <p:nvPr/>
        </p:nvSpPr>
        <p:spPr>
          <a:xfrm rot="10800000">
            <a:off x="573740" y="4151507"/>
            <a:ext cx="9753604" cy="3323986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797198" y="4151508"/>
            <a:ext cx="95301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plantes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régulent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teneur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CO</a:t>
            </a:r>
            <a:r>
              <a:rPr lang="en-US" sz="4200" b="1" baseline="-250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2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l'atmosphère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ainsi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 pH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l'eau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mer. Si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océans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s'acidifient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coraux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calcaires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meurent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et avec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récifs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qui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assurent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protection des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côtes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instrumentale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Simon Klaus</a:t>
            </a:r>
          </a:p>
        </p:txBody>
      </p:sp>
    </p:spTree>
    <p:extLst>
      <p:ext uri="{BB962C8B-B14F-4D97-AF65-F5344CB8AC3E}">
        <p14:creationId xmlns:p14="http://schemas.microsoft.com/office/powerpoint/2010/main" val="169247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470D85F-16C7-6847-A562-64D8B60BF8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850" y="0"/>
            <a:ext cx="11339513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EB90F19F-DEFE-B24E-AC19-D73E482CC16F}"/>
              </a:ext>
            </a:extLst>
          </p:cNvPr>
          <p:cNvSpPr/>
          <p:nvPr/>
        </p:nvSpPr>
        <p:spPr>
          <a:xfrm rot="10800000">
            <a:off x="1108052" y="4050169"/>
            <a:ext cx="8717262" cy="3323986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1263074" y="4050169"/>
            <a:ext cx="87594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écosystèmes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filtrent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particules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  <a:b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polluants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les agents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pathogènes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b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nutriments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l'eau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fournissent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b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aux gens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l'eau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potable et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l'eau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propre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pour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baignade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instrumentale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 Izabela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Urbaniak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WaterPIX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1359144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BD8A96-6214-454A-985C-CE234E2FB6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3" y="0"/>
            <a:ext cx="11355262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A40523FB-57F2-064A-BA94-FE7B99B15FB9}"/>
              </a:ext>
            </a:extLst>
          </p:cNvPr>
          <p:cNvSpPr/>
          <p:nvPr/>
        </p:nvSpPr>
        <p:spPr>
          <a:xfrm rot="10800000">
            <a:off x="330957" y="5287018"/>
            <a:ext cx="10233261" cy="2106318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362305" y="5363218"/>
            <a:ext cx="102332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Une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grande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diversité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d'organismes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cruciale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pour la formation du sol,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sa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conservation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associé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à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fertilité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sols.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instrumentale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Thomas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Alföldi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FIBL</a:t>
            </a:r>
          </a:p>
        </p:txBody>
      </p:sp>
    </p:spTree>
    <p:extLst>
      <p:ext uri="{BB962C8B-B14F-4D97-AF65-F5344CB8AC3E}">
        <p14:creationId xmlns:p14="http://schemas.microsoft.com/office/powerpoint/2010/main" val="28609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3Tapestry_mountain_biodiversity_gc-3.tiff">
            <a:extLst>
              <a:ext uri="{FF2B5EF4-FFF2-40B4-BE49-F238E27FC236}">
                <a16:creationId xmlns:a16="http://schemas.microsoft.com/office/drawing/2014/main" id="{6E6B241C-0939-E349-9F4F-CFEB62332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35688"/>
            <a:ext cx="6363294" cy="885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2" descr="4Tapestry_mountain_biodiversity_gc-4.tiff">
            <a:extLst>
              <a:ext uri="{FF2B5EF4-FFF2-40B4-BE49-F238E27FC236}">
                <a16:creationId xmlns:a16="http://schemas.microsoft.com/office/drawing/2014/main" id="{80D54844-90BE-3A4D-827F-882B54C8A0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158" y="-922436"/>
            <a:ext cx="6322320" cy="885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avec un coin arrondi 5">
            <a:extLst>
              <a:ext uri="{FF2B5EF4-FFF2-40B4-BE49-F238E27FC236}">
                <a16:creationId xmlns:a16="http://schemas.microsoft.com/office/drawing/2014/main" id="{0B0502C1-8DBA-C949-962E-B39A64CDAFF0}"/>
              </a:ext>
            </a:extLst>
          </p:cNvPr>
          <p:cNvSpPr/>
          <p:nvPr/>
        </p:nvSpPr>
        <p:spPr>
          <a:xfrm rot="10800000">
            <a:off x="958073" y="3017129"/>
            <a:ext cx="8938961" cy="1955918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28837" y="3102978"/>
            <a:ext cx="8993703" cy="2089437"/>
          </a:xfrm>
        </p:spPr>
        <p:txBody>
          <a:bodyPr/>
          <a:lstStyle/>
          <a:p>
            <a:r>
              <a:rPr lang="en-US" sz="4200" dirty="0">
                <a:solidFill>
                  <a:srgbClr val="5B6468"/>
                </a:solidFill>
              </a:rPr>
              <a:t>« La </a:t>
            </a:r>
            <a:r>
              <a:rPr lang="en-US" sz="4200" dirty="0" err="1">
                <a:solidFill>
                  <a:srgbClr val="5B6468"/>
                </a:solidFill>
              </a:rPr>
              <a:t>diversité</a:t>
            </a:r>
            <a:r>
              <a:rPr lang="en-US" sz="4200" dirty="0">
                <a:solidFill>
                  <a:srgbClr val="5B6468"/>
                </a:solidFill>
              </a:rPr>
              <a:t> </a:t>
            </a:r>
            <a:r>
              <a:rPr lang="en-US" sz="4200" dirty="0" err="1">
                <a:solidFill>
                  <a:srgbClr val="5B6468"/>
                </a:solidFill>
              </a:rPr>
              <a:t>biologique</a:t>
            </a:r>
            <a:r>
              <a:rPr lang="en-US" sz="4200" dirty="0">
                <a:solidFill>
                  <a:srgbClr val="5B6468"/>
                </a:solidFill>
              </a:rPr>
              <a:t>: </a:t>
            </a:r>
            <a:br>
              <a:rPr lang="en-US" sz="4200" dirty="0">
                <a:solidFill>
                  <a:srgbClr val="5B6468"/>
                </a:solidFill>
              </a:rPr>
            </a:br>
            <a:r>
              <a:rPr lang="en-US" sz="4200" dirty="0" err="1">
                <a:solidFill>
                  <a:srgbClr val="5B6468"/>
                </a:solidFill>
              </a:rPr>
              <a:t>elle</a:t>
            </a:r>
            <a:r>
              <a:rPr lang="en-US" sz="4200" dirty="0">
                <a:solidFill>
                  <a:srgbClr val="5B6468"/>
                </a:solidFill>
              </a:rPr>
              <a:t> </a:t>
            </a:r>
            <a:r>
              <a:rPr lang="en-US" sz="4200" dirty="0" err="1">
                <a:solidFill>
                  <a:srgbClr val="5B6468"/>
                </a:solidFill>
              </a:rPr>
              <a:t>est</a:t>
            </a:r>
            <a:r>
              <a:rPr lang="en-US" sz="4200" dirty="0">
                <a:solidFill>
                  <a:srgbClr val="5B6468"/>
                </a:solidFill>
              </a:rPr>
              <a:t> </a:t>
            </a:r>
            <a:r>
              <a:rPr lang="en-US" sz="4200" dirty="0" err="1">
                <a:solidFill>
                  <a:srgbClr val="5B6468"/>
                </a:solidFill>
              </a:rPr>
              <a:t>centrale</a:t>
            </a:r>
            <a:r>
              <a:rPr lang="en-US" sz="4200" dirty="0">
                <a:solidFill>
                  <a:srgbClr val="5B6468"/>
                </a:solidFill>
              </a:rPr>
              <a:t> pour </a:t>
            </a:r>
            <a:r>
              <a:rPr lang="en-US" sz="4200" dirty="0" err="1">
                <a:solidFill>
                  <a:srgbClr val="5B6468"/>
                </a:solidFill>
              </a:rPr>
              <a:t>notre</a:t>
            </a:r>
            <a:r>
              <a:rPr lang="en-US" sz="4200" dirty="0">
                <a:solidFill>
                  <a:srgbClr val="5B6468"/>
                </a:solidFill>
              </a:rPr>
              <a:t> </a:t>
            </a:r>
            <a:r>
              <a:rPr lang="en-US" sz="4200" dirty="0" err="1">
                <a:solidFill>
                  <a:srgbClr val="5B6468"/>
                </a:solidFill>
              </a:rPr>
              <a:t>survie</a:t>
            </a:r>
            <a:r>
              <a:rPr lang="en-US" sz="4200" dirty="0">
                <a:solidFill>
                  <a:srgbClr val="5B6468"/>
                </a:solidFill>
              </a:rPr>
              <a:t>, </a:t>
            </a:r>
            <a:r>
              <a:rPr lang="en-US" sz="4200" dirty="0" err="1">
                <a:solidFill>
                  <a:srgbClr val="5B6468"/>
                </a:solidFill>
              </a:rPr>
              <a:t>notre</a:t>
            </a:r>
            <a:r>
              <a:rPr lang="en-US" sz="4200" dirty="0">
                <a:solidFill>
                  <a:srgbClr val="5B6468"/>
                </a:solidFill>
              </a:rPr>
              <a:t> culture, </a:t>
            </a:r>
            <a:r>
              <a:rPr lang="en-US" sz="4200" dirty="0" err="1">
                <a:solidFill>
                  <a:srgbClr val="5B6468"/>
                </a:solidFill>
              </a:rPr>
              <a:t>identité</a:t>
            </a:r>
            <a:r>
              <a:rPr lang="en-US" sz="4200" dirty="0">
                <a:solidFill>
                  <a:srgbClr val="5B6468"/>
                </a:solidFill>
              </a:rPr>
              <a:t> et joie de vivre »</a:t>
            </a:r>
            <a:endParaRPr lang="de-DE" sz="4200" dirty="0">
              <a:solidFill>
                <a:srgbClr val="5B6468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D58922-5D78-754D-9633-C8BCC7BB04AA}"/>
              </a:ext>
            </a:extLst>
          </p:cNvPr>
          <p:cNvSpPr txBox="1"/>
          <p:nvPr/>
        </p:nvSpPr>
        <p:spPr>
          <a:xfrm rot="16200000">
            <a:off x="-3712795" y="3369390"/>
            <a:ext cx="791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Photos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Christian Körner, Michele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Menegon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Erika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Hiltbrunner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Katrin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Rudmann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-Maurer,  Niklaus Zbinden, Eva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Spehn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Catégories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intrinsèque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instrumentale,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relationnelle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Citation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Bob Watson (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ancien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président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du Conseil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mondial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sur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la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biodiversité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(IPBES)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E45ED15-9FC8-BC43-863D-FEE18A4F43E8}"/>
              </a:ext>
            </a:extLst>
          </p:cNvPr>
          <p:cNvSpPr txBox="1"/>
          <p:nvPr/>
        </p:nvSpPr>
        <p:spPr>
          <a:xfrm>
            <a:off x="-1219200" y="55184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3536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798185-7AAA-8C41-98E6-AFAB9E1FA7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0969"/>
            <a:ext cx="12191999" cy="8125293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8ADB208C-FE4A-824D-ADBE-3F3F2EC81525}"/>
              </a:ext>
            </a:extLst>
          </p:cNvPr>
          <p:cNvSpPr/>
          <p:nvPr/>
        </p:nvSpPr>
        <p:spPr>
          <a:xfrm rot="10800000">
            <a:off x="947266" y="886811"/>
            <a:ext cx="9111131" cy="2677657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2A0DBB-B79D-EE43-804D-087068EB3316}"/>
              </a:ext>
            </a:extLst>
          </p:cNvPr>
          <p:cNvSpPr txBox="1"/>
          <p:nvPr/>
        </p:nvSpPr>
        <p:spPr>
          <a:xfrm>
            <a:off x="1059328" y="950320"/>
            <a:ext cx="932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Des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habitats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intacts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nous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protègent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catastrophes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naturelles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  <a:b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par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exemple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forêts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montagne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avalanches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des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glissements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terrain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4ED32E-BFD4-3046-AEED-D3291B49FA35}"/>
              </a:ext>
            </a:extLst>
          </p:cNvPr>
          <p:cNvSpPr txBox="1"/>
          <p:nvPr/>
        </p:nvSpPr>
        <p:spPr>
          <a:xfrm rot="16200000">
            <a:off x="-2537569" y="4698823"/>
            <a:ext cx="5445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Instrumentell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Juan Carlos Farias Pardo,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Nature@work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/ EEA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99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6D4ACD-A56E-C54B-8818-D0A00ADCE6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5993" y="0"/>
            <a:ext cx="14345869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AF461385-7FF8-824A-B117-0ED66A03E092}"/>
              </a:ext>
            </a:extLst>
          </p:cNvPr>
          <p:cNvSpPr/>
          <p:nvPr/>
        </p:nvSpPr>
        <p:spPr>
          <a:xfrm rot="10800000">
            <a:off x="1176456" y="5347174"/>
            <a:ext cx="8451633" cy="203132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1296721" y="5347176"/>
            <a:ext cx="83672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biodiversité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régule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organismes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qui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sont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nocifs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pour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l'homme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</a:p>
          <a:p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cultures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animaux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Instrumentell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JHDT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Productions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shutterstock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06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B54ACE-2E3B-CA4E-AC61-608B4B24EB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0471" y="0"/>
            <a:ext cx="11512755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4D9D3556-F48B-404A-8F97-60012CAAF603}"/>
              </a:ext>
            </a:extLst>
          </p:cNvPr>
          <p:cNvSpPr/>
          <p:nvPr/>
        </p:nvSpPr>
        <p:spPr>
          <a:xfrm rot="10800000">
            <a:off x="2471737" y="1050836"/>
            <a:ext cx="7658381" cy="144655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2615569" y="1112391"/>
            <a:ext cx="7693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écosystèmes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produisent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biomasse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qui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sert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combustible.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Instrumentell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Ali Acar,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Sustainably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Yours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2379586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B2404E3-2FF8-A54F-8200-1A0334F939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670" y="0"/>
            <a:ext cx="11339513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74B1BD66-68E8-9E41-B36F-512561E84111}"/>
              </a:ext>
            </a:extLst>
          </p:cNvPr>
          <p:cNvSpPr/>
          <p:nvPr/>
        </p:nvSpPr>
        <p:spPr>
          <a:xfrm rot="10800000">
            <a:off x="1856033" y="5472772"/>
            <a:ext cx="7270036" cy="203132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1934757" y="5472776"/>
            <a:ext cx="7424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organismes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sauvages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domestiqués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ou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cultivés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servent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nourriture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aux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humains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Instrumentell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Ali Acar,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Sustainably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Yours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26870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E586E42-37E9-594C-9D3D-C0DF1DE21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7240" y="0"/>
            <a:ext cx="12026293" cy="7559675"/>
          </a:xfrm>
          <a:prstGeom prst="rect">
            <a:avLst/>
          </a:prstGeom>
        </p:spPr>
      </p:pic>
      <p:sp>
        <p:nvSpPr>
          <p:cNvPr id="12" name="Rectangle avec un coin arrondi 5">
            <a:extLst>
              <a:ext uri="{FF2B5EF4-FFF2-40B4-BE49-F238E27FC236}">
                <a16:creationId xmlns:a16="http://schemas.microsoft.com/office/drawing/2014/main" id="{C33DC2AE-EBEB-464B-A030-EFC8AC88FB31}"/>
              </a:ext>
            </a:extLst>
          </p:cNvPr>
          <p:cNvSpPr/>
          <p:nvPr/>
        </p:nvSpPr>
        <p:spPr>
          <a:xfrm rot="10800000">
            <a:off x="702781" y="4097337"/>
            <a:ext cx="9678351" cy="3229798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55AAEA2-4675-0B44-B39C-E254DB19B814}"/>
              </a:ext>
            </a:extLst>
          </p:cNvPr>
          <p:cNvSpPr txBox="1"/>
          <p:nvPr/>
        </p:nvSpPr>
        <p:spPr>
          <a:xfrm rot="16200000">
            <a:off x="-1886498" y="5120470"/>
            <a:ext cx="438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Instrumentell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Photo:Nopparat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Promtha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shutterstock</a:t>
            </a:r>
            <a:r>
              <a:rPr lang="de-DE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endParaRPr lang="de-CH" sz="1200" dirty="0">
              <a:solidFill>
                <a:srgbClr val="FFFFFF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DD1F7AE-D444-2B49-98EF-FA9B69018A1F}"/>
              </a:ext>
            </a:extLst>
          </p:cNvPr>
          <p:cNvSpPr txBox="1"/>
          <p:nvPr/>
        </p:nvSpPr>
        <p:spPr>
          <a:xfrm>
            <a:off x="745319" y="4061479"/>
            <a:ext cx="977605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diversité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génétique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espèces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sauvages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un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réservoir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important pour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sélection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variétés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plantes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de races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bétail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adaptées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contribue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ainsi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à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sécurité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alimentaire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54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112AAB-8A0D-8547-84E4-6C9199BD1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578" y="-1"/>
            <a:ext cx="11102971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A6CD9920-3167-9F4B-B206-F160442F489F}"/>
              </a:ext>
            </a:extLst>
          </p:cNvPr>
          <p:cNvSpPr/>
          <p:nvPr/>
        </p:nvSpPr>
        <p:spPr>
          <a:xfrm rot="10800000">
            <a:off x="781087" y="5289175"/>
            <a:ext cx="9269104" cy="2011512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C702C4-001E-F34A-8603-432EE191AE93}"/>
              </a:ext>
            </a:extLst>
          </p:cNvPr>
          <p:cNvSpPr txBox="1"/>
          <p:nvPr/>
        </p:nvSpPr>
        <p:spPr>
          <a:xfrm>
            <a:off x="816945" y="5289072"/>
            <a:ext cx="9269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organismes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fournissent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nombreux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matériaux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avec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lesquels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êtres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humains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construisent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s'habillent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ou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se parent. 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DE2B68-FD9A-6540-899F-1D7E7251BF13}"/>
              </a:ext>
            </a:extLst>
          </p:cNvPr>
          <p:cNvSpPr txBox="1"/>
          <p:nvPr/>
        </p:nvSpPr>
        <p:spPr>
          <a:xfrm rot="16200000">
            <a:off x="-2129543" y="5032215"/>
            <a:ext cx="466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Instrumentell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Giulia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Sorien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te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,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My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City / EEA</a:t>
            </a:r>
          </a:p>
        </p:txBody>
      </p:sp>
    </p:spTree>
    <p:extLst>
      <p:ext uri="{BB962C8B-B14F-4D97-AF65-F5344CB8AC3E}">
        <p14:creationId xmlns:p14="http://schemas.microsoft.com/office/powerpoint/2010/main" val="2538367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EB6E050-21FE-1646-A692-084BA10B4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55" y="-514134"/>
            <a:ext cx="10836613" cy="8127460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840C2A52-B702-9343-9F1C-EA6210F258E2}"/>
              </a:ext>
            </a:extLst>
          </p:cNvPr>
          <p:cNvSpPr/>
          <p:nvPr/>
        </p:nvSpPr>
        <p:spPr>
          <a:xfrm rot="10800000">
            <a:off x="766476" y="4764767"/>
            <a:ext cx="9309847" cy="2619811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3B4C9F7-D58A-A847-A70E-BAF323D87506}"/>
              </a:ext>
            </a:extLst>
          </p:cNvPr>
          <p:cNvSpPr/>
          <p:nvPr/>
        </p:nvSpPr>
        <p:spPr>
          <a:xfrm>
            <a:off x="851615" y="4719259"/>
            <a:ext cx="9404002" cy="2665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200" b="1" dirty="0" err="1">
                <a:latin typeface="Avenir Next Condensed" panose="020B0506020202020204" pitchFamily="34" charset="0"/>
              </a:rPr>
              <a:t>Depuis</a:t>
            </a:r>
            <a:r>
              <a:rPr lang="de-DE" sz="4200" b="1" dirty="0">
                <a:latin typeface="Avenir Next Condensed" panose="020B0506020202020204" pitchFamily="34" charset="0"/>
              </a:rPr>
              <a:t> des </a:t>
            </a:r>
            <a:r>
              <a:rPr lang="de-DE" sz="4200" b="1" dirty="0" err="1">
                <a:latin typeface="Avenir Next Condensed" panose="020B0506020202020204" pitchFamily="34" charset="0"/>
              </a:rPr>
              <a:t>milliers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d'années</a:t>
            </a:r>
            <a:r>
              <a:rPr lang="de-DE" sz="4200" b="1" dirty="0">
                <a:latin typeface="Avenir Next Condensed" panose="020B0506020202020204" pitchFamily="34" charset="0"/>
              </a:rPr>
              <a:t>, les </a:t>
            </a:r>
            <a:r>
              <a:rPr lang="de-DE" sz="4200" b="1" dirty="0" err="1">
                <a:latin typeface="Avenir Next Condensed" panose="020B0506020202020204" pitchFamily="34" charset="0"/>
              </a:rPr>
              <a:t>êtres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humains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utilisent</a:t>
            </a:r>
            <a:r>
              <a:rPr lang="de-DE" sz="4200" b="1" dirty="0">
                <a:latin typeface="Avenir Next Condensed" panose="020B0506020202020204" pitchFamily="34" charset="0"/>
              </a:rPr>
              <a:t> des </a:t>
            </a:r>
            <a:r>
              <a:rPr lang="de-DE" sz="4200" b="1" dirty="0" err="1">
                <a:latin typeface="Avenir Next Condensed" panose="020B0506020202020204" pitchFamily="34" charset="0"/>
              </a:rPr>
              <a:t>remèdes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naturels</a:t>
            </a:r>
            <a:r>
              <a:rPr lang="de-DE" sz="4200" b="1" dirty="0">
                <a:latin typeface="Avenir Next Condensed" panose="020B0506020202020204" pitchFamily="34" charset="0"/>
              </a:rPr>
              <a:t>. </a:t>
            </a:r>
          </a:p>
          <a:p>
            <a:r>
              <a:rPr lang="de-DE" sz="4200" b="1" dirty="0">
                <a:latin typeface="Avenir Next Condensed" panose="020B0506020202020204" pitchFamily="34" charset="0"/>
              </a:rPr>
              <a:t>Plus de 20 000 </a:t>
            </a:r>
            <a:r>
              <a:rPr lang="de-DE" sz="4200" b="1" dirty="0" err="1">
                <a:latin typeface="Avenir Next Condensed" panose="020B0506020202020204" pitchFamily="34" charset="0"/>
              </a:rPr>
              <a:t>espèces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sont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utilisées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dans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</a:p>
          <a:p>
            <a:r>
              <a:rPr lang="de-DE" sz="4200" b="1" dirty="0">
                <a:latin typeface="Avenir Next Condensed" panose="020B0506020202020204" pitchFamily="34" charset="0"/>
              </a:rPr>
              <a:t>le </a:t>
            </a:r>
            <a:r>
              <a:rPr lang="de-DE" sz="4200" b="1" dirty="0" err="1">
                <a:latin typeface="Avenir Next Condensed" panose="020B0506020202020204" pitchFamily="34" charset="0"/>
              </a:rPr>
              <a:t>monde</a:t>
            </a:r>
            <a:r>
              <a:rPr lang="de-DE" sz="4200" b="1" dirty="0">
                <a:latin typeface="Avenir Next Condensed" panose="020B0506020202020204" pitchFamily="34" charset="0"/>
              </a:rPr>
              <a:t> à des </a:t>
            </a:r>
            <a:r>
              <a:rPr lang="de-DE" sz="4200" b="1" dirty="0" err="1">
                <a:latin typeface="Avenir Next Condensed" panose="020B0506020202020204" pitchFamily="34" charset="0"/>
              </a:rPr>
              <a:t>fins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pharmacologiques</a:t>
            </a:r>
            <a:r>
              <a:rPr lang="de-DE" sz="4200" b="1" dirty="0">
                <a:latin typeface="Avenir Next Condensed" panose="020B0506020202020204" pitchFamily="34" charset="0"/>
              </a:rPr>
              <a:t>.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7F4453-8B8C-504D-96BE-8366A7F31BD0}"/>
              </a:ext>
            </a:extLst>
          </p:cNvPr>
          <p:cNvSpPr txBox="1"/>
          <p:nvPr/>
        </p:nvSpPr>
        <p:spPr>
          <a:xfrm rot="16200000">
            <a:off x="-2220244" y="4963848"/>
            <a:ext cx="4810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Instrumentell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Magdolna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Dinya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Nature@work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/ EEA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55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13DE71-DB5D-7049-9DAF-23F6AB5402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62789"/>
            <a:ext cx="12192000" cy="8983578"/>
          </a:xfrm>
          <a:prstGeom prst="rect">
            <a:avLst/>
          </a:prstGeom>
        </p:spPr>
      </p:pic>
      <p:sp>
        <p:nvSpPr>
          <p:cNvPr id="7" name="Rectangle avec un coin arrondi 5">
            <a:extLst>
              <a:ext uri="{FF2B5EF4-FFF2-40B4-BE49-F238E27FC236}">
                <a16:creationId xmlns:a16="http://schemas.microsoft.com/office/drawing/2014/main" id="{1988F389-97DD-B943-8055-EC200C7D3CD4}"/>
              </a:ext>
            </a:extLst>
          </p:cNvPr>
          <p:cNvSpPr/>
          <p:nvPr/>
        </p:nvSpPr>
        <p:spPr>
          <a:xfrm rot="10800000">
            <a:off x="299367" y="5498973"/>
            <a:ext cx="10261056" cy="193606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81FBAEB-EB71-5E43-9995-C00F6BD787FF}"/>
              </a:ext>
            </a:extLst>
          </p:cNvPr>
          <p:cNvSpPr txBox="1"/>
          <p:nvPr/>
        </p:nvSpPr>
        <p:spPr>
          <a:xfrm rot="16200000">
            <a:off x="-2961893" y="4203026"/>
            <a:ext cx="631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Ria Ran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Mega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Marine Survey,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Nature@work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C9F56E-2B00-2441-BCA1-6696463C34E8}"/>
              </a:ext>
            </a:extLst>
          </p:cNvPr>
          <p:cNvSpPr txBox="1"/>
          <p:nvPr/>
        </p:nvSpPr>
        <p:spPr>
          <a:xfrm>
            <a:off x="299371" y="5498974"/>
            <a:ext cx="10446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un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laboratoire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pour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science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</a:p>
          <a:p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grâce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auquel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société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acquiert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</a:p>
          <a:p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connaissances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une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compréhension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du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monde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099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A34FC30-0858-444D-9B8E-557DCC565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182" y="-136885"/>
            <a:ext cx="11071489" cy="8303616"/>
          </a:xfrm>
          <a:prstGeom prst="rect">
            <a:avLst/>
          </a:prstGeom>
        </p:spPr>
      </p:pic>
      <p:sp>
        <p:nvSpPr>
          <p:cNvPr id="11" name="Rectangle avec un coin arrondi 5">
            <a:extLst>
              <a:ext uri="{FF2B5EF4-FFF2-40B4-BE49-F238E27FC236}">
                <a16:creationId xmlns:a16="http://schemas.microsoft.com/office/drawing/2014/main" id="{E135DAF7-08DB-8B40-846A-DD54401F7834}"/>
              </a:ext>
            </a:extLst>
          </p:cNvPr>
          <p:cNvSpPr/>
          <p:nvPr/>
        </p:nvSpPr>
        <p:spPr>
          <a:xfrm rot="10800000">
            <a:off x="1023785" y="5406087"/>
            <a:ext cx="8658087" cy="2016702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984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688B24-3545-1849-A91A-3DB4EC4A71A7}"/>
              </a:ext>
            </a:extLst>
          </p:cNvPr>
          <p:cNvSpPr txBox="1"/>
          <p:nvPr/>
        </p:nvSpPr>
        <p:spPr>
          <a:xfrm>
            <a:off x="1111380" y="5396384"/>
            <a:ext cx="85704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protection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biodiversité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signifie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également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conservation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d'objets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</a:p>
          <a:p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recherche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biologique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588760-84AD-E145-9EF2-E51261AC0A61}"/>
              </a:ext>
            </a:extLst>
          </p:cNvPr>
          <p:cNvSpPr txBox="1"/>
          <p:nvPr/>
        </p:nvSpPr>
        <p:spPr>
          <a:xfrm rot="16200000">
            <a:off x="-2609862" y="4547310"/>
            <a:ext cx="5473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Christian Körner</a:t>
            </a:r>
          </a:p>
        </p:txBody>
      </p:sp>
    </p:spTree>
    <p:extLst>
      <p:ext uri="{BB962C8B-B14F-4D97-AF65-F5344CB8AC3E}">
        <p14:creationId xmlns:p14="http://schemas.microsoft.com/office/powerpoint/2010/main" val="1391103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C43E61-9894-8440-8CC7-A406AAA03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4852" y="-415299"/>
            <a:ext cx="14159649" cy="7974974"/>
          </a:xfrm>
          <a:prstGeom prst="rect">
            <a:avLst/>
          </a:prstGeom>
        </p:spPr>
      </p:pic>
      <p:sp>
        <p:nvSpPr>
          <p:cNvPr id="7" name="Rectangle avec un coin arrondi 5">
            <a:extLst>
              <a:ext uri="{FF2B5EF4-FFF2-40B4-BE49-F238E27FC236}">
                <a16:creationId xmlns:a16="http://schemas.microsoft.com/office/drawing/2014/main" id="{AC213CC8-C586-5C43-82AF-10BA04CC3555}"/>
              </a:ext>
            </a:extLst>
          </p:cNvPr>
          <p:cNvSpPr/>
          <p:nvPr/>
        </p:nvSpPr>
        <p:spPr>
          <a:xfrm rot="10800000">
            <a:off x="532281" y="5502446"/>
            <a:ext cx="9830920" cy="193018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60A39B3-DE88-6D40-9FAA-E1FFF174583F}"/>
              </a:ext>
            </a:extLst>
          </p:cNvPr>
          <p:cNvSpPr txBox="1"/>
          <p:nvPr/>
        </p:nvSpPr>
        <p:spPr>
          <a:xfrm>
            <a:off x="653423" y="5473868"/>
            <a:ext cx="97097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paysages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les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habitats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les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organismes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permettent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aux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gens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d'acquérir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connaissances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une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éducation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précieuses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81FBAEB-EB71-5E43-9995-C00F6BD787FF}"/>
              </a:ext>
            </a:extLst>
          </p:cNvPr>
          <p:cNvSpPr txBox="1"/>
          <p:nvPr/>
        </p:nvSpPr>
        <p:spPr>
          <a:xfrm rot="16200000">
            <a:off x="-2961893" y="4203026"/>
            <a:ext cx="631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 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Bild: Eduard Ender, 1856, Alexander von Humboldt &amp; Aimé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Bonpland</a:t>
            </a:r>
            <a:endParaRPr lang="de-CH" sz="1200" dirty="0">
              <a:solidFill>
                <a:srgbClr val="FFFFFF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4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CFB1D87-8DC5-094F-8142-A6E48DB5A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20" y="1036419"/>
            <a:ext cx="9535943" cy="2964304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Dans </a:t>
            </a:r>
            <a:r>
              <a:rPr lang="de-DE" b="1" dirty="0" err="1"/>
              <a:t>cette</a:t>
            </a:r>
            <a:r>
              <a:rPr lang="de-DE" b="1" dirty="0"/>
              <a:t> </a:t>
            </a:r>
            <a:r>
              <a:rPr lang="de-DE" b="1" dirty="0" err="1"/>
              <a:t>présentation</a:t>
            </a:r>
            <a:r>
              <a:rPr lang="de-DE" b="1" dirty="0"/>
              <a:t>, le Forum </a:t>
            </a:r>
            <a:r>
              <a:rPr lang="de-DE" b="1" dirty="0" err="1"/>
              <a:t>Biodiversité</a:t>
            </a:r>
            <a:r>
              <a:rPr lang="de-DE" b="1" dirty="0"/>
              <a:t> Suisse a </a:t>
            </a:r>
            <a:r>
              <a:rPr lang="de-DE" b="1" dirty="0" err="1"/>
              <a:t>rassemblé</a:t>
            </a:r>
            <a:r>
              <a:rPr lang="de-DE" b="1" dirty="0"/>
              <a:t> les </a:t>
            </a:r>
            <a:r>
              <a:rPr lang="de-DE" b="1" dirty="0" err="1"/>
              <a:t>principaux</a:t>
            </a:r>
            <a:r>
              <a:rPr lang="de-DE" b="1" dirty="0"/>
              <a:t> </a:t>
            </a:r>
            <a:r>
              <a:rPr lang="de-DE" b="1" dirty="0" err="1"/>
              <a:t>arguments</a:t>
            </a:r>
            <a:r>
              <a:rPr lang="de-DE" b="1" dirty="0"/>
              <a:t> </a:t>
            </a:r>
            <a:r>
              <a:rPr lang="de-DE" b="1" dirty="0" err="1"/>
              <a:t>pour</a:t>
            </a:r>
            <a:r>
              <a:rPr lang="de-DE" b="1" dirty="0"/>
              <a:t> la </a:t>
            </a:r>
            <a:r>
              <a:rPr lang="de-DE" b="1" dirty="0" err="1"/>
              <a:t>sauvegarde</a:t>
            </a:r>
            <a:r>
              <a:rPr lang="de-DE" b="1" dirty="0"/>
              <a:t> de la </a:t>
            </a:r>
            <a:r>
              <a:rPr lang="de-DE" b="1" dirty="0" err="1"/>
              <a:t>biodiversité</a:t>
            </a:r>
            <a:r>
              <a:rPr lang="de-DE" b="1" dirty="0"/>
              <a:t>.</a:t>
            </a:r>
          </a:p>
          <a:p>
            <a:pPr marL="0" indent="0">
              <a:buNone/>
            </a:pPr>
            <a:r>
              <a:rPr lang="de-CH" b="1" dirty="0"/>
              <a:t>Les </a:t>
            </a:r>
            <a:r>
              <a:rPr lang="de-CH" b="1" dirty="0" err="1"/>
              <a:t>arguments</a:t>
            </a:r>
            <a:r>
              <a:rPr lang="de-CH" b="1" dirty="0"/>
              <a:t> </a:t>
            </a:r>
            <a:r>
              <a:rPr lang="de-CH" b="1" dirty="0" err="1"/>
              <a:t>peuvent</a:t>
            </a:r>
            <a:r>
              <a:rPr lang="de-CH" b="1" dirty="0"/>
              <a:t> </a:t>
            </a:r>
            <a:r>
              <a:rPr lang="de-CH" b="1" dirty="0" err="1"/>
              <a:t>être</a:t>
            </a:r>
            <a:r>
              <a:rPr lang="de-CH" b="1" dirty="0"/>
              <a:t> </a:t>
            </a:r>
            <a:r>
              <a:rPr lang="de-CH" b="1" dirty="0" err="1"/>
              <a:t>divisés</a:t>
            </a:r>
            <a:r>
              <a:rPr lang="de-CH" b="1" dirty="0"/>
              <a:t> en 3 </a:t>
            </a:r>
            <a:r>
              <a:rPr lang="de-CH" b="1" dirty="0" err="1"/>
              <a:t>catégories</a:t>
            </a:r>
            <a:r>
              <a:rPr lang="de-CH" b="1" dirty="0"/>
              <a:t> </a:t>
            </a:r>
            <a:r>
              <a:rPr lang="de-CH" dirty="0"/>
              <a:t>(Pascual et al. 2017),</a:t>
            </a:r>
            <a:r>
              <a:rPr lang="de-CH" b="1" dirty="0"/>
              <a:t> </a:t>
            </a:r>
            <a:r>
              <a:rPr lang="de-CH" dirty="0" err="1"/>
              <a:t>chacune</a:t>
            </a:r>
            <a:r>
              <a:rPr lang="de-CH" dirty="0"/>
              <a:t> </a:t>
            </a:r>
            <a:r>
              <a:rPr lang="de-CH" dirty="0" err="1"/>
              <a:t>d'entre</a:t>
            </a:r>
            <a:r>
              <a:rPr lang="de-CH" dirty="0"/>
              <a:t> </a:t>
            </a:r>
            <a:r>
              <a:rPr lang="de-CH" dirty="0" err="1"/>
              <a:t>elles</a:t>
            </a:r>
            <a:r>
              <a:rPr lang="de-CH" dirty="0"/>
              <a:t> </a:t>
            </a:r>
            <a:r>
              <a:rPr lang="de-CH" dirty="0" err="1"/>
              <a:t>étant</a:t>
            </a:r>
            <a:r>
              <a:rPr lang="de-CH" dirty="0"/>
              <a:t> </a:t>
            </a:r>
            <a:r>
              <a:rPr lang="de-CH" dirty="0" err="1"/>
              <a:t>notée</a:t>
            </a:r>
            <a:r>
              <a:rPr lang="de-CH" dirty="0"/>
              <a:t> </a:t>
            </a:r>
            <a:r>
              <a:rPr lang="de-CH" dirty="0" err="1"/>
              <a:t>dans</a:t>
            </a:r>
            <a:r>
              <a:rPr lang="de-CH" dirty="0"/>
              <a:t> la </a:t>
            </a:r>
            <a:r>
              <a:rPr lang="de-CH" dirty="0" err="1"/>
              <a:t>marge</a:t>
            </a:r>
            <a:r>
              <a:rPr lang="de-CH" dirty="0"/>
              <a:t> </a:t>
            </a:r>
            <a:r>
              <a:rPr lang="de-CH" dirty="0" err="1"/>
              <a:t>gauche</a:t>
            </a:r>
            <a:r>
              <a:rPr lang="de-CH" dirty="0"/>
              <a:t> de la </a:t>
            </a:r>
            <a:r>
              <a:rPr lang="de-CH" dirty="0" err="1"/>
              <a:t>diapositive</a:t>
            </a:r>
            <a:r>
              <a:rPr lang="de-CH" dirty="0"/>
              <a:t> : </a:t>
            </a:r>
          </a:p>
          <a:p>
            <a:r>
              <a:rPr lang="de-CH" b="1" dirty="0"/>
              <a:t>Arguments </a:t>
            </a:r>
            <a:r>
              <a:rPr lang="de-CH" b="1" dirty="0" err="1"/>
              <a:t>intrinsèques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a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valeur</a:t>
            </a:r>
            <a:r>
              <a:rPr lang="de-CH" dirty="0"/>
              <a:t> au-</a:t>
            </a:r>
            <a:r>
              <a:rPr lang="de-CH" dirty="0" err="1"/>
              <a:t>delà</a:t>
            </a:r>
            <a:r>
              <a:rPr lang="de-CH" dirty="0"/>
              <a:t> des </a:t>
            </a:r>
            <a:r>
              <a:rPr lang="de-CH" dirty="0" err="1"/>
              <a:t>besoins</a:t>
            </a:r>
            <a:r>
              <a:rPr lang="de-CH" dirty="0"/>
              <a:t> et des </a:t>
            </a:r>
            <a:r>
              <a:rPr lang="de-CH" dirty="0" err="1"/>
              <a:t>exigences</a:t>
            </a:r>
            <a:r>
              <a:rPr lang="de-CH" dirty="0"/>
              <a:t> de </a:t>
            </a:r>
            <a:r>
              <a:rPr lang="de-CH" dirty="0" err="1"/>
              <a:t>l’être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 et </a:t>
            </a:r>
            <a:r>
              <a:rPr lang="de-CH" dirty="0" err="1"/>
              <a:t>indépendamment</a:t>
            </a:r>
            <a:r>
              <a:rPr lang="de-CH" dirty="0"/>
              <a:t> de </a:t>
            </a:r>
            <a:r>
              <a:rPr lang="de-CH" dirty="0" err="1"/>
              <a:t>son</a:t>
            </a:r>
            <a:r>
              <a:rPr lang="de-CH" dirty="0"/>
              <a:t> </a:t>
            </a:r>
            <a:r>
              <a:rPr lang="de-CH" dirty="0" err="1"/>
              <a:t>existence</a:t>
            </a:r>
            <a:r>
              <a:rPr lang="de-CH" dirty="0"/>
              <a:t> (</a:t>
            </a:r>
            <a:r>
              <a:rPr lang="de-CH" dirty="0" err="1"/>
              <a:t>valeurs</a:t>
            </a:r>
            <a:r>
              <a:rPr lang="de-CH" dirty="0"/>
              <a:t> non-</a:t>
            </a:r>
            <a:r>
              <a:rPr lang="de-CH" dirty="0" err="1"/>
              <a:t>anthropocentriques</a:t>
            </a:r>
            <a:r>
              <a:rPr lang="de-CH" dirty="0"/>
              <a:t>).</a:t>
            </a:r>
          </a:p>
          <a:p>
            <a:r>
              <a:rPr lang="de-CH" b="1" dirty="0"/>
              <a:t>Arguments </a:t>
            </a:r>
            <a:r>
              <a:rPr lang="de-CH" b="1" dirty="0" err="1"/>
              <a:t>instrumentaux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biodiversité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précieuse</a:t>
            </a:r>
            <a:r>
              <a:rPr lang="de-CH" dirty="0"/>
              <a:t>, </a:t>
            </a:r>
            <a:r>
              <a:rPr lang="de-CH" dirty="0" err="1"/>
              <a:t>car</a:t>
            </a:r>
            <a:r>
              <a:rPr lang="de-CH" dirty="0"/>
              <a:t> </a:t>
            </a:r>
            <a:r>
              <a:rPr lang="de-CH" dirty="0" err="1"/>
              <a:t>l’être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totalement</a:t>
            </a:r>
            <a:r>
              <a:rPr lang="de-CH" dirty="0"/>
              <a:t> </a:t>
            </a:r>
            <a:r>
              <a:rPr lang="de-CH" dirty="0" err="1"/>
              <a:t>tributaire</a:t>
            </a:r>
            <a:r>
              <a:rPr lang="de-CH" dirty="0"/>
              <a:t> des </a:t>
            </a:r>
            <a:r>
              <a:rPr lang="de-CH" dirty="0" err="1"/>
              <a:t>ressources</a:t>
            </a:r>
            <a:r>
              <a:rPr lang="de-CH" dirty="0"/>
              <a:t> et des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fournis</a:t>
            </a:r>
            <a:r>
              <a:rPr lang="de-CH" dirty="0"/>
              <a:t> par la </a:t>
            </a:r>
            <a:r>
              <a:rPr lang="de-CH" dirty="0" err="1"/>
              <a:t>biosphère</a:t>
            </a:r>
            <a:r>
              <a:rPr lang="de-CH" dirty="0"/>
              <a:t> </a:t>
            </a:r>
            <a:r>
              <a:rPr lang="de-CH" dirty="0" err="1"/>
              <a:t>dans</a:t>
            </a:r>
            <a:r>
              <a:rPr lang="de-CH" dirty="0"/>
              <a:t> </a:t>
            </a:r>
            <a:r>
              <a:rPr lang="de-CH" dirty="0" err="1"/>
              <a:t>toute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.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contributions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</a:t>
            </a:r>
            <a:r>
              <a:rPr lang="de-CH" b="1" dirty="0" err="1"/>
              <a:t>N</a:t>
            </a:r>
            <a:r>
              <a:rPr lang="de-CH" dirty="0" err="1"/>
              <a:t>ature's</a:t>
            </a:r>
            <a:r>
              <a:rPr lang="de-CH" dirty="0"/>
              <a:t> </a:t>
            </a:r>
            <a:r>
              <a:rPr lang="de-CH" b="1" dirty="0" err="1"/>
              <a:t>C</a:t>
            </a:r>
            <a:r>
              <a:rPr lang="de-CH" dirty="0" err="1"/>
              <a:t>ontributions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/>
              <a:t>P</a:t>
            </a:r>
            <a:r>
              <a:rPr lang="de-CH" dirty="0"/>
              <a:t>eople, </a:t>
            </a:r>
            <a:r>
              <a:rPr lang="de-CH" b="1" dirty="0"/>
              <a:t>NCP</a:t>
            </a:r>
            <a:r>
              <a:rPr lang="de-CH" dirty="0"/>
              <a:t> 1-14, Diaz et al. 2018),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basées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valeurs</a:t>
            </a:r>
            <a:r>
              <a:rPr lang="de-CH" dirty="0"/>
              <a:t> </a:t>
            </a:r>
            <a:r>
              <a:rPr lang="de-CH" dirty="0" err="1"/>
              <a:t>anthropocentriques</a:t>
            </a:r>
            <a:r>
              <a:rPr lang="de-CH" dirty="0"/>
              <a:t>. </a:t>
            </a:r>
          </a:p>
          <a:p>
            <a:r>
              <a:rPr lang="de-CH" b="1" dirty="0"/>
              <a:t>Arguments </a:t>
            </a:r>
            <a:r>
              <a:rPr lang="de-CH" b="1" dirty="0" err="1"/>
              <a:t>relationnels</a:t>
            </a:r>
            <a:r>
              <a:rPr lang="de-CH" b="1" dirty="0"/>
              <a:t> </a:t>
            </a:r>
            <a:r>
              <a:rPr lang="de-CH" dirty="0"/>
              <a:t>: La </a:t>
            </a:r>
            <a:r>
              <a:rPr lang="de-CH" dirty="0" err="1"/>
              <a:t>relation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facteur</a:t>
            </a:r>
            <a:r>
              <a:rPr lang="de-CH" dirty="0"/>
              <a:t> </a:t>
            </a:r>
            <a:r>
              <a:rPr lang="de-CH" dirty="0" err="1"/>
              <a:t>essentiel</a:t>
            </a:r>
            <a:r>
              <a:rPr lang="de-CH" dirty="0"/>
              <a:t> du </a:t>
            </a:r>
            <a:r>
              <a:rPr lang="de-CH" dirty="0" err="1"/>
              <a:t>bien-être</a:t>
            </a:r>
            <a:r>
              <a:rPr lang="de-CH" dirty="0"/>
              <a:t> </a:t>
            </a:r>
            <a:r>
              <a:rPr lang="de-CH" dirty="0" err="1"/>
              <a:t>humain</a:t>
            </a:r>
            <a:r>
              <a:rPr lang="de-CH" dirty="0"/>
              <a:t>. </a:t>
            </a:r>
            <a:r>
              <a:rPr lang="de-CH" dirty="0" err="1"/>
              <a:t>L'amour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et </a:t>
            </a:r>
            <a:r>
              <a:rPr lang="de-CH" dirty="0" err="1"/>
              <a:t>son</a:t>
            </a:r>
            <a:r>
              <a:rPr lang="de-CH" dirty="0"/>
              <a:t> </a:t>
            </a:r>
            <a:r>
              <a:rPr lang="de-CH" dirty="0" err="1"/>
              <a:t>observation</a:t>
            </a:r>
            <a:r>
              <a:rPr lang="de-CH" dirty="0"/>
              <a:t>, les </a:t>
            </a:r>
            <a:r>
              <a:rPr lang="de-CH" dirty="0" err="1"/>
              <a:t>expériences</a:t>
            </a:r>
            <a:r>
              <a:rPr lang="de-CH" dirty="0"/>
              <a:t> de </a:t>
            </a:r>
            <a:r>
              <a:rPr lang="de-CH" dirty="0" err="1"/>
              <a:t>communion</a:t>
            </a:r>
            <a:r>
              <a:rPr lang="de-CH" dirty="0"/>
              <a:t> et de </a:t>
            </a:r>
            <a:r>
              <a:rPr lang="de-CH" dirty="0" err="1"/>
              <a:t>contemplation</a:t>
            </a:r>
            <a:r>
              <a:rPr lang="de-CH" dirty="0"/>
              <a:t> </a:t>
            </a:r>
            <a:r>
              <a:rPr lang="de-CH" dirty="0" err="1"/>
              <a:t>contribuent</a:t>
            </a:r>
            <a:r>
              <a:rPr lang="de-CH" dirty="0"/>
              <a:t> de </a:t>
            </a:r>
            <a:r>
              <a:rPr lang="de-CH" dirty="0" err="1"/>
              <a:t>manière</a:t>
            </a:r>
            <a:r>
              <a:rPr lang="de-CH" dirty="0"/>
              <a:t> </a:t>
            </a:r>
            <a:r>
              <a:rPr lang="de-CH" dirty="0" err="1"/>
              <a:t>significative</a:t>
            </a:r>
            <a:r>
              <a:rPr lang="de-CH" dirty="0"/>
              <a:t> à </a:t>
            </a:r>
            <a:r>
              <a:rPr lang="de-CH" dirty="0" err="1"/>
              <a:t>notre</a:t>
            </a:r>
            <a:r>
              <a:rPr lang="de-CH" dirty="0"/>
              <a:t> </a:t>
            </a:r>
            <a:r>
              <a:rPr lang="de-CH" dirty="0" err="1"/>
              <a:t>qualité</a:t>
            </a:r>
            <a:r>
              <a:rPr lang="de-CH" dirty="0"/>
              <a:t> de </a:t>
            </a:r>
            <a:r>
              <a:rPr lang="de-CH" dirty="0" err="1"/>
              <a:t>vie</a:t>
            </a:r>
            <a:r>
              <a:rPr lang="de-CH" dirty="0"/>
              <a:t> </a:t>
            </a:r>
            <a:r>
              <a:rPr lang="de-CH" dirty="0" err="1"/>
              <a:t>humaine</a:t>
            </a:r>
            <a:r>
              <a:rPr lang="de-CH" dirty="0"/>
              <a:t> (NCP 15-18). </a:t>
            </a:r>
          </a:p>
          <a:p>
            <a:pPr marL="0" indent="0">
              <a:buNone/>
            </a:pPr>
            <a:r>
              <a:rPr lang="de-DE" dirty="0"/>
              <a:t>Les </a:t>
            </a:r>
            <a:r>
              <a:rPr lang="de-DE" dirty="0" err="1"/>
              <a:t>arguments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chacun</a:t>
            </a:r>
            <a:r>
              <a:rPr lang="de-DE" dirty="0"/>
              <a:t> </a:t>
            </a:r>
            <a:r>
              <a:rPr lang="de-DE" dirty="0" err="1"/>
              <a:t>étayés</a:t>
            </a:r>
            <a:r>
              <a:rPr lang="de-DE" dirty="0"/>
              <a:t> par des </a:t>
            </a:r>
            <a:r>
              <a:rPr lang="de-DE" dirty="0" err="1"/>
              <a:t>publications</a:t>
            </a:r>
            <a:r>
              <a:rPr lang="de-DE" dirty="0"/>
              <a:t> </a:t>
            </a:r>
            <a:r>
              <a:rPr lang="de-DE" dirty="0" err="1"/>
              <a:t>scientifiques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se </a:t>
            </a:r>
            <a:r>
              <a:rPr lang="de-DE" dirty="0" err="1"/>
              <a:t>trouvent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/>
              <a:t>notes</a:t>
            </a:r>
            <a:r>
              <a:rPr lang="de-DE" dirty="0"/>
              <a:t> de </a:t>
            </a:r>
            <a:r>
              <a:rPr lang="de-DE" dirty="0" err="1"/>
              <a:t>chaque</a:t>
            </a:r>
            <a:r>
              <a:rPr lang="de-DE" dirty="0"/>
              <a:t> </a:t>
            </a:r>
            <a:r>
              <a:rPr lang="de-DE" dirty="0" err="1"/>
              <a:t>diapositive</a:t>
            </a:r>
            <a:r>
              <a:rPr lang="de-DE" dirty="0"/>
              <a:t>. La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n'est</a:t>
            </a:r>
            <a:r>
              <a:rPr lang="de-DE" dirty="0"/>
              <a:t> </a:t>
            </a:r>
            <a:r>
              <a:rPr lang="de-DE" dirty="0" err="1"/>
              <a:t>pas</a:t>
            </a:r>
            <a:r>
              <a:rPr lang="de-DE" dirty="0"/>
              <a:t> exhaustive, </a:t>
            </a:r>
            <a:r>
              <a:rPr lang="de-DE" dirty="0" err="1"/>
              <a:t>elle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mise</a:t>
            </a:r>
            <a:r>
              <a:rPr lang="de-DE" dirty="0"/>
              <a:t> à jour par nos </a:t>
            </a:r>
            <a:r>
              <a:rPr lang="de-DE" dirty="0" err="1"/>
              <a:t>soins</a:t>
            </a:r>
            <a:r>
              <a:rPr lang="de-DE" dirty="0"/>
              <a:t> et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être</a:t>
            </a:r>
            <a:r>
              <a:rPr lang="de-DE" dirty="0"/>
              <a:t> </a:t>
            </a:r>
            <a:r>
              <a:rPr lang="de-DE" dirty="0" err="1"/>
              <a:t>adaptée</a:t>
            </a:r>
            <a:r>
              <a:rPr lang="de-DE" dirty="0"/>
              <a:t> au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cible</a:t>
            </a:r>
            <a:r>
              <a:rPr lang="de-DE" dirty="0"/>
              <a:t> </a:t>
            </a:r>
            <a:r>
              <a:rPr lang="de-DE" dirty="0" err="1"/>
              <a:t>selon</a:t>
            </a:r>
            <a:r>
              <a:rPr lang="de-DE" dirty="0"/>
              <a:t> les </a:t>
            </a:r>
            <a:r>
              <a:rPr lang="de-DE" dirty="0" err="1"/>
              <a:t>besoins</a:t>
            </a:r>
            <a:r>
              <a:rPr lang="de-DE" dirty="0"/>
              <a:t> (</a:t>
            </a:r>
            <a:r>
              <a:rPr lang="de-DE" dirty="0" err="1"/>
              <a:t>voir</a:t>
            </a:r>
            <a:r>
              <a:rPr lang="de-DE" dirty="0"/>
              <a:t> Berry et al. 2018, </a:t>
            </a:r>
            <a:r>
              <a:rPr lang="de-DE" dirty="0" err="1"/>
              <a:t>Tinch</a:t>
            </a:r>
            <a:r>
              <a:rPr lang="de-DE" dirty="0"/>
              <a:t> et al. 2018).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A469E1-72CC-4E48-9295-08E38052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7173310"/>
            <a:ext cx="7377113" cy="386366"/>
          </a:xfrm>
        </p:spPr>
        <p:txBody>
          <a:bodyPr/>
          <a:lstStyle/>
          <a:p>
            <a:r>
              <a:rPr lang="de-DE" dirty="0"/>
              <a:t>Forum </a:t>
            </a:r>
            <a:r>
              <a:rPr lang="de-DE" dirty="0" err="1"/>
              <a:t>Biodiversité</a:t>
            </a:r>
            <a:r>
              <a:rPr lang="de-DE" dirty="0"/>
              <a:t> Suisse, SCNAT (</a:t>
            </a:r>
            <a:r>
              <a:rPr lang="de-DE" dirty="0" err="1"/>
              <a:t>avril</a:t>
            </a:r>
            <a:r>
              <a:rPr lang="de-DE" dirty="0"/>
              <a:t> 2020): Arguments </a:t>
            </a:r>
            <a:r>
              <a:rPr lang="de-DE" dirty="0" err="1"/>
              <a:t>pour</a:t>
            </a:r>
            <a:r>
              <a:rPr lang="de-DE" dirty="0"/>
              <a:t> la </a:t>
            </a:r>
            <a:r>
              <a:rPr lang="de-DE" dirty="0" err="1"/>
              <a:t>sauvegarde</a:t>
            </a:r>
            <a:r>
              <a:rPr lang="de-DE" dirty="0"/>
              <a:t> de la </a:t>
            </a:r>
            <a:r>
              <a:rPr lang="de-DE" dirty="0" err="1"/>
              <a:t>biodiversité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CD93D157-F266-D947-B382-7051B199E4D0}"/>
              </a:ext>
            </a:extLst>
          </p:cNvPr>
          <p:cNvSpPr txBox="1">
            <a:spLocks/>
          </p:cNvSpPr>
          <p:nvPr/>
        </p:nvSpPr>
        <p:spPr>
          <a:xfrm>
            <a:off x="846137" y="6158251"/>
            <a:ext cx="9535942" cy="825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Char char="•"/>
              <a:tabLst/>
              <a:defRPr sz="2000" b="1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44500" indent="-2222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Symbol" charset="2"/>
              <a:buChar char="-"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668338" indent="-223838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CharisSIL" charset="0"/>
              <a:buChar char="‣"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890588" indent="-2222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LucidaGrande" charset="0"/>
              <a:buChar char="▹"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34E0FFD-442A-9641-91A3-61EAB460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19" y="403225"/>
            <a:ext cx="10302877" cy="1460500"/>
          </a:xfrm>
        </p:spPr>
        <p:txBody>
          <a:bodyPr/>
          <a:lstStyle/>
          <a:p>
            <a:pPr algn="just"/>
            <a:r>
              <a:rPr lang="de-CH" sz="4000" dirty="0"/>
              <a:t>Arguments </a:t>
            </a:r>
            <a:r>
              <a:rPr lang="de-CH" sz="4000" dirty="0" err="1"/>
              <a:t>pour</a:t>
            </a:r>
            <a:r>
              <a:rPr lang="de-CH" sz="4000" dirty="0"/>
              <a:t> la </a:t>
            </a:r>
            <a:r>
              <a:rPr lang="de-CH" sz="4000" dirty="0" err="1"/>
              <a:t>sauvegarde</a:t>
            </a:r>
            <a:r>
              <a:rPr lang="de-CH" sz="4000" dirty="0"/>
              <a:t> de la </a:t>
            </a:r>
            <a:r>
              <a:rPr lang="de-CH" sz="4000" dirty="0" err="1"/>
              <a:t>biodiversité</a:t>
            </a:r>
            <a:endParaRPr lang="de-CH" sz="4000" dirty="0"/>
          </a:p>
        </p:txBody>
      </p:sp>
    </p:spTree>
    <p:extLst>
      <p:ext uri="{BB962C8B-B14F-4D97-AF65-F5344CB8AC3E}">
        <p14:creationId xmlns:p14="http://schemas.microsoft.com/office/powerpoint/2010/main" val="164443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C22C7F-B749-8946-B1DC-F26DD745B3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844" y="0"/>
            <a:ext cx="11514101" cy="7559675"/>
          </a:xfrm>
          <a:prstGeom prst="rect">
            <a:avLst/>
          </a:prstGeom>
        </p:spPr>
      </p:pic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D252ADE5-A082-1042-8975-E879BDE0480B}"/>
              </a:ext>
            </a:extLst>
          </p:cNvPr>
          <p:cNvSpPr/>
          <p:nvPr/>
        </p:nvSpPr>
        <p:spPr>
          <a:xfrm rot="10800000">
            <a:off x="965219" y="5955543"/>
            <a:ext cx="8770450" cy="144655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7DC6EE-8B80-B445-B94F-86D60E4105C9}"/>
              </a:ext>
            </a:extLst>
          </p:cNvPr>
          <p:cNvSpPr txBox="1"/>
          <p:nvPr/>
        </p:nvSpPr>
        <p:spPr>
          <a:xfrm>
            <a:off x="1088660" y="5999169"/>
            <a:ext cx="8647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L'extinction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d'une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espèce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comme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perte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d'une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grande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œuvre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d'art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7BA193-211C-CC4E-8B4B-EFFC664A2C16}"/>
              </a:ext>
            </a:extLst>
          </p:cNvPr>
          <p:cNvSpPr txBox="1"/>
          <p:nvPr/>
        </p:nvSpPr>
        <p:spPr>
          <a:xfrm rot="16200000">
            <a:off x="-2522666" y="4504447"/>
            <a:ext cx="5473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Lajos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Hajdu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WaterPIX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1417657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106FBEB-C5EE-BE47-B2AB-DCC22958D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7700" y="0"/>
            <a:ext cx="11339513" cy="7559675"/>
          </a:xfrm>
          <a:prstGeom prst="rect">
            <a:avLst/>
          </a:prstGeom>
        </p:spPr>
      </p:pic>
      <p:sp>
        <p:nvSpPr>
          <p:cNvPr id="9" name="Rectangle avec un coin arrondi 5">
            <a:extLst>
              <a:ext uri="{FF2B5EF4-FFF2-40B4-BE49-F238E27FC236}">
                <a16:creationId xmlns:a16="http://schemas.microsoft.com/office/drawing/2014/main" id="{E1F42BD3-624D-584E-9A05-269459F67E8E}"/>
              </a:ext>
            </a:extLst>
          </p:cNvPr>
          <p:cNvSpPr/>
          <p:nvPr/>
        </p:nvSpPr>
        <p:spPr>
          <a:xfrm rot="10800000">
            <a:off x="318251" y="5372845"/>
            <a:ext cx="10153650" cy="1915074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82221B5-8497-C341-ABE8-D783A81AAC36}"/>
              </a:ext>
            </a:extLst>
          </p:cNvPr>
          <p:cNvSpPr txBox="1"/>
          <p:nvPr/>
        </p:nvSpPr>
        <p:spPr>
          <a:xfrm rot="16200000">
            <a:off x="-2797321" y="4331275"/>
            <a:ext cx="5848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PlitNina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Lozej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 (vice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Lakes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National Park,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Croatia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90B31F-4B05-FE43-A7B2-2E05DA5A996C}"/>
              </a:ext>
            </a:extLst>
          </p:cNvPr>
          <p:cNvSpPr txBox="1"/>
          <p:nvPr/>
        </p:nvSpPr>
        <p:spPr>
          <a:xfrm>
            <a:off x="340944" y="5338022"/>
            <a:ext cx="10153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Nous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nous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détendons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dans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un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environnement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naturel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biologiquement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diversifié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;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nous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choisissons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pour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nos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vacances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nos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loisirs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621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CDBAAC3-E981-DF47-9A33-667D54C665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187" y="0"/>
            <a:ext cx="11435095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2D875B83-9F66-B04A-ADA3-8A2273F0527F}"/>
              </a:ext>
            </a:extLst>
          </p:cNvPr>
          <p:cNvSpPr/>
          <p:nvPr/>
        </p:nvSpPr>
        <p:spPr>
          <a:xfrm rot="10800000">
            <a:off x="1506898" y="5327372"/>
            <a:ext cx="7457799" cy="202187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FA0259-81C0-4143-ADFB-5008A6E8FC82}"/>
              </a:ext>
            </a:extLst>
          </p:cNvPr>
          <p:cNvSpPr txBox="1"/>
          <p:nvPr/>
        </p:nvSpPr>
        <p:spPr>
          <a:xfrm>
            <a:off x="1575420" y="5374074"/>
            <a:ext cx="7425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L'observation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nature, </a:t>
            </a:r>
          </a:p>
          <a:p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d'animaux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spéciaux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plantes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nous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donne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goût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vie. 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902E4C-D72B-AB42-A850-E1834C9C1381}"/>
              </a:ext>
            </a:extLst>
          </p:cNvPr>
          <p:cNvSpPr txBox="1"/>
          <p:nvPr/>
        </p:nvSpPr>
        <p:spPr>
          <a:xfrm rot="16200000">
            <a:off x="-2214994" y="4990163"/>
            <a:ext cx="468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Angelika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Cenkl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WaterPIX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3716002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5A96EF9-C12C-074E-B9C2-CD654F3EEA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850" y="-689882"/>
            <a:ext cx="12374336" cy="8249557"/>
          </a:xfrm>
          <a:prstGeom prst="rect">
            <a:avLst/>
          </a:prstGeom>
        </p:spPr>
      </p:pic>
      <p:sp>
        <p:nvSpPr>
          <p:cNvPr id="7" name="Rectangle avec un coin arrondi 5">
            <a:extLst>
              <a:ext uri="{FF2B5EF4-FFF2-40B4-BE49-F238E27FC236}">
                <a16:creationId xmlns:a16="http://schemas.microsoft.com/office/drawing/2014/main" id="{14213568-8528-9043-8ED7-15E02CC75C7E}"/>
              </a:ext>
            </a:extLst>
          </p:cNvPr>
          <p:cNvSpPr/>
          <p:nvPr/>
        </p:nvSpPr>
        <p:spPr>
          <a:xfrm rot="10800000">
            <a:off x="1190314" y="5319014"/>
            <a:ext cx="8670859" cy="2097641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B1FD2CA-8AF4-8540-81CE-A1AD461A71A7}"/>
              </a:ext>
            </a:extLst>
          </p:cNvPr>
          <p:cNvSpPr txBox="1"/>
          <p:nvPr/>
        </p:nvSpPr>
        <p:spPr>
          <a:xfrm>
            <a:off x="1326826" y="5385334"/>
            <a:ext cx="85881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contact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avec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contribue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à 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santé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personnes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important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pour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développement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enfants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533205-5042-C74F-B252-DAA1F5A1BE26}"/>
              </a:ext>
            </a:extLst>
          </p:cNvPr>
          <p:cNvSpPr txBox="1"/>
          <p:nvPr/>
        </p:nvSpPr>
        <p:spPr>
          <a:xfrm rot="16200000">
            <a:off x="-2512753" y="4661617"/>
            <a:ext cx="5473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: Relational  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: Adobe Stock</a:t>
            </a:r>
          </a:p>
        </p:txBody>
      </p:sp>
    </p:spTree>
    <p:extLst>
      <p:ext uri="{BB962C8B-B14F-4D97-AF65-F5344CB8AC3E}">
        <p14:creationId xmlns:p14="http://schemas.microsoft.com/office/powerpoint/2010/main" val="3764468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FBA3BB8-4D97-4949-9964-20EAB1C261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996" y="-3"/>
            <a:ext cx="14120358" cy="75596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8DC8D34-ED54-2A44-BA6D-69D83B503196}"/>
              </a:ext>
            </a:extLst>
          </p:cNvPr>
          <p:cNvSpPr txBox="1"/>
          <p:nvPr/>
        </p:nvSpPr>
        <p:spPr>
          <a:xfrm rot="16200000">
            <a:off x="-2716888" y="4577169"/>
            <a:ext cx="5688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Martyna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Bakaite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̇,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NATURE@work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7151E3F0-F684-D449-A3A7-577DFE2C6613}"/>
              </a:ext>
            </a:extLst>
          </p:cNvPr>
          <p:cNvSpPr/>
          <p:nvPr/>
        </p:nvSpPr>
        <p:spPr>
          <a:xfrm rot="10800000">
            <a:off x="265618" y="4912657"/>
            <a:ext cx="10294806" cy="251011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49F568-DDCE-E34A-80D2-34E50AD37EB3}"/>
              </a:ext>
            </a:extLst>
          </p:cNvPr>
          <p:cNvSpPr txBox="1"/>
          <p:nvPr/>
        </p:nvSpPr>
        <p:spPr>
          <a:xfrm>
            <a:off x="265302" y="4922374"/>
            <a:ext cx="104265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nature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transmet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un sentiment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d'enracinement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d'appartenance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d'interdépendance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</a:t>
            </a:r>
          </a:p>
          <a:p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p.ex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à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travers le sentiment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identitaire</a:t>
            </a:r>
            <a:endParaRPr lang="en-US" sz="40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  <a:p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et les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expériences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en-US" sz="40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l’enfance</a:t>
            </a:r>
            <a:r>
              <a:rPr lang="en-US" sz="40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0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0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 descr="Schwarznasen Kopie.JPG">
            <a:extLst>
              <a:ext uri="{FF2B5EF4-FFF2-40B4-BE49-F238E27FC236}">
                <a16:creationId xmlns:a16="http://schemas.microsoft.com/office/drawing/2014/main" id="{C1FCE0B1-59A1-D747-91A9-70E72BE7A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74" y="-457200"/>
            <a:ext cx="10719792" cy="8016875"/>
          </a:xfrm>
          <a:prstGeom prst="rect">
            <a:avLst/>
          </a:prstGeom>
        </p:spPr>
      </p:pic>
      <p:sp>
        <p:nvSpPr>
          <p:cNvPr id="14" name="Rectangle avec un coin arrondi 5">
            <a:extLst>
              <a:ext uri="{FF2B5EF4-FFF2-40B4-BE49-F238E27FC236}">
                <a16:creationId xmlns:a16="http://schemas.microsoft.com/office/drawing/2014/main" id="{B9D627A4-8FE3-6741-AF02-2161F7B2008A}"/>
              </a:ext>
            </a:extLst>
          </p:cNvPr>
          <p:cNvSpPr/>
          <p:nvPr/>
        </p:nvSpPr>
        <p:spPr>
          <a:xfrm rot="10800000">
            <a:off x="999319" y="5449087"/>
            <a:ext cx="8939167" cy="1947762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55AAEA2-4675-0B44-B39C-E254DB19B814}"/>
              </a:ext>
            </a:extLst>
          </p:cNvPr>
          <p:cNvSpPr txBox="1"/>
          <p:nvPr/>
        </p:nvSpPr>
        <p:spPr>
          <a:xfrm rot="16200000">
            <a:off x="-2477283" y="4656782"/>
            <a:ext cx="5374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Erika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Hiltbrunner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(Walliser Schwarznasenschafe)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6A20970-1603-A343-9C37-8CB1D69EFD67}"/>
              </a:ext>
            </a:extLst>
          </p:cNvPr>
          <p:cNvSpPr txBox="1"/>
          <p:nvPr/>
        </p:nvSpPr>
        <p:spPr>
          <a:xfrm>
            <a:off x="1053113" y="5449087"/>
            <a:ext cx="8939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>
                <a:latin typeface="Avenir Next Condensed" panose="020B0506020202020204" pitchFamily="34" charset="0"/>
              </a:rPr>
              <a:t>Les </a:t>
            </a:r>
            <a:r>
              <a:rPr lang="de-DE" sz="4200" b="1" dirty="0" err="1">
                <a:latin typeface="Avenir Next Condensed" panose="020B0506020202020204" pitchFamily="34" charset="0"/>
              </a:rPr>
              <a:t>plantes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cultivées</a:t>
            </a:r>
            <a:r>
              <a:rPr lang="de-DE" sz="4200" b="1" dirty="0">
                <a:latin typeface="Avenir Next Condensed" panose="020B0506020202020204" pitchFamily="34" charset="0"/>
              </a:rPr>
              <a:t> et les </a:t>
            </a:r>
            <a:r>
              <a:rPr lang="de-DE" sz="4200" b="1" dirty="0" err="1">
                <a:latin typeface="Avenir Next Condensed" panose="020B0506020202020204" pitchFamily="34" charset="0"/>
              </a:rPr>
              <a:t>animaux</a:t>
            </a:r>
            <a:r>
              <a:rPr lang="de-DE" sz="4200" b="1" dirty="0">
                <a:latin typeface="Avenir Next Condensed" panose="020B0506020202020204" pitchFamily="34" charset="0"/>
              </a:rPr>
              <a:t> de ferme </a:t>
            </a:r>
            <a:r>
              <a:rPr lang="de-DE" sz="4200" b="1" dirty="0" err="1">
                <a:latin typeface="Avenir Next Condensed" panose="020B0506020202020204" pitchFamily="34" charset="0"/>
              </a:rPr>
              <a:t>font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partie</a:t>
            </a:r>
            <a:r>
              <a:rPr lang="de-DE" sz="4200" b="1" dirty="0">
                <a:latin typeface="Avenir Next Condensed" panose="020B0506020202020204" pitchFamily="34" charset="0"/>
              </a:rPr>
              <a:t> de </a:t>
            </a:r>
            <a:r>
              <a:rPr lang="de-DE" sz="4200" b="1" dirty="0" err="1">
                <a:latin typeface="Avenir Next Condensed" panose="020B0506020202020204" pitchFamily="34" charset="0"/>
              </a:rPr>
              <a:t>notre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patrimoine</a:t>
            </a:r>
            <a:r>
              <a:rPr lang="de-DE" sz="4200" b="1" dirty="0">
                <a:latin typeface="Avenir Next Condensed" panose="020B0506020202020204" pitchFamily="34" charset="0"/>
              </a:rPr>
              <a:t> et </a:t>
            </a:r>
            <a:r>
              <a:rPr lang="de-DE" sz="4200" b="1" dirty="0" err="1">
                <a:latin typeface="Avenir Next Condensed" panose="020B0506020202020204" pitchFamily="34" charset="0"/>
              </a:rPr>
              <a:t>créent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ainsi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une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identité</a:t>
            </a:r>
            <a:r>
              <a:rPr lang="de-DE" sz="4200" b="1" dirty="0">
                <a:latin typeface="Avenir Next Condensed" panose="020B0506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8819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C486C9-2200-9E48-9F54-388473755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60" y="-103828"/>
            <a:ext cx="11554534" cy="7695587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85003F9C-8930-8C4A-AEE7-A1B70754C487}"/>
              </a:ext>
            </a:extLst>
          </p:cNvPr>
          <p:cNvSpPr/>
          <p:nvPr/>
        </p:nvSpPr>
        <p:spPr>
          <a:xfrm rot="10800000">
            <a:off x="347707" y="5418609"/>
            <a:ext cx="10290317" cy="1995464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87DB5-6C57-4544-A26C-00FF0264A84A}"/>
              </a:ext>
            </a:extLst>
          </p:cNvPr>
          <p:cNvSpPr txBox="1"/>
          <p:nvPr/>
        </p:nvSpPr>
        <p:spPr>
          <a:xfrm rot="16200000">
            <a:off x="-2483836" y="4689568"/>
            <a:ext cx="5348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Appenzellerland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Tourism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AR. Silvest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erklausen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CBCB74-3C1F-9445-895C-F3832B59A439}"/>
              </a:ext>
            </a:extLst>
          </p:cNvPr>
          <p:cNvSpPr txBox="1"/>
          <p:nvPr/>
        </p:nvSpPr>
        <p:spPr>
          <a:xfrm>
            <a:off x="325277" y="5418610"/>
            <a:ext cx="1053994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biodiversité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fait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partie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du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patrimoine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culturel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dans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nombreuses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cultures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régions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  <a:p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une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source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1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d'inspiration</a:t>
            </a:r>
            <a:r>
              <a:rPr lang="de-DE" sz="41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4835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904568D-863C-7F44-8C95-C0CE25AF3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395" y="-453118"/>
            <a:ext cx="12054279" cy="8031163"/>
          </a:xfrm>
          <a:prstGeom prst="rect">
            <a:avLst/>
          </a:prstGeom>
        </p:spPr>
      </p:pic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8BD847A5-DA5F-D145-B239-512B4A516CA4}"/>
              </a:ext>
            </a:extLst>
          </p:cNvPr>
          <p:cNvSpPr/>
          <p:nvPr/>
        </p:nvSpPr>
        <p:spPr>
          <a:xfrm rot="10800000">
            <a:off x="283920" y="5384617"/>
            <a:ext cx="10327373" cy="2068697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65C2774-CBDF-CA4F-BE53-6E4737F4E4A2}"/>
              </a:ext>
            </a:extLst>
          </p:cNvPr>
          <p:cNvSpPr txBox="1"/>
          <p:nvPr/>
        </p:nvSpPr>
        <p:spPr>
          <a:xfrm>
            <a:off x="305186" y="5423140"/>
            <a:ext cx="10561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venir Next Condensed" panose="020B0506020202020204" pitchFamily="34" charset="0"/>
              </a:rPr>
              <a:t>La </a:t>
            </a:r>
            <a:r>
              <a:rPr lang="en-US" sz="4200" b="1" dirty="0" err="1">
                <a:latin typeface="Avenir Next Condensed" panose="020B0506020202020204" pitchFamily="34" charset="0"/>
              </a:rPr>
              <a:t>connaissance</a:t>
            </a:r>
            <a:r>
              <a:rPr lang="en-US" sz="4200" b="1" dirty="0">
                <a:latin typeface="Avenir Next Condensed" panose="020B0506020202020204" pitchFamily="34" charset="0"/>
              </a:rPr>
              <a:t> de la simple existence des </a:t>
            </a:r>
            <a:r>
              <a:rPr lang="en-US" sz="4200" b="1" dirty="0" err="1">
                <a:latin typeface="Avenir Next Condensed" panose="020B0506020202020204" pitchFamily="34" charset="0"/>
              </a:rPr>
              <a:t>espèces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est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précieuse</a:t>
            </a:r>
            <a:r>
              <a:rPr lang="en-US" sz="4200" b="1" dirty="0">
                <a:latin typeface="Avenir Next Condensed" panose="020B0506020202020204" pitchFamily="34" charset="0"/>
              </a:rPr>
              <a:t>, </a:t>
            </a:r>
            <a:r>
              <a:rPr lang="en-US" sz="4200" b="1" dirty="0" err="1">
                <a:latin typeface="Avenir Next Condensed" panose="020B0506020202020204" pitchFamily="34" charset="0"/>
              </a:rPr>
              <a:t>même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si</a:t>
            </a:r>
            <a:r>
              <a:rPr lang="en-US" sz="4200" b="1" dirty="0">
                <a:latin typeface="Avenir Next Condensed" panose="020B0506020202020204" pitchFamily="34" charset="0"/>
              </a:rPr>
              <a:t> je </a:t>
            </a:r>
            <a:r>
              <a:rPr lang="en-US" sz="4200" b="1" dirty="0" err="1">
                <a:latin typeface="Avenir Next Condensed" panose="020B0506020202020204" pitchFamily="34" charset="0"/>
              </a:rPr>
              <a:t>sais</a:t>
            </a:r>
            <a:r>
              <a:rPr lang="en-US" sz="4200" b="1" dirty="0">
                <a:latin typeface="Avenir Next Condensed" panose="020B0506020202020204" pitchFamily="34" charset="0"/>
              </a:rPr>
              <a:t> que je </a:t>
            </a:r>
            <a:r>
              <a:rPr lang="en-US" sz="4200" b="1" dirty="0" err="1">
                <a:latin typeface="Avenir Next Condensed" panose="020B0506020202020204" pitchFamily="34" charset="0"/>
              </a:rPr>
              <a:t>n'en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ferai</a:t>
            </a:r>
            <a:r>
              <a:rPr lang="en-US" sz="4200" b="1" dirty="0">
                <a:latin typeface="Avenir Next Condensed" panose="020B0506020202020204" pitchFamily="34" charset="0"/>
              </a:rPr>
              <a:t> jamais </a:t>
            </a:r>
            <a:r>
              <a:rPr lang="en-US" sz="4200" b="1" dirty="0" err="1">
                <a:latin typeface="Avenir Next Condensed" panose="020B0506020202020204" pitchFamily="34" charset="0"/>
              </a:rPr>
              <a:t>l'expérience</a:t>
            </a:r>
            <a:r>
              <a:rPr lang="en-US" sz="4200" b="1" dirty="0">
                <a:latin typeface="Avenir Next Condensed" panose="020B0506020202020204" pitchFamily="34" charset="0"/>
              </a:rPr>
              <a:t> dans la vie </a:t>
            </a:r>
            <a:r>
              <a:rPr lang="en-US" sz="4200" b="1" dirty="0" err="1">
                <a:latin typeface="Avenir Next Condensed" panose="020B0506020202020204" pitchFamily="34" charset="0"/>
              </a:rPr>
              <a:t>réelle</a:t>
            </a:r>
            <a:r>
              <a:rPr lang="en-US" sz="4200" b="1" dirty="0">
                <a:latin typeface="Avenir Next Condensed" panose="020B0506020202020204" pitchFamily="34" charset="0"/>
              </a:rPr>
              <a:t>.</a:t>
            </a:r>
            <a:endParaRPr lang="de-DE" sz="4200" b="1" dirty="0">
              <a:latin typeface="Avenir Next Condensed" panose="020B0506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A5C08A-AC74-3145-8E36-794B36750B85}"/>
              </a:ext>
            </a:extLst>
          </p:cNvPr>
          <p:cNvSpPr txBox="1"/>
          <p:nvPr/>
        </p:nvSpPr>
        <p:spPr>
          <a:xfrm rot="16200000">
            <a:off x="-2214994" y="5079063"/>
            <a:ext cx="468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Miriam Klaus</a:t>
            </a:r>
          </a:p>
        </p:txBody>
      </p:sp>
    </p:spTree>
    <p:extLst>
      <p:ext uri="{BB962C8B-B14F-4D97-AF65-F5344CB8AC3E}">
        <p14:creationId xmlns:p14="http://schemas.microsoft.com/office/powerpoint/2010/main" val="3039635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8D0875B-7423-6C43-ADC9-58D5B9D236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113"/>
            <a:ext cx="12755275" cy="7721075"/>
          </a:xfrm>
          <a:prstGeom prst="rect">
            <a:avLst/>
          </a:prstGeom>
        </p:spPr>
      </p:pic>
      <p:sp>
        <p:nvSpPr>
          <p:cNvPr id="9" name="Rectangle avec un coin arrondi 5">
            <a:extLst>
              <a:ext uri="{FF2B5EF4-FFF2-40B4-BE49-F238E27FC236}">
                <a16:creationId xmlns:a16="http://schemas.microsoft.com/office/drawing/2014/main" id="{A009DABE-FB15-E94A-8564-56E1F444888B}"/>
              </a:ext>
            </a:extLst>
          </p:cNvPr>
          <p:cNvSpPr/>
          <p:nvPr/>
        </p:nvSpPr>
        <p:spPr>
          <a:xfrm rot="10800000">
            <a:off x="988771" y="1612283"/>
            <a:ext cx="8818610" cy="152633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984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30A6C9D-DAE4-3C43-9680-CF23518FC0C2}"/>
              </a:ext>
            </a:extLst>
          </p:cNvPr>
          <p:cNvSpPr txBox="1"/>
          <p:nvPr/>
        </p:nvSpPr>
        <p:spPr>
          <a:xfrm>
            <a:off x="994594" y="1695070"/>
            <a:ext cx="8812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>
                <a:latin typeface="Avenir Next Condensed" panose="020B0506020202020204" pitchFamily="34" charset="0"/>
              </a:rPr>
              <a:t>Si le </a:t>
            </a:r>
            <a:r>
              <a:rPr lang="de-DE" sz="4200" b="1" dirty="0" err="1">
                <a:latin typeface="Avenir Next Condensed" panose="020B0506020202020204" pitchFamily="34" charset="0"/>
              </a:rPr>
              <a:t>monde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perd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sa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richesse</a:t>
            </a:r>
            <a:r>
              <a:rPr lang="de-DE" sz="4200" b="1" dirty="0">
                <a:latin typeface="Avenir Next Condensed" panose="020B0506020202020204" pitchFamily="34" charset="0"/>
              </a:rPr>
              <a:t> et </a:t>
            </a:r>
            <a:r>
              <a:rPr lang="de-DE" sz="4200" b="1" dirty="0" err="1">
                <a:latin typeface="Avenir Next Condensed" panose="020B0506020202020204" pitchFamily="34" charset="0"/>
              </a:rPr>
              <a:t>sa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br>
              <a:rPr lang="de-DE" sz="4200" b="1" dirty="0">
                <a:latin typeface="Avenir Next Condensed" panose="020B0506020202020204" pitchFamily="34" charset="0"/>
              </a:rPr>
            </a:br>
            <a:r>
              <a:rPr lang="de-DE" sz="4200" b="1" dirty="0" err="1">
                <a:latin typeface="Avenir Next Condensed" panose="020B0506020202020204" pitchFamily="34" charset="0"/>
              </a:rPr>
              <a:t>diversité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biologiques</a:t>
            </a:r>
            <a:r>
              <a:rPr lang="de-DE" sz="4200" b="1" dirty="0">
                <a:latin typeface="Avenir Next Condensed" panose="020B0506020202020204" pitchFamily="34" charset="0"/>
              </a:rPr>
              <a:t>, </a:t>
            </a:r>
            <a:r>
              <a:rPr lang="de-DE" sz="4200" b="1" dirty="0" err="1">
                <a:latin typeface="Avenir Next Condensed" panose="020B0506020202020204" pitchFamily="34" charset="0"/>
              </a:rPr>
              <a:t>il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perd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sa</a:t>
            </a:r>
            <a:r>
              <a:rPr lang="de-DE" sz="4200" b="1" dirty="0"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latin typeface="Avenir Next Condensed" panose="020B0506020202020204" pitchFamily="34" charset="0"/>
              </a:rPr>
              <a:t>magie</a:t>
            </a:r>
            <a:r>
              <a:rPr lang="de-DE" sz="4200" b="1" dirty="0">
                <a:latin typeface="Avenir Next Condensed" panose="020B0506020202020204" pitchFamily="34" charset="0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2283FC-0C8D-5F45-ABA6-853FE711D190}"/>
              </a:ext>
            </a:extLst>
          </p:cNvPr>
          <p:cNvSpPr txBox="1"/>
          <p:nvPr/>
        </p:nvSpPr>
        <p:spPr>
          <a:xfrm rot="16200000">
            <a:off x="-2560278" y="4704469"/>
            <a:ext cx="5473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Antoine Borg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Micallef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Environment &amp;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me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3534570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9F8F535-E546-C64B-8E7A-C9FB7DEBB4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9284" y="-728656"/>
            <a:ext cx="12496801" cy="83312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BAB3BF2-DF11-C343-B30E-1CC8D4740832}"/>
              </a:ext>
            </a:extLst>
          </p:cNvPr>
          <p:cNvSpPr txBox="1"/>
          <p:nvPr/>
        </p:nvSpPr>
        <p:spPr>
          <a:xfrm rot="16200000">
            <a:off x="-2214994" y="4979049"/>
            <a:ext cx="468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Antonio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Zarrillo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NATURE@work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  <p:sp>
        <p:nvSpPr>
          <p:cNvPr id="7" name="Rectangle avec un coin arrondi 5">
            <a:extLst>
              <a:ext uri="{FF2B5EF4-FFF2-40B4-BE49-F238E27FC236}">
                <a16:creationId xmlns:a16="http://schemas.microsoft.com/office/drawing/2014/main" id="{F37B4B11-75EC-F745-85E2-F8F00F28C284}"/>
              </a:ext>
            </a:extLst>
          </p:cNvPr>
          <p:cNvSpPr/>
          <p:nvPr/>
        </p:nvSpPr>
        <p:spPr>
          <a:xfrm rot="10800000">
            <a:off x="1099882" y="5403300"/>
            <a:ext cx="7846894" cy="203132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A5409D-F466-2F43-8BE4-826410C85F56}"/>
              </a:ext>
            </a:extLst>
          </p:cNvPr>
          <p:cNvSpPr txBox="1"/>
          <p:nvPr/>
        </p:nvSpPr>
        <p:spPr>
          <a:xfrm>
            <a:off x="1227899" y="5403302"/>
            <a:ext cx="7718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venir Next Condensed" panose="020B0506020202020204" pitchFamily="34" charset="0"/>
              </a:rPr>
              <a:t>La protection de la </a:t>
            </a:r>
            <a:r>
              <a:rPr lang="en-US" sz="4200" b="1" dirty="0" err="1">
                <a:latin typeface="Avenir Next Condensed" panose="020B0506020202020204" pitchFamily="34" charset="0"/>
              </a:rPr>
              <a:t>biodiversité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</a:p>
          <a:p>
            <a:r>
              <a:rPr lang="en-US" sz="4200" b="1" dirty="0">
                <a:latin typeface="Avenir Next Condensed" panose="020B0506020202020204" pitchFamily="34" charset="0"/>
              </a:rPr>
              <a:t>correspond au </a:t>
            </a:r>
            <a:r>
              <a:rPr lang="en-US" sz="4200" b="1" dirty="0" err="1">
                <a:latin typeface="Avenir Next Condensed" panose="020B0506020202020204" pitchFamily="34" charset="0"/>
              </a:rPr>
              <a:t>désir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d'exister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dans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</a:p>
          <a:p>
            <a:r>
              <a:rPr lang="en-US" sz="4200" b="1" dirty="0" err="1">
                <a:latin typeface="Avenir Next Condensed" panose="020B0506020202020204" pitchFamily="34" charset="0"/>
              </a:rPr>
              <a:t>une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communauté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d'êtres</a:t>
            </a:r>
            <a:r>
              <a:rPr lang="en-US" sz="4200" b="1" dirty="0"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latin typeface="Avenir Next Condensed" panose="020B0506020202020204" pitchFamily="34" charset="0"/>
              </a:rPr>
              <a:t>vivants</a:t>
            </a:r>
            <a:r>
              <a:rPr lang="en-US" sz="4200" b="1" dirty="0">
                <a:latin typeface="Avenir Next Condensed" panose="020B0506020202020204" pitchFamily="34" charset="0"/>
              </a:rPr>
              <a:t>. </a:t>
            </a:r>
            <a:endParaRPr lang="de-DE" sz="4200" b="1" dirty="0"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1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CFB1D87-8DC5-094F-8142-A6E48DB5A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69" y="1199706"/>
            <a:ext cx="9535943" cy="5800799"/>
          </a:xfrm>
        </p:spPr>
        <p:txBody>
          <a:bodyPr/>
          <a:lstStyle/>
          <a:p>
            <a:pPr marL="0" indent="0">
              <a:buNone/>
            </a:pPr>
            <a:r>
              <a:rPr lang="de-CH" sz="2800" b="1" dirty="0"/>
              <a:t>Comment </a:t>
            </a:r>
            <a:r>
              <a:rPr lang="de-CH" sz="2800" b="1" dirty="0" err="1"/>
              <a:t>plaider</a:t>
            </a:r>
            <a:r>
              <a:rPr lang="de-CH" sz="2800" b="1" dirty="0"/>
              <a:t> plus </a:t>
            </a:r>
            <a:r>
              <a:rPr lang="de-CH" sz="2800" b="1" dirty="0" err="1"/>
              <a:t>efficacement</a:t>
            </a:r>
            <a:r>
              <a:rPr lang="de-CH" sz="2800" b="1" dirty="0"/>
              <a:t> en </a:t>
            </a:r>
            <a:r>
              <a:rPr lang="de-CH" sz="2800" b="1" dirty="0" err="1"/>
              <a:t>faveur</a:t>
            </a:r>
            <a:r>
              <a:rPr lang="de-CH" sz="2800" b="1" dirty="0"/>
              <a:t> de la </a:t>
            </a:r>
            <a:r>
              <a:rPr lang="de-CH" sz="2800" b="1" dirty="0" err="1"/>
              <a:t>conservation</a:t>
            </a:r>
            <a:r>
              <a:rPr lang="de-CH" sz="2800" b="1" dirty="0"/>
              <a:t> de la </a:t>
            </a:r>
            <a:r>
              <a:rPr lang="de-CH" sz="2800" b="1" dirty="0" err="1"/>
              <a:t>biodiversité</a:t>
            </a:r>
            <a:r>
              <a:rPr lang="de-CH" sz="2800" b="1" dirty="0"/>
              <a:t> </a:t>
            </a:r>
          </a:p>
          <a:p>
            <a:pPr marL="0" indent="0">
              <a:buNone/>
            </a:pPr>
            <a:endParaRPr lang="de-CH" b="1" dirty="0"/>
          </a:p>
          <a:p>
            <a:pPr marL="0" indent="0">
              <a:buNone/>
            </a:pPr>
            <a:r>
              <a:rPr lang="de-CH" b="1" dirty="0"/>
              <a:t>Adapter les </a:t>
            </a:r>
            <a:r>
              <a:rPr lang="de-CH" b="1" dirty="0" err="1"/>
              <a:t>arguments</a:t>
            </a:r>
            <a:r>
              <a:rPr lang="de-CH" b="1" dirty="0"/>
              <a:t> au </a:t>
            </a:r>
            <a:r>
              <a:rPr lang="de-CH" b="1" dirty="0" err="1"/>
              <a:t>public</a:t>
            </a:r>
            <a:r>
              <a:rPr lang="de-CH" b="1" dirty="0"/>
              <a:t>: </a:t>
            </a:r>
            <a:r>
              <a:rPr lang="de-CH" dirty="0"/>
              <a:t>les </a:t>
            </a:r>
            <a:r>
              <a:rPr lang="de-CH" dirty="0" err="1"/>
              <a:t>arguments</a:t>
            </a:r>
            <a:r>
              <a:rPr lang="de-CH" dirty="0"/>
              <a:t> </a:t>
            </a:r>
            <a:r>
              <a:rPr lang="de-CH" dirty="0" err="1"/>
              <a:t>doivent</a:t>
            </a:r>
            <a:r>
              <a:rPr lang="de-CH" dirty="0"/>
              <a:t> </a:t>
            </a:r>
            <a:r>
              <a:rPr lang="de-CH" dirty="0" err="1"/>
              <a:t>être</a:t>
            </a:r>
            <a:r>
              <a:rPr lang="de-CH" dirty="0"/>
              <a:t> </a:t>
            </a:r>
            <a:r>
              <a:rPr lang="de-CH" dirty="0" err="1"/>
              <a:t>formulés</a:t>
            </a:r>
            <a:r>
              <a:rPr lang="de-CH" dirty="0"/>
              <a:t> de </a:t>
            </a:r>
            <a:r>
              <a:rPr lang="de-CH" dirty="0" err="1"/>
              <a:t>manière</a:t>
            </a:r>
            <a:r>
              <a:rPr lang="de-CH" dirty="0"/>
              <a:t> à </a:t>
            </a:r>
            <a:r>
              <a:rPr lang="de-CH" dirty="0" err="1"/>
              <a:t>correspondre</a:t>
            </a:r>
            <a:r>
              <a:rPr lang="de-CH" dirty="0"/>
              <a:t> </a:t>
            </a:r>
            <a:r>
              <a:rPr lang="de-CH" dirty="0" err="1"/>
              <a:t>aux</a:t>
            </a:r>
            <a:r>
              <a:rPr lang="de-CH" dirty="0"/>
              <a:t> </a:t>
            </a:r>
            <a:r>
              <a:rPr lang="de-CH" dirty="0" err="1"/>
              <a:t>objectifs</a:t>
            </a:r>
            <a:r>
              <a:rPr lang="de-CH" dirty="0"/>
              <a:t> du </a:t>
            </a:r>
            <a:r>
              <a:rPr lang="de-CH" dirty="0" err="1"/>
              <a:t>public</a:t>
            </a:r>
            <a:r>
              <a:rPr lang="de-CH" dirty="0"/>
              <a:t>, en </a:t>
            </a:r>
            <a:r>
              <a:rPr lang="de-CH" dirty="0" err="1"/>
              <a:t>tenant</a:t>
            </a:r>
            <a:r>
              <a:rPr lang="de-CH" dirty="0"/>
              <a:t> </a:t>
            </a:r>
            <a:r>
              <a:rPr lang="de-CH" dirty="0" err="1"/>
              <a:t>compte</a:t>
            </a:r>
            <a:r>
              <a:rPr lang="de-CH" dirty="0"/>
              <a:t> de </a:t>
            </a:r>
            <a:r>
              <a:rPr lang="de-CH" dirty="0" err="1"/>
              <a:t>leurs</a:t>
            </a:r>
            <a:r>
              <a:rPr lang="de-CH" dirty="0"/>
              <a:t> </a:t>
            </a:r>
            <a:r>
              <a:rPr lang="de-CH" dirty="0" err="1"/>
              <a:t>différents</a:t>
            </a:r>
            <a:r>
              <a:rPr lang="de-CH" dirty="0"/>
              <a:t> </a:t>
            </a:r>
            <a:r>
              <a:rPr lang="de-CH" dirty="0" err="1"/>
              <a:t>systèmes</a:t>
            </a:r>
            <a:r>
              <a:rPr lang="de-CH" dirty="0"/>
              <a:t> de </a:t>
            </a:r>
            <a:r>
              <a:rPr lang="de-CH" dirty="0" err="1"/>
              <a:t>valeurs</a:t>
            </a:r>
            <a:r>
              <a:rPr lang="de-CH" dirty="0"/>
              <a:t>, de la </a:t>
            </a:r>
            <a:r>
              <a:rPr lang="de-CH" dirty="0" err="1"/>
              <a:t>manière</a:t>
            </a:r>
            <a:r>
              <a:rPr lang="de-CH" dirty="0"/>
              <a:t> </a:t>
            </a:r>
            <a:r>
              <a:rPr lang="de-CH" dirty="0" err="1"/>
              <a:t>dont</a:t>
            </a:r>
            <a:r>
              <a:rPr lang="de-CH" dirty="0"/>
              <a:t> le </a:t>
            </a:r>
            <a:r>
              <a:rPr lang="de-CH" dirty="0" err="1"/>
              <a:t>public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lié</a:t>
            </a:r>
            <a:r>
              <a:rPr lang="de-CH" dirty="0"/>
              <a:t> à la </a:t>
            </a:r>
            <a:r>
              <a:rPr lang="de-CH" dirty="0" err="1"/>
              <a:t>nature</a:t>
            </a:r>
            <a:r>
              <a:rPr lang="de-CH" dirty="0"/>
              <a:t> et du type de </a:t>
            </a:r>
            <a:r>
              <a:rPr lang="de-CH" dirty="0" err="1"/>
              <a:t>conservation</a:t>
            </a:r>
            <a:r>
              <a:rPr lang="de-CH" dirty="0"/>
              <a:t> </a:t>
            </a:r>
            <a:r>
              <a:rPr lang="de-CH" dirty="0" err="1"/>
              <a:t>qu'il</a:t>
            </a:r>
            <a:r>
              <a:rPr lang="de-CH" dirty="0"/>
              <a:t> </a:t>
            </a:r>
            <a:r>
              <a:rPr lang="de-CH" dirty="0" err="1"/>
              <a:t>convient</a:t>
            </a:r>
            <a:r>
              <a:rPr lang="de-CH" dirty="0"/>
              <a:t> de </a:t>
            </a:r>
            <a:r>
              <a:rPr lang="de-CH" dirty="0" err="1"/>
              <a:t>poursuivre</a:t>
            </a:r>
            <a:r>
              <a:rPr lang="de-CH" dirty="0"/>
              <a:t> (Mace 2014). </a:t>
            </a:r>
            <a:endParaRPr lang="de-CH" b="1" dirty="0"/>
          </a:p>
          <a:p>
            <a:pPr marL="0" indent="0">
              <a:buNone/>
            </a:pPr>
            <a:r>
              <a:rPr lang="de-CH" b="1" dirty="0" err="1"/>
              <a:t>Utilisez</a:t>
            </a:r>
            <a:r>
              <a:rPr lang="de-CH" b="1" dirty="0"/>
              <a:t> des </a:t>
            </a:r>
            <a:r>
              <a:rPr lang="de-CH" b="1" dirty="0" err="1"/>
              <a:t>arguments</a:t>
            </a:r>
            <a:r>
              <a:rPr lang="de-CH" b="1" dirty="0"/>
              <a:t> </a:t>
            </a:r>
            <a:r>
              <a:rPr lang="de-CH" b="1" dirty="0" err="1"/>
              <a:t>positifs</a:t>
            </a:r>
            <a:r>
              <a:rPr lang="de-CH" b="1" dirty="0"/>
              <a:t>: </a:t>
            </a:r>
            <a:r>
              <a:rPr lang="de-CH" dirty="0" err="1"/>
              <a:t>ils</a:t>
            </a:r>
            <a:r>
              <a:rPr lang="de-CH" dirty="0"/>
              <a:t>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souvent</a:t>
            </a:r>
            <a:r>
              <a:rPr lang="de-CH" dirty="0"/>
              <a:t> plus </a:t>
            </a:r>
            <a:r>
              <a:rPr lang="de-CH" dirty="0" err="1"/>
              <a:t>efficaces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les </a:t>
            </a:r>
            <a:r>
              <a:rPr lang="de-CH" dirty="0" err="1"/>
              <a:t>arguments</a:t>
            </a:r>
            <a:r>
              <a:rPr lang="de-CH" dirty="0"/>
              <a:t> </a:t>
            </a:r>
            <a:r>
              <a:rPr lang="de-CH" dirty="0" err="1"/>
              <a:t>négatifs</a:t>
            </a:r>
            <a:r>
              <a:rPr lang="de-CH" dirty="0"/>
              <a:t> </a:t>
            </a:r>
            <a:r>
              <a:rPr lang="de-CH" dirty="0" err="1"/>
              <a:t>qui</a:t>
            </a:r>
            <a:r>
              <a:rPr lang="de-CH" dirty="0"/>
              <a:t> se </a:t>
            </a:r>
            <a:r>
              <a:rPr lang="de-CH" dirty="0" err="1"/>
              <a:t>concentrent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les </a:t>
            </a:r>
            <a:r>
              <a:rPr lang="de-CH" dirty="0" err="1"/>
              <a:t>menaces</a:t>
            </a:r>
            <a:r>
              <a:rPr lang="de-CH" dirty="0"/>
              <a:t> et les </a:t>
            </a:r>
            <a:r>
              <a:rPr lang="de-CH" dirty="0" err="1"/>
              <a:t>pertes</a:t>
            </a:r>
            <a:r>
              <a:rPr lang="de-CH" dirty="0"/>
              <a:t>. Le </a:t>
            </a:r>
            <a:r>
              <a:rPr lang="de-CH" dirty="0" err="1"/>
              <a:t>concept</a:t>
            </a:r>
            <a:r>
              <a:rPr lang="de-CH" dirty="0"/>
              <a:t> de </a:t>
            </a:r>
            <a:r>
              <a:rPr lang="de-CH" dirty="0" err="1"/>
              <a:t>contribution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à </a:t>
            </a:r>
            <a:r>
              <a:rPr lang="de-CH" dirty="0" err="1"/>
              <a:t>l'homme</a:t>
            </a:r>
            <a:r>
              <a:rPr lang="de-CH" dirty="0"/>
              <a:t> (NCP)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utile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mettre</a:t>
            </a:r>
            <a:r>
              <a:rPr lang="de-CH" dirty="0"/>
              <a:t> en </a:t>
            </a:r>
            <a:r>
              <a:rPr lang="de-CH" dirty="0" err="1"/>
              <a:t>évidence</a:t>
            </a:r>
            <a:r>
              <a:rPr lang="de-CH" dirty="0"/>
              <a:t> les </a:t>
            </a:r>
            <a:r>
              <a:rPr lang="de-CH" dirty="0" err="1"/>
              <a:t>avantages</a:t>
            </a:r>
            <a:r>
              <a:rPr lang="de-CH" dirty="0"/>
              <a:t>.</a:t>
            </a:r>
            <a:endParaRPr lang="de-CH" b="1" dirty="0"/>
          </a:p>
          <a:p>
            <a:pPr marL="0" indent="0">
              <a:buNone/>
            </a:pPr>
            <a:r>
              <a:rPr lang="de-CH" b="1" dirty="0" err="1"/>
              <a:t>Utilisez</a:t>
            </a:r>
            <a:r>
              <a:rPr lang="de-CH" b="1" dirty="0"/>
              <a:t> </a:t>
            </a:r>
            <a:r>
              <a:rPr lang="de-CH" b="1" dirty="0" err="1"/>
              <a:t>un</a:t>
            </a:r>
            <a:r>
              <a:rPr lang="de-CH" b="1" dirty="0"/>
              <a:t> large </a:t>
            </a:r>
            <a:r>
              <a:rPr lang="de-CH" b="1" dirty="0" err="1"/>
              <a:t>éventail</a:t>
            </a:r>
            <a:r>
              <a:rPr lang="de-CH" b="1" dirty="0"/>
              <a:t> </a:t>
            </a:r>
            <a:r>
              <a:rPr lang="de-CH" b="1" dirty="0" err="1"/>
              <a:t>d'arguments</a:t>
            </a:r>
            <a:r>
              <a:rPr lang="de-CH" b="1" dirty="0"/>
              <a:t> : </a:t>
            </a:r>
            <a:r>
              <a:rPr lang="de-CH" dirty="0"/>
              <a:t>Des « </a:t>
            </a:r>
            <a:r>
              <a:rPr lang="de-CH" dirty="0" err="1"/>
              <a:t>paquets</a:t>
            </a:r>
            <a:r>
              <a:rPr lang="de-CH" dirty="0"/>
              <a:t> » </a:t>
            </a:r>
            <a:r>
              <a:rPr lang="de-CH" dirty="0" err="1"/>
              <a:t>d'arguments</a:t>
            </a:r>
            <a:r>
              <a:rPr lang="de-CH" dirty="0"/>
              <a:t> des </a:t>
            </a:r>
            <a:r>
              <a:rPr lang="de-CH" dirty="0" err="1"/>
              <a:t>trois</a:t>
            </a:r>
            <a:r>
              <a:rPr lang="de-CH" dirty="0"/>
              <a:t> </a:t>
            </a:r>
            <a:r>
              <a:rPr lang="de-CH" dirty="0" err="1"/>
              <a:t>catégories</a:t>
            </a:r>
            <a:r>
              <a:rPr lang="de-CH" dirty="0"/>
              <a:t> (</a:t>
            </a:r>
            <a:r>
              <a:rPr lang="de-CH" dirty="0" err="1"/>
              <a:t>voir</a:t>
            </a:r>
            <a:r>
              <a:rPr lang="de-CH" dirty="0"/>
              <a:t> ci-</a:t>
            </a:r>
            <a:r>
              <a:rPr lang="de-CH" dirty="0" err="1"/>
              <a:t>dessus</a:t>
            </a:r>
            <a:r>
              <a:rPr lang="de-CH" dirty="0"/>
              <a:t>) se </a:t>
            </a:r>
            <a:r>
              <a:rPr lang="de-CH" dirty="0" err="1"/>
              <a:t>sont</a:t>
            </a:r>
            <a:r>
              <a:rPr lang="de-CH" dirty="0"/>
              <a:t> </a:t>
            </a:r>
            <a:r>
              <a:rPr lang="de-CH" dirty="0" err="1"/>
              <a:t>avérés</a:t>
            </a:r>
            <a:r>
              <a:rPr lang="de-CH" dirty="0"/>
              <a:t> les plus </a:t>
            </a:r>
            <a:r>
              <a:rPr lang="de-CH" dirty="0" err="1"/>
              <a:t>efficaces</a:t>
            </a:r>
            <a:r>
              <a:rPr lang="de-CH" dirty="0"/>
              <a:t> (</a:t>
            </a:r>
            <a:r>
              <a:rPr lang="de-CH" dirty="0" err="1"/>
              <a:t>Tinch</a:t>
            </a:r>
            <a:r>
              <a:rPr lang="de-CH" dirty="0"/>
              <a:t> et al 2018), </a:t>
            </a:r>
            <a:r>
              <a:rPr lang="de-CH" dirty="0" err="1"/>
              <a:t>y</a:t>
            </a:r>
            <a:r>
              <a:rPr lang="de-CH" dirty="0"/>
              <a:t> </a:t>
            </a:r>
            <a:r>
              <a:rPr lang="de-CH" dirty="0" err="1"/>
              <a:t>compris</a:t>
            </a:r>
            <a:r>
              <a:rPr lang="de-CH" dirty="0"/>
              <a:t> </a:t>
            </a:r>
            <a:r>
              <a:rPr lang="de-CH" dirty="0" err="1"/>
              <a:t>ceux</a:t>
            </a:r>
            <a:r>
              <a:rPr lang="de-CH" dirty="0"/>
              <a:t> </a:t>
            </a:r>
            <a:r>
              <a:rPr lang="de-CH" dirty="0" err="1"/>
              <a:t>relatifs</a:t>
            </a:r>
            <a:r>
              <a:rPr lang="de-CH" dirty="0"/>
              <a:t> à la </a:t>
            </a:r>
            <a:r>
              <a:rPr lang="de-CH" dirty="0" err="1"/>
              <a:t>valeur</a:t>
            </a:r>
            <a:r>
              <a:rPr lang="de-CH" dirty="0"/>
              <a:t> de la </a:t>
            </a:r>
            <a:r>
              <a:rPr lang="de-CH" dirty="0" err="1"/>
              <a:t>nature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les </a:t>
            </a:r>
            <a:r>
              <a:rPr lang="de-CH" dirty="0" err="1"/>
              <a:t>humains</a:t>
            </a:r>
            <a:r>
              <a:rPr lang="de-CH" dirty="0"/>
              <a:t>, </a:t>
            </a:r>
            <a:r>
              <a:rPr lang="de-CH" dirty="0" err="1"/>
              <a:t>mais</a:t>
            </a:r>
            <a:r>
              <a:rPr lang="de-CH" dirty="0"/>
              <a:t> </a:t>
            </a:r>
            <a:r>
              <a:rPr lang="de-CH" dirty="0" err="1"/>
              <a:t>aussi</a:t>
            </a:r>
            <a:r>
              <a:rPr lang="de-CH" dirty="0"/>
              <a:t> </a:t>
            </a:r>
            <a:r>
              <a:rPr lang="de-CH" dirty="0" err="1"/>
              <a:t>ceux</a:t>
            </a:r>
            <a:r>
              <a:rPr lang="de-CH" dirty="0"/>
              <a:t> </a:t>
            </a:r>
            <a:r>
              <a:rPr lang="de-CH" dirty="0" err="1"/>
              <a:t>basés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le </a:t>
            </a:r>
            <a:r>
              <a:rPr lang="de-CH" dirty="0" err="1"/>
              <a:t>droit</a:t>
            </a:r>
            <a:r>
              <a:rPr lang="de-CH" dirty="0"/>
              <a:t> des </a:t>
            </a:r>
            <a:r>
              <a:rPr lang="de-CH" dirty="0" err="1"/>
              <a:t>espèces</a:t>
            </a:r>
            <a:r>
              <a:rPr lang="de-CH" dirty="0"/>
              <a:t> à </a:t>
            </a:r>
            <a:r>
              <a:rPr lang="de-CH" dirty="0" err="1"/>
              <a:t>exister</a:t>
            </a:r>
            <a:r>
              <a:rPr lang="de-CH" dirty="0"/>
              <a:t> et </a:t>
            </a:r>
            <a:r>
              <a:rPr lang="de-CH" dirty="0" err="1"/>
              <a:t>sur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approche</a:t>
            </a:r>
            <a:r>
              <a:rPr lang="de-CH" dirty="0"/>
              <a:t> de «</a:t>
            </a:r>
            <a:r>
              <a:rPr lang="de-CH" dirty="0" err="1"/>
              <a:t>polices</a:t>
            </a:r>
            <a:r>
              <a:rPr lang="de-CH" dirty="0"/>
              <a:t> </a:t>
            </a:r>
            <a:r>
              <a:rPr lang="de-CH" dirty="0" err="1"/>
              <a:t>d'assurance</a:t>
            </a:r>
            <a:r>
              <a:rPr lang="de-CH" dirty="0"/>
              <a:t>»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met</a:t>
            </a:r>
            <a:r>
              <a:rPr lang="de-CH" dirty="0"/>
              <a:t> </a:t>
            </a:r>
            <a:r>
              <a:rPr lang="de-CH" dirty="0" err="1"/>
              <a:t>l'accent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</a:t>
            </a:r>
            <a:r>
              <a:rPr lang="de-CH" dirty="0" err="1"/>
              <a:t>l'adaptation</a:t>
            </a:r>
            <a:r>
              <a:rPr lang="de-CH" dirty="0"/>
              <a:t> et la </a:t>
            </a:r>
            <a:r>
              <a:rPr lang="de-CH" dirty="0" err="1"/>
              <a:t>résilience</a:t>
            </a:r>
            <a:r>
              <a:rPr lang="de-CH" dirty="0"/>
              <a:t> </a:t>
            </a:r>
            <a:r>
              <a:rPr lang="de-CH" dirty="0" err="1"/>
              <a:t>aux</a:t>
            </a:r>
            <a:r>
              <a:rPr lang="de-CH" dirty="0"/>
              <a:t> </a:t>
            </a:r>
            <a:r>
              <a:rPr lang="de-CH" dirty="0" err="1"/>
              <a:t>changements</a:t>
            </a:r>
            <a:r>
              <a:rPr lang="de-CH" dirty="0"/>
              <a:t> </a:t>
            </a:r>
            <a:r>
              <a:rPr lang="de-CH" dirty="0" err="1"/>
              <a:t>environnementaux</a:t>
            </a:r>
            <a:r>
              <a:rPr lang="de-CH" dirty="0"/>
              <a:t>. Ces </a:t>
            </a:r>
            <a:r>
              <a:rPr lang="de-CH" dirty="0" err="1"/>
              <a:t>trois</a:t>
            </a:r>
            <a:r>
              <a:rPr lang="de-CH" dirty="0"/>
              <a:t> </a:t>
            </a:r>
            <a:r>
              <a:rPr lang="de-CH" dirty="0" err="1"/>
              <a:t>catégories</a:t>
            </a:r>
            <a:r>
              <a:rPr lang="de-CH" dirty="0"/>
              <a:t> </a:t>
            </a:r>
            <a:r>
              <a:rPr lang="de-CH" dirty="0" err="1"/>
              <a:t>doivent</a:t>
            </a:r>
            <a:r>
              <a:rPr lang="de-CH" dirty="0"/>
              <a:t> </a:t>
            </a:r>
            <a:r>
              <a:rPr lang="de-CH" dirty="0" err="1"/>
              <a:t>être</a:t>
            </a:r>
            <a:r>
              <a:rPr lang="de-CH" dirty="0"/>
              <a:t> </a:t>
            </a:r>
            <a:r>
              <a:rPr lang="de-CH" dirty="0" err="1"/>
              <a:t>considérées</a:t>
            </a:r>
            <a:r>
              <a:rPr lang="de-CH" dirty="0"/>
              <a:t> </a:t>
            </a:r>
            <a:r>
              <a:rPr lang="de-CH" dirty="0" err="1"/>
              <a:t>comme</a:t>
            </a:r>
            <a:r>
              <a:rPr lang="de-CH" dirty="0"/>
              <a:t> </a:t>
            </a:r>
            <a:r>
              <a:rPr lang="de-CH" dirty="0" err="1"/>
              <a:t>complémentaires</a:t>
            </a:r>
            <a:r>
              <a:rPr lang="de-CH" dirty="0"/>
              <a:t> et non </a:t>
            </a:r>
            <a:r>
              <a:rPr lang="de-CH" dirty="0" err="1"/>
              <a:t>comme</a:t>
            </a:r>
            <a:r>
              <a:rPr lang="de-CH" dirty="0"/>
              <a:t> alternatives. </a:t>
            </a:r>
          </a:p>
          <a:p>
            <a:pPr marL="0" indent="0">
              <a:buNone/>
            </a:pPr>
            <a:endParaRPr lang="de-CH" sz="2800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61F98B-9C94-A54C-BB43-F5C6261A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69" y="363317"/>
            <a:ext cx="10794346" cy="730250"/>
          </a:xfrm>
        </p:spPr>
        <p:txBody>
          <a:bodyPr/>
          <a:lstStyle/>
          <a:p>
            <a:r>
              <a:rPr lang="de-CH" sz="4000" dirty="0"/>
              <a:t>Arguments </a:t>
            </a:r>
            <a:r>
              <a:rPr lang="de-CH" sz="4000" dirty="0" err="1"/>
              <a:t>pour</a:t>
            </a:r>
            <a:r>
              <a:rPr lang="de-CH" sz="4000" dirty="0"/>
              <a:t> la </a:t>
            </a:r>
            <a:r>
              <a:rPr lang="de-CH" sz="4000" dirty="0" err="1"/>
              <a:t>sauvegarde</a:t>
            </a:r>
            <a:r>
              <a:rPr lang="de-CH" sz="4000" dirty="0"/>
              <a:t> de la </a:t>
            </a:r>
            <a:r>
              <a:rPr lang="de-CH" sz="4000" dirty="0" err="1"/>
              <a:t>biodiversité</a:t>
            </a:r>
            <a:endParaRPr lang="de-DE" sz="40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A469E1-72CC-4E48-9295-08E38052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0663" y="7173310"/>
            <a:ext cx="6971150" cy="386366"/>
          </a:xfrm>
        </p:spPr>
        <p:txBody>
          <a:bodyPr/>
          <a:lstStyle/>
          <a:p>
            <a:r>
              <a:rPr lang="de-DE" dirty="0"/>
              <a:t>Forum </a:t>
            </a:r>
            <a:r>
              <a:rPr lang="de-DE" dirty="0" err="1"/>
              <a:t>Biodiversité</a:t>
            </a:r>
            <a:r>
              <a:rPr lang="de-DE" dirty="0"/>
              <a:t> Suisse, SCNAT (</a:t>
            </a:r>
            <a:r>
              <a:rPr lang="de-DE" dirty="0" err="1"/>
              <a:t>avril</a:t>
            </a:r>
            <a:r>
              <a:rPr lang="de-DE" dirty="0"/>
              <a:t> 2020): Arguments </a:t>
            </a:r>
            <a:r>
              <a:rPr lang="de-DE" dirty="0" err="1"/>
              <a:t>pour</a:t>
            </a:r>
            <a:r>
              <a:rPr lang="de-DE" dirty="0"/>
              <a:t> la </a:t>
            </a:r>
            <a:r>
              <a:rPr lang="de-DE" dirty="0" err="1"/>
              <a:t>sauvegarde</a:t>
            </a:r>
            <a:r>
              <a:rPr lang="de-DE" dirty="0"/>
              <a:t> de la </a:t>
            </a:r>
            <a:r>
              <a:rPr lang="de-DE" dirty="0" err="1"/>
              <a:t>biodiversité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CD93D157-F266-D947-B382-7051B199E4D0}"/>
              </a:ext>
            </a:extLst>
          </p:cNvPr>
          <p:cNvSpPr txBox="1">
            <a:spLocks/>
          </p:cNvSpPr>
          <p:nvPr/>
        </p:nvSpPr>
        <p:spPr>
          <a:xfrm>
            <a:off x="846137" y="6158251"/>
            <a:ext cx="9535942" cy="825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Char char="•"/>
              <a:tabLst/>
              <a:defRPr sz="2000" b="1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44500" indent="-2222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Symbol" charset="2"/>
              <a:buChar char="-"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668338" indent="-223838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CharisSIL" charset="0"/>
              <a:buChar char="‣"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890588" indent="-2222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LucidaGrande" charset="0"/>
              <a:buChar char="▹"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 sz="2000" b="0" i="0" kern="120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9751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B428D7-BC73-C442-9CBE-4452F74DF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7" y="-131323"/>
            <a:ext cx="13680528" cy="7760845"/>
          </a:xfrm>
          <a:prstGeom prst="rect">
            <a:avLst/>
          </a:prstGeom>
        </p:spPr>
      </p:pic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65C28E29-0C22-1D46-BE0D-335430D4E1D4}"/>
              </a:ext>
            </a:extLst>
          </p:cNvPr>
          <p:cNvSpPr/>
          <p:nvPr/>
        </p:nvSpPr>
        <p:spPr>
          <a:xfrm rot="10800000">
            <a:off x="577485" y="5443538"/>
            <a:ext cx="9023719" cy="2021048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984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47EA54-2750-9C45-AB12-F2BC9083F68E}"/>
              </a:ext>
            </a:extLst>
          </p:cNvPr>
          <p:cNvSpPr txBox="1"/>
          <p:nvPr/>
        </p:nvSpPr>
        <p:spPr>
          <a:xfrm rot="16200000">
            <a:off x="-3441177" y="3778347"/>
            <a:ext cx="7297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Relational    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Bild: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Jacopo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Robusti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Tintoretto, 1553,  Die Erschaffung der Tiere.  Wikimedia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Commons</a:t>
            </a:r>
            <a:endParaRPr lang="de-CH" sz="1200" dirty="0">
              <a:solidFill>
                <a:srgbClr val="FFFFFF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34C803-97B0-2048-A0E2-7F98C553022F}"/>
              </a:ext>
            </a:extLst>
          </p:cNvPr>
          <p:cNvSpPr txBox="1"/>
          <p:nvPr/>
        </p:nvSpPr>
        <p:spPr>
          <a:xfrm>
            <a:off x="628188" y="5443538"/>
            <a:ext cx="93575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Dans de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nombreuses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religions, la nature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création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Dieu.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Protéger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nature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signifie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préserver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l'œuvre</a:t>
            </a:r>
            <a:r>
              <a:rPr lang="en-US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Dieu.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02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CBE813-2650-2C43-BA15-1BA951121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1827"/>
            <a:ext cx="12192000" cy="18288000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D95FFBE3-33D7-B24E-AAF1-5353C9050E16}"/>
              </a:ext>
            </a:extLst>
          </p:cNvPr>
          <p:cNvSpPr/>
          <p:nvPr/>
        </p:nvSpPr>
        <p:spPr>
          <a:xfrm rot="10800000">
            <a:off x="1450176" y="5986084"/>
            <a:ext cx="7873114" cy="144655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81CBD14-E7E9-5A4F-9168-BD3E03665805}"/>
              </a:ext>
            </a:extLst>
          </p:cNvPr>
          <p:cNvSpPr txBox="1"/>
          <p:nvPr/>
        </p:nvSpPr>
        <p:spPr>
          <a:xfrm>
            <a:off x="1558811" y="6047640"/>
            <a:ext cx="7764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est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la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base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vie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pour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générations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futures</a:t>
            </a:r>
            <a:r>
              <a:rPr lang="de-CH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  <a:endParaRPr lang="de-DE" sz="42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416186-EA67-ED47-A805-AAC31267AFCC}"/>
              </a:ext>
            </a:extLst>
          </p:cNvPr>
          <p:cNvSpPr txBox="1"/>
          <p:nvPr/>
        </p:nvSpPr>
        <p:spPr>
          <a:xfrm rot="16200000">
            <a:off x="-2835439" y="4331368"/>
            <a:ext cx="604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Instrumenteaux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Relationnels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Margherita Fronte,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NATURE@work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/ EEA</a:t>
            </a:r>
          </a:p>
        </p:txBody>
      </p:sp>
    </p:spTree>
    <p:extLst>
      <p:ext uri="{BB962C8B-B14F-4D97-AF65-F5344CB8AC3E}">
        <p14:creationId xmlns:p14="http://schemas.microsoft.com/office/powerpoint/2010/main" val="757681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F7A5AC-ED71-F142-A854-54C92CA5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49" y="568260"/>
            <a:ext cx="10967490" cy="1460500"/>
          </a:xfrm>
        </p:spPr>
        <p:txBody>
          <a:bodyPr/>
          <a:lstStyle/>
          <a:p>
            <a:pPr algn="just"/>
            <a:r>
              <a:rPr lang="de-CH" sz="4000" dirty="0"/>
              <a:t>Arguments </a:t>
            </a:r>
            <a:r>
              <a:rPr lang="de-CH" sz="4000" dirty="0" err="1"/>
              <a:t>pour</a:t>
            </a:r>
            <a:r>
              <a:rPr lang="de-CH" sz="4000" dirty="0"/>
              <a:t> la </a:t>
            </a:r>
            <a:r>
              <a:rPr lang="de-CH" sz="4000" dirty="0" err="1"/>
              <a:t>sauvegarde</a:t>
            </a:r>
            <a:r>
              <a:rPr lang="de-CH" sz="4000" dirty="0"/>
              <a:t> de la </a:t>
            </a:r>
            <a:r>
              <a:rPr lang="de-CH" sz="4000" dirty="0" err="1"/>
              <a:t>biodiversité</a:t>
            </a:r>
            <a:endParaRPr lang="de-CH" sz="4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33C70A7-6455-6E4B-8215-2E17C22FE74E}"/>
              </a:ext>
            </a:extLst>
          </p:cNvPr>
          <p:cNvSpPr txBox="1"/>
          <p:nvPr/>
        </p:nvSpPr>
        <p:spPr>
          <a:xfrm>
            <a:off x="256323" y="1640531"/>
            <a:ext cx="60539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Cette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présentation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, le HOTSPOT 41/2020 </a:t>
            </a:r>
          </a:p>
          <a:p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avec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articles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détaillés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sur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différents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arguments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une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bibliographie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sont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disponibles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gratuitement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ici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: </a:t>
            </a:r>
            <a:r>
              <a:rPr lang="de-CH" sz="2400" b="1" dirty="0" err="1">
                <a:solidFill>
                  <a:srgbClr val="DD565D"/>
                </a:solidFill>
                <a:latin typeface="Avenir Next Condensed" panose="020B0506020202020204" pitchFamily="34" charset="0"/>
              </a:rPr>
              <a:t>www.biodiversity.ch</a:t>
            </a:r>
            <a:r>
              <a:rPr lang="de-CH" sz="2400" b="1" dirty="0">
                <a:solidFill>
                  <a:srgbClr val="DD565D"/>
                </a:solidFill>
                <a:latin typeface="Avenir Next Condensed" panose="020B0506020202020204" pitchFamily="34" charset="0"/>
              </a:rPr>
              <a:t>/</a:t>
            </a:r>
            <a:r>
              <a:rPr lang="de-CH" sz="2400" b="1" dirty="0" err="1">
                <a:solidFill>
                  <a:srgbClr val="DD565D"/>
                </a:solidFill>
                <a:latin typeface="Avenir Next Condensed" panose="020B0506020202020204" pitchFamily="34" charset="0"/>
              </a:rPr>
              <a:t>argumentarium</a:t>
            </a:r>
            <a:b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endParaRPr lang="de-CH" sz="24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  <a:p>
            <a:b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r>
              <a:rPr lang="de-CH" sz="2400" b="1" dirty="0">
                <a:solidFill>
                  <a:srgbClr val="DD565D"/>
                </a:solidFill>
                <a:latin typeface="Avenir Next Condensed" panose="020B0506020202020204" pitchFamily="34" charset="0"/>
              </a:rPr>
              <a:t>Forum </a:t>
            </a:r>
            <a:r>
              <a:rPr lang="de-CH" sz="2400" b="1" dirty="0" err="1">
                <a:solidFill>
                  <a:srgbClr val="DD565D"/>
                </a:solidFill>
                <a:latin typeface="Avenir Next Condensed" panose="020B0506020202020204" pitchFamily="34" charset="0"/>
              </a:rPr>
              <a:t>Biodiversité</a:t>
            </a:r>
            <a:r>
              <a:rPr lang="de-CH" sz="2400" b="1" dirty="0">
                <a:solidFill>
                  <a:srgbClr val="DD565D"/>
                </a:solidFill>
                <a:latin typeface="Avenir Next Condensed" panose="020B0506020202020204" pitchFamily="34" charset="0"/>
              </a:rPr>
              <a:t> Suisse</a:t>
            </a:r>
          </a:p>
          <a:p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Academie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Sciences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naturelles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(SCNAT)</a:t>
            </a:r>
          </a:p>
          <a:p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Maison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des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Academies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·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Laupenstrasse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7 · </a:t>
            </a:r>
          </a:p>
          <a:p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Case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postale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· 3001 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Berne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· Suisse</a:t>
            </a:r>
          </a:p>
          <a:p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+41 31 306 93 42 </a:t>
            </a:r>
          </a:p>
          <a:p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biodiversity.ch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· @</a:t>
            </a:r>
            <a:r>
              <a:rPr lang="de-CH" sz="2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biodiversityCH</a:t>
            </a:r>
            <a:b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email: </a:t>
            </a:r>
            <a: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biodiversity@scnat.ch</a:t>
            </a:r>
            <a:br>
              <a:rPr lang="de-CH" sz="2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</a:br>
            <a:endParaRPr lang="de-DE" sz="24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0DFFDA9-4C88-3D4A-A8E3-FE3669F97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306" y="1640531"/>
            <a:ext cx="4421152" cy="5632311"/>
          </a:xfrm>
        </p:spPr>
      </p:pic>
    </p:spTree>
    <p:extLst>
      <p:ext uri="{BB962C8B-B14F-4D97-AF65-F5344CB8AC3E}">
        <p14:creationId xmlns:p14="http://schemas.microsoft.com/office/powerpoint/2010/main" val="50816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E90840DB-C616-D54A-A869-6912DEA28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5216" y="-595755"/>
            <a:ext cx="12192000" cy="8629006"/>
          </a:xfrm>
          <a:prstGeom prst="rect">
            <a:avLst/>
          </a:prstGeom>
        </p:spPr>
      </p:pic>
      <p:sp>
        <p:nvSpPr>
          <p:cNvPr id="7" name="Rectangle avec un coin arrondi 5">
            <a:extLst>
              <a:ext uri="{FF2B5EF4-FFF2-40B4-BE49-F238E27FC236}">
                <a16:creationId xmlns:a16="http://schemas.microsoft.com/office/drawing/2014/main" id="{F0C539B1-BCE7-834C-ACA3-1D298D4D554F}"/>
              </a:ext>
            </a:extLst>
          </p:cNvPr>
          <p:cNvSpPr/>
          <p:nvPr/>
        </p:nvSpPr>
        <p:spPr>
          <a:xfrm rot="10800000">
            <a:off x="878666" y="5986084"/>
            <a:ext cx="9161015" cy="1446550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4DE772-DB22-E942-B11C-824FC582F4F6}"/>
              </a:ext>
            </a:extLst>
          </p:cNvPr>
          <p:cNvSpPr txBox="1"/>
          <p:nvPr/>
        </p:nvSpPr>
        <p:spPr>
          <a:xfrm>
            <a:off x="657432" y="6018742"/>
            <a:ext cx="9400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Chaque</a:t>
            </a:r>
            <a:r>
              <a:rPr lang="de-CH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espèce</a:t>
            </a:r>
            <a:r>
              <a:rPr lang="de-CH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a le </a:t>
            </a:r>
            <a:r>
              <a:rPr lang="de-CH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même</a:t>
            </a:r>
            <a:r>
              <a:rPr lang="de-CH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CH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droit</a:t>
            </a:r>
            <a:r>
              <a:rPr lang="de-CH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à la </a:t>
            </a:r>
            <a:r>
              <a:rPr lang="de-CH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vie</a:t>
            </a:r>
            <a:r>
              <a:rPr lang="de-CH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</a:p>
          <a:p>
            <a:pPr algn="ctr"/>
            <a:r>
              <a:rPr lang="de-CH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et à </a:t>
            </a:r>
            <a:r>
              <a:rPr lang="de-CH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l’épanouissement</a:t>
            </a:r>
            <a:r>
              <a:rPr lang="de-CH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4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D63D29-6714-3047-A5E3-1203B1947290}"/>
              </a:ext>
            </a:extLst>
          </p:cNvPr>
          <p:cNvSpPr txBox="1"/>
          <p:nvPr/>
        </p:nvSpPr>
        <p:spPr>
          <a:xfrm rot="16200000">
            <a:off x="-2897760" y="4235685"/>
            <a:ext cx="6251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intrinsèque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Daniel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Trim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/ Comedy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Wildlife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Awards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0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0E70029-2917-314A-B9A0-BF1F1E43A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094" y="0"/>
            <a:ext cx="12192000" cy="8135625"/>
          </a:xfrm>
          <a:prstGeom prst="rect">
            <a:avLst/>
          </a:prstGeom>
        </p:spPr>
      </p:pic>
      <p:sp>
        <p:nvSpPr>
          <p:cNvPr id="8" name="Rectangle avec un coin arrondi 5">
            <a:extLst>
              <a:ext uri="{FF2B5EF4-FFF2-40B4-BE49-F238E27FC236}">
                <a16:creationId xmlns:a16="http://schemas.microsoft.com/office/drawing/2014/main" id="{E3BCB2AF-ED00-0743-B6E1-73F22774DA50}"/>
              </a:ext>
            </a:extLst>
          </p:cNvPr>
          <p:cNvSpPr/>
          <p:nvPr/>
        </p:nvSpPr>
        <p:spPr>
          <a:xfrm rot="10800000">
            <a:off x="579022" y="395205"/>
            <a:ext cx="9500642" cy="2677654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40B3D3-9422-0549-98E3-FDA116BD4710}"/>
              </a:ext>
            </a:extLst>
          </p:cNvPr>
          <p:cNvSpPr txBox="1"/>
          <p:nvPr/>
        </p:nvSpPr>
        <p:spPr>
          <a:xfrm>
            <a:off x="712834" y="422466"/>
            <a:ext cx="91967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La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dynamique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naturelle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peut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se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développer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librement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dans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régions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où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humains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sont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tout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au plus des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visiteurs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et non des </a:t>
            </a:r>
            <a:r>
              <a:rPr lang="de-DE" sz="42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habitants</a:t>
            </a:r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</a:p>
          <a:p>
            <a:r>
              <a:rPr lang="de-DE" sz="42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423726F-7318-B040-B353-11831DD23689}"/>
              </a:ext>
            </a:extLst>
          </p:cNvPr>
          <p:cNvSpPr txBox="1"/>
          <p:nvPr/>
        </p:nvSpPr>
        <p:spPr>
          <a:xfrm rot="16200000">
            <a:off x="-2582518" y="4677821"/>
            <a:ext cx="5535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intrinsèque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Roie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Galitz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/ Comedy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Wildlife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</a:t>
            </a:r>
            <a:r>
              <a:rPr lang="de-CH" sz="1200" dirty="0" err="1">
                <a:solidFill>
                  <a:srgbClr val="FFFFFF"/>
                </a:solidFill>
                <a:latin typeface="Avenir Next Condensed" panose="020B0506020202020204" pitchFamily="34" charset="0"/>
              </a:rPr>
              <a:t>Photography</a:t>
            </a:r>
            <a:r>
              <a:rPr lang="de-CH" sz="1200" dirty="0">
                <a:solidFill>
                  <a:srgbClr val="FFFFFF"/>
                </a:solidFill>
                <a:latin typeface="Avenir Next Condensed" panose="020B0506020202020204" pitchFamily="34" charset="0"/>
              </a:rPr>
              <a:t> Award</a:t>
            </a:r>
          </a:p>
        </p:txBody>
      </p:sp>
    </p:spTree>
    <p:extLst>
      <p:ext uri="{BB962C8B-B14F-4D97-AF65-F5344CB8AC3E}">
        <p14:creationId xmlns:p14="http://schemas.microsoft.com/office/powerpoint/2010/main" val="261088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59A6F7D-385E-C44A-A51B-D1BAFB041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475"/>
          <a:stretch/>
        </p:blipFill>
        <p:spPr>
          <a:xfrm>
            <a:off x="-9874" y="-1124460"/>
            <a:ext cx="13683343" cy="9103809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046468E3-ACBC-8B44-89D9-9D3DEE2202DE}"/>
              </a:ext>
            </a:extLst>
          </p:cNvPr>
          <p:cNvSpPr/>
          <p:nvPr/>
        </p:nvSpPr>
        <p:spPr>
          <a:xfrm rot="10800000">
            <a:off x="1211118" y="261250"/>
            <a:ext cx="8464507" cy="156652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EAD413-887C-6847-A016-D5FEC539EE96}"/>
              </a:ext>
            </a:extLst>
          </p:cNvPr>
          <p:cNvSpPr txBox="1"/>
          <p:nvPr/>
        </p:nvSpPr>
        <p:spPr>
          <a:xfrm>
            <a:off x="1379269" y="381229"/>
            <a:ext cx="81475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latin typeface="Avenir Next Condensed" panose="020B0506020202020204" pitchFamily="34" charset="0"/>
              </a:rPr>
              <a:t>La </a:t>
            </a:r>
            <a:r>
              <a:rPr lang="de-DE" sz="4400" b="1" dirty="0" err="1">
                <a:latin typeface="Avenir Next Condensed" panose="020B0506020202020204" pitchFamily="34" charset="0"/>
              </a:rPr>
              <a:t>diversité</a:t>
            </a:r>
            <a:r>
              <a:rPr lang="de-DE" sz="4400" b="1" dirty="0">
                <a:latin typeface="Avenir Next Condensed" panose="020B0506020202020204" pitchFamily="34" charset="0"/>
              </a:rPr>
              <a:t> </a:t>
            </a:r>
            <a:r>
              <a:rPr lang="de-DE" sz="4400" b="1" dirty="0" err="1">
                <a:latin typeface="Avenir Next Condensed" panose="020B0506020202020204" pitchFamily="34" charset="0"/>
              </a:rPr>
              <a:t>génétique</a:t>
            </a:r>
            <a:r>
              <a:rPr lang="de-DE" sz="4400" b="1" dirty="0">
                <a:latin typeface="Avenir Next Condensed" panose="020B0506020202020204" pitchFamily="34" charset="0"/>
              </a:rPr>
              <a:t> </a:t>
            </a:r>
            <a:r>
              <a:rPr lang="de-DE" sz="4400" b="1" dirty="0" err="1">
                <a:latin typeface="Avenir Next Condensed" panose="020B0506020202020204" pitchFamily="34" charset="0"/>
              </a:rPr>
              <a:t>est</a:t>
            </a:r>
            <a:r>
              <a:rPr lang="de-DE" sz="4400" b="1" dirty="0">
                <a:latin typeface="Avenir Next Condensed" panose="020B0506020202020204" pitchFamily="34" charset="0"/>
              </a:rPr>
              <a:t> à la </a:t>
            </a:r>
            <a:r>
              <a:rPr lang="de-DE" sz="4400" b="1" dirty="0" err="1">
                <a:latin typeface="Avenir Next Condensed" panose="020B0506020202020204" pitchFamily="34" charset="0"/>
              </a:rPr>
              <a:t>base</a:t>
            </a:r>
            <a:r>
              <a:rPr lang="de-DE" sz="4400" b="1" dirty="0">
                <a:latin typeface="Avenir Next Condensed" panose="020B0506020202020204" pitchFamily="34" charset="0"/>
              </a:rPr>
              <a:t> </a:t>
            </a:r>
          </a:p>
          <a:p>
            <a:r>
              <a:rPr lang="de-DE" sz="4400" b="1" dirty="0">
                <a:latin typeface="Avenir Next Condensed" panose="020B0506020202020204" pitchFamily="34" charset="0"/>
              </a:rPr>
              <a:t>de </a:t>
            </a:r>
            <a:r>
              <a:rPr lang="de-DE" sz="4400" b="1" dirty="0" err="1">
                <a:latin typeface="Avenir Next Condensed" panose="020B0506020202020204" pitchFamily="34" charset="0"/>
              </a:rPr>
              <a:t>l'évolution</a:t>
            </a:r>
            <a:r>
              <a:rPr lang="de-DE" sz="4400" b="1" dirty="0">
                <a:latin typeface="Avenir Next Condensed" panose="020B0506020202020204" pitchFamily="34" charset="0"/>
              </a:rPr>
              <a:t> des </a:t>
            </a:r>
            <a:r>
              <a:rPr lang="de-DE" sz="4400" b="1" dirty="0" err="1">
                <a:latin typeface="Avenir Next Condensed" panose="020B0506020202020204" pitchFamily="34" charset="0"/>
              </a:rPr>
              <a:t>espèces</a:t>
            </a:r>
            <a:r>
              <a:rPr lang="de-DE" sz="4400" b="1" dirty="0">
                <a:latin typeface="Avenir Next Condensed" panose="020B0506020202020204" pitchFamily="34" charset="0"/>
              </a:rPr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005ECC-5250-F84F-9461-AC8EC23AF113}"/>
              </a:ext>
            </a:extLst>
          </p:cNvPr>
          <p:cNvSpPr txBox="1"/>
          <p:nvPr/>
        </p:nvSpPr>
        <p:spPr>
          <a:xfrm rot="16200000">
            <a:off x="-3800294" y="3528559"/>
            <a:ext cx="7843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intrinsèque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             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commons.wikimedia.org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/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wiki</a:t>
            </a:r>
            <a:r>
              <a:rPr lang="de-CH" sz="1200" dirty="0">
                <a:solidFill>
                  <a:srgbClr val="5B6468"/>
                </a:solidFill>
                <a:latin typeface="Avenir Next Condensed" panose="020B0506020202020204" pitchFamily="34" charset="0"/>
              </a:rPr>
              <a:t>/</a:t>
            </a:r>
            <a:r>
              <a:rPr lang="de-CH" sz="1200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File:The_assemblage_of_colours.jpg</a:t>
            </a:r>
            <a:endParaRPr lang="de-CH" sz="1200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05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ECC181F-98E8-5542-88BB-300FEC5F9B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29592"/>
            <a:ext cx="10691812" cy="8018858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76D6B892-F1CC-5944-8E92-90478BDFF80F}"/>
              </a:ext>
            </a:extLst>
          </p:cNvPr>
          <p:cNvSpPr/>
          <p:nvPr/>
        </p:nvSpPr>
        <p:spPr>
          <a:xfrm rot="10800000">
            <a:off x="707269" y="5330239"/>
            <a:ext cx="9483881" cy="2123657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CCB152-D521-E842-8EC2-B7255D6FFC33}"/>
              </a:ext>
            </a:extLst>
          </p:cNvPr>
          <p:cNvSpPr txBox="1"/>
          <p:nvPr/>
        </p:nvSpPr>
        <p:spPr>
          <a:xfrm>
            <a:off x="798283" y="5330242"/>
            <a:ext cx="94838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Les habitats et les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organismes</a:t>
            </a:r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de la Terre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sont</a:t>
            </a:r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le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résultat</a:t>
            </a:r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d'une</a:t>
            </a:r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évolution</a:t>
            </a:r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vieille</a:t>
            </a:r>
            <a:endParaRPr lang="en-US" sz="44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  <a:p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de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plusieurs</a:t>
            </a:r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 millions </a:t>
            </a:r>
            <a:r>
              <a:rPr lang="en-US" sz="4400" b="1" dirty="0" err="1">
                <a:solidFill>
                  <a:srgbClr val="5B6468"/>
                </a:solidFill>
                <a:latin typeface="Avenir Next Condensed" panose="020B0506020202020204" pitchFamily="34" charset="0"/>
              </a:rPr>
              <a:t>d'années</a:t>
            </a:r>
            <a:r>
              <a:rPr lang="en-US" sz="4400" b="1" dirty="0">
                <a:solidFill>
                  <a:srgbClr val="5B6468"/>
                </a:solidFill>
                <a:latin typeface="Avenir Next Condensed" panose="020B0506020202020204" pitchFamily="34" charset="0"/>
              </a:rPr>
              <a:t>. </a:t>
            </a:r>
            <a:endParaRPr lang="de-DE" sz="4400" b="1" dirty="0">
              <a:solidFill>
                <a:srgbClr val="5B6468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27A8DB-C04A-5F42-97B5-1D99FCE23F91}"/>
              </a:ext>
            </a:extLst>
          </p:cNvPr>
          <p:cNvSpPr txBox="1"/>
          <p:nvPr/>
        </p:nvSpPr>
        <p:spPr>
          <a:xfrm rot="16200000">
            <a:off x="-2286232" y="4955060"/>
            <a:ext cx="4942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intrinsèque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Gregor Klaus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493F1C3-DCB5-F744-99AE-D37F0E47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81327"/>
            <a:ext cx="12192000" cy="9122484"/>
          </a:xfrm>
          <a:prstGeom prst="rect">
            <a:avLst/>
          </a:prstGeom>
        </p:spPr>
      </p:pic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0488E971-FF3D-BC42-9005-48F774CB9E98}"/>
              </a:ext>
            </a:extLst>
          </p:cNvPr>
          <p:cNvSpPr/>
          <p:nvPr/>
        </p:nvSpPr>
        <p:spPr>
          <a:xfrm rot="10800000">
            <a:off x="384695" y="1984994"/>
            <a:ext cx="10054703" cy="1387538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6F56DF1-5337-E24F-B89C-0AEE9DF6AD8F}"/>
              </a:ext>
            </a:extLst>
          </p:cNvPr>
          <p:cNvSpPr txBox="1"/>
          <p:nvPr/>
        </p:nvSpPr>
        <p:spPr>
          <a:xfrm>
            <a:off x="384695" y="2002199"/>
            <a:ext cx="10691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200" b="1"/>
            </a:lvl1pPr>
          </a:lstStyle>
          <a:p>
            <a:pPr algn="l"/>
            <a:r>
              <a:rPr lang="de-CH" dirty="0">
                <a:latin typeface="Avenir Next Condensed" panose="020B0506020202020204" pitchFamily="34" charset="0"/>
              </a:rPr>
              <a:t>La </a:t>
            </a:r>
            <a:r>
              <a:rPr lang="de-CH" dirty="0" err="1">
                <a:latin typeface="Avenir Next Condensed" panose="020B0506020202020204" pitchFamily="34" charset="0"/>
              </a:rPr>
              <a:t>biodiversité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doit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être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protégée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pour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son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intérêt</a:t>
            </a:r>
            <a:r>
              <a:rPr lang="de-CH" dirty="0">
                <a:latin typeface="Avenir Next Condensed" panose="020B0506020202020204" pitchFamily="34" charset="0"/>
              </a:rPr>
              <a:t> propre, </a:t>
            </a:r>
            <a:r>
              <a:rPr lang="de-CH" dirty="0" err="1">
                <a:latin typeface="Avenir Next Condensed" panose="020B0506020202020204" pitchFamily="34" charset="0"/>
              </a:rPr>
              <a:t>car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elle</a:t>
            </a:r>
            <a:r>
              <a:rPr lang="de-CH" dirty="0">
                <a:latin typeface="Avenir Next Condensed" panose="020B0506020202020204" pitchFamily="34" charset="0"/>
              </a:rPr>
              <a:t> ne </a:t>
            </a:r>
            <a:r>
              <a:rPr lang="de-CH" dirty="0" err="1">
                <a:latin typeface="Avenir Next Condensed" panose="020B0506020202020204" pitchFamily="34" charset="0"/>
              </a:rPr>
              <a:t>peut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être</a:t>
            </a:r>
            <a:r>
              <a:rPr lang="de-CH" dirty="0">
                <a:latin typeface="Avenir Next Condensed" panose="020B0506020202020204" pitchFamily="34" charset="0"/>
              </a:rPr>
              <a:t> </a:t>
            </a:r>
            <a:r>
              <a:rPr lang="de-CH" dirty="0" err="1">
                <a:latin typeface="Avenir Next Condensed" panose="020B0506020202020204" pitchFamily="34" charset="0"/>
              </a:rPr>
              <a:t>remplacée</a:t>
            </a:r>
            <a:r>
              <a:rPr lang="de-CH" dirty="0">
                <a:latin typeface="Avenir Next Condensed" panose="020B0506020202020204" pitchFamily="34" charset="0"/>
              </a:rPr>
              <a:t>. </a:t>
            </a:r>
            <a:endParaRPr lang="de-DE" dirty="0">
              <a:latin typeface="Avenir Next Condensed" panose="020B0506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80750F-2273-8C41-95C3-0E7953B1E1B1}"/>
              </a:ext>
            </a:extLst>
          </p:cNvPr>
          <p:cNvSpPr txBox="1"/>
          <p:nvPr/>
        </p:nvSpPr>
        <p:spPr>
          <a:xfrm rot="16200000">
            <a:off x="-2222299" y="5029313"/>
            <a:ext cx="4815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Catégorie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intrinsèque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  </a:t>
            </a:r>
            <a:r>
              <a:rPr lang="de-CH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Photo</a:t>
            </a:r>
            <a:r>
              <a:rPr lang="de-CH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: </a:t>
            </a:r>
            <a:r>
              <a:rPr lang="de-DE" sz="12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Beat Schaffner, </a:t>
            </a:r>
            <a:r>
              <a:rPr lang="de-DE" sz="12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www.naturPhoto-schaffner.ch</a:t>
            </a:r>
            <a:endParaRPr lang="de-CH" sz="12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86300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SCNAT 2020">
      <a:dk1>
        <a:srgbClr val="5A616A"/>
      </a:dk1>
      <a:lt1>
        <a:srgbClr val="FFFFFF"/>
      </a:lt1>
      <a:dk2>
        <a:srgbClr val="E95057"/>
      </a:dk2>
      <a:lt2>
        <a:srgbClr val="E7E6E6"/>
      </a:lt2>
      <a:accent1>
        <a:srgbClr val="50AEE1"/>
      </a:accent1>
      <a:accent2>
        <a:srgbClr val="22567C"/>
      </a:accent2>
      <a:accent3>
        <a:srgbClr val="83BF63"/>
      </a:accent3>
      <a:accent4>
        <a:srgbClr val="008657"/>
      </a:accent4>
      <a:accent5>
        <a:srgbClr val="FFCD00"/>
      </a:accent5>
      <a:accent6>
        <a:srgbClr val="F18700"/>
      </a:accent6>
      <a:hlink>
        <a:srgbClr val="EA5159"/>
      </a:hlink>
      <a:folHlink>
        <a:srgbClr val="BA19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9" id="{80734A06-897C-1348-A592-179CCBE2E248}" vid="{B6FF6210-F3B0-BF4B-A25D-D82609A5280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1_Benutzerdefiniertes Design</Template>
  <TotalTime>0</TotalTime>
  <Words>10976</Words>
  <Application>Microsoft Macintosh PowerPoint</Application>
  <PresentationFormat>Benutzerdefiniert</PresentationFormat>
  <Paragraphs>686</Paragraphs>
  <Slides>42</Slides>
  <Notes>41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51" baseType="lpstr">
      <vt:lpstr>Arial</vt:lpstr>
      <vt:lpstr>Arial Narrow</vt:lpstr>
      <vt:lpstr>Avenir Next Condensed</vt:lpstr>
      <vt:lpstr>Calibri</vt:lpstr>
      <vt:lpstr>CharisSIL</vt:lpstr>
      <vt:lpstr>LucidaGrande</vt:lpstr>
      <vt:lpstr>Menlo-Regular</vt:lpstr>
      <vt:lpstr>Symbol</vt:lpstr>
      <vt:lpstr>1_Benutzerdefiniertes Design</vt:lpstr>
      <vt:lpstr>PowerPoint-Präsentation</vt:lpstr>
      <vt:lpstr>« La diversité biologique:  elle est centrale pour notre survie, notre culture, identité et joie de vivre »</vt:lpstr>
      <vt:lpstr>Arguments pour la sauvegarde de la biodiversité</vt:lpstr>
      <vt:lpstr>Arguments pour la sauvegarde de la biodiversité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Arguments pour la sauvegarde de la biodiversité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Andres Jordi</dc:creator>
  <cp:lastModifiedBy>Eva Spehn</cp:lastModifiedBy>
  <cp:revision>386</cp:revision>
  <cp:lastPrinted>2019-08-20T12:42:48Z</cp:lastPrinted>
  <dcterms:created xsi:type="dcterms:W3CDTF">2019-12-19T12:45:05Z</dcterms:created>
  <dcterms:modified xsi:type="dcterms:W3CDTF">2020-04-27T10:22:45Z</dcterms:modified>
</cp:coreProperties>
</file>