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8"/>
  </p:notesMasterIdLst>
  <p:sldIdLst>
    <p:sldId id="272" r:id="rId2"/>
    <p:sldId id="274" r:id="rId3"/>
    <p:sldId id="273" r:id="rId4"/>
    <p:sldId id="259" r:id="rId5"/>
    <p:sldId id="275" r:id="rId6"/>
    <p:sldId id="276" r:id="rId7"/>
    <p:sldId id="279" r:id="rId8"/>
    <p:sldId id="280" r:id="rId9"/>
    <p:sldId id="282" r:id="rId10"/>
    <p:sldId id="283" r:id="rId11"/>
    <p:sldId id="278" r:id="rId12"/>
    <p:sldId id="286" r:id="rId13"/>
    <p:sldId id="269" r:id="rId14"/>
    <p:sldId id="284" r:id="rId15"/>
    <p:sldId id="287" r:id="rId16"/>
    <p:sldId id="281" r:id="rId17"/>
  </p:sldIdLst>
  <p:sldSz cx="9144000" cy="6858000" type="screen4x3"/>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5" autoAdjust="0"/>
    <p:restoredTop sz="89371" autoAdjust="0"/>
  </p:normalViewPr>
  <p:slideViewPr>
    <p:cSldViewPr snapToGrid="0" snapToObjects="1">
      <p:cViewPr>
        <p:scale>
          <a:sx n="66" d="100"/>
          <a:sy n="66" d="100"/>
        </p:scale>
        <p:origin x="876" y="-6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5" d="100"/>
          <a:sy n="85" d="100"/>
        </p:scale>
        <p:origin x="-3834"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91FEC2C3-AD99-429D-BDED-BE5135982E17}" type="datetimeFigureOut">
              <a:rPr lang="de-DE" smtClean="0"/>
              <a:pPr/>
              <a:t>08.06.2016</a:t>
            </a:fld>
            <a:endParaRPr lang="de-AT"/>
          </a:p>
        </p:txBody>
      </p:sp>
      <p:sp>
        <p:nvSpPr>
          <p:cNvPr id="4" name="Folienbildplatzhalt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4D781777-5DAA-4199-B7B3-71FD91CB0F34}" type="slidenum">
              <a:rPr lang="de-AT" smtClean="0"/>
              <a:pPr/>
              <a:t>‹Nr.›</a:t>
            </a:fld>
            <a:endParaRPr lang="de-AT"/>
          </a:p>
        </p:txBody>
      </p:sp>
    </p:spTree>
    <p:extLst>
      <p:ext uri="{BB962C8B-B14F-4D97-AF65-F5344CB8AC3E}">
        <p14:creationId xmlns:p14="http://schemas.microsoft.com/office/powerpoint/2010/main" val="236946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a:t>
            </a:fld>
            <a:endParaRPr lang="de-AT"/>
          </a:p>
        </p:txBody>
      </p:sp>
    </p:spTree>
    <p:extLst>
      <p:ext uri="{BB962C8B-B14F-4D97-AF65-F5344CB8AC3E}">
        <p14:creationId xmlns:p14="http://schemas.microsoft.com/office/powerpoint/2010/main" val="2365519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smtClean="0">
                <a:latin typeface="Arial" panose="020B0604020202020204" pitchFamily="34" charset="0"/>
                <a:cs typeface="Arial" panose="020B0604020202020204" pitchFamily="34" charset="0"/>
                <a:sym typeface="Wingdings" panose="05000000000000000000" pitchFamily="2" charset="2"/>
              </a:rPr>
              <a:t>WENIGER ist MEHR</a:t>
            </a:r>
          </a:p>
          <a:p>
            <a:r>
              <a:rPr lang="de-AT" sz="1200" dirty="0" smtClean="0">
                <a:latin typeface="Arial" panose="020B0604020202020204" pitchFamily="34" charset="0"/>
                <a:cs typeface="Arial" panose="020B0604020202020204" pitchFamily="34" charset="0"/>
                <a:sym typeface="Wingdings" panose="05000000000000000000" pitchFamily="2" charset="2"/>
              </a:rPr>
              <a:t>Wenn durch die Kommunikation eine Verhaltensänderung erreicht 	werden soll, dann sind direkte Interaktion, Motivation und konkrete Vorschläge notwendig </a:t>
            </a:r>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12</a:t>
            </a:fld>
            <a:endParaRPr lang="de-AT"/>
          </a:p>
        </p:txBody>
      </p:sp>
    </p:spTree>
    <p:extLst>
      <p:ext uri="{BB962C8B-B14F-4D97-AF65-F5344CB8AC3E}">
        <p14:creationId xmlns:p14="http://schemas.microsoft.com/office/powerpoint/2010/main" val="1037514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smtClean="0">
                <a:latin typeface="Arial" panose="020B0604020202020204" pitchFamily="34" charset="0"/>
                <a:cs typeface="Arial" panose="020B0604020202020204" pitchFamily="34" charset="0"/>
                <a:sym typeface="Wingdings" panose="05000000000000000000" pitchFamily="2" charset="2"/>
              </a:rPr>
              <a:t>WENIGER ist MEHR</a:t>
            </a:r>
          </a:p>
          <a:p>
            <a:r>
              <a:rPr lang="de-AT" sz="1200" dirty="0" smtClean="0">
                <a:latin typeface="Arial" panose="020B0604020202020204" pitchFamily="34" charset="0"/>
                <a:cs typeface="Arial" panose="020B0604020202020204" pitchFamily="34" charset="0"/>
                <a:sym typeface="Wingdings" panose="05000000000000000000" pitchFamily="2" charset="2"/>
              </a:rPr>
              <a:t>Wenn durch die Kommunikation eine Verhaltensänderung erreicht 	werden soll, dann sind direkte Interaktion, Motivation und konkrete Vorschläge notwendig </a:t>
            </a:r>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13</a:t>
            </a:fld>
            <a:endParaRPr lang="de-AT"/>
          </a:p>
        </p:txBody>
      </p:sp>
    </p:spTree>
    <p:extLst>
      <p:ext uri="{BB962C8B-B14F-4D97-AF65-F5344CB8AC3E}">
        <p14:creationId xmlns:p14="http://schemas.microsoft.com/office/powerpoint/2010/main" val="103751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smtClean="0">
                <a:latin typeface="Arial" panose="020B0604020202020204" pitchFamily="34" charset="0"/>
                <a:cs typeface="Arial" panose="020B0604020202020204" pitchFamily="34" charset="0"/>
                <a:sym typeface="Wingdings" panose="05000000000000000000" pitchFamily="2" charset="2"/>
              </a:rPr>
              <a:t>WENIGER ist MEHR</a:t>
            </a:r>
          </a:p>
          <a:p>
            <a:r>
              <a:rPr lang="de-AT" sz="1200" dirty="0" smtClean="0">
                <a:latin typeface="Arial" panose="020B0604020202020204" pitchFamily="34" charset="0"/>
                <a:cs typeface="Arial" panose="020B0604020202020204" pitchFamily="34" charset="0"/>
                <a:sym typeface="Wingdings" panose="05000000000000000000" pitchFamily="2" charset="2"/>
              </a:rPr>
              <a:t>Wenn durch die Kommunikation eine Verhaltensänderung erreicht 	werden soll, dann sind direkte Interaktion, Motivation und konkrete Vorschläge notwendig </a:t>
            </a:r>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14</a:t>
            </a:fld>
            <a:endParaRPr lang="de-AT"/>
          </a:p>
        </p:txBody>
      </p:sp>
    </p:spTree>
    <p:extLst>
      <p:ext uri="{BB962C8B-B14F-4D97-AF65-F5344CB8AC3E}">
        <p14:creationId xmlns:p14="http://schemas.microsoft.com/office/powerpoint/2010/main" val="1037514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smtClean="0">
                <a:latin typeface="Arial" panose="020B0604020202020204" pitchFamily="34" charset="0"/>
                <a:cs typeface="Arial" panose="020B0604020202020204" pitchFamily="34" charset="0"/>
                <a:sym typeface="Wingdings" panose="05000000000000000000" pitchFamily="2" charset="2"/>
              </a:rPr>
              <a:t>WENIGER ist MEHR</a:t>
            </a:r>
          </a:p>
          <a:p>
            <a:r>
              <a:rPr lang="de-AT" sz="1200" dirty="0" smtClean="0">
                <a:latin typeface="Arial" panose="020B0604020202020204" pitchFamily="34" charset="0"/>
                <a:cs typeface="Arial" panose="020B0604020202020204" pitchFamily="34" charset="0"/>
                <a:sym typeface="Wingdings" panose="05000000000000000000" pitchFamily="2" charset="2"/>
              </a:rPr>
              <a:t>Wenn durch die Kommunikation eine Verhaltensänderung erreicht 	werden soll, dann sind direkte Interaktion, Motivation und konkrete Vorschläge notwendig </a:t>
            </a:r>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15</a:t>
            </a:fld>
            <a:endParaRPr lang="de-AT"/>
          </a:p>
        </p:txBody>
      </p:sp>
    </p:spTree>
    <p:extLst>
      <p:ext uri="{BB962C8B-B14F-4D97-AF65-F5344CB8AC3E}">
        <p14:creationId xmlns:p14="http://schemas.microsoft.com/office/powerpoint/2010/main" val="1037514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16</a:t>
            </a:fld>
            <a:endParaRPr lang="de-AT"/>
          </a:p>
        </p:txBody>
      </p:sp>
      <p:sp>
        <p:nvSpPr>
          <p:cNvPr id="5" name="Datumsplatzhalter 4"/>
          <p:cNvSpPr>
            <a:spLocks noGrp="1"/>
          </p:cNvSpPr>
          <p:nvPr>
            <p:ph type="dt" idx="11"/>
          </p:nvPr>
        </p:nvSpPr>
        <p:spPr/>
        <p:txBody>
          <a:bodyPr/>
          <a:lstStyle/>
          <a:p>
            <a:r>
              <a:rPr lang="de-DE" smtClean="0"/>
              <a:t>17.04.2013</a:t>
            </a:r>
            <a:endParaRPr lang="de-AT"/>
          </a:p>
        </p:txBody>
      </p:sp>
    </p:spTree>
    <p:extLst>
      <p:ext uri="{BB962C8B-B14F-4D97-AF65-F5344CB8AC3E}">
        <p14:creationId xmlns:p14="http://schemas.microsoft.com/office/powerpoint/2010/main" val="146426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r>
              <a:rPr lang="de-DE" sz="1200" b="0" i="0" u="none" strike="noStrike" kern="1200" baseline="0" dirty="0" smtClean="0">
                <a:solidFill>
                  <a:schemeClr val="tx1"/>
                </a:solidFill>
                <a:latin typeface="+mn-lt"/>
                <a:ea typeface="+mn-ea"/>
                <a:cs typeface="+mn-cs"/>
              </a:rPr>
              <a:t>In der Literatur werden unterschiedliche Aspekte betont, die für die Kommunikation von Anpassung eine </a:t>
            </a:r>
            <a:r>
              <a:rPr lang="de-DE" sz="1200" b="1" i="0" u="none" strike="noStrike" kern="1200" baseline="0" dirty="0" smtClean="0">
                <a:solidFill>
                  <a:schemeClr val="tx1"/>
                </a:solidFill>
                <a:latin typeface="+mn-lt"/>
                <a:ea typeface="+mn-ea"/>
                <a:cs typeface="+mn-cs"/>
              </a:rPr>
              <a:t>Herausforderung </a:t>
            </a:r>
            <a:r>
              <a:rPr lang="de-DE" sz="1200" b="0" i="0" u="none" strike="noStrike" kern="1200" baseline="0" dirty="0" smtClean="0">
                <a:solidFill>
                  <a:schemeClr val="tx1"/>
                </a:solidFill>
                <a:latin typeface="+mn-lt"/>
                <a:ea typeface="+mn-ea"/>
                <a:cs typeface="+mn-cs"/>
              </a:rPr>
              <a:t>darstellen (siehe z.B. Moser 2006, 2010; WSCC 2007; </a:t>
            </a:r>
            <a:r>
              <a:rPr lang="de-DE" sz="1200" b="0" i="0" u="none" strike="noStrike" kern="1200" baseline="0" dirty="0" err="1" smtClean="0">
                <a:solidFill>
                  <a:schemeClr val="tx1"/>
                </a:solidFill>
                <a:latin typeface="+mn-lt"/>
                <a:ea typeface="+mn-ea"/>
                <a:cs typeface="+mn-cs"/>
              </a:rPr>
              <a:t>Budescu</a:t>
            </a:r>
            <a:r>
              <a:rPr lang="de-DE" sz="1200" b="0" i="0" u="none" strike="noStrike" kern="1200" baseline="0" dirty="0" smtClean="0">
                <a:solidFill>
                  <a:schemeClr val="tx1"/>
                </a:solidFill>
                <a:latin typeface="+mn-lt"/>
                <a:ea typeface="+mn-ea"/>
                <a:cs typeface="+mn-cs"/>
              </a:rPr>
              <a:t> et al. 2009; </a:t>
            </a:r>
            <a:r>
              <a:rPr lang="de-DE" sz="1200" b="0" i="0" u="none" strike="noStrike" kern="1200" baseline="0" dirty="0" err="1" smtClean="0">
                <a:solidFill>
                  <a:schemeClr val="tx1"/>
                </a:solidFill>
                <a:latin typeface="+mn-lt"/>
                <a:ea typeface="+mn-ea"/>
                <a:cs typeface="+mn-cs"/>
              </a:rPr>
              <a:t>Biesbroek</a:t>
            </a:r>
            <a:r>
              <a:rPr lang="de-DE" sz="1200" b="0" i="0" u="none" strike="noStrike" kern="1200" baseline="0" dirty="0" smtClean="0">
                <a:solidFill>
                  <a:schemeClr val="tx1"/>
                </a:solidFill>
                <a:latin typeface="+mn-lt"/>
                <a:ea typeface="+mn-ea"/>
                <a:cs typeface="+mn-cs"/>
              </a:rPr>
              <a:t> et al. 2010; Grothmann et al. 2011; Morton et al. 2011; </a:t>
            </a:r>
            <a:r>
              <a:rPr lang="de-DE" sz="1200" b="0" i="0" u="none" strike="noStrike" kern="1200" baseline="0" dirty="0" err="1" smtClean="0">
                <a:solidFill>
                  <a:schemeClr val="tx1"/>
                </a:solidFill>
                <a:latin typeface="+mn-lt"/>
                <a:ea typeface="+mn-ea"/>
                <a:cs typeface="+mn-cs"/>
              </a:rPr>
              <a:t>Nisbeth</a:t>
            </a:r>
            <a:r>
              <a:rPr lang="de-DE" sz="1200" b="0" i="0" u="none" strike="noStrike" kern="1200" baseline="0" dirty="0" smtClean="0">
                <a:solidFill>
                  <a:schemeClr val="tx1"/>
                </a:solidFill>
                <a:latin typeface="+mn-lt"/>
                <a:ea typeface="+mn-ea"/>
                <a:cs typeface="+mn-cs"/>
              </a:rPr>
              <a:t> 2012). </a:t>
            </a:r>
          </a:p>
          <a:p>
            <a:r>
              <a:rPr lang="de-DE" sz="1200" b="0" i="0" u="none" strike="noStrike" kern="1200" baseline="0" dirty="0" smtClean="0">
                <a:solidFill>
                  <a:schemeClr val="tx1"/>
                </a:solidFill>
                <a:latin typeface="+mn-lt"/>
                <a:ea typeface="+mn-ea"/>
                <a:cs typeface="+mn-cs"/>
              </a:rPr>
              <a:t>Eine große Herausforderung liegt bei den </a:t>
            </a:r>
            <a:r>
              <a:rPr lang="de-DE" sz="1200" b="1" i="0" u="none" strike="noStrike" kern="1200" baseline="0" dirty="0" smtClean="0">
                <a:solidFill>
                  <a:schemeClr val="tx1"/>
                </a:solidFill>
                <a:latin typeface="+mn-lt"/>
                <a:ea typeface="+mn-ea"/>
                <a:cs typeface="+mn-cs"/>
              </a:rPr>
              <a:t>Unsicherheiten </a:t>
            </a:r>
            <a:r>
              <a:rPr lang="de-DE" sz="1200" b="0" i="0" u="none" strike="noStrike" kern="1200" baseline="0" dirty="0" smtClean="0">
                <a:solidFill>
                  <a:schemeClr val="tx1"/>
                </a:solidFill>
                <a:latin typeface="+mn-lt"/>
                <a:ea typeface="+mn-ea"/>
                <a:cs typeface="+mn-cs"/>
              </a:rPr>
              <a:t>in Bezug auf die konkreten Auswirkungen des Klimawandels (z.B. </a:t>
            </a:r>
            <a:r>
              <a:rPr lang="de-DE" sz="1200" b="0" i="0" u="none" strike="noStrike" kern="1200" baseline="0" dirty="0" err="1" smtClean="0">
                <a:solidFill>
                  <a:schemeClr val="tx1"/>
                </a:solidFill>
                <a:latin typeface="+mn-lt"/>
                <a:ea typeface="+mn-ea"/>
                <a:cs typeface="+mn-cs"/>
              </a:rPr>
              <a:t>Budescu</a:t>
            </a:r>
            <a:r>
              <a:rPr lang="de-DE" sz="1200" b="0" i="0" u="none" strike="noStrike" kern="1200" baseline="0" dirty="0" smtClean="0">
                <a:solidFill>
                  <a:schemeClr val="tx1"/>
                </a:solidFill>
                <a:latin typeface="+mn-lt"/>
                <a:ea typeface="+mn-ea"/>
                <a:cs typeface="+mn-cs"/>
              </a:rPr>
              <a:t> et al. 2009; Morton et al. 2011; Grothmann et al. 2011). In den letzten Jahren haben zahlreiche Studien viel Wissen zu Klimamodellen und möglichen Auswirkungen des Klimawandels geliefert. Trotzdem bleiben Unsicherheiten bestehen: beispielsweise, ob und in welchem Ausmaß sich Extremwettereignisse verändern werden. Unsicher ist auch, wie sich die Auswirkungen des Klimawandels regional und lokal manifestieren werden. Somit ist zum Teil unklar, woran genau es sich anzupassen gilt und wer, wann und wie Anpassungsmaßnahmen umsetzen soll. Unabhängig von den bestehenden Unsicherheiten über den Klimawandel und dessen Folgen für Mensch und Umwelt herrscht jedoch weitgehend Einigkeit, dass Anpassungsmaßnahmen unumgänglich sind. </a:t>
            </a:r>
          </a:p>
          <a:p>
            <a:r>
              <a:rPr lang="de-DE" sz="1200" b="0" i="0" u="none" strike="noStrike" kern="1200" baseline="0" dirty="0" smtClean="0">
                <a:solidFill>
                  <a:schemeClr val="tx1"/>
                </a:solidFill>
                <a:latin typeface="+mn-lt"/>
                <a:ea typeface="+mn-ea"/>
                <a:cs typeface="+mn-cs"/>
              </a:rPr>
              <a:t>Der Themenbereich Klimawandel, -auswirkungen und -anpassung als Querschnittsmaterie umfasst verschiedene Sektoren, Lebensbereiche und AkteurInnen und ist somit durch eine </a:t>
            </a:r>
            <a:r>
              <a:rPr lang="de-DE" sz="1200" b="1" i="0" u="none" strike="noStrike" kern="1200" baseline="0" dirty="0" smtClean="0">
                <a:solidFill>
                  <a:schemeClr val="tx1"/>
                </a:solidFill>
                <a:latin typeface="+mn-lt"/>
                <a:ea typeface="+mn-ea"/>
                <a:cs typeface="+mn-cs"/>
              </a:rPr>
              <a:t>hohe Komplexität </a:t>
            </a:r>
            <a:r>
              <a:rPr lang="de-DE" sz="1200" b="0" i="0" u="none" strike="noStrike" kern="1200" baseline="0" dirty="0" smtClean="0">
                <a:solidFill>
                  <a:schemeClr val="tx1"/>
                </a:solidFill>
                <a:latin typeface="+mn-lt"/>
                <a:ea typeface="+mn-ea"/>
                <a:cs typeface="+mn-cs"/>
              </a:rPr>
              <a:t>charakterisiert. Eine weitere Herausforderung besteht darin, WIE konkrete Anpassungsmaßnahmen an die Betroffenen kommuniziert und kooperativ weiterentwickelt werden können. Dies ist zudem herausfordernd, da </a:t>
            </a:r>
            <a:r>
              <a:rPr lang="de-DE" sz="1200" b="1" i="0" u="none" strike="noStrike" kern="1200" baseline="0" dirty="0" smtClean="0">
                <a:solidFill>
                  <a:schemeClr val="tx1"/>
                </a:solidFill>
                <a:latin typeface="+mn-lt"/>
                <a:ea typeface="+mn-ea"/>
                <a:cs typeface="+mn-cs"/>
              </a:rPr>
              <a:t>Information nicht zwangsläufig zum Handeln </a:t>
            </a:r>
            <a:r>
              <a:rPr lang="de-DE" sz="1200" b="0" i="0" u="none" strike="noStrike" kern="1200" baseline="0" dirty="0" smtClean="0">
                <a:solidFill>
                  <a:schemeClr val="tx1"/>
                </a:solidFill>
                <a:latin typeface="+mn-lt"/>
                <a:ea typeface="+mn-ea"/>
                <a:cs typeface="+mn-cs"/>
              </a:rPr>
              <a:t>führt (z.B. Moser 2006; Grothmann et al. 2011). Menschen „filtern“, wenn sie zu viele Informationen bekommen. Oft „verpuffen“ somit Inhalte zu möglichen Anpassungsmaßnahmen ungehört, ungelesen und sind somit unwirksam. </a:t>
            </a:r>
          </a:p>
          <a:p>
            <a:r>
              <a:rPr lang="de-DE" sz="1200" b="0" i="0" u="none" strike="noStrike" kern="1200" baseline="0" dirty="0" smtClean="0">
                <a:solidFill>
                  <a:schemeClr val="tx1"/>
                </a:solidFill>
                <a:latin typeface="+mn-lt"/>
                <a:ea typeface="+mn-ea"/>
                <a:cs typeface="+mn-cs"/>
              </a:rPr>
              <a:t>Immer noch ist außerdem </a:t>
            </a:r>
            <a:r>
              <a:rPr lang="de-DE" sz="1200" b="1" i="0" u="none" strike="noStrike" kern="1200" baseline="0" dirty="0" smtClean="0">
                <a:solidFill>
                  <a:schemeClr val="tx1"/>
                </a:solidFill>
                <a:latin typeface="+mn-lt"/>
                <a:ea typeface="+mn-ea"/>
                <a:cs typeface="+mn-cs"/>
              </a:rPr>
              <a:t>Skeptizismus </a:t>
            </a:r>
            <a:r>
              <a:rPr lang="de-DE" sz="1200" b="0" i="0" u="none" strike="noStrike" kern="1200" baseline="0" dirty="0" smtClean="0">
                <a:solidFill>
                  <a:schemeClr val="tx1"/>
                </a:solidFill>
                <a:latin typeface="+mn-lt"/>
                <a:ea typeface="+mn-ea"/>
                <a:cs typeface="+mn-cs"/>
              </a:rPr>
              <a:t>in Bezug auf den Klimawandel verbreitet (z.B. Moser 2006; </a:t>
            </a:r>
            <a:r>
              <a:rPr lang="de-DE" sz="1200" b="0" i="0" u="none" strike="noStrike" kern="1200" baseline="0" dirty="0" err="1" smtClean="0">
                <a:solidFill>
                  <a:schemeClr val="tx1"/>
                </a:solidFill>
                <a:latin typeface="+mn-lt"/>
                <a:ea typeface="+mn-ea"/>
                <a:cs typeface="+mn-cs"/>
              </a:rPr>
              <a:t>Nisbeth</a:t>
            </a:r>
            <a:r>
              <a:rPr lang="de-DE" sz="1200" b="0" i="0" u="none" strike="noStrike" kern="1200" baseline="0" dirty="0" smtClean="0">
                <a:solidFill>
                  <a:schemeClr val="tx1"/>
                </a:solidFill>
                <a:latin typeface="+mn-lt"/>
                <a:ea typeface="+mn-ea"/>
                <a:cs typeface="+mn-cs"/>
              </a:rPr>
              <a:t> 2012). So ist ein Teil der Bevölkerung überzeugt, dass keine Veränderung des Klimas stattfindet und das Thema übertrieben dargestellt wird. Dies liegt zum Teil auch wiederum an den Unsicherheiten, mit denen die Klimamodelle behaftet sind. </a:t>
            </a:r>
          </a:p>
          <a:p>
            <a:r>
              <a:rPr lang="de-DE" sz="1200" b="0" i="0" u="none" strike="noStrike" kern="1200" baseline="0" dirty="0" smtClean="0">
                <a:solidFill>
                  <a:schemeClr val="tx1"/>
                </a:solidFill>
                <a:latin typeface="+mn-lt"/>
                <a:ea typeface="+mn-ea"/>
                <a:cs typeface="+mn-cs"/>
              </a:rPr>
              <a:t>Eine weitere Herausforderung für die Kommunikation ist die </a:t>
            </a:r>
            <a:r>
              <a:rPr lang="de-DE" sz="1200" b="1" i="0" u="none" strike="noStrike" kern="1200" baseline="0" dirty="0" smtClean="0">
                <a:solidFill>
                  <a:schemeClr val="tx1"/>
                </a:solidFill>
                <a:latin typeface="+mn-lt"/>
                <a:ea typeface="+mn-ea"/>
                <a:cs typeface="+mn-cs"/>
              </a:rPr>
              <a:t>globale Dimension </a:t>
            </a:r>
            <a:r>
              <a:rPr lang="de-DE" sz="1200" b="0" i="0" u="none" strike="noStrike" kern="1200" baseline="0" dirty="0" smtClean="0">
                <a:solidFill>
                  <a:schemeClr val="tx1"/>
                </a:solidFill>
                <a:latin typeface="+mn-lt"/>
                <a:ea typeface="+mn-ea"/>
                <a:cs typeface="+mn-cs"/>
              </a:rPr>
              <a:t>des Themas Klimawandel (z.B. WSCC 2007; Moser 2010). Einerseits bezieht sich diese Herausforderung auf den Klimaschutz: die notwendige Reduktion der Treibhausgasemissionen kann nur durch weltweite Anstrengungen erreicht werden. Andererseits werden weltweit erhebliche Auswirkungen prognostiziert, die auf die Menschen Kommunikation zur Anpassung an den Klimawandel </a:t>
            </a:r>
          </a:p>
          <a:p>
            <a:r>
              <a:rPr lang="en-GB" sz="1200" b="0" i="0" u="none" strike="noStrike" kern="1200" baseline="0" dirty="0" smtClean="0">
                <a:solidFill>
                  <a:schemeClr val="tx1"/>
                </a:solidFill>
                <a:latin typeface="+mn-lt"/>
                <a:ea typeface="+mn-ea"/>
                <a:cs typeface="+mn-cs"/>
              </a:rPr>
              <a:t>-10- </a:t>
            </a:r>
          </a:p>
          <a:p>
            <a:endParaRPr lang="en-GB"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durch den Klimawandel zukommen: beispielsweise der Anstieg des Meeresspiegels, die Zunahme von Flutkatastrophen sowie eine mögliche Abnahme von Niederschlägen in bereits jetzt sehr trockenen Gebieten. Angesichts dieser Szenarien kommen sich viele einzelne AkteurInnen vor Ort machtlos vor. Die Auswirkungen werden allerdings eher räumlich </a:t>
            </a:r>
            <a:r>
              <a:rPr lang="de-DE" sz="1200" b="0" i="0" u="none" strike="noStrike" kern="1200" baseline="0" dirty="0" err="1" smtClean="0">
                <a:solidFill>
                  <a:schemeClr val="tx1"/>
                </a:solidFill>
                <a:latin typeface="+mn-lt"/>
                <a:ea typeface="+mn-ea"/>
                <a:cs typeface="+mn-cs"/>
              </a:rPr>
              <a:t>distant</a:t>
            </a:r>
            <a:r>
              <a:rPr lang="de-DE" sz="1200" b="0" i="0" u="none" strike="noStrike" kern="1200" baseline="0" dirty="0" smtClean="0">
                <a:solidFill>
                  <a:schemeClr val="tx1"/>
                </a:solidFill>
                <a:latin typeface="+mn-lt"/>
                <a:ea typeface="+mn-ea"/>
                <a:cs typeface="+mn-cs"/>
              </a:rPr>
              <a:t> wahrgenommen (z.B. Meeresspiegelanstieg, Dürren in südlichen Ländern) – und in Mitteleuropa bzw. Österreich weniger dringlicher Bedarf zur Anpassung gesehen. </a:t>
            </a:r>
          </a:p>
          <a:p>
            <a:r>
              <a:rPr lang="de-DE" sz="1200" b="0" i="0" u="none" strike="noStrike" kern="1200" baseline="0" dirty="0" smtClean="0">
                <a:solidFill>
                  <a:schemeClr val="tx1"/>
                </a:solidFill>
                <a:latin typeface="+mn-lt"/>
                <a:ea typeface="+mn-ea"/>
                <a:cs typeface="+mn-cs"/>
              </a:rPr>
              <a:t>Besonders komplex ist die Situation zudem dadurch, dass viele Auswirkungen durch den Klimawandel vor allem die </a:t>
            </a:r>
            <a:r>
              <a:rPr lang="de-DE" sz="1200" b="1" i="0" u="none" strike="noStrike" kern="1200" baseline="0" dirty="0" smtClean="0">
                <a:solidFill>
                  <a:schemeClr val="tx1"/>
                </a:solidFill>
                <a:latin typeface="+mn-lt"/>
                <a:ea typeface="+mn-ea"/>
                <a:cs typeface="+mn-cs"/>
              </a:rPr>
              <a:t>Zukunft </a:t>
            </a:r>
            <a:r>
              <a:rPr lang="de-DE" sz="1200" b="0" i="0" u="none" strike="noStrike" kern="1200" baseline="0" dirty="0" smtClean="0">
                <a:solidFill>
                  <a:schemeClr val="tx1"/>
                </a:solidFill>
                <a:latin typeface="+mn-lt"/>
                <a:ea typeface="+mn-ea"/>
                <a:cs typeface="+mn-cs"/>
              </a:rPr>
              <a:t>betreffen (z.B. CRED 2009; Moser 2010). Für AkteurInnen, sei es in Politik, Verwaltung oder Öffentlichkeit, fehlt dadurch oftmals ein konkreter Anlass zum Handeln. Auch ist es für viele Bereiche ungewohnt, sich mit Aspekten auseinanderzusetzen, die erst in fernerer Zukunft - über gewohnte Handlungszeiträume hinaus - eintreten werden. </a:t>
            </a:r>
          </a:p>
          <a:p>
            <a:r>
              <a:rPr lang="de-DE" sz="1200" b="0" i="0" u="none" strike="noStrike" kern="1200" baseline="0" dirty="0" smtClean="0">
                <a:solidFill>
                  <a:schemeClr val="tx1"/>
                </a:solidFill>
                <a:latin typeface="+mn-lt"/>
                <a:ea typeface="+mn-ea"/>
                <a:cs typeface="+mn-cs"/>
              </a:rPr>
              <a:t>Zudem genießt die Frage der Klimawandelanpassung nicht höchste </a:t>
            </a:r>
            <a:r>
              <a:rPr lang="de-DE" sz="1200" b="1" i="0" u="none" strike="noStrike" kern="1200" baseline="0" dirty="0" smtClean="0">
                <a:solidFill>
                  <a:schemeClr val="tx1"/>
                </a:solidFill>
                <a:latin typeface="+mn-lt"/>
                <a:ea typeface="+mn-ea"/>
                <a:cs typeface="+mn-cs"/>
              </a:rPr>
              <a:t>politische Priorität </a:t>
            </a:r>
            <a:r>
              <a:rPr lang="de-DE" sz="1200" b="0" i="0" u="none" strike="noStrike" kern="1200" baseline="0" dirty="0" smtClean="0">
                <a:solidFill>
                  <a:schemeClr val="tx1"/>
                </a:solidFill>
                <a:latin typeface="+mn-lt"/>
                <a:ea typeface="+mn-ea"/>
                <a:cs typeface="+mn-cs"/>
              </a:rPr>
              <a:t>(z.B. </a:t>
            </a:r>
            <a:r>
              <a:rPr lang="de-DE" sz="1200" b="0" i="0" u="none" strike="noStrike" kern="1200" baseline="0" dirty="0" err="1" smtClean="0">
                <a:solidFill>
                  <a:schemeClr val="tx1"/>
                </a:solidFill>
                <a:latin typeface="+mn-lt"/>
                <a:ea typeface="+mn-ea"/>
                <a:cs typeface="+mn-cs"/>
              </a:rPr>
              <a:t>Nisbeth</a:t>
            </a:r>
            <a:r>
              <a:rPr lang="de-DE" sz="1200" b="0" i="0" u="none" strike="noStrike" kern="1200" baseline="0" dirty="0" smtClean="0">
                <a:solidFill>
                  <a:schemeClr val="tx1"/>
                </a:solidFill>
                <a:latin typeface="+mn-lt"/>
                <a:ea typeface="+mn-ea"/>
                <a:cs typeface="+mn-cs"/>
              </a:rPr>
              <a:t> 2012). Andere politische Themenfelder sind derzeit wichtiger und ggf. aktueller, so dass ein konkreter Anlass oder Handlungsdruck gegeben ist. </a:t>
            </a:r>
          </a:p>
          <a:p>
            <a:r>
              <a:rPr lang="de-DE" sz="1200" b="0" i="0" u="none" strike="noStrike" kern="1200" baseline="0" dirty="0" smtClean="0">
                <a:solidFill>
                  <a:schemeClr val="tx1"/>
                </a:solidFill>
                <a:latin typeface="+mn-lt"/>
                <a:ea typeface="+mn-ea"/>
                <a:cs typeface="+mn-cs"/>
              </a:rPr>
              <a:t>Gleichzeitig fehlt für viele </a:t>
            </a:r>
            <a:r>
              <a:rPr lang="de-DE" sz="1200" b="0" i="0" u="none" strike="noStrike" kern="1200" baseline="0" dirty="0" err="1" smtClean="0">
                <a:solidFill>
                  <a:schemeClr val="tx1"/>
                </a:solidFill>
                <a:latin typeface="+mn-lt"/>
                <a:ea typeface="+mn-ea"/>
                <a:cs typeface="+mn-cs"/>
              </a:rPr>
              <a:t>HandlungsträgerInnen</a:t>
            </a:r>
            <a:r>
              <a:rPr lang="de-DE" sz="1200" b="0" i="0" u="none" strike="noStrike" kern="1200" baseline="0" dirty="0" smtClean="0">
                <a:solidFill>
                  <a:schemeClr val="tx1"/>
                </a:solidFill>
                <a:latin typeface="+mn-lt"/>
                <a:ea typeface="+mn-ea"/>
                <a:cs typeface="+mn-cs"/>
              </a:rPr>
              <a:t> der </a:t>
            </a:r>
            <a:r>
              <a:rPr lang="de-DE" sz="1200" b="1" i="0" u="none" strike="noStrike" kern="1200" baseline="0" dirty="0" smtClean="0">
                <a:solidFill>
                  <a:schemeClr val="tx1"/>
                </a:solidFill>
                <a:latin typeface="+mn-lt"/>
                <a:ea typeface="+mn-ea"/>
                <a:cs typeface="+mn-cs"/>
              </a:rPr>
              <a:t>Bezug zum Alltag </a:t>
            </a:r>
            <a:r>
              <a:rPr lang="de-DE" sz="1200" b="0" i="0" u="none" strike="noStrike" kern="1200" baseline="0" dirty="0" smtClean="0">
                <a:solidFill>
                  <a:schemeClr val="tx1"/>
                </a:solidFill>
                <a:latin typeface="+mn-lt"/>
                <a:ea typeface="+mn-ea"/>
                <a:cs typeface="+mn-cs"/>
              </a:rPr>
              <a:t>(</a:t>
            </a:r>
            <a:r>
              <a:rPr lang="de-DE" sz="1200" b="0" i="0" u="none" strike="noStrike" kern="1200" baseline="0" dirty="0" err="1" smtClean="0">
                <a:solidFill>
                  <a:schemeClr val="tx1"/>
                </a:solidFill>
                <a:latin typeface="+mn-lt"/>
                <a:ea typeface="+mn-ea"/>
                <a:cs typeface="+mn-cs"/>
              </a:rPr>
              <a:t>Biesbroek</a:t>
            </a:r>
            <a:r>
              <a:rPr lang="de-DE" sz="1200" b="0" i="0" u="none" strike="noStrike" kern="1200" baseline="0" dirty="0" smtClean="0">
                <a:solidFill>
                  <a:schemeClr val="tx1"/>
                </a:solidFill>
                <a:latin typeface="+mn-lt"/>
                <a:ea typeface="+mn-ea"/>
                <a:cs typeface="+mn-cs"/>
              </a:rPr>
              <a:t> et al. 2010; Moser 2010). Viele AkteurInnen – allerdings abhängig von der Region – haben bisher wenig direkte Erfahrungen mit Auswirkungen, die der Klimawandel auf ihren Alltag hat, gemacht. </a:t>
            </a:r>
          </a:p>
          <a:p>
            <a:r>
              <a:rPr lang="de-DE" sz="1200" b="0" i="0" u="none" strike="noStrike" kern="1200" baseline="0" dirty="0" smtClean="0">
                <a:solidFill>
                  <a:schemeClr val="tx1"/>
                </a:solidFill>
                <a:latin typeface="+mn-lt"/>
                <a:ea typeface="+mn-ea"/>
                <a:cs typeface="+mn-cs"/>
              </a:rPr>
              <a:t>Die weitgehend offene Frage bleibt, wie mit diesen Herausforderungen umgegangen werden soll und somit die Wirksamkeit der Kommunikation im Bereich Klimawandel und -anpassung verbessert werden kann. </a:t>
            </a:r>
            <a:r>
              <a:rPr lang="de-DE" sz="1200" b="1" i="0" u="none" strike="noStrike" kern="1200" baseline="0" dirty="0" smtClean="0">
                <a:solidFill>
                  <a:schemeClr val="tx1"/>
                </a:solidFill>
                <a:latin typeface="+mn-lt"/>
                <a:ea typeface="+mn-ea"/>
                <a:cs typeface="+mn-cs"/>
              </a:rPr>
              <a:t>Forschungslücken </a:t>
            </a:r>
            <a:r>
              <a:rPr lang="de-DE" sz="1200" b="0" i="0" u="none" strike="noStrike" kern="1200" baseline="0" dirty="0" smtClean="0">
                <a:solidFill>
                  <a:schemeClr val="tx1"/>
                </a:solidFill>
                <a:latin typeface="+mn-lt"/>
                <a:ea typeface="+mn-ea"/>
                <a:cs typeface="+mn-cs"/>
              </a:rPr>
              <a:t>gibt es insbesondere, wie Kommunikation in der Anpassung zum Erfolg führt und welche Formate wirksam sind (Moser 2010). </a:t>
            </a:r>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3</a:t>
            </a:fld>
            <a:endParaRPr lang="de-AT"/>
          </a:p>
        </p:txBody>
      </p:sp>
    </p:spTree>
    <p:extLst>
      <p:ext uri="{BB962C8B-B14F-4D97-AF65-F5344CB8AC3E}">
        <p14:creationId xmlns:p14="http://schemas.microsoft.com/office/powerpoint/2010/main" val="16492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4</a:t>
            </a:fld>
            <a:endParaRPr lang="de-AT"/>
          </a:p>
        </p:txBody>
      </p:sp>
    </p:spTree>
    <p:extLst>
      <p:ext uri="{BB962C8B-B14F-4D97-AF65-F5344CB8AC3E}">
        <p14:creationId xmlns:p14="http://schemas.microsoft.com/office/powerpoint/2010/main" val="285880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D781777-5DAA-4199-B7B3-71FD91CB0F34}" type="slidenum">
              <a:rPr lang="de-AT" smtClean="0"/>
              <a:pPr/>
              <a:t>5</a:t>
            </a:fld>
            <a:endParaRPr lang="de-AT"/>
          </a:p>
        </p:txBody>
      </p:sp>
    </p:spTree>
    <p:extLst>
      <p:ext uri="{BB962C8B-B14F-4D97-AF65-F5344CB8AC3E}">
        <p14:creationId xmlns:p14="http://schemas.microsoft.com/office/powerpoint/2010/main" val="1033042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D781777-5DAA-4199-B7B3-71FD91CB0F34}" type="slidenum">
              <a:rPr lang="de-AT" smtClean="0"/>
              <a:pPr/>
              <a:t>6</a:t>
            </a:fld>
            <a:endParaRPr lang="de-AT"/>
          </a:p>
        </p:txBody>
      </p:sp>
    </p:spTree>
    <p:extLst>
      <p:ext uri="{BB962C8B-B14F-4D97-AF65-F5344CB8AC3E}">
        <p14:creationId xmlns:p14="http://schemas.microsoft.com/office/powerpoint/2010/main" val="103304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BROSCHÜRE Good </a:t>
            </a:r>
            <a:r>
              <a:rPr lang="de-AT" dirty="0" err="1" smtClean="0"/>
              <a:t>practice</a:t>
            </a:r>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7</a:t>
            </a:fld>
            <a:endParaRPr lang="de-AT"/>
          </a:p>
        </p:txBody>
      </p:sp>
    </p:spTree>
    <p:extLst>
      <p:ext uri="{BB962C8B-B14F-4D97-AF65-F5344CB8AC3E}">
        <p14:creationId xmlns:p14="http://schemas.microsoft.com/office/powerpoint/2010/main" val="1033042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D781777-5DAA-4199-B7B3-71FD91CB0F34}" type="slidenum">
              <a:rPr lang="de-AT" smtClean="0"/>
              <a:pPr/>
              <a:t>8</a:t>
            </a:fld>
            <a:endParaRPr lang="de-AT"/>
          </a:p>
        </p:txBody>
      </p:sp>
    </p:spTree>
    <p:extLst>
      <p:ext uri="{BB962C8B-B14F-4D97-AF65-F5344CB8AC3E}">
        <p14:creationId xmlns:p14="http://schemas.microsoft.com/office/powerpoint/2010/main" val="1033042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Schulung und Beratung </a:t>
            </a:r>
            <a:endParaRPr lang="en-GB" dirty="0"/>
          </a:p>
        </p:txBody>
      </p:sp>
      <p:sp>
        <p:nvSpPr>
          <p:cNvPr id="4" name="Foliennummernplatzhalter 3"/>
          <p:cNvSpPr>
            <a:spLocks noGrp="1"/>
          </p:cNvSpPr>
          <p:nvPr>
            <p:ph type="sldNum" sz="quarter" idx="10"/>
          </p:nvPr>
        </p:nvSpPr>
        <p:spPr/>
        <p:txBody>
          <a:bodyPr/>
          <a:lstStyle/>
          <a:p>
            <a:fld id="{4D781777-5DAA-4199-B7B3-71FD91CB0F34}" type="slidenum">
              <a:rPr lang="de-AT" smtClean="0"/>
              <a:pPr/>
              <a:t>10</a:t>
            </a:fld>
            <a:endParaRPr lang="de-AT"/>
          </a:p>
        </p:txBody>
      </p:sp>
    </p:spTree>
    <p:extLst>
      <p:ext uri="{BB962C8B-B14F-4D97-AF65-F5344CB8AC3E}">
        <p14:creationId xmlns:p14="http://schemas.microsoft.com/office/powerpoint/2010/main" val="3586661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D781777-5DAA-4199-B7B3-71FD91CB0F34}" type="slidenum">
              <a:rPr lang="de-AT" smtClean="0"/>
              <a:pPr/>
              <a:t>11</a:t>
            </a:fld>
            <a:endParaRPr lang="de-AT"/>
          </a:p>
        </p:txBody>
      </p:sp>
    </p:spTree>
    <p:extLst>
      <p:ext uri="{BB962C8B-B14F-4D97-AF65-F5344CB8AC3E}">
        <p14:creationId xmlns:p14="http://schemas.microsoft.com/office/powerpoint/2010/main" val="1033042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 Fließtext">
    <p:spTree>
      <p:nvGrpSpPr>
        <p:cNvPr id="1" name=""/>
        <p:cNvGrpSpPr/>
        <p:nvPr/>
      </p:nvGrpSpPr>
      <p:grpSpPr>
        <a:xfrm>
          <a:off x="0" y="0"/>
          <a:ext cx="0" cy="0"/>
          <a:chOff x="0" y="0"/>
          <a:chExt cx="0" cy="0"/>
        </a:xfrm>
      </p:grpSpPr>
      <p:sp>
        <p:nvSpPr>
          <p:cNvPr id="2" name="Titel 1"/>
          <p:cNvSpPr>
            <a:spLocks noGrp="1"/>
          </p:cNvSpPr>
          <p:nvPr>
            <p:ph type="ctrTitle"/>
          </p:nvPr>
        </p:nvSpPr>
        <p:spPr>
          <a:xfrm>
            <a:off x="445958" y="1044000"/>
            <a:ext cx="8229600" cy="1144800"/>
          </a:xfrm>
          <a:prstGeom prst="rect">
            <a:avLst/>
          </a:prstGeom>
        </p:spPr>
        <p:txBody>
          <a:bodyPr/>
          <a:lstStyle/>
          <a:p>
            <a:r>
              <a:rPr lang="de-DE" smtClean="0"/>
              <a:t>Titelmasterformat durch Klicken bearbeiten</a:t>
            </a:r>
            <a:endParaRPr lang="de-DE" dirty="0"/>
          </a:p>
        </p:txBody>
      </p:sp>
      <p:sp>
        <p:nvSpPr>
          <p:cNvPr id="3" name="Untertitel 2"/>
          <p:cNvSpPr>
            <a:spLocks noGrp="1"/>
          </p:cNvSpPr>
          <p:nvPr>
            <p:ph type="subTitle" idx="1"/>
          </p:nvPr>
        </p:nvSpPr>
        <p:spPr>
          <a:xfrm>
            <a:off x="445958" y="2188799"/>
            <a:ext cx="8229600" cy="3656597"/>
          </a:xfrm>
          <a:prstGeom prst="rect">
            <a:avLst/>
          </a:prstGeom>
        </p:spPr>
        <p:txBody>
          <a:bodyPr/>
          <a:lstStyle>
            <a:lvl1pPr marL="0" indent="0" algn="l">
              <a:spcBef>
                <a:spcPts val="60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6" name="Foliennummernplatzhalter 5"/>
          <p:cNvSpPr>
            <a:spLocks noGrp="1"/>
          </p:cNvSpPr>
          <p:nvPr>
            <p:ph type="sldNum" sz="quarter" idx="12"/>
          </p:nvPr>
        </p:nvSpPr>
        <p:spPr>
          <a:xfrm>
            <a:off x="6540758" y="5845397"/>
            <a:ext cx="2134800" cy="255600"/>
          </a:xfrm>
          <a:prstGeom prst="rect">
            <a:avLst/>
          </a:prstGeom>
        </p:spPr>
        <p:txBody>
          <a:bodyPr/>
          <a:lstStyle/>
          <a:p>
            <a:fld id="{2E6046F0-BA93-4699-83A0-D6120B23834D}"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 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p>
            <a:fld id="{2E6046F0-BA93-4699-83A0-D6120B23834D}" type="slidenum">
              <a:rPr lang="de-DE" smtClean="0"/>
              <a:pPr/>
              <a:t>‹Nr.›</a:t>
            </a:fld>
            <a:endParaRPr lang="de-DE"/>
          </a:p>
        </p:txBody>
      </p:sp>
      <p:sp>
        <p:nvSpPr>
          <p:cNvPr id="5" name="Textplatzhalter 4"/>
          <p:cNvSpPr>
            <a:spLocks noGrp="1"/>
          </p:cNvSpPr>
          <p:nvPr>
            <p:ph type="body" sz="quarter" idx="11"/>
          </p:nvPr>
        </p:nvSpPr>
        <p:spPr>
          <a:xfrm>
            <a:off x="457200" y="2187000"/>
            <a:ext cx="8229599" cy="3666688"/>
          </a:xfr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AT" dirty="0"/>
          </a:p>
        </p:txBody>
      </p:sp>
      <p:sp>
        <p:nvSpPr>
          <p:cNvPr id="3" name="Foliennummernplatzhalter 2"/>
          <p:cNvSpPr>
            <a:spLocks noGrp="1"/>
          </p:cNvSpPr>
          <p:nvPr>
            <p:ph type="sldNum" sz="quarter" idx="10"/>
          </p:nvPr>
        </p:nvSpPr>
        <p:spPr/>
        <p:txBody>
          <a:bodyPr/>
          <a:lstStyle/>
          <a:p>
            <a:fld id="{2E6046F0-BA93-4699-83A0-D6120B23834D}" type="slidenum">
              <a:rPr lang="de-DE" smtClean="0"/>
              <a:pPr/>
              <a:t>‹Nr.›</a:t>
            </a:fld>
            <a:endParaRPr lang="de-DE"/>
          </a:p>
        </p:txBody>
      </p:sp>
      <p:sp>
        <p:nvSpPr>
          <p:cNvPr id="5" name="Diagrammplatzhalter 4"/>
          <p:cNvSpPr>
            <a:spLocks noGrp="1"/>
          </p:cNvSpPr>
          <p:nvPr>
            <p:ph type="chart" sz="quarter" idx="11"/>
          </p:nvPr>
        </p:nvSpPr>
        <p:spPr>
          <a:xfrm>
            <a:off x="457200" y="2187575"/>
            <a:ext cx="8229600" cy="3311525"/>
          </a:xfrm>
        </p:spPr>
        <p:txBody>
          <a:bodyPr/>
          <a:lstStyle/>
          <a:p>
            <a:endParaRPr lang="de-AT"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tif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8"/>
          <p:cNvSpPr>
            <a:spLocks noChangeArrowheads="1"/>
          </p:cNvSpPr>
          <p:nvPr/>
        </p:nvSpPr>
        <p:spPr bwMode="auto">
          <a:xfrm>
            <a:off x="228600" y="762000"/>
            <a:ext cx="8686800" cy="5346000"/>
          </a:xfrm>
          <a:prstGeom prst="rect">
            <a:avLst/>
          </a:prstGeom>
          <a:solidFill>
            <a:srgbClr val="E6E6E6"/>
          </a:solidFill>
          <a:ln w="9525">
            <a:noFill/>
            <a:miter lim="800000"/>
            <a:headEnd/>
            <a:tailEnd/>
          </a:ln>
        </p:spPr>
        <p:txBody>
          <a:bodyPr/>
          <a:lstStyle/>
          <a:p>
            <a:endParaRPr lang="de-DE"/>
          </a:p>
        </p:txBody>
      </p:sp>
      <p:pic>
        <p:nvPicPr>
          <p:cNvPr id="8" name="Grafik 7" descr="Umweltbundesamt RGB TL links_dt.tif"/>
          <p:cNvPicPr>
            <a:picLocks noChangeAspect="1"/>
          </p:cNvPicPr>
          <p:nvPr/>
        </p:nvPicPr>
        <p:blipFill>
          <a:blip r:embed="rId5" cstate="print"/>
          <a:stretch>
            <a:fillRect/>
          </a:stretch>
        </p:blipFill>
        <p:spPr>
          <a:xfrm>
            <a:off x="4558792" y="215837"/>
            <a:ext cx="4407408" cy="379476"/>
          </a:xfrm>
          <a:prstGeom prst="rect">
            <a:avLst/>
          </a:prstGeom>
        </p:spPr>
      </p:pic>
      <p:sp>
        <p:nvSpPr>
          <p:cNvPr id="10" name="Titelplatzhalter 9"/>
          <p:cNvSpPr>
            <a:spLocks noGrp="1"/>
          </p:cNvSpPr>
          <p:nvPr>
            <p:ph type="title"/>
          </p:nvPr>
        </p:nvSpPr>
        <p:spPr>
          <a:xfrm>
            <a:off x="457200" y="1044000"/>
            <a:ext cx="8229600" cy="1143000"/>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11" name="Textplatzhalter 10"/>
          <p:cNvSpPr>
            <a:spLocks noGrp="1"/>
          </p:cNvSpPr>
          <p:nvPr>
            <p:ph type="body" idx="1"/>
          </p:nvPr>
        </p:nvSpPr>
        <p:spPr>
          <a:xfrm>
            <a:off x="457200" y="2187000"/>
            <a:ext cx="8229600" cy="3666688"/>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2" name="Foliennummernplatzhalter 11"/>
          <p:cNvSpPr>
            <a:spLocks noGrp="1"/>
          </p:cNvSpPr>
          <p:nvPr>
            <p:ph type="sldNum" sz="quarter" idx="4"/>
          </p:nvPr>
        </p:nvSpPr>
        <p:spPr>
          <a:xfrm>
            <a:off x="6553200" y="5853688"/>
            <a:ext cx="2133600" cy="254312"/>
          </a:xfrm>
          <a:prstGeom prst="rect">
            <a:avLst/>
          </a:prstGeom>
        </p:spPr>
        <p:txBody>
          <a:bodyPr vert="horz" lIns="91440" tIns="45720" rIns="91440" bIns="45720" rtlCol="0" anchor="ctr"/>
          <a:lstStyle>
            <a:lvl1pPr algn="r">
              <a:defRPr sz="1200">
                <a:solidFill>
                  <a:schemeClr val="tx1">
                    <a:tint val="75000"/>
                  </a:schemeClr>
                </a:solidFill>
              </a:defRPr>
            </a:lvl1pPr>
          </a:lstStyle>
          <a:p>
            <a:fld id="{2E6046F0-BA93-4699-83A0-D6120B23834D}"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hdr="0" dt="0"/>
  <p:txStyles>
    <p:titleStyle>
      <a:lvl1pPr algn="l" defTabSz="914400" rtl="0" eaLnBrk="1" latinLnBrk="0" hangingPunct="1">
        <a:spcBef>
          <a:spcPct val="0"/>
        </a:spcBef>
        <a:buNone/>
        <a:defRPr sz="3000" b="1" kern="1200">
          <a:solidFill>
            <a:schemeClr val="tx2"/>
          </a:solidFill>
          <a:latin typeface="+mj-lt"/>
          <a:ea typeface="+mj-ea"/>
          <a:cs typeface="+mj-cs"/>
        </a:defRPr>
      </a:lvl1pPr>
    </p:titleStyle>
    <p:body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cvJ2D_kcv08&amp;feature=player_embedded" TargetMode="External"/><Relationship Id="rId5" Type="http://schemas.openxmlformats.org/officeDocument/2006/relationships/hyperlink" Target="https://www.youtube.com/watch?feature=player_embedded&amp;v=UZRSm-vz_as"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at/url?sa=i&amp;rct=j&amp;q=&amp;esrc=s&amp;source=images&amp;cd=&amp;cad=rja&amp;uact=8&amp;ved=0ahUKEwjoh-z97IjNAhVG6xQKHWd6BMwQjRwIBw&amp;url=http://www.handelsblatt.com/technik/forschung-innovation/schneller-schlau/schneller-schlau-wie-energieeffizient-ist-superman/10339374.html&amp;bvm=bv.123325700,d.d24&amp;psig=AFQjCNEFb0N7KJ_8gFtIkanIGteIS6MZ2g&amp;ust=146494000598907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at/url?sa=i&amp;rct=j&amp;q=&amp;esrc=s&amp;source=images&amp;cd=&amp;ved=0ahUKEwi_sLL88YjNAhXSERQKHaqtBsgQjRwIBw&amp;url=http://www.alpujarra-olivenoel.de/Qualitaet-kann-man-messen&amp;bvm=bv.123325700,d.d24&amp;psig=AFQjCNGGw6WvPd-SL4xHdYRqWpKEC7xXpg&amp;ust=146494134779506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mailto:andrea.prutsch@umweltbundesamt.at"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www.klimawandelanpassung.at/" TargetMode="External"/><Relationship Id="rId4" Type="http://schemas.openxmlformats.org/officeDocument/2006/relationships/hyperlink" Target="mailto:maria.balas@umweltbundesamt.a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at/url?sa=i&amp;rct=j&amp;q=&amp;esrc=s&amp;source=images&amp;cd=&amp;cad=rja&amp;uact=8&amp;ved=0ahUKEwiojKfF0YTNAhWDCBoKHZnDB9gQjRwIBw&amp;url=http://www.earth.columbia.edu/articles/view/2577&amp;bvm=bv.123325700,d.d24&amp;psig=AFQjCNH5DChs2ijt9JzUym1bV66HkAiJqg&amp;ust=146479518683273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http://www.umweltbundesamt.at/fileadmin/site/publikationen/DP144.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klimawandelanpassung.at/"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hyperlink" Target="http://www.c3alps.eu/index.php/de/weitere-infos-menu/downloads-menu-de/file/165-anpassung-an-den-klimawandel-eine-taegliche-chance" TargetMode="External"/><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klimawandelanpassung.at/ms/klimawandelanpassung/de/newsletterregistrierung/" TargetMode="External"/><Relationship Id="rId5" Type="http://schemas.openxmlformats.org/officeDocument/2006/relationships/hyperlink" Target="https://www.youtube.com/watch?v=cvJ2D_kcv08&amp;feature=player_embedded"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www.klimawandelanpassung.at/ms/klimawandelanpassung/de/kwadatenbank/" TargetMode="External"/><Relationship Id="rId4" Type="http://schemas.openxmlformats.org/officeDocument/2006/relationships/hyperlink" Target="https://www.youtube.com/watch?v=cvJ2D_kcv08&amp;feature=player_embedded"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www.klimawandelanpassung.at/kwa_hitzevideos/" TargetMode="External"/><Relationship Id="rId4" Type="http://schemas.openxmlformats.org/officeDocument/2006/relationships/hyperlink" Target="https://www.youtube.com/watch?v=cvJ2D_kcv08&amp;feature=player_embedd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228600" y="762000"/>
            <a:ext cx="8686800" cy="586740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pitchFamily="34" charset="0"/>
              <a:ea typeface="ＭＳ Ｐゴシック" pitchFamily="28" charset="-128"/>
            </a:endParaRPr>
          </a:p>
        </p:txBody>
      </p:sp>
      <p:sp>
        <p:nvSpPr>
          <p:cNvPr id="5" name="Rectangle 12"/>
          <p:cNvSpPr>
            <a:spLocks noChangeArrowheads="1"/>
          </p:cNvSpPr>
          <p:nvPr/>
        </p:nvSpPr>
        <p:spPr bwMode="auto">
          <a:xfrm>
            <a:off x="-1" y="4800600"/>
            <a:ext cx="6360695" cy="533400"/>
          </a:xfrm>
          <a:prstGeom prst="rect">
            <a:avLst/>
          </a:prstGeom>
          <a:solidFill>
            <a:schemeClr val="tx2"/>
          </a:solidFill>
          <a:ln w="9525">
            <a:noFill/>
            <a:miter lim="800000"/>
            <a:headEnd/>
            <a:tailEnd/>
          </a:ln>
        </p:spPr>
        <p:txBody>
          <a:bodyPr wrap="none" anchor="ctr"/>
          <a:lstStyle/>
          <a:p>
            <a:endParaRPr lang="de-DE"/>
          </a:p>
        </p:txBody>
      </p:sp>
      <p:sp>
        <p:nvSpPr>
          <p:cNvPr id="7" name="Rectangle 14"/>
          <p:cNvSpPr>
            <a:spLocks noChangeArrowheads="1"/>
          </p:cNvSpPr>
          <p:nvPr/>
        </p:nvSpPr>
        <p:spPr bwMode="auto">
          <a:xfrm>
            <a:off x="0" y="5486400"/>
            <a:ext cx="4724400" cy="381000"/>
          </a:xfrm>
          <a:prstGeom prst="rect">
            <a:avLst/>
          </a:prstGeom>
          <a:solidFill>
            <a:schemeClr val="tx2"/>
          </a:solidFill>
          <a:ln w="9525">
            <a:noFill/>
            <a:miter lim="800000"/>
            <a:headEnd/>
            <a:tailEnd/>
          </a:ln>
        </p:spPr>
        <p:txBody>
          <a:bodyPr wrap="none" anchor="ctr"/>
          <a:lstStyle/>
          <a:p>
            <a:endParaRPr lang="de-DE"/>
          </a:p>
        </p:txBody>
      </p:sp>
      <p:sp>
        <p:nvSpPr>
          <p:cNvPr id="2" name="Titel 1"/>
          <p:cNvSpPr>
            <a:spLocks noGrp="1"/>
          </p:cNvSpPr>
          <p:nvPr>
            <p:ph type="ctrTitle"/>
          </p:nvPr>
        </p:nvSpPr>
        <p:spPr>
          <a:xfrm>
            <a:off x="228601" y="4800600"/>
            <a:ext cx="8229600" cy="533400"/>
          </a:xfrm>
        </p:spPr>
        <p:txBody>
          <a:bodyPr>
            <a:normAutofit/>
          </a:bodyPr>
          <a:lstStyle/>
          <a:p>
            <a:r>
              <a:rPr lang="de-DE" sz="1800" dirty="0" smtClean="0">
                <a:solidFill>
                  <a:schemeClr val="bg1"/>
                </a:solidFill>
              </a:rPr>
              <a:t>Kommunikation zur Klimawandelanpassung</a:t>
            </a:r>
            <a:endParaRPr lang="de-DE" sz="1800" dirty="0">
              <a:solidFill>
                <a:schemeClr val="bg1"/>
              </a:solidFill>
            </a:endParaRPr>
          </a:p>
        </p:txBody>
      </p:sp>
      <p:sp>
        <p:nvSpPr>
          <p:cNvPr id="3" name="Untertitel 2"/>
          <p:cNvSpPr>
            <a:spLocks noGrp="1"/>
          </p:cNvSpPr>
          <p:nvPr>
            <p:ph type="subTitle" idx="1"/>
          </p:nvPr>
        </p:nvSpPr>
        <p:spPr>
          <a:xfrm>
            <a:off x="228600" y="5489937"/>
            <a:ext cx="8229600" cy="377464"/>
          </a:xfrm>
        </p:spPr>
        <p:txBody>
          <a:bodyPr>
            <a:noAutofit/>
          </a:bodyPr>
          <a:lstStyle/>
          <a:p>
            <a:r>
              <a:rPr lang="de-DE" sz="1600" dirty="0" smtClean="0">
                <a:solidFill>
                  <a:schemeClr val="bg1"/>
                </a:solidFill>
              </a:rPr>
              <a:t>ME3, 25. Februar 2016, Andrea Prutsch</a:t>
            </a:r>
            <a:endParaRPr lang="de-DE" sz="1600" dirty="0">
              <a:solidFill>
                <a:schemeClr val="bg1"/>
              </a:solidFill>
            </a:endParaRPr>
          </a:p>
        </p:txBody>
      </p:sp>
      <p:sp>
        <p:nvSpPr>
          <p:cNvPr id="8" name="Foliennummernplatzhalter 7"/>
          <p:cNvSpPr>
            <a:spLocks noGrp="1"/>
          </p:cNvSpPr>
          <p:nvPr>
            <p:ph type="sldNum" sz="quarter" idx="12"/>
          </p:nvPr>
        </p:nvSpPr>
        <p:spPr/>
        <p:txBody>
          <a:bodyPr/>
          <a:lstStyle/>
          <a:p>
            <a:fld id="{2E6046F0-BA93-4699-83A0-D6120B23834D}" type="slidenum">
              <a:rPr lang="de-DE" smtClean="0"/>
              <a:pPr/>
              <a:t>1</a:t>
            </a:fld>
            <a:endParaRPr lang="de-DE"/>
          </a:p>
        </p:txBody>
      </p:sp>
      <p:pic>
        <p:nvPicPr>
          <p:cNvPr id="11" name="Picture 2" descr=" / &amp;copy; Sammlung Gesellschaft für ökologische Forschung / Wolfgang Zängl"/>
          <p:cNvPicPr>
            <a:picLocks noChangeAspect="1" noChangeArrowheads="1"/>
          </p:cNvPicPr>
          <p:nvPr/>
        </p:nvPicPr>
        <p:blipFill>
          <a:blip r:embed="rId3" cstate="screen"/>
          <a:srcRect/>
          <a:stretch>
            <a:fillRect/>
          </a:stretch>
        </p:blipFill>
        <p:spPr bwMode="auto">
          <a:xfrm>
            <a:off x="261347" y="927525"/>
            <a:ext cx="5328961" cy="3626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feld 5"/>
          <p:cNvSpPr txBox="1"/>
          <p:nvPr/>
        </p:nvSpPr>
        <p:spPr>
          <a:xfrm>
            <a:off x="197428" y="5489937"/>
            <a:ext cx="4904510" cy="377026"/>
          </a:xfrm>
          <a:prstGeom prst="rect">
            <a:avLst/>
          </a:prstGeom>
          <a:solidFill>
            <a:schemeClr val="tx2"/>
          </a:solidFill>
        </p:spPr>
        <p:txBody>
          <a:bodyPr wrap="square" rtlCol="0">
            <a:spAutoFit/>
          </a:bodyPr>
          <a:lstStyle/>
          <a:p>
            <a:r>
              <a:rPr lang="de-AT" sz="1850" dirty="0" smtClean="0">
                <a:solidFill>
                  <a:schemeClr val="bg1"/>
                </a:solidFill>
                <a:latin typeface="Arial" panose="020B0604020202020204" pitchFamily="34" charset="0"/>
                <a:cs typeface="Arial" panose="020B0604020202020204" pitchFamily="34" charset="0"/>
              </a:rPr>
              <a:t>Andrea Prutsch, Bern, 8. Juni 2016</a:t>
            </a:r>
            <a:endParaRPr lang="en-GB" sz="1850" dirty="0">
              <a:solidFill>
                <a:schemeClr val="bg1"/>
              </a:solidFill>
              <a:latin typeface="Arial" panose="020B0604020202020204" pitchFamily="34" charset="0"/>
              <a:cs typeface="Arial" panose="020B0604020202020204" pitchFamily="34" charset="0"/>
            </a:endParaRPr>
          </a:p>
        </p:txBody>
      </p:sp>
      <p:sp>
        <p:nvSpPr>
          <p:cNvPr id="12" name="Textfeld 11"/>
          <p:cNvSpPr txBox="1"/>
          <p:nvPr/>
        </p:nvSpPr>
        <p:spPr>
          <a:xfrm>
            <a:off x="0" y="4736440"/>
            <a:ext cx="6540757" cy="661720"/>
          </a:xfrm>
          <a:prstGeom prst="rect">
            <a:avLst/>
          </a:prstGeom>
          <a:solidFill>
            <a:schemeClr val="tx2"/>
          </a:solidFill>
        </p:spPr>
        <p:txBody>
          <a:bodyPr wrap="square" rtlCol="0">
            <a:spAutoFit/>
          </a:bodyPr>
          <a:lstStyle/>
          <a:p>
            <a:pPr>
              <a:tabLst>
                <a:tab pos="176213" algn="l"/>
              </a:tabLst>
            </a:pPr>
            <a:r>
              <a:rPr lang="de-AT" sz="1850" b="1" dirty="0" smtClean="0">
                <a:solidFill>
                  <a:schemeClr val="bg1"/>
                </a:solidFill>
                <a:latin typeface="Arial" panose="020B0604020202020204" pitchFamily="34" charset="0"/>
                <a:cs typeface="Arial" panose="020B0604020202020204" pitchFamily="34" charset="0"/>
              </a:rPr>
              <a:t>	Klimawandelanpassung kommunizieren: </a:t>
            </a:r>
            <a:br>
              <a:rPr lang="de-AT" sz="1850" b="1" dirty="0" smtClean="0">
                <a:solidFill>
                  <a:schemeClr val="bg1"/>
                </a:solidFill>
                <a:latin typeface="Arial" panose="020B0604020202020204" pitchFamily="34" charset="0"/>
                <a:cs typeface="Arial" panose="020B0604020202020204" pitchFamily="34" charset="0"/>
              </a:rPr>
            </a:br>
            <a:r>
              <a:rPr lang="de-AT" sz="1850" b="1" dirty="0" smtClean="0">
                <a:solidFill>
                  <a:schemeClr val="bg1"/>
                </a:solidFill>
                <a:latin typeface="Arial" panose="020B0604020202020204" pitchFamily="34" charset="0"/>
                <a:cs typeface="Arial" panose="020B0604020202020204" pitchFamily="34" charset="0"/>
              </a:rPr>
              <a:t>	Praxisbeispiele und Erfahrungen aus Österreich</a:t>
            </a:r>
            <a:endParaRPr lang="en-GB" sz="18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1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umweltbundesamt.at\Projekte\3000\3715_KWAS_II\Intern\Arbter\L10407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813"/>
          <a:stretch/>
        </p:blipFill>
        <p:spPr bwMode="auto">
          <a:xfrm>
            <a:off x="116114" y="528934"/>
            <a:ext cx="4572000" cy="3155768"/>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0"/>
          </p:nvPr>
        </p:nvSpPr>
        <p:spPr/>
        <p:txBody>
          <a:bodyPr/>
          <a:lstStyle/>
          <a:p>
            <a:fld id="{2E6046F0-BA93-4699-83A0-D6120B23834D}" type="slidenum">
              <a:rPr lang="de-DE" smtClean="0"/>
              <a:pPr/>
              <a:t>10</a:t>
            </a:fld>
            <a:endParaRPr lang="de-DE"/>
          </a:p>
        </p:txBody>
      </p:sp>
      <p:pic>
        <p:nvPicPr>
          <p:cNvPr id="11" name="Picture 2" descr="C:\Users\prutsch\Desktop\Logos_Layout\klimafonds_powered_b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9107" y="5534512"/>
            <a:ext cx="1819791" cy="69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umweltbundesamt.at\Projekte\10000\10493_CCACT\Intern\08_Arbeitspakete\WP3_DecisionSupport\Fokusgruppen\Seeham\Fotos\IMG_16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0114" y="3801082"/>
            <a:ext cx="4539344" cy="30262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173592" y="2721926"/>
            <a:ext cx="3246120" cy="646331"/>
          </a:xfrm>
          <a:prstGeom prst="rect">
            <a:avLst/>
          </a:prstGeom>
          <a:noFill/>
        </p:spPr>
        <p:txBody>
          <a:bodyPr wrap="square" rtlCol="0">
            <a:spAutoFit/>
          </a:bodyPr>
          <a:lstStyle/>
          <a:p>
            <a:r>
              <a:rPr lang="de-AT" dirty="0" smtClean="0">
                <a:sym typeface="Wingdings" panose="05000000000000000000" pitchFamily="2" charset="2"/>
              </a:rPr>
              <a:t> NEU: </a:t>
            </a:r>
            <a:r>
              <a:rPr lang="de-AT" dirty="0" smtClean="0"/>
              <a:t>Regionale Dialogveranstaltungen </a:t>
            </a:r>
            <a:endParaRPr lang="de-AT" dirty="0"/>
          </a:p>
        </p:txBody>
      </p:sp>
      <p:sp>
        <p:nvSpPr>
          <p:cNvPr id="10" name="Rechteck 9"/>
          <p:cNvSpPr/>
          <p:nvPr/>
        </p:nvSpPr>
        <p:spPr>
          <a:xfrm>
            <a:off x="4281054" y="1394370"/>
            <a:ext cx="4862946"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2000"/>
              </a:spcAft>
            </a:pPr>
            <a:r>
              <a:rPr lang="de-DE" b="1" dirty="0" smtClean="0">
                <a:solidFill>
                  <a:schemeClr val="tx2"/>
                </a:solidFill>
                <a:latin typeface="Arial" panose="020B0604020202020204" pitchFamily="34" charset="0"/>
                <a:cs typeface="Arial" panose="020B0604020202020204" pitchFamily="34" charset="0"/>
              </a:rPr>
              <a:t>5. Zielgruppenorientiert</a:t>
            </a:r>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kommunizieren (Sprache, Metaphern, Bilder, etc.) und </a:t>
            </a:r>
            <a:r>
              <a:rPr lang="de-DE" b="1" dirty="0">
                <a:solidFill>
                  <a:schemeClr val="tx2"/>
                </a:solidFill>
                <a:latin typeface="Arial" panose="020B0604020202020204" pitchFamily="34" charset="0"/>
                <a:cs typeface="Arial" panose="020B0604020202020204" pitchFamily="34" charset="0"/>
              </a:rPr>
              <a:t>passende Kommunikationsformate </a:t>
            </a:r>
            <a:r>
              <a:rPr lang="de-DE" dirty="0">
                <a:latin typeface="Arial" panose="020B0604020202020204" pitchFamily="34" charset="0"/>
                <a:cs typeface="Arial" panose="020B0604020202020204" pitchFamily="34" charset="0"/>
              </a:rPr>
              <a:t>verwenden</a:t>
            </a:r>
            <a:endParaRPr lang="de-DE" dirty="0">
              <a:latin typeface="Arial" panose="020B0604020202020204" pitchFamily="34" charset="0"/>
              <a:cs typeface="Arial" panose="020B0604020202020204" pitchFamily="34" charset="0"/>
            </a:endParaRPr>
          </a:p>
        </p:txBody>
      </p:sp>
      <p:sp>
        <p:nvSpPr>
          <p:cNvPr id="14" name="Textfeld 13"/>
          <p:cNvSpPr txBox="1"/>
          <p:nvPr/>
        </p:nvSpPr>
        <p:spPr>
          <a:xfrm>
            <a:off x="6288314" y="6446316"/>
            <a:ext cx="2663371" cy="307777"/>
          </a:xfrm>
          <a:prstGeom prst="rect">
            <a:avLst/>
          </a:prstGeom>
          <a:noFill/>
        </p:spPr>
        <p:txBody>
          <a:bodyPr wrap="square" rtlCol="0">
            <a:spAutoFit/>
          </a:bodyPr>
          <a:lstStyle/>
          <a:p>
            <a:pPr algn="r"/>
            <a:r>
              <a:rPr lang="de-AT" sz="1400" dirty="0"/>
              <a:t>u</a:t>
            </a:r>
            <a:r>
              <a:rPr lang="de-AT" sz="1400" dirty="0" smtClean="0"/>
              <a:t>nd durch BMLFUW</a:t>
            </a:r>
            <a:endParaRPr lang="de-AT" sz="1400" dirty="0"/>
          </a:p>
        </p:txBody>
      </p:sp>
    </p:spTree>
    <p:extLst>
      <p:ext uri="{BB962C8B-B14F-4D97-AF65-F5344CB8AC3E}">
        <p14:creationId xmlns:p14="http://schemas.microsoft.com/office/powerpoint/2010/main" val="23504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E6046F0-BA93-4699-83A0-D6120B23834D}" type="slidenum">
              <a:rPr lang="de-DE" smtClean="0"/>
              <a:pPr/>
              <a:t>11</a:t>
            </a:fld>
            <a:endParaRPr lang="de-DE"/>
          </a:p>
        </p:txBody>
      </p:sp>
      <p:pic>
        <p:nvPicPr>
          <p:cNvPr id="9" name="Picture 2" descr="C:\Users\prutsch\Desktop\Logos_Layout\klimafonds_powered_b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1999" y="6163142"/>
            <a:ext cx="1819791" cy="694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0" t="13913" r="61125" b="13912"/>
          <a:stretch/>
        </p:blipFill>
        <p:spPr bwMode="auto">
          <a:xfrm>
            <a:off x="0" y="1566041"/>
            <a:ext cx="5580883" cy="3981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Inhaltsplatzhalter 2"/>
          <p:cNvSpPr txBox="1">
            <a:spLocks/>
          </p:cNvSpPr>
          <p:nvPr/>
        </p:nvSpPr>
        <p:spPr>
          <a:xfrm>
            <a:off x="166254" y="2010385"/>
            <a:ext cx="8229600" cy="5408726"/>
          </a:xfrm>
          <a:prstGeom prst="rect">
            <a:avLst/>
          </a:prstGeom>
        </p:spPr>
        <p:txBody>
          <a:bodyPr>
            <a:normAutofit fontScale="70000" lnSpcReduction="20000"/>
          </a:bodyPr>
          <a:lst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en-GB" dirty="0" smtClean="0">
              <a:hlinkClick r:id="rId5"/>
            </a:endParaRPr>
          </a:p>
          <a:p>
            <a:pPr marL="0" indent="0">
              <a:buFont typeface="Wingdings" pitchFamily="2" charset="2"/>
              <a:buNone/>
            </a:pPr>
            <a:endParaRPr lang="de-AT" dirty="0" smtClean="0">
              <a:hlinkClick r:id="rId5"/>
            </a:endParaRPr>
          </a:p>
          <a:p>
            <a:pPr marL="0" indent="0">
              <a:buFont typeface="Wingdings" pitchFamily="2" charset="2"/>
              <a:buNone/>
            </a:pPr>
            <a:endParaRPr lang="de-AT" dirty="0" smtClean="0">
              <a:hlinkClick r:id="rId5"/>
            </a:endParaRPr>
          </a:p>
          <a:p>
            <a:pPr marL="0" indent="0">
              <a:buFont typeface="Wingdings" pitchFamily="2" charset="2"/>
              <a:buNone/>
            </a:pPr>
            <a:endParaRPr lang="de-AT" dirty="0" smtClean="0">
              <a:hlinkClick r:id="rId5"/>
            </a:endParaRPr>
          </a:p>
          <a:p>
            <a:pPr marL="0" indent="0">
              <a:buFont typeface="Wingdings" pitchFamily="2" charset="2"/>
              <a:buNone/>
            </a:pPr>
            <a:endParaRPr lang="de-AT" dirty="0" smtClean="0">
              <a:hlinkClick r:id="rId5"/>
            </a:endParaRPr>
          </a:p>
          <a:p>
            <a:pPr marL="0" indent="0">
              <a:buFont typeface="Wingdings" pitchFamily="2" charset="2"/>
              <a:buNone/>
            </a:pPr>
            <a:endParaRPr lang="de-AT" dirty="0" smtClean="0">
              <a:hlinkClick r:id="rId5"/>
            </a:endParaRPr>
          </a:p>
          <a:p>
            <a:pPr marL="0" indent="0">
              <a:buFont typeface="Wingdings" pitchFamily="2" charset="2"/>
              <a:buNone/>
            </a:pPr>
            <a:endParaRPr lang="de-AT" dirty="0" smtClean="0">
              <a:hlinkClick r:id="rId5"/>
            </a:endParaRPr>
          </a:p>
          <a:p>
            <a:pPr marL="0" indent="0">
              <a:buFont typeface="Wingdings" pitchFamily="2" charset="2"/>
              <a:buNone/>
            </a:pPr>
            <a:endParaRPr lang="de-AT" dirty="0" smtClean="0">
              <a:hlinkClick r:id="rId5"/>
            </a:endParaRPr>
          </a:p>
          <a:p>
            <a:pPr marL="0" indent="0">
              <a:buFont typeface="Wingdings" pitchFamily="2" charset="2"/>
              <a:buNone/>
            </a:pPr>
            <a:endParaRPr lang="de-AT" dirty="0" smtClean="0">
              <a:hlinkClick r:id=""/>
            </a:endParaRPr>
          </a:p>
          <a:p>
            <a:pPr marL="0" indent="0">
              <a:buFont typeface="Wingdings" pitchFamily="2" charset="2"/>
              <a:buNone/>
            </a:pPr>
            <a:endParaRPr lang="de-AT" dirty="0" smtClean="0">
              <a:hlinkClick r:id=""/>
            </a:endParaRPr>
          </a:p>
          <a:p>
            <a:pPr marL="0" indent="0">
              <a:buFont typeface="Wingdings" pitchFamily="2" charset="2"/>
              <a:buNone/>
            </a:pPr>
            <a:endParaRPr lang="de-AT" dirty="0">
              <a:hlinkClick r:id=""/>
            </a:endParaRPr>
          </a:p>
          <a:p>
            <a:pPr marL="0" indent="0">
              <a:buFont typeface="Wingdings" pitchFamily="2" charset="2"/>
              <a:buNone/>
            </a:pPr>
            <a:endParaRPr lang="de-AT" dirty="0" smtClean="0">
              <a:hlinkClick r:id=""/>
            </a:endParaRPr>
          </a:p>
          <a:p>
            <a:pPr marL="0" indent="0">
              <a:buFont typeface="Wingdings" pitchFamily="2" charset="2"/>
              <a:buNone/>
            </a:pPr>
            <a:endParaRPr lang="de-AT" dirty="0">
              <a:hlinkClick r:id=""/>
            </a:endParaRPr>
          </a:p>
          <a:p>
            <a:pPr marL="0" indent="0">
              <a:buFont typeface="Wingdings" pitchFamily="2" charset="2"/>
              <a:buNone/>
            </a:pPr>
            <a:endParaRPr lang="de-AT" dirty="0" smtClean="0">
              <a:hlinkClick r:id=""/>
            </a:endParaRPr>
          </a:p>
          <a:p>
            <a:pPr marL="0" indent="0">
              <a:buFont typeface="Wingdings" pitchFamily="2" charset="2"/>
              <a:buNone/>
            </a:pPr>
            <a:endParaRPr lang="de-AT" dirty="0" smtClean="0">
              <a:hlinkClick r:id="rId5"/>
            </a:endParaRPr>
          </a:p>
          <a:p>
            <a:pPr marL="457200" indent="-457200">
              <a:buFont typeface="+mj-lt"/>
              <a:buAutoNum type="arabicPeriod"/>
            </a:pPr>
            <a:r>
              <a:rPr lang="de-AT" sz="1800" b="1" dirty="0" smtClean="0"/>
              <a:t>Was steht uns bevor:</a:t>
            </a:r>
            <a:endParaRPr lang="en-GB" sz="1800" b="1" dirty="0" smtClean="0">
              <a:hlinkClick r:id="rId5"/>
            </a:endParaRPr>
          </a:p>
          <a:p>
            <a:pPr marL="0" indent="0">
              <a:buFont typeface="Wingdings" pitchFamily="2" charset="2"/>
              <a:buNone/>
            </a:pPr>
            <a:r>
              <a:rPr lang="en-GB" sz="1800" dirty="0" smtClean="0">
                <a:hlinkClick r:id="rId5"/>
              </a:rPr>
              <a:t>https://www.youtube.com/watch?feature=player_embedded&amp;v=UZRSm-vz_as</a:t>
            </a:r>
            <a:endParaRPr lang="en-GB" sz="1800" dirty="0" smtClean="0"/>
          </a:p>
          <a:p>
            <a:pPr marL="0" indent="0">
              <a:buFont typeface="Wingdings" pitchFamily="2" charset="2"/>
              <a:buNone/>
            </a:pPr>
            <a:endParaRPr lang="de-AT" sz="600" dirty="0" smtClean="0"/>
          </a:p>
          <a:p>
            <a:pPr marL="0" indent="0">
              <a:buFont typeface="Wingdings" pitchFamily="2" charset="2"/>
              <a:buNone/>
              <a:tabLst>
                <a:tab pos="444500" algn="l"/>
              </a:tabLst>
            </a:pPr>
            <a:r>
              <a:rPr lang="en-GB" sz="1800" b="1" dirty="0" smtClean="0">
                <a:solidFill>
                  <a:schemeClr val="accent2"/>
                </a:solidFill>
              </a:rPr>
              <a:t>2.	</a:t>
            </a:r>
            <a:r>
              <a:rPr lang="en-GB" sz="1800" b="1" dirty="0" smtClean="0"/>
              <a:t>Gut </a:t>
            </a:r>
            <a:r>
              <a:rPr lang="en-GB" sz="1800" b="1" dirty="0" err="1" smtClean="0"/>
              <a:t>angepasst</a:t>
            </a:r>
            <a:r>
              <a:rPr lang="en-GB" sz="1800" b="1" dirty="0" smtClean="0"/>
              <a:t>:</a:t>
            </a:r>
            <a:endParaRPr lang="en-GB" sz="1800" b="1" dirty="0" smtClean="0">
              <a:hlinkClick r:id="rId6"/>
            </a:endParaRPr>
          </a:p>
          <a:p>
            <a:pPr marL="0" indent="0">
              <a:buFont typeface="Wingdings" pitchFamily="2" charset="2"/>
              <a:buNone/>
            </a:pPr>
            <a:r>
              <a:rPr lang="en-GB" sz="1800" dirty="0" smtClean="0">
                <a:hlinkClick r:id="rId6"/>
              </a:rPr>
              <a:t>https://www.youtube.com/watch?v=cvJ2D_kcv08&amp;feature=player_embedded</a:t>
            </a:r>
            <a:endParaRPr lang="en-GB" sz="1800" dirty="0" smtClean="0"/>
          </a:p>
          <a:p>
            <a:pPr marL="0" indent="0">
              <a:buFont typeface="Wingdings" pitchFamily="2" charset="2"/>
              <a:buNone/>
              <a:tabLst>
                <a:tab pos="444500" algn="l"/>
              </a:tabLst>
            </a:pPr>
            <a:r>
              <a:rPr lang="en-GB" sz="1800" dirty="0" smtClean="0"/>
              <a:t> </a:t>
            </a:r>
          </a:p>
          <a:p>
            <a:endParaRPr lang="en-GB" dirty="0"/>
          </a:p>
        </p:txBody>
      </p:sp>
      <p:sp>
        <p:nvSpPr>
          <p:cNvPr id="5" name="Rechteck 4"/>
          <p:cNvSpPr/>
          <p:nvPr/>
        </p:nvSpPr>
        <p:spPr>
          <a:xfrm>
            <a:off x="4717142" y="1427417"/>
            <a:ext cx="4426857"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0000"/>
              </a:lnSpc>
              <a:spcBef>
                <a:spcPts val="200"/>
              </a:spcBef>
              <a:spcAft>
                <a:spcPts val="1000"/>
              </a:spcAft>
            </a:pPr>
            <a:r>
              <a:rPr lang="de-DE" b="1" dirty="0" smtClean="0">
                <a:solidFill>
                  <a:schemeClr val="tx2"/>
                </a:solidFill>
                <a:latin typeface="Arial" panose="020B0604020202020204" pitchFamily="34" charset="0"/>
                <a:cs typeface="Arial" panose="020B0604020202020204" pitchFamily="34" charset="0"/>
              </a:rPr>
              <a:t>6. </a:t>
            </a:r>
            <a:r>
              <a:rPr lang="de-DE" b="1" dirty="0" err="1" smtClean="0">
                <a:solidFill>
                  <a:schemeClr val="tx2"/>
                </a:solidFill>
                <a:latin typeface="Arial" panose="020B0604020202020204" pitchFamily="34" charset="0"/>
                <a:cs typeface="Arial" panose="020B0604020202020204" pitchFamily="34" charset="0"/>
              </a:rPr>
              <a:t>BotschafterInnen</a:t>
            </a:r>
            <a:r>
              <a:rPr lang="de-DE" b="1" dirty="0">
                <a:solidFill>
                  <a:schemeClr val="tx2"/>
                </a:solidFill>
                <a:latin typeface="Arial" panose="020B0604020202020204" pitchFamily="34" charset="0"/>
                <a:cs typeface="Arial" panose="020B0604020202020204" pitchFamily="34" charset="0"/>
              </a:rPr>
              <a:t>/ </a:t>
            </a:r>
            <a:r>
              <a:rPr lang="de-DE" b="1" dirty="0" err="1">
                <a:solidFill>
                  <a:schemeClr val="tx2"/>
                </a:solidFill>
                <a:latin typeface="Arial" panose="020B0604020202020204" pitchFamily="34" charset="0"/>
                <a:cs typeface="Arial" panose="020B0604020202020204" pitchFamily="34" charset="0"/>
              </a:rPr>
              <a:t>MultiplikatorInnen</a:t>
            </a:r>
            <a:r>
              <a:rPr lang="de-DE" b="1" dirty="0">
                <a:solidFill>
                  <a:schemeClr val="tx2"/>
                </a:solidFill>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einsetzen, die in der Zielgruppe akzeptiert sind und bestehende Netzwerke </a:t>
            </a:r>
            <a:r>
              <a:rPr lang="de-DE" dirty="0" smtClean="0">
                <a:latin typeface="Arial" panose="020B0604020202020204" pitchFamily="34" charset="0"/>
                <a:cs typeface="Arial" panose="020B0604020202020204" pitchFamily="34" charset="0"/>
              </a:rPr>
              <a:t>nutzen</a:t>
            </a:r>
          </a:p>
        </p:txBody>
      </p:sp>
      <p:sp>
        <p:nvSpPr>
          <p:cNvPr id="12" name="Rechteck 11"/>
          <p:cNvSpPr/>
          <p:nvPr/>
        </p:nvSpPr>
        <p:spPr>
          <a:xfrm>
            <a:off x="5297714" y="2475142"/>
            <a:ext cx="384628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0000"/>
              </a:lnSpc>
              <a:spcBef>
                <a:spcPts val="200"/>
              </a:spcBef>
              <a:spcAft>
                <a:spcPts val="1000"/>
              </a:spcAft>
            </a:pPr>
            <a:r>
              <a:rPr lang="de-DE" b="1" dirty="0" smtClean="0">
                <a:solidFill>
                  <a:schemeClr val="tx2"/>
                </a:solidFill>
                <a:latin typeface="Arial" panose="020B0604020202020204" pitchFamily="34" charset="0"/>
                <a:cs typeface="Arial" panose="020B0604020202020204" pitchFamily="34" charset="0"/>
              </a:rPr>
              <a:t>7. Emotionen</a:t>
            </a:r>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auslösen und </a:t>
            </a:r>
            <a:r>
              <a:rPr lang="de-DE" b="1" dirty="0">
                <a:solidFill>
                  <a:schemeClr val="tx2"/>
                </a:solidFill>
                <a:latin typeface="Arial" panose="020B0604020202020204" pitchFamily="34" charset="0"/>
                <a:cs typeface="Arial" panose="020B0604020202020204" pitchFamily="34" charset="0"/>
              </a:rPr>
              <a:t>Bilder und Visualisierungen </a:t>
            </a:r>
            <a:r>
              <a:rPr lang="de-DE" dirty="0">
                <a:latin typeface="Arial" panose="020B0604020202020204" pitchFamily="34" charset="0"/>
                <a:cs typeface="Arial" panose="020B0604020202020204" pitchFamily="34" charset="0"/>
              </a:rPr>
              <a:t>verwenden</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00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E6046F0-BA93-4699-83A0-D6120B23834D}" type="slidenum">
              <a:rPr lang="de-DE" smtClean="0"/>
              <a:pPr/>
              <a:t>12</a:t>
            </a:fld>
            <a:endParaRPr lang="de-DE"/>
          </a:p>
        </p:txBody>
      </p:sp>
      <p:sp>
        <p:nvSpPr>
          <p:cNvPr id="4" name="Titel 1"/>
          <p:cNvSpPr>
            <a:spLocks noGrp="1"/>
          </p:cNvSpPr>
          <p:nvPr>
            <p:ph type="title"/>
          </p:nvPr>
        </p:nvSpPr>
        <p:spPr>
          <a:xfrm>
            <a:off x="457199" y="1024039"/>
            <a:ext cx="8229600" cy="1143000"/>
          </a:xfrm>
        </p:spPr>
        <p:txBody>
          <a:bodyPr>
            <a:normAutofit fontScale="90000"/>
          </a:bodyPr>
          <a:lstStyle/>
          <a:p>
            <a:r>
              <a:rPr lang="de-AT" sz="2800" dirty="0"/>
              <a:t>Welche Aspekte sollten wir zukünftig verstärkt berücksichtigen? </a:t>
            </a:r>
            <a:br>
              <a:rPr lang="de-AT" sz="2800" dirty="0"/>
            </a:br>
            <a:endParaRPr lang="en-GB"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466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12324"/>
          <a:stretch/>
        </p:blipFill>
        <p:spPr bwMode="auto">
          <a:xfrm>
            <a:off x="1" y="-88900"/>
            <a:ext cx="9144000" cy="695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platzhalter 3"/>
          <p:cNvSpPr>
            <a:spLocks noGrp="1"/>
          </p:cNvSpPr>
          <p:nvPr>
            <p:ph type="body" sz="quarter" idx="11"/>
          </p:nvPr>
        </p:nvSpPr>
        <p:spPr>
          <a:xfrm>
            <a:off x="1" y="1066800"/>
            <a:ext cx="9144000" cy="698500"/>
          </a:xfrm>
          <a:solidFill>
            <a:srgbClr val="FFFFFF">
              <a:alpha val="70980"/>
            </a:srgbClr>
          </a:solidFill>
          <a:ln>
            <a:noFill/>
          </a:ln>
        </p:spPr>
        <p:style>
          <a:lnRef idx="2">
            <a:schemeClr val="accent2"/>
          </a:lnRef>
          <a:fillRef idx="1">
            <a:schemeClr val="lt1"/>
          </a:fillRef>
          <a:effectRef idx="0">
            <a:schemeClr val="accent2"/>
          </a:effectRef>
          <a:fontRef idx="minor">
            <a:schemeClr val="dk1"/>
          </a:fontRef>
        </p:style>
        <p:txBody>
          <a:bodyPr>
            <a:noAutofit/>
          </a:bodyPr>
          <a:lstStyle/>
          <a:p>
            <a:pPr marL="0" lvl="1" indent="0" algn="ctr">
              <a:buNone/>
            </a:pPr>
            <a:r>
              <a:rPr lang="de-AT" sz="2800" b="1" dirty="0" smtClean="0">
                <a:solidFill>
                  <a:schemeClr val="tx1">
                    <a:lumMod val="50000"/>
                    <a:lumOff val="50000"/>
                  </a:schemeClr>
                </a:solidFill>
                <a:latin typeface="Segoe UI Light" panose="020B0502040204020203" pitchFamily="34" charset="0"/>
                <a:cs typeface="Arial" panose="020B0604020202020204" pitchFamily="34" charset="0"/>
              </a:rPr>
              <a:t>Weniger Information ist oft mehr</a:t>
            </a:r>
            <a:endParaRPr lang="de-AT" sz="2800" dirty="0" smtClean="0">
              <a:solidFill>
                <a:schemeClr val="tx1">
                  <a:lumMod val="50000"/>
                  <a:lumOff val="50000"/>
                </a:schemeClr>
              </a:solidFill>
              <a:latin typeface="Segoe UI Light" panose="020B0502040204020203" pitchFamily="34" charset="0"/>
              <a:cs typeface="Arial" panose="020B0604020202020204" pitchFamily="34" charset="0"/>
            </a:endParaRPr>
          </a:p>
          <a:p>
            <a:pPr marL="288000" lvl="2" indent="0" algn="ctr">
              <a:buNone/>
            </a:pPr>
            <a:endParaRPr lang="de-AT" sz="1800" dirty="0" smtClean="0">
              <a:latin typeface="Segoe UI Light" panose="020B0502040204020203" pitchFamily="34" charset="0"/>
              <a:cs typeface="Arial" panose="020B0604020202020204" pitchFamily="34" charset="0"/>
            </a:endParaRPr>
          </a:p>
        </p:txBody>
      </p:sp>
    </p:spTree>
    <p:extLst>
      <p:ext uri="{BB962C8B-B14F-4D97-AF65-F5344CB8AC3E}">
        <p14:creationId xmlns:p14="http://schemas.microsoft.com/office/powerpoint/2010/main" val="343502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handelsblatt.com/images/reeve/10339480/2-format2010.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59" r="1843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platzhalter 3"/>
          <p:cNvSpPr>
            <a:spLocks noGrp="1"/>
          </p:cNvSpPr>
          <p:nvPr>
            <p:ph type="body" sz="quarter" idx="11"/>
          </p:nvPr>
        </p:nvSpPr>
        <p:spPr>
          <a:xfrm>
            <a:off x="368301" y="5752088"/>
            <a:ext cx="8369300" cy="1017012"/>
          </a:xfrm>
          <a:solidFill>
            <a:srgbClr val="FFFFFF">
              <a:alpha val="38039"/>
            </a:srgbClr>
          </a:solidFill>
          <a:ln>
            <a:noFill/>
          </a:ln>
        </p:spPr>
        <p:style>
          <a:lnRef idx="2">
            <a:schemeClr val="accent2"/>
          </a:lnRef>
          <a:fillRef idx="1">
            <a:schemeClr val="lt1"/>
          </a:fillRef>
          <a:effectRef idx="0">
            <a:schemeClr val="accent2"/>
          </a:effectRef>
          <a:fontRef idx="minor">
            <a:schemeClr val="dk1"/>
          </a:fontRef>
        </p:style>
        <p:txBody>
          <a:bodyPr>
            <a:noAutofit/>
          </a:bodyPr>
          <a:lstStyle/>
          <a:p>
            <a:pPr marL="0" lvl="1" indent="0" algn="ctr">
              <a:buNone/>
            </a:pPr>
            <a:r>
              <a:rPr lang="de-AT" sz="2800" b="1" dirty="0">
                <a:solidFill>
                  <a:schemeClr val="tx2"/>
                </a:solidFill>
                <a:latin typeface="Segoe UI Light" panose="020B0502040204020203" pitchFamily="34" charset="0"/>
                <a:cs typeface="Arial" panose="020B0604020202020204" pitchFamily="34" charset="0"/>
              </a:rPr>
              <a:t>P</a:t>
            </a:r>
            <a:r>
              <a:rPr lang="de-AT" sz="2800" b="1" dirty="0" smtClean="0">
                <a:solidFill>
                  <a:schemeClr val="tx2"/>
                </a:solidFill>
                <a:latin typeface="Segoe UI Light" panose="020B0502040204020203" pitchFamily="34" charset="0"/>
                <a:cs typeface="Arial" panose="020B0604020202020204" pitchFamily="34" charset="0"/>
              </a:rPr>
              <a:t>ositive </a:t>
            </a:r>
            <a:r>
              <a:rPr lang="de-AT" sz="2800" b="1" dirty="0">
                <a:solidFill>
                  <a:schemeClr val="tx2"/>
                </a:solidFill>
                <a:latin typeface="Segoe UI Light" panose="020B0502040204020203" pitchFamily="34" charset="0"/>
                <a:cs typeface="Arial" panose="020B0604020202020204" pitchFamily="34" charset="0"/>
              </a:rPr>
              <a:t>Geschichten und </a:t>
            </a:r>
            <a:r>
              <a:rPr lang="de-AT" sz="2800" b="1" dirty="0" smtClean="0">
                <a:solidFill>
                  <a:schemeClr val="tx2"/>
                </a:solidFill>
                <a:latin typeface="Segoe UI Light" panose="020B0502040204020203" pitchFamily="34" charset="0"/>
                <a:cs typeface="Arial" panose="020B0604020202020204" pitchFamily="34" charset="0"/>
              </a:rPr>
              <a:t>Vorbilder</a:t>
            </a:r>
            <a:endParaRPr lang="de-AT" sz="2800" b="1" dirty="0" smtClean="0">
              <a:solidFill>
                <a:schemeClr val="tx2"/>
              </a:solidFill>
              <a:latin typeface="Segoe UI Light" panose="020B0502040204020203" pitchFamily="34" charset="0"/>
              <a:cs typeface="Arial" panose="020B0604020202020204" pitchFamily="34" charset="0"/>
            </a:endParaRPr>
          </a:p>
          <a:p>
            <a:pPr marL="0" lvl="1" indent="0" algn="ctr">
              <a:buNone/>
            </a:pPr>
            <a:r>
              <a:rPr lang="de-AT" sz="2800" b="1" dirty="0" smtClean="0">
                <a:solidFill>
                  <a:schemeClr val="tx2"/>
                </a:solidFill>
                <a:latin typeface="Segoe UI Light" panose="020B0502040204020203" pitchFamily="34" charset="0"/>
                <a:cs typeface="Arial" panose="020B0604020202020204" pitchFamily="34" charset="0"/>
              </a:rPr>
              <a:t>spornen an</a:t>
            </a:r>
            <a:endParaRPr lang="de-AT" sz="2800" b="1" dirty="0">
              <a:solidFill>
                <a:schemeClr val="tx2"/>
              </a:solidFill>
              <a:latin typeface="Segoe UI Light" panose="020B0502040204020203" pitchFamily="34" charset="0"/>
              <a:cs typeface="Arial" panose="020B0604020202020204" pitchFamily="34" charset="0"/>
            </a:endParaRPr>
          </a:p>
        </p:txBody>
      </p:sp>
    </p:spTree>
    <p:extLst>
      <p:ext uri="{BB962C8B-B14F-4D97-AF65-F5344CB8AC3E}">
        <p14:creationId xmlns:p14="http://schemas.microsoft.com/office/powerpoint/2010/main" val="258172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lpujarra-olivenoel.de/mediafiles/Bilder/Massband_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5600"/>
            <a:ext cx="9847918" cy="721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platzhalter 3"/>
          <p:cNvSpPr>
            <a:spLocks noGrp="1"/>
          </p:cNvSpPr>
          <p:nvPr>
            <p:ph type="body" sz="quarter" idx="11"/>
          </p:nvPr>
        </p:nvSpPr>
        <p:spPr>
          <a:xfrm>
            <a:off x="1041401" y="5752088"/>
            <a:ext cx="8369300" cy="1017012"/>
          </a:xfrm>
          <a:solidFill>
            <a:srgbClr val="FFFFFF">
              <a:alpha val="38039"/>
            </a:srgbClr>
          </a:solidFill>
          <a:ln>
            <a:noFill/>
          </a:ln>
        </p:spPr>
        <p:style>
          <a:lnRef idx="2">
            <a:schemeClr val="accent2"/>
          </a:lnRef>
          <a:fillRef idx="1">
            <a:schemeClr val="lt1"/>
          </a:fillRef>
          <a:effectRef idx="0">
            <a:schemeClr val="accent2"/>
          </a:effectRef>
          <a:fontRef idx="minor">
            <a:schemeClr val="dk1"/>
          </a:fontRef>
        </p:style>
        <p:txBody>
          <a:bodyPr>
            <a:noAutofit/>
          </a:bodyPr>
          <a:lstStyle/>
          <a:p>
            <a:pPr marL="0" lvl="1" indent="0" algn="ctr">
              <a:buNone/>
            </a:pPr>
            <a:r>
              <a:rPr lang="de-DE" sz="2800" b="1" dirty="0" smtClean="0">
                <a:solidFill>
                  <a:schemeClr val="tx1"/>
                </a:solidFill>
                <a:latin typeface="Segoe UI Light" panose="020B0502040204020203" pitchFamily="34" charset="0"/>
                <a:cs typeface="Arial" panose="020B0604020202020204" pitchFamily="34" charset="0"/>
              </a:rPr>
              <a:t>Maßgeschneiderte Kommunikation </a:t>
            </a:r>
            <a:r>
              <a:rPr lang="de-DE" sz="2800" b="1" dirty="0" smtClean="0">
                <a:solidFill>
                  <a:schemeClr val="tx1"/>
                </a:solidFill>
                <a:latin typeface="Segoe UI Light" panose="020B0502040204020203" pitchFamily="34" charset="0"/>
                <a:cs typeface="Arial" panose="020B0604020202020204" pitchFamily="34" charset="0"/>
                <a:sym typeface="Wingdings" panose="05000000000000000000" pitchFamily="2" charset="2"/>
              </a:rPr>
              <a:t> </a:t>
            </a:r>
            <a:br>
              <a:rPr lang="de-DE" sz="2800" b="1" dirty="0" smtClean="0">
                <a:solidFill>
                  <a:schemeClr val="tx1"/>
                </a:solidFill>
                <a:latin typeface="Segoe UI Light" panose="020B0502040204020203" pitchFamily="34" charset="0"/>
                <a:cs typeface="Arial" panose="020B0604020202020204" pitchFamily="34" charset="0"/>
                <a:sym typeface="Wingdings" panose="05000000000000000000" pitchFamily="2" charset="2"/>
              </a:rPr>
            </a:br>
            <a:r>
              <a:rPr lang="de-DE" sz="2800" b="1" dirty="0" smtClean="0">
                <a:solidFill>
                  <a:schemeClr val="tx1"/>
                </a:solidFill>
                <a:latin typeface="Segoe UI Light" panose="020B0502040204020203" pitchFamily="34" charset="0"/>
                <a:cs typeface="Arial" panose="020B0604020202020204" pitchFamily="34" charset="0"/>
                <a:sym typeface="Wingdings" panose="05000000000000000000" pitchFamily="2" charset="2"/>
              </a:rPr>
              <a:t>messbare Wirkung</a:t>
            </a:r>
            <a:endParaRPr lang="de-DE" sz="2800" b="1" dirty="0">
              <a:solidFill>
                <a:schemeClr val="tx1"/>
              </a:solidFill>
              <a:latin typeface="Segoe UI Light" panose="020B0502040204020203" pitchFamily="34" charset="0"/>
              <a:cs typeface="Arial" panose="020B0604020202020204" pitchFamily="34" charset="0"/>
            </a:endParaRPr>
          </a:p>
        </p:txBody>
      </p:sp>
    </p:spTree>
    <p:extLst>
      <p:ext uri="{BB962C8B-B14F-4D97-AF65-F5344CB8AC3E}">
        <p14:creationId xmlns:p14="http://schemas.microsoft.com/office/powerpoint/2010/main" val="20062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37279" y="814843"/>
            <a:ext cx="8229600" cy="1528520"/>
          </a:xfrm>
        </p:spPr>
        <p:txBody>
          <a:bodyPr>
            <a:noAutofit/>
          </a:bodyPr>
          <a:lstStyle/>
          <a:p>
            <a:pPr algn="r">
              <a:spcBef>
                <a:spcPts val="0"/>
              </a:spcBef>
            </a:pPr>
            <a:r>
              <a:rPr lang="de-DE" sz="3600" dirty="0" smtClean="0">
                <a:latin typeface="Arial Narrow" pitchFamily="34" charset="0"/>
              </a:rPr>
              <a:t>DANKE!</a:t>
            </a:r>
            <a:endParaRPr lang="de-DE" sz="3600" dirty="0">
              <a:latin typeface="Arial Narrow" pitchFamily="34" charset="0"/>
            </a:endParaRPr>
          </a:p>
        </p:txBody>
      </p:sp>
      <p:sp>
        <p:nvSpPr>
          <p:cNvPr id="3" name="Untertitel 2"/>
          <p:cNvSpPr>
            <a:spLocks noGrp="1"/>
          </p:cNvSpPr>
          <p:nvPr>
            <p:ph type="subTitle" idx="1"/>
          </p:nvPr>
        </p:nvSpPr>
        <p:spPr>
          <a:xfrm>
            <a:off x="337279" y="2014990"/>
            <a:ext cx="8229600" cy="2636294"/>
          </a:xfrm>
        </p:spPr>
        <p:txBody>
          <a:bodyPr>
            <a:noAutofit/>
          </a:bodyPr>
          <a:lstStyle/>
          <a:p>
            <a:r>
              <a:rPr lang="de-DE" sz="2400" b="1" dirty="0" smtClean="0">
                <a:latin typeface="Arial Narrow" pitchFamily="34" charset="0"/>
              </a:rPr>
              <a:t>Dipl. Ing. Andrea Prutsch </a:t>
            </a:r>
          </a:p>
          <a:p>
            <a:r>
              <a:rPr lang="de-DE" sz="2400" dirty="0" smtClean="0">
                <a:latin typeface="Arial Narrow" pitchFamily="34" charset="0"/>
              </a:rPr>
              <a:t>Abt. Umweltfolgenabschätzung und Klimawandel</a:t>
            </a:r>
            <a:br>
              <a:rPr lang="de-DE" sz="2400" dirty="0" smtClean="0">
                <a:latin typeface="Arial Narrow" pitchFamily="34" charset="0"/>
              </a:rPr>
            </a:br>
            <a:r>
              <a:rPr lang="de-DE" sz="2400" dirty="0" smtClean="0">
                <a:latin typeface="Arial Narrow" pitchFamily="34" charset="0"/>
              </a:rPr>
              <a:t>T: +43-(0)1-313 04/3246 </a:t>
            </a:r>
            <a:br>
              <a:rPr lang="de-DE" sz="2400" dirty="0" smtClean="0">
                <a:latin typeface="Arial Narrow" pitchFamily="34" charset="0"/>
              </a:rPr>
            </a:br>
            <a:r>
              <a:rPr lang="de-DE" sz="2400" dirty="0" smtClean="0">
                <a:solidFill>
                  <a:srgbClr val="347E6F"/>
                </a:solidFill>
                <a:latin typeface="Arial Narrow" pitchFamily="34" charset="0"/>
                <a:hlinkClick r:id="rId3"/>
              </a:rPr>
              <a:t>andrea.prutsch@umweltbundesamt.at</a:t>
            </a:r>
            <a:r>
              <a:rPr lang="de-DE" sz="2400" dirty="0" smtClean="0">
                <a:solidFill>
                  <a:srgbClr val="347E6F"/>
                </a:solidFill>
                <a:latin typeface="Arial Narrow" pitchFamily="34" charset="0"/>
              </a:rPr>
              <a:t> </a:t>
            </a:r>
          </a:p>
          <a:p>
            <a:pPr>
              <a:spcBef>
                <a:spcPts val="0"/>
              </a:spcBef>
            </a:pPr>
            <a:endParaRPr lang="de-DE" sz="2400" dirty="0" smtClean="0">
              <a:latin typeface="Arial Narrow" pitchFamily="34" charset="0"/>
              <a:hlinkClick r:id="rId4"/>
            </a:endParaRPr>
          </a:p>
          <a:p>
            <a:pPr>
              <a:spcBef>
                <a:spcPts val="0"/>
              </a:spcBef>
            </a:pPr>
            <a:endParaRPr lang="de-DE" sz="2400" dirty="0">
              <a:latin typeface="Arial Narrow" pitchFamily="34" charset="0"/>
              <a:hlinkClick r:id="rId4"/>
            </a:endParaRPr>
          </a:p>
          <a:p>
            <a:pPr>
              <a:spcBef>
                <a:spcPts val="0"/>
              </a:spcBef>
            </a:pPr>
            <a:endParaRPr lang="de-DE" sz="2400" dirty="0" smtClean="0">
              <a:latin typeface="Arial Narrow" pitchFamily="34" charset="0"/>
              <a:hlinkClick r:id="rId4"/>
            </a:endParaRPr>
          </a:p>
          <a:p>
            <a:pPr>
              <a:lnSpc>
                <a:spcPct val="150000"/>
              </a:lnSpc>
              <a:spcBef>
                <a:spcPts val="0"/>
              </a:spcBef>
            </a:pPr>
            <a:r>
              <a:rPr lang="de-DE" sz="2400" b="1" dirty="0" smtClean="0">
                <a:latin typeface="Arial Narrow" pitchFamily="34" charset="0"/>
                <a:hlinkClick r:id="rId5"/>
              </a:rPr>
              <a:t>www.klimawandelanpassung.at</a:t>
            </a:r>
            <a:endParaRPr lang="de-DE" sz="2400" b="1" dirty="0" smtClean="0">
              <a:latin typeface="Arial Narrow" pitchFamily="34" charset="0"/>
              <a:hlinkClick r:id="rId4"/>
            </a:endParaRPr>
          </a:p>
          <a:p>
            <a:endParaRPr lang="de-DE" sz="2400" dirty="0" smtClean="0">
              <a:latin typeface="Arial Narrow" pitchFamily="34" charset="0"/>
            </a:endParaRPr>
          </a:p>
          <a:p>
            <a:endParaRPr lang="de-DE" sz="2400" dirty="0" smtClean="0">
              <a:latin typeface="Arial Narrow" pitchFamily="34" charset="0"/>
            </a:endParaRPr>
          </a:p>
          <a:p>
            <a:endParaRPr lang="de-DE" sz="2400" dirty="0" smtClean="0">
              <a:latin typeface="Arial Narrow" pitchFamily="34" charset="0"/>
            </a:endParaRPr>
          </a:p>
        </p:txBody>
      </p:sp>
      <p:sp>
        <p:nvSpPr>
          <p:cNvPr id="5" name="Untertitel 2"/>
          <p:cNvSpPr txBox="1">
            <a:spLocks/>
          </p:cNvSpPr>
          <p:nvPr/>
        </p:nvSpPr>
        <p:spPr>
          <a:xfrm>
            <a:off x="337279" y="4049899"/>
            <a:ext cx="8229600" cy="601385"/>
          </a:xfrm>
          <a:prstGeom prst="rect">
            <a:avLst/>
          </a:prstGeom>
        </p:spPr>
        <p:txBody>
          <a:bodyPr vert="horz" lIns="91440" tIns="45720" rIns="91440" bIns="45720" rtlCol="0">
            <a:noAutofit/>
          </a:bodyPr>
          <a:lstStyle/>
          <a:p>
            <a:pPr marL="0" marR="0" lvl="0" indent="0" algn="l" defTabSz="914400" rtl="0" eaLnBrk="1" fontAlgn="auto" latinLnBrk="0" hangingPunct="1">
              <a:lnSpc>
                <a:spcPct val="110000"/>
              </a:lnSpc>
              <a:spcBef>
                <a:spcPts val="600"/>
              </a:spcBef>
              <a:spcAft>
                <a:spcPts val="0"/>
              </a:spcAft>
              <a:buClr>
                <a:schemeClr val="tx2"/>
              </a:buClr>
              <a:buSzPct val="90000"/>
              <a:buFont typeface="Wingdings" pitchFamily="2" charset="2"/>
              <a:buNone/>
              <a:tabLst/>
              <a:defRPr/>
            </a:pPr>
            <a:r>
              <a:rPr kumimoji="0" lang="de-DE" sz="2000" b="0" i="0" u="none" strike="noStrike" kern="1200" cap="none" spc="0" normalizeH="0" baseline="0" noProof="0" dirty="0" smtClean="0">
                <a:ln>
                  <a:noFill/>
                </a:ln>
                <a:solidFill>
                  <a:schemeClr val="tx1"/>
                </a:solidFill>
                <a:effectLst/>
                <a:uLnTx/>
                <a:uFillTx/>
                <a:latin typeface="Arial Narrow" pitchFamily="34" charset="0"/>
              </a:rPr>
              <a:t>Umweltbundesamt</a:t>
            </a:r>
            <a:br>
              <a:rPr kumimoji="0" lang="de-DE" sz="2000" b="0" i="0" u="none" strike="noStrike" kern="1200" cap="none" spc="0" normalizeH="0" baseline="0" noProof="0" dirty="0" smtClean="0">
                <a:ln>
                  <a:noFill/>
                </a:ln>
                <a:solidFill>
                  <a:schemeClr val="tx1"/>
                </a:solidFill>
                <a:effectLst/>
                <a:uLnTx/>
                <a:uFillTx/>
                <a:latin typeface="Arial Narrow" pitchFamily="34" charset="0"/>
              </a:rPr>
            </a:br>
            <a:r>
              <a:rPr kumimoji="0" lang="de-DE" sz="2000" b="0" i="0" u="none" strike="noStrike" kern="1200" cap="none" spc="0" normalizeH="0" baseline="0" noProof="0" dirty="0" smtClean="0">
                <a:ln>
                  <a:noFill/>
                </a:ln>
                <a:solidFill>
                  <a:schemeClr val="tx2"/>
                </a:solidFill>
                <a:effectLst/>
                <a:uLnTx/>
                <a:uFillTx/>
                <a:latin typeface="Arial Narrow" pitchFamily="34" charset="0"/>
              </a:rPr>
              <a:t>www.umweltbundesamt.at</a:t>
            </a:r>
          </a:p>
        </p:txBody>
      </p:sp>
      <p:sp>
        <p:nvSpPr>
          <p:cNvPr id="6" name="Untertitel 2"/>
          <p:cNvSpPr txBox="1">
            <a:spLocks/>
          </p:cNvSpPr>
          <p:nvPr/>
        </p:nvSpPr>
        <p:spPr>
          <a:xfrm>
            <a:off x="5639061" y="5399314"/>
            <a:ext cx="3036497" cy="601385"/>
          </a:xfrm>
          <a:prstGeom prst="rect">
            <a:avLst/>
          </a:prstGeom>
        </p:spPr>
        <p:txBody>
          <a:bodyPr vert="horz" lIns="91440" tIns="45720" rIns="91440" bIns="45720"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10000"/>
              </a:lnSpc>
              <a:spcBef>
                <a:spcPts val="600"/>
              </a:spcBef>
              <a:buClr>
                <a:schemeClr val="tx2"/>
              </a:buClr>
              <a:buSzPct val="90000"/>
              <a:defRPr/>
            </a:pPr>
            <a:r>
              <a:rPr kumimoji="0" lang="de-DE" sz="1600" b="0" i="0" u="none" strike="noStrike" kern="1200" cap="none" spc="0" normalizeH="0" baseline="0" noProof="0" dirty="0" smtClean="0">
                <a:ln>
                  <a:noFill/>
                </a:ln>
                <a:solidFill>
                  <a:schemeClr val="tx1"/>
                </a:solidFill>
                <a:effectLst/>
                <a:uLnTx/>
                <a:uFillTx/>
                <a:latin typeface="Arial Narrow" pitchFamily="34" charset="0"/>
              </a:rPr>
              <a:t/>
            </a:r>
            <a:br>
              <a:rPr kumimoji="0" lang="de-DE" sz="1600" b="0" i="0" u="none" strike="noStrike" kern="1200" cap="none" spc="0" normalizeH="0" baseline="0" noProof="0" dirty="0" smtClean="0">
                <a:ln>
                  <a:noFill/>
                </a:ln>
                <a:solidFill>
                  <a:schemeClr val="tx1"/>
                </a:solidFill>
                <a:effectLst/>
                <a:uLnTx/>
                <a:uFillTx/>
                <a:latin typeface="Arial Narrow" pitchFamily="34" charset="0"/>
              </a:rPr>
            </a:br>
            <a:r>
              <a:rPr lang="de-DE" sz="1600" dirty="0" smtClean="0">
                <a:solidFill>
                  <a:srgbClr val="347E6F"/>
                </a:solidFill>
                <a:latin typeface="Arial Narrow" pitchFamily="34" charset="0"/>
              </a:rPr>
              <a:t>■</a:t>
            </a:r>
            <a:r>
              <a:rPr lang="de-DE" sz="1600" dirty="0" smtClean="0">
                <a:latin typeface="Arial Narrow" pitchFamily="34" charset="0"/>
              </a:rPr>
              <a:t> 8. Juni 2016</a:t>
            </a:r>
            <a:endParaRPr kumimoji="0" lang="de-DE" sz="1600" b="0" i="0" u="none" strike="noStrike" kern="1200" cap="none" spc="0" normalizeH="0" baseline="0" noProof="0" dirty="0" smtClean="0">
              <a:ln>
                <a:noFill/>
              </a:ln>
              <a:effectLst/>
              <a:uLnTx/>
              <a:uFillTx/>
              <a:latin typeface="Arial Narrow" pitchFamily="34" charset="0"/>
            </a:endParaRPr>
          </a:p>
        </p:txBody>
      </p:sp>
    </p:spTree>
    <p:extLst>
      <p:ext uri="{BB962C8B-B14F-4D97-AF65-F5344CB8AC3E}">
        <p14:creationId xmlns:p14="http://schemas.microsoft.com/office/powerpoint/2010/main" val="2745020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67353"/>
            <a:ext cx="8229600" cy="1143000"/>
          </a:xfrm>
        </p:spPr>
        <p:txBody>
          <a:bodyPr>
            <a:normAutofit/>
          </a:bodyPr>
          <a:lstStyle/>
          <a:p>
            <a:r>
              <a:rPr lang="de-AT" sz="2700" dirty="0"/>
              <a:t>5 Fragen in 10 Minuten </a:t>
            </a:r>
            <a:endParaRPr lang="en-GB" sz="2700" dirty="0"/>
          </a:p>
        </p:txBody>
      </p:sp>
      <p:sp>
        <p:nvSpPr>
          <p:cNvPr id="3" name="Foliennummernplatzhalter 2"/>
          <p:cNvSpPr>
            <a:spLocks noGrp="1"/>
          </p:cNvSpPr>
          <p:nvPr>
            <p:ph type="sldNum" sz="quarter" idx="10"/>
          </p:nvPr>
        </p:nvSpPr>
        <p:spPr/>
        <p:txBody>
          <a:bodyPr/>
          <a:lstStyle/>
          <a:p>
            <a:fld id="{2E6046F0-BA93-4699-83A0-D6120B23834D}" type="slidenum">
              <a:rPr lang="de-DE" smtClean="0"/>
              <a:pPr/>
              <a:t>2</a:t>
            </a:fld>
            <a:endParaRPr lang="de-DE"/>
          </a:p>
        </p:txBody>
      </p:sp>
      <p:sp>
        <p:nvSpPr>
          <p:cNvPr id="4" name="Textplatzhalter 3"/>
          <p:cNvSpPr>
            <a:spLocks noGrp="1"/>
          </p:cNvSpPr>
          <p:nvPr>
            <p:ph type="body" sz="quarter" idx="11"/>
          </p:nvPr>
        </p:nvSpPr>
        <p:spPr>
          <a:xfrm>
            <a:off x="457200" y="2072698"/>
            <a:ext cx="8406245" cy="4297622"/>
          </a:xfrm>
        </p:spPr>
        <p:txBody>
          <a:bodyPr>
            <a:normAutofit/>
          </a:bodyPr>
          <a:lstStyle/>
          <a:p>
            <a:pPr marL="514350" indent="-514350">
              <a:buAutoNum type="romanUcPeriod"/>
            </a:pPr>
            <a:r>
              <a:rPr lang="de-AT" sz="1900" dirty="0" smtClean="0"/>
              <a:t>Welche </a:t>
            </a:r>
            <a:r>
              <a:rPr lang="de-AT" sz="1900" dirty="0" smtClean="0"/>
              <a:t>Herausforderungen gilt es zu überwinden?</a:t>
            </a:r>
          </a:p>
          <a:p>
            <a:pPr marL="514350" indent="-514350">
              <a:buAutoNum type="romanUcPeriod"/>
            </a:pPr>
            <a:endParaRPr lang="de-AT" sz="1900" dirty="0"/>
          </a:p>
          <a:p>
            <a:pPr marL="514350" indent="-514350">
              <a:buAutoNum type="romanUcPeriod"/>
            </a:pPr>
            <a:r>
              <a:rPr lang="de-AT" sz="1900" dirty="0" smtClean="0"/>
              <a:t>Welche Faktoren tragen zum Erfolg in der Kommunikation bei?</a:t>
            </a:r>
          </a:p>
          <a:p>
            <a:pPr marL="514350" indent="-514350">
              <a:buAutoNum type="romanUcPeriod"/>
            </a:pPr>
            <a:endParaRPr lang="de-AT" sz="1900" dirty="0"/>
          </a:p>
          <a:p>
            <a:pPr marL="514350" indent="-514350">
              <a:buAutoNum type="romanUcPeriod"/>
            </a:pPr>
            <a:r>
              <a:rPr lang="de-AT" sz="1900" dirty="0" smtClean="0"/>
              <a:t>Welche Kommunikationsbeispiele </a:t>
            </a:r>
            <a:r>
              <a:rPr lang="de-AT" sz="1900" dirty="0" smtClean="0"/>
              <a:t>gibt </a:t>
            </a:r>
            <a:r>
              <a:rPr lang="de-AT" sz="1900" dirty="0" smtClean="0"/>
              <a:t>es in Österreich</a:t>
            </a:r>
            <a:r>
              <a:rPr lang="de-AT" sz="1900" dirty="0" smtClean="0"/>
              <a:t>?</a:t>
            </a:r>
          </a:p>
          <a:p>
            <a:pPr marL="0" indent="0">
              <a:buNone/>
            </a:pPr>
            <a:endParaRPr lang="de-AT" sz="1900" dirty="0" smtClean="0"/>
          </a:p>
          <a:p>
            <a:pPr marL="514350" indent="-514350">
              <a:buFont typeface="+mj-lt"/>
              <a:buAutoNum type="romanUcPeriod" startAt="4"/>
            </a:pPr>
            <a:r>
              <a:rPr lang="de-AT" sz="1900" dirty="0" smtClean="0"/>
              <a:t>Welche Erfahrungen konnten wir sammeln?</a:t>
            </a:r>
            <a:endParaRPr lang="de-AT" sz="1900" dirty="0" smtClean="0"/>
          </a:p>
          <a:p>
            <a:pPr marL="514350" indent="-514350">
              <a:buAutoNum type="romanUcPeriod" startAt="4"/>
            </a:pPr>
            <a:endParaRPr lang="de-AT" sz="1900" dirty="0"/>
          </a:p>
          <a:p>
            <a:pPr marL="514350" indent="-514350">
              <a:buAutoNum type="romanUcPeriod" startAt="4"/>
            </a:pPr>
            <a:r>
              <a:rPr lang="de-AT" sz="1900" dirty="0" smtClean="0"/>
              <a:t>Welche Aspekte sollten wir zukünftig verstärkt berücksichtigen? </a:t>
            </a:r>
            <a:endParaRPr lang="de-AT" sz="1900" dirty="0" smtClean="0"/>
          </a:p>
          <a:p>
            <a:pPr marL="514350" indent="-514350">
              <a:buAutoNum type="romanUcPeriod" startAt="4"/>
            </a:pPr>
            <a:endParaRPr lang="de-AT" dirty="0" smtClean="0"/>
          </a:p>
          <a:p>
            <a:pPr marL="514350" indent="-514350">
              <a:buAutoNum type="romanUcPeriod" startAt="4"/>
            </a:pPr>
            <a:endParaRPr lang="en-GB" dirty="0"/>
          </a:p>
        </p:txBody>
      </p:sp>
    </p:spTree>
    <p:extLst>
      <p:ext uri="{BB962C8B-B14F-4D97-AF65-F5344CB8AC3E}">
        <p14:creationId xmlns:p14="http://schemas.microsoft.com/office/powerpoint/2010/main" val="2571286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arth.columbia.edu/sitefiles/image/press_room/press_releases/2009/CREDguide_img3.jpg">
            <a:hlinkClick r:id="rId3"/>
          </p:cNvPr>
          <p:cNvPicPr>
            <a:picLocks noChangeAspect="1" noChangeArrowheads="1"/>
          </p:cNvPicPr>
          <p:nvPr/>
        </p:nvPicPr>
        <p:blipFill>
          <a:blip r:embed="rId4">
            <a:clrChange>
              <a:clrFrom>
                <a:srgbClr val="F6FCF2"/>
              </a:clrFrom>
              <a:clrTo>
                <a:srgbClr val="F6FCF2">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26381" y="1672936"/>
            <a:ext cx="5367453" cy="5164938"/>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0"/>
          </p:nvPr>
        </p:nvSpPr>
        <p:spPr/>
        <p:txBody>
          <a:bodyPr/>
          <a:lstStyle/>
          <a:p>
            <a:fld id="{2E6046F0-BA93-4699-83A0-D6120B23834D}" type="slidenum">
              <a:rPr lang="de-DE" smtClean="0"/>
              <a:pPr/>
              <a:t>3</a:t>
            </a:fld>
            <a:endParaRPr lang="de-DE"/>
          </a:p>
        </p:txBody>
      </p:sp>
      <p:sp>
        <p:nvSpPr>
          <p:cNvPr id="5" name="Titel 1"/>
          <p:cNvSpPr txBox="1">
            <a:spLocks/>
          </p:cNvSpPr>
          <p:nvPr/>
        </p:nvSpPr>
        <p:spPr>
          <a:xfrm>
            <a:off x="457199" y="397283"/>
            <a:ext cx="8229600" cy="150557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r>
              <a:rPr lang="de-AT" sz="2700" dirty="0" smtClean="0">
                <a:latin typeface="Arial" panose="020B0604020202020204" pitchFamily="34" charset="0"/>
                <a:cs typeface="Arial" panose="020B0604020202020204" pitchFamily="34" charset="0"/>
              </a:rPr>
              <a:t>Herausforderungen</a:t>
            </a:r>
            <a:endParaRPr lang="en-GB" sz="2700" dirty="0">
              <a:latin typeface="Arial" panose="020B0604020202020204" pitchFamily="34" charset="0"/>
              <a:cs typeface="Arial" panose="020B0604020202020204" pitchFamily="34" charset="0"/>
            </a:endParaRPr>
          </a:p>
        </p:txBody>
      </p:sp>
      <p:sp>
        <p:nvSpPr>
          <p:cNvPr id="6" name="Abgerundete rechteckige Legende 5"/>
          <p:cNvSpPr/>
          <p:nvPr/>
        </p:nvSpPr>
        <p:spPr>
          <a:xfrm rot="21182813">
            <a:off x="3416714" y="1538463"/>
            <a:ext cx="2440514" cy="1389195"/>
          </a:xfrm>
          <a:prstGeom prst="wedgeRoundRect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de-AT" sz="2000" dirty="0" smtClean="0">
                <a:solidFill>
                  <a:schemeClr val="tx1"/>
                </a:solidFill>
                <a:latin typeface="Arial Narrow" panose="020B0606020202030204" pitchFamily="34" charset="0"/>
              </a:rPr>
              <a:t>Hohe Komplexität der wissenschaftlichen Grundlagen</a:t>
            </a:r>
            <a:endParaRPr lang="de-AT" sz="2000" dirty="0">
              <a:solidFill>
                <a:schemeClr val="tx1"/>
              </a:solidFill>
              <a:latin typeface="Arial Narrow" panose="020B0606020202030204" pitchFamily="34" charset="0"/>
            </a:endParaRPr>
          </a:p>
        </p:txBody>
      </p:sp>
      <p:sp>
        <p:nvSpPr>
          <p:cNvPr id="7" name="Abgerundete rechteckige Legende 6"/>
          <p:cNvSpPr/>
          <p:nvPr/>
        </p:nvSpPr>
        <p:spPr>
          <a:xfrm rot="410285">
            <a:off x="6478409" y="935670"/>
            <a:ext cx="2342068" cy="1287252"/>
          </a:xfrm>
          <a:prstGeom prst="wedgeRoundRect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de-AT" sz="2000" dirty="0" smtClean="0">
                <a:solidFill>
                  <a:schemeClr val="tx1"/>
                </a:solidFill>
                <a:latin typeface="Arial Narrow" panose="020B0606020202030204" pitchFamily="34" charset="0"/>
              </a:rPr>
              <a:t>Unsicherheiten bei Klimaprojektionen</a:t>
            </a:r>
            <a:endParaRPr lang="de-AT" sz="2000" dirty="0">
              <a:solidFill>
                <a:schemeClr val="tx1"/>
              </a:solidFill>
              <a:latin typeface="Arial Narrow" panose="020B0606020202030204" pitchFamily="34" charset="0"/>
            </a:endParaRPr>
          </a:p>
        </p:txBody>
      </p:sp>
      <p:sp>
        <p:nvSpPr>
          <p:cNvPr id="8" name="Abgerundete rechteckige Legende 7"/>
          <p:cNvSpPr/>
          <p:nvPr/>
        </p:nvSpPr>
        <p:spPr>
          <a:xfrm rot="20735083">
            <a:off x="224040" y="4349992"/>
            <a:ext cx="2374733" cy="1288392"/>
          </a:xfrm>
          <a:prstGeom prst="wedgeRoundRectCallout">
            <a:avLst>
              <a:gd name="adj1" fmla="val -9342"/>
              <a:gd name="adj2" fmla="val 66635"/>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de-AT" sz="2000" dirty="0" smtClean="0">
                <a:solidFill>
                  <a:schemeClr val="tx1"/>
                </a:solidFill>
                <a:latin typeface="Arial Narrow" panose="020B0606020202030204" pitchFamily="34" charset="0"/>
              </a:rPr>
              <a:t>Hohe Konkurrenz um Aufmerksamkeit</a:t>
            </a:r>
            <a:endParaRPr lang="de-AT" sz="2000" dirty="0">
              <a:solidFill>
                <a:schemeClr val="tx1"/>
              </a:solidFill>
              <a:latin typeface="Arial Narrow" panose="020B0606020202030204" pitchFamily="34" charset="0"/>
            </a:endParaRPr>
          </a:p>
        </p:txBody>
      </p:sp>
      <p:sp>
        <p:nvSpPr>
          <p:cNvPr id="9" name="Abgerundete rechteckige Legende 8"/>
          <p:cNvSpPr/>
          <p:nvPr/>
        </p:nvSpPr>
        <p:spPr>
          <a:xfrm rot="579826">
            <a:off x="4347536" y="4905225"/>
            <a:ext cx="2238329" cy="1190197"/>
          </a:xfrm>
          <a:prstGeom prst="wedgeRoundRect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de-DE" sz="2000" dirty="0">
                <a:solidFill>
                  <a:schemeClr val="tx1"/>
                </a:solidFill>
                <a:latin typeface="Arial Narrow" panose="020B0606020202030204" pitchFamily="34" charset="0"/>
              </a:rPr>
              <a:t>Skeptizismus in Bezug auf den Klimawandel</a:t>
            </a:r>
            <a:endParaRPr lang="de-AT" sz="2000" dirty="0">
              <a:solidFill>
                <a:schemeClr val="tx1"/>
              </a:solidFill>
              <a:latin typeface="Arial Narrow" panose="020B0606020202030204" pitchFamily="34" charset="0"/>
            </a:endParaRPr>
          </a:p>
        </p:txBody>
      </p:sp>
      <p:sp>
        <p:nvSpPr>
          <p:cNvPr id="10" name="Abgerundete rechteckige Legende 9"/>
          <p:cNvSpPr/>
          <p:nvPr/>
        </p:nvSpPr>
        <p:spPr>
          <a:xfrm rot="563324">
            <a:off x="2372333" y="3577766"/>
            <a:ext cx="2303881" cy="1236787"/>
          </a:xfrm>
          <a:prstGeom prst="wedgeRoundRectCallout">
            <a:avLst>
              <a:gd name="adj1" fmla="val 6340"/>
              <a:gd name="adj2" fmla="val 68080"/>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de-AT" sz="2000" dirty="0" smtClean="0">
                <a:solidFill>
                  <a:schemeClr val="tx1"/>
                </a:solidFill>
                <a:latin typeface="Arial Narrow" panose="020B0606020202030204" pitchFamily="34" charset="0"/>
              </a:rPr>
              <a:t>Fehlende Priorität durch Wahrnehmung als Zukunftsthema  </a:t>
            </a:r>
            <a:endParaRPr lang="de-AT" sz="2000" dirty="0">
              <a:solidFill>
                <a:schemeClr val="tx1"/>
              </a:solidFill>
              <a:latin typeface="Arial Narrow" panose="020B0606020202030204" pitchFamily="34" charset="0"/>
            </a:endParaRPr>
          </a:p>
        </p:txBody>
      </p:sp>
      <p:sp>
        <p:nvSpPr>
          <p:cNvPr id="11" name="Abgerundete rechteckige Legende 10"/>
          <p:cNvSpPr/>
          <p:nvPr/>
        </p:nvSpPr>
        <p:spPr>
          <a:xfrm rot="21365724">
            <a:off x="357236" y="1995033"/>
            <a:ext cx="2752606" cy="1329050"/>
          </a:xfrm>
          <a:prstGeom prst="wedgeRoundRectCallout">
            <a:avLst>
              <a:gd name="adj1" fmla="val 3819"/>
              <a:gd name="adj2" fmla="val 66844"/>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de-AT" sz="2000" dirty="0" smtClean="0">
                <a:solidFill>
                  <a:schemeClr val="tx1"/>
                </a:solidFill>
                <a:latin typeface="Arial Narrow" panose="020B0606020202030204" pitchFamily="34" charset="0"/>
              </a:rPr>
              <a:t>Fehlen von einfachen Lösungen und fehlender Bezug zum eigenen Alltag </a:t>
            </a:r>
            <a:endParaRPr lang="de-AT" sz="2000" dirty="0">
              <a:solidFill>
                <a:schemeClr val="tx1"/>
              </a:solidFill>
              <a:latin typeface="Arial Narrow" panose="020B0606020202030204" pitchFamily="34" charset="0"/>
            </a:endParaRPr>
          </a:p>
        </p:txBody>
      </p:sp>
      <p:sp>
        <p:nvSpPr>
          <p:cNvPr id="12" name="Textfeld 11"/>
          <p:cNvSpPr txBox="1"/>
          <p:nvPr/>
        </p:nvSpPr>
        <p:spPr>
          <a:xfrm>
            <a:off x="7845136" y="6616385"/>
            <a:ext cx="1575957" cy="276999"/>
          </a:xfrm>
          <a:prstGeom prst="rect">
            <a:avLst/>
          </a:prstGeom>
          <a:noFill/>
        </p:spPr>
        <p:txBody>
          <a:bodyPr wrap="square" rtlCol="0">
            <a:spAutoFit/>
          </a:bodyPr>
          <a:lstStyle/>
          <a:p>
            <a:r>
              <a:rPr lang="de-AT" sz="1200" dirty="0" smtClean="0"/>
              <a:t>© CRED 2009</a:t>
            </a:r>
            <a:endParaRPr lang="en-GB" sz="1200" dirty="0"/>
          </a:p>
        </p:txBody>
      </p:sp>
      <p:sp>
        <p:nvSpPr>
          <p:cNvPr id="14" name="Textfeld 13"/>
          <p:cNvSpPr txBox="1"/>
          <p:nvPr/>
        </p:nvSpPr>
        <p:spPr>
          <a:xfrm>
            <a:off x="249319" y="6300194"/>
            <a:ext cx="8354291" cy="461665"/>
          </a:xfrm>
          <a:prstGeom prst="rect">
            <a:avLst/>
          </a:prstGeom>
          <a:noFill/>
        </p:spPr>
        <p:txBody>
          <a:bodyPr wrap="square" rtlCol="0">
            <a:spAutoFit/>
          </a:bodyPr>
          <a:lstStyle/>
          <a:p>
            <a:r>
              <a:rPr lang="de-AT" sz="1200" dirty="0" smtClean="0">
                <a:latin typeface="Arial" panose="020B0604020202020204" pitchFamily="34" charset="0"/>
                <a:cs typeface="Arial" panose="020B0604020202020204" pitchFamily="34" charset="0"/>
              </a:rPr>
              <a:t>Aus Projekt </a:t>
            </a:r>
            <a:r>
              <a:rPr lang="de-AT" sz="1200" dirty="0" err="1" smtClean="0">
                <a:latin typeface="Arial" panose="020B0604020202020204" pitchFamily="34" charset="0"/>
                <a:cs typeface="Arial" panose="020B0604020202020204" pitchFamily="34" charset="0"/>
              </a:rPr>
              <a:t>CcTalK</a:t>
            </a:r>
            <a:r>
              <a:rPr lang="de-AT" sz="1200" dirty="0" smtClean="0">
                <a:latin typeface="Arial" panose="020B0604020202020204" pitchFamily="34" charset="0"/>
                <a:cs typeface="Arial" panose="020B0604020202020204" pitchFamily="34" charset="0"/>
              </a:rPr>
              <a:t>, gefördert durch Klima- und Energiefonds Österreich</a:t>
            </a:r>
          </a:p>
          <a:p>
            <a:r>
              <a:rPr lang="de-AT" sz="1200" dirty="0" smtClean="0">
                <a:latin typeface="Arial" panose="020B0604020202020204" pitchFamily="34" charset="0"/>
                <a:cs typeface="Arial" panose="020B0604020202020204" pitchFamily="34" charset="0"/>
              </a:rPr>
              <a:t>Wirth &amp; Prutsch 2014</a:t>
            </a:r>
          </a:p>
        </p:txBody>
      </p:sp>
      <p:sp>
        <p:nvSpPr>
          <p:cNvPr id="13" name="Abgerundete rechteckige Legende 12"/>
          <p:cNvSpPr/>
          <p:nvPr/>
        </p:nvSpPr>
        <p:spPr>
          <a:xfrm rot="686439">
            <a:off x="2660200" y="5280944"/>
            <a:ext cx="1438502" cy="774871"/>
          </a:xfrm>
          <a:prstGeom prst="wedgeRoundRectCallout">
            <a:avLst>
              <a:gd name="adj1" fmla="val -9342"/>
              <a:gd name="adj2" fmla="val 66635"/>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de-AT" sz="2000" dirty="0" smtClean="0">
                <a:solidFill>
                  <a:schemeClr val="tx1"/>
                </a:solidFill>
                <a:latin typeface="Arial Narrow" panose="020B0606020202030204" pitchFamily="34" charset="0"/>
              </a:rPr>
              <a:t>...</a:t>
            </a:r>
            <a:endParaRPr lang="de-AT" sz="2000" dirty="0" smtClean="0">
              <a:solidFill>
                <a:schemeClr val="tx1"/>
              </a:solidFill>
              <a:latin typeface="Arial Narrow" panose="020B0606020202030204" pitchFamily="34" charset="0"/>
            </a:endParaRPr>
          </a:p>
        </p:txBody>
      </p:sp>
    </p:spTree>
    <p:extLst>
      <p:ext uri="{BB962C8B-B14F-4D97-AF65-F5344CB8AC3E}">
        <p14:creationId xmlns:p14="http://schemas.microsoft.com/office/powerpoint/2010/main" val="24255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4854" y="816857"/>
            <a:ext cx="8229600" cy="1143000"/>
          </a:xfrm>
        </p:spPr>
        <p:txBody>
          <a:bodyPr>
            <a:normAutofit/>
          </a:bodyPr>
          <a:lstStyle/>
          <a:p>
            <a:r>
              <a:rPr lang="de-AT" dirty="0" smtClean="0">
                <a:latin typeface="Arial" panose="020B0604020202020204" pitchFamily="34" charset="0"/>
                <a:cs typeface="Arial" panose="020B0604020202020204" pitchFamily="34" charset="0"/>
              </a:rPr>
              <a:t>Erfolgsfaktoren</a:t>
            </a:r>
            <a:r>
              <a:rPr lang="de-AT" dirty="0">
                <a:latin typeface="Arial" panose="020B0604020202020204" pitchFamily="34" charset="0"/>
                <a:cs typeface="Arial" panose="020B0604020202020204" pitchFamily="34" charset="0"/>
              </a:rPr>
              <a:t/>
            </a:r>
            <a:br>
              <a:rPr lang="de-AT"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Foliennummernplatzhalter 2"/>
          <p:cNvSpPr>
            <a:spLocks noGrp="1"/>
          </p:cNvSpPr>
          <p:nvPr>
            <p:ph type="sldNum" sz="quarter" idx="10"/>
          </p:nvPr>
        </p:nvSpPr>
        <p:spPr/>
        <p:txBody>
          <a:bodyPr/>
          <a:lstStyle/>
          <a:p>
            <a:fld id="{2E6046F0-BA93-4699-83A0-D6120B23834D}" type="slidenum">
              <a:rPr lang="de-DE" smtClean="0"/>
              <a:pPr/>
              <a:t>4</a:t>
            </a:fld>
            <a:endParaRPr lang="de-DE"/>
          </a:p>
        </p:txBody>
      </p:sp>
      <p:sp>
        <p:nvSpPr>
          <p:cNvPr id="4" name="Textplatzhalter 3"/>
          <p:cNvSpPr>
            <a:spLocks noGrp="1"/>
          </p:cNvSpPr>
          <p:nvPr>
            <p:ph type="body" sz="quarter" idx="11"/>
          </p:nvPr>
        </p:nvSpPr>
        <p:spPr>
          <a:xfrm>
            <a:off x="457201" y="1493244"/>
            <a:ext cx="8229599" cy="3320182"/>
          </a:xfrm>
        </p:spPr>
        <p:txBody>
          <a:bodyPr>
            <a:noAutofit/>
          </a:bodyPr>
          <a:lstStyle/>
          <a:p>
            <a:pPr marL="342900" indent="-342900">
              <a:lnSpc>
                <a:spcPct val="100000"/>
              </a:lnSpc>
              <a:spcBef>
                <a:spcPts val="200"/>
              </a:spcBef>
              <a:spcAft>
                <a:spcPts val="1000"/>
              </a:spcAft>
              <a:buFont typeface="+mj-lt"/>
              <a:buAutoNum type="arabicPeriod"/>
            </a:pPr>
            <a:r>
              <a:rPr lang="de-DE" sz="1800" b="1" dirty="0">
                <a:solidFill>
                  <a:schemeClr val="tx2"/>
                </a:solidFill>
                <a:latin typeface="Arial" panose="020B0604020202020204" pitchFamily="34" charset="0"/>
                <a:cs typeface="Arial" panose="020B0604020202020204" pitchFamily="34" charset="0"/>
              </a:rPr>
              <a:t>Konzepte und Begriffe </a:t>
            </a:r>
            <a:r>
              <a:rPr lang="de-DE" sz="1800" dirty="0">
                <a:latin typeface="Arial" panose="020B0604020202020204" pitchFamily="34" charset="0"/>
                <a:cs typeface="Arial" panose="020B0604020202020204" pitchFamily="34" charset="0"/>
              </a:rPr>
              <a:t>verständlich </a:t>
            </a:r>
            <a:r>
              <a:rPr lang="de-DE" sz="1800" dirty="0" smtClean="0">
                <a:latin typeface="Arial" panose="020B0604020202020204" pitchFamily="34" charset="0"/>
                <a:cs typeface="Arial" panose="020B0604020202020204" pitchFamily="34" charset="0"/>
              </a:rPr>
              <a:t>erklären und wissenschaftliche </a:t>
            </a:r>
            <a:r>
              <a:rPr lang="de-DE" sz="1800" dirty="0">
                <a:latin typeface="Arial" panose="020B0604020202020204" pitchFamily="34" charset="0"/>
                <a:cs typeface="Arial" panose="020B0604020202020204" pitchFamily="34" charset="0"/>
              </a:rPr>
              <a:t>Daten </a:t>
            </a:r>
            <a:r>
              <a:rPr lang="de-DE" sz="1800" dirty="0" smtClean="0">
                <a:latin typeface="Arial" panose="020B0604020202020204" pitchFamily="34" charset="0"/>
                <a:cs typeface="Arial" panose="020B0604020202020204" pitchFamily="34" charset="0"/>
              </a:rPr>
              <a:t>fachlich </a:t>
            </a:r>
            <a:r>
              <a:rPr lang="de-DE" sz="1800" dirty="0">
                <a:latin typeface="Arial" panose="020B0604020202020204" pitchFamily="34" charset="0"/>
                <a:cs typeface="Arial" panose="020B0604020202020204" pitchFamily="34" charset="0"/>
              </a:rPr>
              <a:t>korrekt </a:t>
            </a:r>
            <a:r>
              <a:rPr lang="de-DE" sz="1800" dirty="0" smtClean="0">
                <a:latin typeface="Arial" panose="020B0604020202020204" pitchFamily="34" charset="0"/>
                <a:cs typeface="Arial" panose="020B0604020202020204" pitchFamily="34" charset="0"/>
              </a:rPr>
              <a:t>kommunizieren</a:t>
            </a:r>
            <a:endParaRPr lang="de-DE" sz="1800" dirty="0">
              <a:latin typeface="Arial" panose="020B0604020202020204" pitchFamily="34" charset="0"/>
              <a:cs typeface="Arial" panose="020B0604020202020204" pitchFamily="34" charset="0"/>
            </a:endParaRPr>
          </a:p>
          <a:p>
            <a:pPr marL="342900" indent="-342900">
              <a:lnSpc>
                <a:spcPct val="100000"/>
              </a:lnSpc>
              <a:spcBef>
                <a:spcPts val="200"/>
              </a:spcBef>
              <a:spcAft>
                <a:spcPts val="1000"/>
              </a:spcAft>
              <a:buFont typeface="+mj-lt"/>
              <a:buAutoNum type="arabicPeriod"/>
            </a:pPr>
            <a:r>
              <a:rPr lang="de-DE" sz="1800" b="1" dirty="0">
                <a:solidFill>
                  <a:schemeClr val="tx2"/>
                </a:solidFill>
                <a:latin typeface="Arial" panose="020B0604020202020204" pitchFamily="34" charset="0"/>
                <a:cs typeface="Arial" panose="020B0604020202020204" pitchFamily="34" charset="0"/>
              </a:rPr>
              <a:t>"Übersetzen"</a:t>
            </a:r>
            <a:r>
              <a:rPr lang="de-DE" sz="1800" dirty="0">
                <a:latin typeface="Arial" panose="020B0604020202020204" pitchFamily="34" charset="0"/>
                <a:cs typeface="Arial" panose="020B0604020202020204" pitchFamily="34" charset="0"/>
              </a:rPr>
              <a:t>, was Klimawandel und -anpassung für das alltägliche Leben bedeutet </a:t>
            </a:r>
            <a:r>
              <a:rPr lang="de-DE" sz="1800" dirty="0" smtClean="0">
                <a:latin typeface="Arial" panose="020B0604020202020204" pitchFamily="34" charset="0"/>
                <a:cs typeface="Arial" panose="020B0604020202020204" pitchFamily="34" charset="0"/>
              </a:rPr>
              <a:t>und Bezug </a:t>
            </a:r>
            <a:r>
              <a:rPr lang="de-DE" sz="1800" dirty="0">
                <a:latin typeface="Arial" panose="020B0604020202020204" pitchFamily="34" charset="0"/>
                <a:cs typeface="Arial" panose="020B0604020202020204" pitchFamily="34" charset="0"/>
              </a:rPr>
              <a:t>zur (regional/ beruflich) Identität herstellen </a:t>
            </a:r>
          </a:p>
          <a:p>
            <a:pPr marL="342900" indent="-342900">
              <a:lnSpc>
                <a:spcPct val="100000"/>
              </a:lnSpc>
              <a:spcBef>
                <a:spcPts val="200"/>
              </a:spcBef>
              <a:spcAft>
                <a:spcPts val="1000"/>
              </a:spcAft>
              <a:buFont typeface="+mj-lt"/>
              <a:buAutoNum type="arabicPeriod"/>
            </a:pPr>
            <a:r>
              <a:rPr lang="de-DE" sz="1800" b="1" dirty="0">
                <a:solidFill>
                  <a:schemeClr val="tx2"/>
                </a:solidFill>
                <a:latin typeface="Arial" panose="020B0604020202020204" pitchFamily="34" charset="0"/>
                <a:cs typeface="Arial" panose="020B0604020202020204" pitchFamily="34" charset="0"/>
              </a:rPr>
              <a:t>Konkrete Lösungen </a:t>
            </a:r>
            <a:r>
              <a:rPr lang="de-DE" sz="1800" dirty="0">
                <a:latin typeface="Arial" panose="020B0604020202020204" pitchFamily="34" charset="0"/>
                <a:cs typeface="Arial" panose="020B0604020202020204" pitchFamily="34" charset="0"/>
              </a:rPr>
              <a:t>vorschlagen (</a:t>
            </a:r>
            <a:r>
              <a:rPr lang="de-DE" sz="1800" dirty="0" smtClean="0">
                <a:latin typeface="Arial" panose="020B0604020202020204" pitchFamily="34" charset="0"/>
                <a:cs typeface="Arial" panose="020B0604020202020204" pitchFamily="34" charset="0"/>
                <a:sym typeface="Wingdings" panose="05000000000000000000" pitchFamily="2" charset="2"/>
              </a:rPr>
              <a:t> </a:t>
            </a:r>
            <a:r>
              <a:rPr lang="de-DE" sz="1800" dirty="0" smtClean="0">
                <a:latin typeface="Arial" panose="020B0604020202020204" pitchFamily="34" charset="0"/>
                <a:cs typeface="Arial" panose="020B0604020202020204" pitchFamily="34" charset="0"/>
              </a:rPr>
              <a:t>mögliche </a:t>
            </a:r>
            <a:r>
              <a:rPr lang="de-DE" sz="1800" dirty="0">
                <a:latin typeface="Arial" panose="020B0604020202020204" pitchFamily="34" charset="0"/>
                <a:cs typeface="Arial" panose="020B0604020202020204" pitchFamily="34" charset="0"/>
              </a:rPr>
              <a:t>Anpassungsmaßnahmen</a:t>
            </a:r>
            <a:r>
              <a:rPr lang="de-DE" sz="1800" dirty="0" smtClean="0">
                <a:latin typeface="Arial" panose="020B0604020202020204" pitchFamily="34" charset="0"/>
                <a:cs typeface="Arial" panose="020B0604020202020204" pitchFamily="34" charset="0"/>
              </a:rPr>
              <a:t>)</a:t>
            </a:r>
            <a:endParaRPr lang="de-DE" sz="1800" dirty="0">
              <a:latin typeface="Arial" panose="020B0604020202020204" pitchFamily="34" charset="0"/>
              <a:cs typeface="Arial" panose="020B0604020202020204" pitchFamily="34" charset="0"/>
            </a:endParaRPr>
          </a:p>
          <a:p>
            <a:pPr marL="342900" indent="-342900">
              <a:lnSpc>
                <a:spcPct val="100000"/>
              </a:lnSpc>
              <a:spcBef>
                <a:spcPts val="200"/>
              </a:spcBef>
              <a:spcAft>
                <a:spcPts val="1000"/>
              </a:spcAft>
              <a:buFont typeface="+mj-lt"/>
              <a:buAutoNum type="arabicPeriod"/>
            </a:pPr>
            <a:r>
              <a:rPr lang="de-DE" sz="1800" b="1" dirty="0">
                <a:solidFill>
                  <a:schemeClr val="tx2"/>
                </a:solidFill>
                <a:latin typeface="Arial" panose="020B0604020202020204" pitchFamily="34" charset="0"/>
                <a:cs typeface="Arial" panose="020B0604020202020204" pitchFamily="34" charset="0"/>
              </a:rPr>
              <a:t>Gute Beispiele </a:t>
            </a:r>
            <a:r>
              <a:rPr lang="de-DE" sz="1800" dirty="0" smtClean="0">
                <a:latin typeface="Arial" panose="020B0604020202020204" pitchFamily="34" charset="0"/>
                <a:cs typeface="Arial" panose="020B0604020202020204" pitchFamily="34" charset="0"/>
              </a:rPr>
              <a:t>im </a:t>
            </a:r>
            <a:r>
              <a:rPr lang="de-DE" sz="1800" dirty="0">
                <a:latin typeface="Arial" panose="020B0604020202020204" pitchFamily="34" charset="0"/>
                <a:cs typeface="Arial" panose="020B0604020202020204" pitchFamily="34" charset="0"/>
              </a:rPr>
              <a:t>Bereich Klimawandelanpassung </a:t>
            </a:r>
            <a:r>
              <a:rPr lang="de-DE" sz="1800" dirty="0" smtClean="0">
                <a:latin typeface="Arial" panose="020B0604020202020204" pitchFamily="34" charset="0"/>
                <a:cs typeface="Arial" panose="020B0604020202020204" pitchFamily="34" charset="0"/>
              </a:rPr>
              <a:t>kommunizieren</a:t>
            </a:r>
          </a:p>
          <a:p>
            <a:pPr marL="342900" indent="-342900">
              <a:lnSpc>
                <a:spcPct val="100000"/>
              </a:lnSpc>
              <a:spcBef>
                <a:spcPts val="200"/>
              </a:spcBef>
              <a:spcAft>
                <a:spcPts val="1000"/>
              </a:spcAft>
              <a:buFont typeface="+mj-lt"/>
              <a:buAutoNum type="arabicPeriod"/>
            </a:pPr>
            <a:r>
              <a:rPr lang="de-DE" sz="1800" b="1" dirty="0">
                <a:solidFill>
                  <a:schemeClr val="tx2"/>
                </a:solidFill>
                <a:latin typeface="Arial" panose="020B0604020202020204" pitchFamily="34" charset="0"/>
                <a:cs typeface="Arial" panose="020B0604020202020204" pitchFamily="34" charset="0"/>
              </a:rPr>
              <a:t>Zielgruppenorientiert</a:t>
            </a:r>
            <a:r>
              <a:rPr lang="de-DE" sz="1800" dirty="0">
                <a:latin typeface="Arial" panose="020B0604020202020204" pitchFamily="34" charset="0"/>
                <a:cs typeface="Arial" panose="020B0604020202020204" pitchFamily="34" charset="0"/>
              </a:rPr>
              <a:t> kommunizieren (Sprache, Metaphern, Bilder, etc.) und </a:t>
            </a:r>
            <a:r>
              <a:rPr lang="de-DE" sz="1800" b="1" dirty="0">
                <a:solidFill>
                  <a:schemeClr val="tx2"/>
                </a:solidFill>
                <a:latin typeface="Arial" panose="020B0604020202020204" pitchFamily="34" charset="0"/>
                <a:cs typeface="Arial" panose="020B0604020202020204" pitchFamily="34" charset="0"/>
              </a:rPr>
              <a:t>passende Kommunikationsformate </a:t>
            </a:r>
            <a:r>
              <a:rPr lang="de-DE" sz="1800" dirty="0">
                <a:latin typeface="Arial" panose="020B0604020202020204" pitchFamily="34" charset="0"/>
                <a:cs typeface="Arial" panose="020B0604020202020204" pitchFamily="34" charset="0"/>
              </a:rPr>
              <a:t>verwenden</a:t>
            </a:r>
          </a:p>
          <a:p>
            <a:pPr marL="342900" indent="-342900">
              <a:lnSpc>
                <a:spcPct val="100000"/>
              </a:lnSpc>
              <a:spcBef>
                <a:spcPts val="200"/>
              </a:spcBef>
              <a:spcAft>
                <a:spcPts val="1000"/>
              </a:spcAft>
              <a:buFont typeface="+mj-lt"/>
              <a:buAutoNum type="arabicPeriod"/>
            </a:pPr>
            <a:r>
              <a:rPr lang="de-DE" sz="1800" b="1" dirty="0" err="1">
                <a:solidFill>
                  <a:schemeClr val="tx2"/>
                </a:solidFill>
                <a:latin typeface="Arial" panose="020B0604020202020204" pitchFamily="34" charset="0"/>
                <a:cs typeface="Arial" panose="020B0604020202020204" pitchFamily="34" charset="0"/>
              </a:rPr>
              <a:t>BotschafterInnen</a:t>
            </a:r>
            <a:r>
              <a:rPr lang="de-DE" sz="1800" b="1" dirty="0">
                <a:solidFill>
                  <a:schemeClr val="tx2"/>
                </a:solidFill>
                <a:latin typeface="Arial" panose="020B0604020202020204" pitchFamily="34" charset="0"/>
                <a:cs typeface="Arial" panose="020B0604020202020204" pitchFamily="34" charset="0"/>
              </a:rPr>
              <a:t>/ </a:t>
            </a:r>
            <a:r>
              <a:rPr lang="de-DE" sz="1800" b="1" dirty="0" err="1">
                <a:solidFill>
                  <a:schemeClr val="tx2"/>
                </a:solidFill>
                <a:latin typeface="Arial" panose="020B0604020202020204" pitchFamily="34" charset="0"/>
                <a:cs typeface="Arial" panose="020B0604020202020204" pitchFamily="34" charset="0"/>
              </a:rPr>
              <a:t>MultiplikatorInnen</a:t>
            </a:r>
            <a:r>
              <a:rPr lang="de-DE" sz="1800" b="1" dirty="0">
                <a:solidFill>
                  <a:schemeClr val="tx2"/>
                </a:solidFill>
                <a:latin typeface="Arial" panose="020B0604020202020204" pitchFamily="34" charset="0"/>
                <a:cs typeface="Arial" panose="020B0604020202020204" pitchFamily="34" charset="0"/>
              </a:rPr>
              <a:t> </a:t>
            </a:r>
            <a:r>
              <a:rPr lang="de-DE" sz="1800" dirty="0">
                <a:latin typeface="Arial" panose="020B0604020202020204" pitchFamily="34" charset="0"/>
                <a:cs typeface="Arial" panose="020B0604020202020204" pitchFamily="34" charset="0"/>
              </a:rPr>
              <a:t>einsetzen, die in der Zielgruppe akzeptiert sind und bestehende Netzwerke nutzen</a:t>
            </a:r>
          </a:p>
          <a:p>
            <a:pPr marL="342900" indent="-342900">
              <a:lnSpc>
                <a:spcPct val="100000"/>
              </a:lnSpc>
              <a:spcBef>
                <a:spcPts val="200"/>
              </a:spcBef>
              <a:spcAft>
                <a:spcPts val="1000"/>
              </a:spcAft>
              <a:buFont typeface="+mj-lt"/>
              <a:buAutoNum type="arabicPeriod"/>
            </a:pPr>
            <a:r>
              <a:rPr lang="de-DE" sz="1800" b="1" dirty="0">
                <a:solidFill>
                  <a:schemeClr val="tx2"/>
                </a:solidFill>
                <a:latin typeface="Arial" panose="020B0604020202020204" pitchFamily="34" charset="0"/>
                <a:cs typeface="Arial" panose="020B0604020202020204" pitchFamily="34" charset="0"/>
              </a:rPr>
              <a:t>Emotionen</a:t>
            </a:r>
            <a:r>
              <a:rPr lang="de-DE" sz="1800" dirty="0">
                <a:latin typeface="Arial" panose="020B0604020202020204" pitchFamily="34" charset="0"/>
                <a:cs typeface="Arial" panose="020B0604020202020204" pitchFamily="34" charset="0"/>
              </a:rPr>
              <a:t> auslösen und </a:t>
            </a:r>
            <a:r>
              <a:rPr lang="de-DE" sz="1800" b="1" dirty="0">
                <a:solidFill>
                  <a:schemeClr val="tx2"/>
                </a:solidFill>
                <a:latin typeface="Arial" panose="020B0604020202020204" pitchFamily="34" charset="0"/>
                <a:cs typeface="Arial" panose="020B0604020202020204" pitchFamily="34" charset="0"/>
              </a:rPr>
              <a:t>Bilder und Visualisierungen </a:t>
            </a:r>
            <a:r>
              <a:rPr lang="de-DE" sz="1800" dirty="0">
                <a:latin typeface="Arial" panose="020B0604020202020204" pitchFamily="34" charset="0"/>
                <a:cs typeface="Arial" panose="020B0604020202020204" pitchFamily="34" charset="0"/>
              </a:rPr>
              <a:t>verwenden</a:t>
            </a:r>
          </a:p>
          <a:p>
            <a:pPr marL="342900" indent="-342900">
              <a:lnSpc>
                <a:spcPct val="100000"/>
              </a:lnSpc>
              <a:spcBef>
                <a:spcPts val="200"/>
              </a:spcBef>
              <a:spcAft>
                <a:spcPts val="1000"/>
              </a:spcAft>
              <a:buFont typeface="+mj-lt"/>
              <a:buAutoNum type="arabicPeriod"/>
            </a:pPr>
            <a:r>
              <a:rPr lang="de-DE" sz="1800" b="1" dirty="0">
                <a:solidFill>
                  <a:schemeClr val="tx2"/>
                </a:solidFill>
                <a:latin typeface="Arial" panose="020B0604020202020204" pitchFamily="34" charset="0"/>
                <a:cs typeface="Arial" panose="020B0604020202020204" pitchFamily="34" charset="0"/>
              </a:rPr>
              <a:t>Wirkung</a:t>
            </a:r>
            <a:r>
              <a:rPr lang="de-DE" sz="1800" dirty="0">
                <a:latin typeface="Arial" panose="020B0604020202020204" pitchFamily="34" charset="0"/>
                <a:cs typeface="Arial" panose="020B0604020202020204" pitchFamily="34" charset="0"/>
              </a:rPr>
              <a:t> der Kommunikation evaluieren</a:t>
            </a:r>
          </a:p>
          <a:p>
            <a:pPr marL="0" indent="0">
              <a:spcAft>
                <a:spcPts val="1600"/>
              </a:spcAft>
              <a:buNone/>
            </a:pPr>
            <a:endParaRPr lang="de-DE" dirty="0">
              <a:latin typeface="Arial" panose="020B0604020202020204" pitchFamily="34" charset="0"/>
              <a:cs typeface="Arial" panose="020B0604020202020204" pitchFamily="34" charset="0"/>
            </a:endParaRPr>
          </a:p>
        </p:txBody>
      </p:sp>
      <p:sp>
        <p:nvSpPr>
          <p:cNvPr id="5" name="Textfeld 4"/>
          <p:cNvSpPr txBox="1"/>
          <p:nvPr/>
        </p:nvSpPr>
        <p:spPr>
          <a:xfrm>
            <a:off x="332509" y="6108000"/>
            <a:ext cx="8354291" cy="646331"/>
          </a:xfrm>
          <a:prstGeom prst="rect">
            <a:avLst/>
          </a:prstGeom>
          <a:noFill/>
        </p:spPr>
        <p:txBody>
          <a:bodyPr wrap="square" rtlCol="0">
            <a:spAutoFit/>
          </a:bodyPr>
          <a:lstStyle/>
          <a:p>
            <a:r>
              <a:rPr lang="de-AT" sz="1200" dirty="0">
                <a:latin typeface="Arial" panose="020B0604020202020204" pitchFamily="34" charset="0"/>
                <a:cs typeface="Arial" panose="020B0604020202020204" pitchFamily="34" charset="0"/>
              </a:rPr>
              <a:t>Aus Projekt </a:t>
            </a:r>
            <a:r>
              <a:rPr lang="de-AT" sz="1200" dirty="0" err="1">
                <a:latin typeface="Arial" panose="020B0604020202020204" pitchFamily="34" charset="0"/>
                <a:cs typeface="Arial" panose="020B0604020202020204" pitchFamily="34" charset="0"/>
              </a:rPr>
              <a:t>CcTalK</a:t>
            </a:r>
            <a:r>
              <a:rPr lang="de-AT" sz="1200" dirty="0">
                <a:latin typeface="Arial" panose="020B0604020202020204" pitchFamily="34" charset="0"/>
                <a:cs typeface="Arial" panose="020B0604020202020204" pitchFamily="34" charset="0"/>
              </a:rPr>
              <a:t>, gefördert durch Klima- und Energiefonds Österreich</a:t>
            </a:r>
          </a:p>
          <a:p>
            <a:r>
              <a:rPr lang="de-AT" sz="1200" dirty="0" smtClean="0">
                <a:latin typeface="Arial" panose="020B0604020202020204" pitchFamily="34" charset="0"/>
                <a:cs typeface="Arial" panose="020B0604020202020204" pitchFamily="34" charset="0"/>
              </a:rPr>
              <a:t>Prutsch et al. </a:t>
            </a:r>
            <a:r>
              <a:rPr lang="de-AT" sz="1200" dirty="0">
                <a:latin typeface="Arial" panose="020B0604020202020204" pitchFamily="34" charset="0"/>
                <a:cs typeface="Arial" panose="020B0604020202020204" pitchFamily="34" charset="0"/>
              </a:rPr>
              <a:t>2014</a:t>
            </a:r>
          </a:p>
          <a:p>
            <a:r>
              <a:rPr lang="en-GB" sz="1200" dirty="0">
                <a:latin typeface="Arial" panose="020B0604020202020204" pitchFamily="34" charset="0"/>
                <a:cs typeface="Arial" panose="020B0604020202020204" pitchFamily="34" charset="0"/>
                <a:hlinkClick r:id="rId3"/>
              </a:rPr>
              <a:t>http://</a:t>
            </a:r>
            <a:r>
              <a:rPr lang="en-GB" sz="1200" dirty="0" smtClean="0">
                <a:latin typeface="Arial" panose="020B0604020202020204" pitchFamily="34" charset="0"/>
                <a:cs typeface="Arial" panose="020B0604020202020204" pitchFamily="34" charset="0"/>
                <a:hlinkClick r:id="rId3"/>
              </a:rPr>
              <a:t>www.umweltbundesamt.at/fileadmin/site/publikationen/DP144.pdf</a:t>
            </a:r>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92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E6046F0-BA93-4699-83A0-D6120B23834D}" type="slidenum">
              <a:rPr lang="de-DE" smtClean="0"/>
              <a:pPr/>
              <a:t>5</a:t>
            </a:fld>
            <a:endParaRPr lang="de-DE"/>
          </a:p>
        </p:txBody>
      </p:sp>
      <p:sp>
        <p:nvSpPr>
          <p:cNvPr id="6" name="Titel 1"/>
          <p:cNvSpPr>
            <a:spLocks noGrp="1"/>
          </p:cNvSpPr>
          <p:nvPr>
            <p:ph type="title"/>
          </p:nvPr>
        </p:nvSpPr>
        <p:spPr>
          <a:xfrm>
            <a:off x="384464" y="684109"/>
            <a:ext cx="8229600" cy="1143000"/>
          </a:xfrm>
        </p:spPr>
        <p:txBody>
          <a:bodyPr>
            <a:normAutofit/>
          </a:bodyPr>
          <a:lstStyle/>
          <a:p>
            <a:r>
              <a:rPr lang="de-AT" sz="2700" dirty="0">
                <a:latin typeface="Arial" panose="020B0604020202020204" pitchFamily="34" charset="0"/>
                <a:cs typeface="Arial" panose="020B0604020202020204" pitchFamily="34" charset="0"/>
              </a:rPr>
              <a:t>Praxisbeispiele aus Österreich und Erfolgsfaktoren</a:t>
            </a:r>
            <a:endParaRPr lang="en-GB" sz="2700" dirty="0"/>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499" t="4722" r="4344" b="28536"/>
          <a:stretch/>
        </p:blipFill>
        <p:spPr bwMode="auto">
          <a:xfrm>
            <a:off x="58056" y="1667455"/>
            <a:ext cx="6510379" cy="5008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Users\prutsch\Desktop\Logos_Layout\klimafonds_powered_b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4735" y="6131969"/>
            <a:ext cx="1819791" cy="694858"/>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rot="427924">
            <a:off x="1691203" y="4655408"/>
            <a:ext cx="5944384" cy="10156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de-AT" sz="3000" b="1" dirty="0" smtClean="0">
                <a:solidFill>
                  <a:schemeClr val="tx2"/>
                </a:solidFill>
                <a:latin typeface="Arial" panose="020B0604020202020204" pitchFamily="34" charset="0"/>
                <a:ea typeface="+mj-ea"/>
                <a:cs typeface="Arial" panose="020B0604020202020204" pitchFamily="34" charset="0"/>
                <a:hlinkClick r:id="rId5"/>
              </a:rPr>
              <a:t>Website</a:t>
            </a:r>
          </a:p>
          <a:p>
            <a:r>
              <a:rPr lang="de-AT" sz="3000" b="1" dirty="0" smtClean="0">
                <a:solidFill>
                  <a:schemeClr val="tx2"/>
                </a:solidFill>
                <a:latin typeface="Arial" panose="020B0604020202020204" pitchFamily="34" charset="0"/>
                <a:ea typeface="+mj-ea"/>
                <a:cs typeface="Arial" panose="020B0604020202020204" pitchFamily="34" charset="0"/>
                <a:hlinkClick r:id="rId5"/>
              </a:rPr>
              <a:t>www.klimawandelanpassung.at</a:t>
            </a:r>
            <a:endParaRPr lang="en-GB" sz="3000" b="1" dirty="0">
              <a:solidFill>
                <a:schemeClr val="tx2"/>
              </a:solidFill>
              <a:latin typeface="Arial" panose="020B0604020202020204" pitchFamily="34" charset="0"/>
              <a:ea typeface="+mj-ea"/>
              <a:cs typeface="Arial" panose="020B0604020202020204" pitchFamily="34" charset="0"/>
            </a:endParaRPr>
          </a:p>
        </p:txBody>
      </p:sp>
      <p:sp>
        <p:nvSpPr>
          <p:cNvPr id="5" name="Rechteck 4"/>
          <p:cNvSpPr/>
          <p:nvPr/>
        </p:nvSpPr>
        <p:spPr>
          <a:xfrm>
            <a:off x="4281054" y="1427417"/>
            <a:ext cx="4862946"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1600"/>
              </a:spcAft>
            </a:pPr>
            <a:r>
              <a:rPr lang="de-DE" b="1" dirty="0" smtClean="0">
                <a:solidFill>
                  <a:schemeClr val="tx2"/>
                </a:solidFill>
                <a:latin typeface="Arial" panose="020B0604020202020204" pitchFamily="34" charset="0"/>
                <a:cs typeface="Arial" panose="020B0604020202020204" pitchFamily="34" charset="0"/>
              </a:rPr>
              <a:t>1. Konzepte </a:t>
            </a:r>
            <a:r>
              <a:rPr lang="de-DE" b="1" dirty="0">
                <a:solidFill>
                  <a:schemeClr val="tx2"/>
                </a:solidFill>
                <a:latin typeface="Arial" panose="020B0604020202020204" pitchFamily="34" charset="0"/>
                <a:cs typeface="Arial" panose="020B0604020202020204" pitchFamily="34" charset="0"/>
              </a:rPr>
              <a:t>und Begriffe </a:t>
            </a:r>
            <a:r>
              <a:rPr lang="de-DE" dirty="0">
                <a:latin typeface="Arial" panose="020B0604020202020204" pitchFamily="34" charset="0"/>
                <a:cs typeface="Arial" panose="020B0604020202020204" pitchFamily="34" charset="0"/>
              </a:rPr>
              <a:t>verständlich erklären und wissenschaftliche Daten fachlich korrekt </a:t>
            </a:r>
            <a:r>
              <a:rPr lang="de-DE" dirty="0" smtClean="0">
                <a:latin typeface="Arial" panose="020B0604020202020204" pitchFamily="34" charset="0"/>
                <a:cs typeface="Arial" panose="020B0604020202020204" pitchFamily="34" charset="0"/>
              </a:rPr>
              <a:t>kommunizieren</a:t>
            </a:r>
            <a:endParaRPr lang="de-DE" dirty="0">
              <a:solidFill>
                <a:schemeClr val="bg1">
                  <a:lumMod val="65000"/>
                </a:schemeClr>
              </a:solidFill>
            </a:endParaRPr>
          </a:p>
        </p:txBody>
      </p:sp>
    </p:spTree>
    <p:extLst>
      <p:ext uri="{BB962C8B-B14F-4D97-AF65-F5344CB8AC3E}">
        <p14:creationId xmlns:p14="http://schemas.microsoft.com/office/powerpoint/2010/main" val="38551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E6046F0-BA93-4699-83A0-D6120B23834D}" type="slidenum">
              <a:rPr lang="de-DE" smtClean="0"/>
              <a:pPr/>
              <a:t>6</a:t>
            </a:fld>
            <a:endParaRPr lang="de-DE"/>
          </a:p>
        </p:txBody>
      </p:sp>
      <p:pic>
        <p:nvPicPr>
          <p:cNvPr id="9" name="Picture 2" descr="C:\Users\prutsch\Desktop\Logos_Layout\klimafonds_powered_b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1999" y="6163142"/>
            <a:ext cx="1819791" cy="6948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125" t="8432" r="5876" b="22428"/>
          <a:stretch/>
        </p:blipFill>
        <p:spPr bwMode="auto">
          <a:xfrm>
            <a:off x="142717" y="1228948"/>
            <a:ext cx="5645019" cy="4968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281054" y="890386"/>
            <a:ext cx="4862946" cy="12413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200"/>
              </a:spcBef>
              <a:spcAft>
                <a:spcPts val="200"/>
              </a:spcAft>
            </a:pPr>
            <a:endParaRPr lang="de-DE" sz="100" b="1" dirty="0" smtClean="0">
              <a:solidFill>
                <a:schemeClr val="bg1">
                  <a:lumMod val="65000"/>
                </a:schemeClr>
              </a:solidFill>
            </a:endParaRPr>
          </a:p>
          <a:p>
            <a:pPr>
              <a:spcAft>
                <a:spcPts val="1600"/>
              </a:spcAft>
            </a:pPr>
            <a:r>
              <a:rPr lang="de-DE" b="1" dirty="0" smtClean="0">
                <a:solidFill>
                  <a:schemeClr val="tx2"/>
                </a:solidFill>
                <a:latin typeface="Arial" panose="020B0604020202020204" pitchFamily="34" charset="0"/>
                <a:cs typeface="Arial" panose="020B0604020202020204" pitchFamily="34" charset="0"/>
              </a:rPr>
              <a:t>2. "Übersetzen</a:t>
            </a:r>
            <a:r>
              <a:rPr lang="de-DE" b="1" dirty="0">
                <a:solidFill>
                  <a:schemeClr val="tx2"/>
                </a:solidFill>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was Klimawandel und -anpassung für das alltägliche Leben bedeutet </a:t>
            </a:r>
            <a:r>
              <a:rPr lang="de-DE" dirty="0">
                <a:solidFill>
                  <a:schemeClr val="bg1">
                    <a:lumMod val="75000"/>
                  </a:schemeClr>
                </a:solidFill>
                <a:latin typeface="Arial" panose="020B0604020202020204" pitchFamily="34" charset="0"/>
                <a:cs typeface="Arial" panose="020B0604020202020204" pitchFamily="34" charset="0"/>
              </a:rPr>
              <a:t>und Bezug zur (regional/ beruflich) Identität herstellen </a:t>
            </a:r>
            <a:endParaRPr lang="de-DE" dirty="0">
              <a:solidFill>
                <a:schemeClr val="bg1">
                  <a:lumMod val="75000"/>
                </a:schemeClr>
              </a:solidFill>
              <a:latin typeface="Arial" panose="020B0604020202020204" pitchFamily="34" charset="0"/>
              <a:cs typeface="Arial" panose="020B0604020202020204" pitchFamily="34" charset="0"/>
            </a:endParaRPr>
          </a:p>
        </p:txBody>
      </p:sp>
      <p:sp>
        <p:nvSpPr>
          <p:cNvPr id="12" name="Inhaltsplatzhalter 2"/>
          <p:cNvSpPr txBox="1">
            <a:spLocks/>
          </p:cNvSpPr>
          <p:nvPr/>
        </p:nvSpPr>
        <p:spPr>
          <a:xfrm>
            <a:off x="193599" y="6302142"/>
            <a:ext cx="7828295" cy="795877"/>
          </a:xfrm>
          <a:prstGeom prst="rect">
            <a:avLst/>
          </a:prstGeom>
        </p:spPr>
        <p:txBody>
          <a:bodyPr>
            <a:normAutofit fontScale="70000" lnSpcReduction="20000"/>
          </a:bodyPr>
          <a:lst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tabLst>
                <a:tab pos="444500" algn="l"/>
              </a:tabLst>
            </a:pPr>
            <a:r>
              <a:rPr lang="en-GB" sz="3300" b="1" dirty="0">
                <a:latin typeface="Arial" panose="020B0604020202020204" pitchFamily="34" charset="0"/>
                <a:cs typeface="Arial" panose="020B0604020202020204" pitchFamily="34" charset="0"/>
              </a:rPr>
              <a:t>Newsletter</a:t>
            </a:r>
            <a:endParaRPr lang="en-GB" sz="3300" b="1" dirty="0">
              <a:latin typeface="Arial" panose="020B0604020202020204" pitchFamily="34" charset="0"/>
              <a:cs typeface="Arial" panose="020B0604020202020204" pitchFamily="34" charset="0"/>
              <a:hlinkClick r:id="rId5"/>
            </a:endParaRPr>
          </a:p>
          <a:p>
            <a:pPr marL="0" indent="0">
              <a:buNone/>
            </a:pPr>
            <a:r>
              <a:rPr lang="en-GB" sz="1200" dirty="0">
                <a:latin typeface="Arial" panose="020B0604020202020204" pitchFamily="34" charset="0"/>
                <a:cs typeface="Arial" panose="020B0604020202020204" pitchFamily="34" charset="0"/>
                <a:hlinkClick r:id="rId6"/>
              </a:rPr>
              <a:t>http://</a:t>
            </a:r>
            <a:r>
              <a:rPr lang="en-GB" sz="1200" dirty="0" smtClean="0">
                <a:latin typeface="Arial" panose="020B0604020202020204" pitchFamily="34" charset="0"/>
                <a:cs typeface="Arial" panose="020B0604020202020204" pitchFamily="34" charset="0"/>
                <a:hlinkClick r:id="rId6"/>
              </a:rPr>
              <a:t>www.klimawandelanpassung.at/ms/klimawandelanpassung/de/newsletterregistrierung/</a:t>
            </a:r>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pPr marL="0" indent="0">
              <a:buFont typeface="Wingdings" pitchFamily="2" charset="2"/>
              <a:buNone/>
              <a:tabLst>
                <a:tab pos="444500" algn="l"/>
              </a:tabLst>
            </a:pPr>
            <a:r>
              <a:rPr lang="en-GB" sz="1800" dirty="0" smtClean="0">
                <a:latin typeface="Arial" panose="020B0604020202020204" pitchFamily="34" charset="0"/>
                <a:cs typeface="Arial" panose="020B0604020202020204" pitchFamily="34" charset="0"/>
              </a:rPr>
              <a:t> </a:t>
            </a:r>
          </a:p>
          <a:p>
            <a:endParaRPr lang="en-GB" dirty="0"/>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6178" y="2457857"/>
            <a:ext cx="2894012" cy="2009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Inhaltsplatzhalter 2"/>
          <p:cNvSpPr txBox="1">
            <a:spLocks/>
          </p:cNvSpPr>
          <p:nvPr/>
        </p:nvSpPr>
        <p:spPr>
          <a:xfrm>
            <a:off x="6099464" y="4615910"/>
            <a:ext cx="2832326" cy="1353090"/>
          </a:xfrm>
          <a:prstGeom prst="rect">
            <a:avLst/>
          </a:prstGeom>
        </p:spPr>
        <p:txBody>
          <a:bodyPr>
            <a:normAutofit fontScale="40000" lnSpcReduction="20000"/>
          </a:bodyPr>
          <a:lst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tabLst>
                <a:tab pos="444500" algn="l"/>
              </a:tabLst>
            </a:pPr>
            <a:r>
              <a:rPr lang="en-GB" sz="5800" b="1" dirty="0" err="1">
                <a:latin typeface="Arial" panose="020B0604020202020204" pitchFamily="34" charset="0"/>
                <a:cs typeface="Arial" panose="020B0604020202020204" pitchFamily="34" charset="0"/>
              </a:rPr>
              <a:t>Kalender</a:t>
            </a:r>
            <a:r>
              <a:rPr lang="en-GB" sz="5800" b="1" dirty="0">
                <a:latin typeface="Arial" panose="020B0604020202020204" pitchFamily="34" charset="0"/>
                <a:cs typeface="Arial" panose="020B0604020202020204" pitchFamily="34" charset="0"/>
              </a:rPr>
              <a:t> </a:t>
            </a:r>
            <a:endParaRPr lang="en-GB" sz="5800" b="1" dirty="0">
              <a:latin typeface="Arial" panose="020B0604020202020204" pitchFamily="34" charset="0"/>
              <a:cs typeface="Arial" panose="020B0604020202020204" pitchFamily="34" charset="0"/>
              <a:hlinkClick r:id="rId5"/>
            </a:endParaRPr>
          </a:p>
          <a:p>
            <a:pPr marL="0" indent="0">
              <a:buNone/>
              <a:tabLst>
                <a:tab pos="444500" algn="l"/>
              </a:tabLst>
            </a:pPr>
            <a:r>
              <a:rPr lang="en-GB" sz="2500" dirty="0"/>
              <a:t> </a:t>
            </a:r>
            <a:r>
              <a:rPr lang="en-GB" sz="2500" dirty="0">
                <a:hlinkClick r:id="rId8"/>
              </a:rPr>
              <a:t>http://</a:t>
            </a:r>
            <a:r>
              <a:rPr lang="en-GB" sz="2500" dirty="0" smtClean="0">
                <a:hlinkClick r:id="rId8"/>
              </a:rPr>
              <a:t>www.c3alps.eu/index.php/de/weitere-infos-menu/downloads-menu-de/file/165-anpassung-an-den-klimawandel-eine-taegliche-chance</a:t>
            </a:r>
            <a:r>
              <a:rPr lang="en-GB" sz="2500" dirty="0" smtClean="0"/>
              <a:t> </a:t>
            </a:r>
          </a:p>
          <a:p>
            <a:endParaRPr lang="en-GB" dirty="0"/>
          </a:p>
        </p:txBody>
      </p:sp>
    </p:spTree>
    <p:extLst>
      <p:ext uri="{BB962C8B-B14F-4D97-AF65-F5344CB8AC3E}">
        <p14:creationId xmlns:p14="http://schemas.microsoft.com/office/powerpoint/2010/main" val="330499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E6046F0-BA93-4699-83A0-D6120B23834D}" type="slidenum">
              <a:rPr lang="de-DE" smtClean="0"/>
              <a:pPr/>
              <a:t>7</a:t>
            </a:fld>
            <a:endParaRPr lang="de-DE"/>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706" t="5365" r="4177" b="15008"/>
          <a:stretch/>
        </p:blipFill>
        <p:spPr bwMode="auto">
          <a:xfrm>
            <a:off x="343756" y="967917"/>
            <a:ext cx="5593978" cy="5140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084983" y="1427417"/>
            <a:ext cx="505901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1600"/>
              </a:spcAft>
            </a:pPr>
            <a:r>
              <a:rPr lang="de-DE" b="1" dirty="0" smtClean="0">
                <a:solidFill>
                  <a:schemeClr val="tx2"/>
                </a:solidFill>
                <a:latin typeface="Arial" panose="020B0604020202020204" pitchFamily="34" charset="0"/>
                <a:cs typeface="Arial" panose="020B0604020202020204" pitchFamily="34" charset="0"/>
              </a:rPr>
              <a:t>3. Konkrete </a:t>
            </a:r>
            <a:r>
              <a:rPr lang="de-DE" b="1" dirty="0">
                <a:solidFill>
                  <a:schemeClr val="tx2"/>
                </a:solidFill>
                <a:latin typeface="Arial" panose="020B0604020202020204" pitchFamily="34" charset="0"/>
                <a:cs typeface="Arial" panose="020B0604020202020204" pitchFamily="34" charset="0"/>
              </a:rPr>
              <a:t>Lösungen </a:t>
            </a:r>
            <a:r>
              <a:rPr lang="de-DE" dirty="0">
                <a:solidFill>
                  <a:schemeClr val="tx1"/>
                </a:solidFill>
                <a:latin typeface="Arial" panose="020B0604020202020204" pitchFamily="34" charset="0"/>
                <a:cs typeface="Arial" panose="020B0604020202020204" pitchFamily="34" charset="0"/>
              </a:rPr>
              <a:t>vorschlagen </a:t>
            </a:r>
            <a:br>
              <a:rPr lang="de-DE" dirty="0">
                <a:solidFill>
                  <a:schemeClr val="tx1"/>
                </a:solidFill>
                <a:latin typeface="Arial" panose="020B0604020202020204" pitchFamily="34" charset="0"/>
                <a:cs typeface="Arial" panose="020B0604020202020204" pitchFamily="34" charset="0"/>
              </a:rPr>
            </a:br>
            <a:r>
              <a:rPr lang="de-DE" dirty="0">
                <a:solidFill>
                  <a:schemeClr val="tx1"/>
                </a:solidFill>
                <a:latin typeface="Arial" panose="020B0604020202020204" pitchFamily="34" charset="0"/>
                <a:cs typeface="Arial" panose="020B0604020202020204" pitchFamily="34" charset="0"/>
              </a:rPr>
              <a:t>(</a:t>
            </a:r>
            <a:r>
              <a:rPr lang="de-DE"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de-DE" dirty="0">
                <a:solidFill>
                  <a:schemeClr val="tx1"/>
                </a:solidFill>
                <a:latin typeface="Arial" panose="020B0604020202020204" pitchFamily="34" charset="0"/>
                <a:cs typeface="Arial" panose="020B0604020202020204" pitchFamily="34" charset="0"/>
              </a:rPr>
              <a:t>mögliche Anpassungsmaßnahmen</a:t>
            </a:r>
            <a:r>
              <a:rPr lang="de-DE" dirty="0">
                <a:solidFill>
                  <a:schemeClr val="tx1"/>
                </a:solidFill>
              </a:rPr>
              <a:t>)</a:t>
            </a:r>
          </a:p>
        </p:txBody>
      </p:sp>
      <p:sp>
        <p:nvSpPr>
          <p:cNvPr id="8" name="Inhaltsplatzhalter 2"/>
          <p:cNvSpPr txBox="1">
            <a:spLocks/>
          </p:cNvSpPr>
          <p:nvPr/>
        </p:nvSpPr>
        <p:spPr>
          <a:xfrm>
            <a:off x="201177" y="6256645"/>
            <a:ext cx="5049194" cy="795877"/>
          </a:xfrm>
          <a:prstGeom prst="rect">
            <a:avLst/>
          </a:prstGeom>
          <a:solidFill>
            <a:schemeClr val="bg1"/>
          </a:solidFill>
        </p:spPr>
        <p:txBody>
          <a:bodyPr>
            <a:normAutofit fontScale="62500" lnSpcReduction="20000"/>
          </a:bodyPr>
          <a:lst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tabLst>
                <a:tab pos="444500" algn="l"/>
              </a:tabLst>
            </a:pPr>
            <a:r>
              <a:rPr lang="en-GB" sz="3800" b="1" dirty="0" err="1">
                <a:latin typeface="Arial" panose="020B0604020202020204" pitchFamily="34" charset="0"/>
                <a:cs typeface="Arial" panose="020B0604020202020204" pitchFamily="34" charset="0"/>
              </a:rPr>
              <a:t>Datenbank</a:t>
            </a:r>
            <a:endParaRPr lang="en-GB" sz="3800" b="1" dirty="0">
              <a:latin typeface="Arial" panose="020B0604020202020204" pitchFamily="34" charset="0"/>
              <a:cs typeface="Arial" panose="020B0604020202020204" pitchFamily="34" charset="0"/>
              <a:hlinkClick r:id="rId4"/>
            </a:endParaRPr>
          </a:p>
          <a:p>
            <a:pPr marL="0" indent="0">
              <a:buNone/>
            </a:pPr>
            <a:r>
              <a:rPr lang="en-GB" sz="1200" dirty="0">
                <a:hlinkClick r:id="rId5"/>
              </a:rPr>
              <a:t>http://www.klimawandelanpassung.at/ms/klimawandelanpassung/de/kwadatenbank</a:t>
            </a:r>
            <a:r>
              <a:rPr lang="en-GB" sz="1200" dirty="0" smtClean="0">
                <a:hlinkClick r:id="rId5"/>
              </a:rPr>
              <a:t>/</a:t>
            </a:r>
            <a:r>
              <a:rPr lang="en-GB" sz="1200" dirty="0" smtClean="0"/>
              <a:t>   </a:t>
            </a:r>
            <a:endParaRPr lang="en-GB" sz="1200" dirty="0"/>
          </a:p>
          <a:p>
            <a:pPr marL="0" indent="0">
              <a:buFont typeface="Wingdings" pitchFamily="2" charset="2"/>
              <a:buNone/>
              <a:tabLst>
                <a:tab pos="444500" algn="l"/>
              </a:tabLst>
            </a:pPr>
            <a:r>
              <a:rPr lang="en-GB" sz="1800" dirty="0" smtClean="0"/>
              <a:t> </a:t>
            </a:r>
          </a:p>
          <a:p>
            <a:endParaRPr lang="en-GB" dirty="0"/>
          </a:p>
        </p:txBody>
      </p:sp>
      <p:sp>
        <p:nvSpPr>
          <p:cNvPr id="10" name="Rechteck 9"/>
          <p:cNvSpPr/>
          <p:nvPr/>
        </p:nvSpPr>
        <p:spPr>
          <a:xfrm>
            <a:off x="4084983" y="2317994"/>
            <a:ext cx="505901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1600"/>
              </a:spcAft>
            </a:pPr>
            <a:r>
              <a:rPr lang="de-DE" b="1" dirty="0" smtClean="0">
                <a:solidFill>
                  <a:schemeClr val="accent2">
                    <a:lumMod val="75000"/>
                  </a:schemeClr>
                </a:solidFill>
                <a:latin typeface="Arial" panose="020B0604020202020204" pitchFamily="34" charset="0"/>
                <a:cs typeface="Arial" panose="020B0604020202020204" pitchFamily="34" charset="0"/>
              </a:rPr>
              <a:t>4. Gute </a:t>
            </a:r>
            <a:r>
              <a:rPr lang="de-DE" b="1" dirty="0">
                <a:solidFill>
                  <a:schemeClr val="accent2">
                    <a:lumMod val="75000"/>
                  </a:schemeClr>
                </a:solidFill>
                <a:latin typeface="Arial" panose="020B0604020202020204" pitchFamily="34" charset="0"/>
                <a:cs typeface="Arial" panose="020B0604020202020204" pitchFamily="34" charset="0"/>
              </a:rPr>
              <a:t>Beispiele </a:t>
            </a:r>
            <a:r>
              <a:rPr lang="de-DE" dirty="0" smtClean="0">
                <a:solidFill>
                  <a:schemeClr val="tx1"/>
                </a:solidFill>
                <a:latin typeface="Arial" panose="020B0604020202020204" pitchFamily="34" charset="0"/>
                <a:cs typeface="Arial" panose="020B0604020202020204" pitchFamily="34" charset="0"/>
              </a:rPr>
              <a:t>kommunizieren</a:t>
            </a:r>
            <a:endParaRPr lang="de-DE" dirty="0">
              <a:solidFill>
                <a:schemeClr val="tx1"/>
              </a:solidFill>
              <a:latin typeface="Arial" panose="020B0604020202020204" pitchFamily="34" charset="0"/>
              <a:cs typeface="Arial" panose="020B0604020202020204" pitchFamily="34" charset="0"/>
            </a:endParaRPr>
          </a:p>
        </p:txBody>
      </p:sp>
      <p:pic>
        <p:nvPicPr>
          <p:cNvPr id="12"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502"/>
          <a:stretch/>
        </p:blipFill>
        <p:spPr bwMode="auto">
          <a:xfrm>
            <a:off x="6356018" y="2931573"/>
            <a:ext cx="2204845" cy="2944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288314" y="6446316"/>
            <a:ext cx="2663371" cy="307777"/>
          </a:xfrm>
          <a:prstGeom prst="rect">
            <a:avLst/>
          </a:prstGeom>
          <a:noFill/>
        </p:spPr>
        <p:txBody>
          <a:bodyPr wrap="square" rtlCol="0">
            <a:spAutoFit/>
          </a:bodyPr>
          <a:lstStyle/>
          <a:p>
            <a:r>
              <a:rPr lang="de-AT" sz="1400" dirty="0" smtClean="0"/>
              <a:t>Finanziert durch BMLFUW</a:t>
            </a:r>
            <a:endParaRPr lang="de-AT" sz="1400" dirty="0"/>
          </a:p>
        </p:txBody>
      </p:sp>
    </p:spTree>
    <p:extLst>
      <p:ext uri="{BB962C8B-B14F-4D97-AF65-F5344CB8AC3E}">
        <p14:creationId xmlns:p14="http://schemas.microsoft.com/office/powerpoint/2010/main" val="111000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E6046F0-BA93-4699-83A0-D6120B23834D}" type="slidenum">
              <a:rPr lang="de-DE" smtClean="0"/>
              <a:pPr/>
              <a:t>8</a:t>
            </a:fld>
            <a:endParaRPr lang="de-DE"/>
          </a:p>
        </p:txBody>
      </p:sp>
      <p:pic>
        <p:nvPicPr>
          <p:cNvPr id="9" name="Picture 2" descr="C:\Users\prutsch\Desktop\Logos_Layout\klimafonds_powered_b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1999" y="6163142"/>
            <a:ext cx="1819791" cy="694858"/>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2"/>
          <p:cNvSpPr txBox="1">
            <a:spLocks/>
          </p:cNvSpPr>
          <p:nvPr/>
        </p:nvSpPr>
        <p:spPr>
          <a:xfrm>
            <a:off x="4731663" y="2616756"/>
            <a:ext cx="7828295" cy="795877"/>
          </a:xfrm>
          <a:prstGeom prst="rect">
            <a:avLst/>
          </a:prstGeom>
        </p:spPr>
        <p:txBody>
          <a:bodyPr>
            <a:normAutofit fontScale="70000" lnSpcReduction="20000"/>
          </a:bodyPr>
          <a:lst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tabLst>
                <a:tab pos="444500" algn="l"/>
              </a:tabLst>
            </a:pPr>
            <a:r>
              <a:rPr lang="en-GB" sz="3300" b="1" dirty="0">
                <a:latin typeface="Arial" panose="020B0604020202020204" pitchFamily="34" charset="0"/>
                <a:cs typeface="Arial" panose="020B0604020202020204" pitchFamily="34" charset="0"/>
              </a:rPr>
              <a:t>Videos </a:t>
            </a:r>
            <a:r>
              <a:rPr lang="en-GB" sz="3300" b="1" dirty="0" err="1">
                <a:latin typeface="Arial" panose="020B0604020202020204" pitchFamily="34" charset="0"/>
                <a:cs typeface="Arial" panose="020B0604020202020204" pitchFamily="34" charset="0"/>
              </a:rPr>
              <a:t>Hitze</a:t>
            </a:r>
            <a:r>
              <a:rPr lang="en-GB" sz="3300" b="1" dirty="0">
                <a:latin typeface="Arial" panose="020B0604020202020204" pitchFamily="34" charset="0"/>
                <a:cs typeface="Arial" panose="020B0604020202020204" pitchFamily="34" charset="0"/>
              </a:rPr>
              <a:t> und </a:t>
            </a:r>
            <a:r>
              <a:rPr lang="en-GB" sz="3300" b="1" dirty="0" err="1" smtClean="0">
                <a:latin typeface="Arial" panose="020B0604020202020204" pitchFamily="34" charset="0"/>
                <a:cs typeface="Arial" panose="020B0604020202020204" pitchFamily="34" charset="0"/>
              </a:rPr>
              <a:t>Klimawandel</a:t>
            </a:r>
            <a:endParaRPr lang="en-GB" sz="3300" b="1" dirty="0">
              <a:latin typeface="Arial" panose="020B0604020202020204" pitchFamily="34" charset="0"/>
              <a:cs typeface="Arial" panose="020B0604020202020204" pitchFamily="34" charset="0"/>
              <a:hlinkClick r:id="rId4"/>
            </a:endParaRPr>
          </a:p>
          <a:p>
            <a:pPr marL="0" indent="0">
              <a:buNone/>
            </a:pPr>
            <a:r>
              <a:rPr lang="en-GB" sz="1200" dirty="0">
                <a:hlinkClick r:id="rId5"/>
              </a:rPr>
              <a:t>http://www.klimawandelanpassung.at/kwa_hitzevideos/</a:t>
            </a:r>
            <a:r>
              <a:rPr lang="en-GB" sz="1200" dirty="0"/>
              <a:t>  </a:t>
            </a:r>
          </a:p>
          <a:p>
            <a:pPr marL="0" indent="0">
              <a:buFont typeface="Wingdings" pitchFamily="2" charset="2"/>
              <a:buNone/>
              <a:tabLst>
                <a:tab pos="444500" algn="l"/>
              </a:tabLst>
            </a:pPr>
            <a:r>
              <a:rPr lang="en-GB" sz="1800" dirty="0" smtClean="0"/>
              <a:t> </a:t>
            </a:r>
          </a:p>
          <a:p>
            <a:endParaRPr lang="en-GB" dirty="0"/>
          </a:p>
        </p:txBody>
      </p:sp>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3033" t="17382" r="6719" b="52346"/>
          <a:stretch/>
        </p:blipFill>
        <p:spPr bwMode="auto">
          <a:xfrm>
            <a:off x="304801" y="862797"/>
            <a:ext cx="4456386" cy="2469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281054" y="1321800"/>
            <a:ext cx="4862946"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2000"/>
              </a:spcAft>
            </a:pPr>
            <a:r>
              <a:rPr lang="de-DE" b="1" dirty="0" smtClean="0">
                <a:solidFill>
                  <a:schemeClr val="tx2"/>
                </a:solidFill>
                <a:latin typeface="Arial" panose="020B0604020202020204" pitchFamily="34" charset="0"/>
                <a:cs typeface="Arial" panose="020B0604020202020204" pitchFamily="34" charset="0"/>
              </a:rPr>
              <a:t>5. Zielgruppenorientiert</a:t>
            </a:r>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kommunizieren (Sprache, Metaphern, Bilder, etc.) und </a:t>
            </a:r>
            <a:r>
              <a:rPr lang="de-DE" b="1" dirty="0">
                <a:solidFill>
                  <a:schemeClr val="tx2"/>
                </a:solidFill>
                <a:latin typeface="Arial" panose="020B0604020202020204" pitchFamily="34" charset="0"/>
                <a:cs typeface="Arial" panose="020B0604020202020204" pitchFamily="34" charset="0"/>
              </a:rPr>
              <a:t>passende Kommunikationsformate </a:t>
            </a:r>
            <a:r>
              <a:rPr lang="de-DE" dirty="0">
                <a:latin typeface="Arial" panose="020B0604020202020204" pitchFamily="34" charset="0"/>
                <a:cs typeface="Arial" panose="020B0604020202020204" pitchFamily="34" charset="0"/>
              </a:rPr>
              <a:t>verwenden</a:t>
            </a:r>
            <a:endParaRPr lang="de-DE"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688" t="15093" r="49379" b="5227"/>
          <a:stretch/>
        </p:blipFill>
        <p:spPr bwMode="auto">
          <a:xfrm>
            <a:off x="384465" y="3463860"/>
            <a:ext cx="2056488" cy="3046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10" t="25463" r="49000" b="16189"/>
          <a:stretch/>
        </p:blipFill>
        <p:spPr bwMode="auto">
          <a:xfrm rot="20854071">
            <a:off x="2163005" y="3666585"/>
            <a:ext cx="4236098" cy="214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Inhaltsplatzhalter 2"/>
          <p:cNvSpPr txBox="1">
            <a:spLocks/>
          </p:cNvSpPr>
          <p:nvPr/>
        </p:nvSpPr>
        <p:spPr>
          <a:xfrm>
            <a:off x="2752821" y="6243258"/>
            <a:ext cx="4422149" cy="795877"/>
          </a:xfrm>
          <a:prstGeom prst="rect">
            <a:avLst/>
          </a:prstGeom>
        </p:spPr>
        <p:txBody>
          <a:bodyPr>
            <a:normAutofit fontScale="70000" lnSpcReduction="20000"/>
          </a:bodyPr>
          <a:lstStyle>
            <a:lvl1pPr marL="324000" indent="-324000" algn="l" defTabSz="914400" rtl="0" eaLnBrk="1" latinLnBrk="0" hangingPunct="1">
              <a:lnSpc>
                <a:spcPct val="110000"/>
              </a:lnSpc>
              <a:spcBef>
                <a:spcPts val="400"/>
              </a:spcBef>
              <a:buClr>
                <a:schemeClr val="tx2"/>
              </a:buClr>
              <a:buSzPct val="90000"/>
              <a:buFont typeface="Wingdings" pitchFamily="2" charset="2"/>
              <a:buChar char="n"/>
              <a:defRPr sz="2000" kern="1200">
                <a:solidFill>
                  <a:schemeClr val="tx1"/>
                </a:solidFill>
                <a:latin typeface="+mn-lt"/>
                <a:ea typeface="+mn-ea"/>
                <a:cs typeface="+mn-cs"/>
              </a:defRPr>
            </a:lvl1pPr>
            <a:lvl2pPr marL="612000" indent="-288000" algn="l" defTabSz="914400" rtl="0" eaLnBrk="1" latinLnBrk="0" hangingPunct="1">
              <a:lnSpc>
                <a:spcPct val="110000"/>
              </a:lnSpc>
              <a:spcBef>
                <a:spcPts val="400"/>
              </a:spcBef>
              <a:buClr>
                <a:schemeClr val="tx2"/>
              </a:buClr>
              <a:buSzPct val="90000"/>
              <a:buFont typeface="Wingdings" pitchFamily="2" charset="2"/>
              <a:buChar char="n"/>
              <a:defRPr sz="1600" kern="1200">
                <a:solidFill>
                  <a:schemeClr val="tx1"/>
                </a:solidFill>
                <a:latin typeface="+mn-lt"/>
                <a:ea typeface="+mn-ea"/>
                <a:cs typeface="+mn-cs"/>
              </a:defRPr>
            </a:lvl2pPr>
            <a:lvl3pPr marL="900000" indent="-270000" algn="l" defTabSz="914400" rtl="0" eaLnBrk="1" latinLnBrk="0" hangingPunct="1">
              <a:lnSpc>
                <a:spcPct val="110000"/>
              </a:lnSpc>
              <a:spcBef>
                <a:spcPts val="400"/>
              </a:spcBef>
              <a:buClr>
                <a:schemeClr val="tx2"/>
              </a:buClr>
              <a:buSzPct val="90000"/>
              <a:buFont typeface="Wingdings" pitchFamily="2" charset="2"/>
              <a:buChar char="n"/>
              <a:defRPr sz="1400" kern="1200">
                <a:solidFill>
                  <a:schemeClr val="tx1"/>
                </a:solidFill>
                <a:latin typeface="+mn-lt"/>
                <a:ea typeface="+mn-ea"/>
                <a:cs typeface="+mn-cs"/>
              </a:defRPr>
            </a:lvl3pPr>
            <a:lvl4pPr marL="1152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4pPr>
            <a:lvl5pPr marL="1404000" indent="-252000" algn="l" defTabSz="914400" rtl="0" eaLnBrk="1" latinLnBrk="0" hangingPunct="1">
              <a:lnSpc>
                <a:spcPct val="110000"/>
              </a:lnSpc>
              <a:spcBef>
                <a:spcPts val="400"/>
              </a:spcBef>
              <a:buClr>
                <a:schemeClr val="tx2"/>
              </a:buClr>
              <a:buSzPct val="90000"/>
              <a:buFont typeface="Wingdings" pitchFamily="2" charset="2"/>
              <a:buChar char="n"/>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tabLst>
                <a:tab pos="444500" algn="l"/>
              </a:tabLst>
            </a:pPr>
            <a:r>
              <a:rPr lang="en-GB" sz="3300" b="1" dirty="0" err="1" smtClean="0">
                <a:latin typeface="Arial" panose="020B0604020202020204" pitchFamily="34" charset="0"/>
                <a:cs typeface="Arial" panose="020B0604020202020204" pitchFamily="34" charset="0"/>
              </a:rPr>
              <a:t>Broschüren</a:t>
            </a:r>
            <a:r>
              <a:rPr lang="en-GB" sz="3300" b="1" dirty="0" smtClean="0">
                <a:latin typeface="Arial" panose="020B0604020202020204" pitchFamily="34" charset="0"/>
                <a:cs typeface="Arial" panose="020B0604020202020204" pitchFamily="34" charset="0"/>
              </a:rPr>
              <a:t> und Flyer</a:t>
            </a:r>
            <a:endParaRPr lang="en-GB" sz="3300" b="1" dirty="0">
              <a:latin typeface="Arial" panose="020B0604020202020204" pitchFamily="34" charset="0"/>
              <a:cs typeface="Arial" panose="020B0604020202020204" pitchFamily="34" charset="0"/>
              <a:hlinkClick r:id="rId4"/>
            </a:endParaRPr>
          </a:p>
          <a:p>
            <a:pPr marL="0" indent="0">
              <a:buNone/>
            </a:pPr>
            <a:r>
              <a:rPr lang="en-GB" sz="1200" dirty="0">
                <a:hlinkClick r:id="rId5"/>
              </a:rPr>
              <a:t>http://www.klimawandelanpassung.at/kwa_hitzevideos/</a:t>
            </a:r>
            <a:r>
              <a:rPr lang="en-GB" sz="1200" dirty="0"/>
              <a:t>  </a:t>
            </a:r>
          </a:p>
          <a:p>
            <a:pPr marL="0" indent="0">
              <a:buFont typeface="Wingdings" pitchFamily="2" charset="2"/>
              <a:buNone/>
              <a:tabLst>
                <a:tab pos="444500" algn="l"/>
              </a:tabLst>
            </a:pPr>
            <a:r>
              <a:rPr lang="en-GB" sz="1800" dirty="0" smtClean="0"/>
              <a:t> </a:t>
            </a:r>
          </a:p>
          <a:p>
            <a:endParaRPr lang="en-GB" dirty="0"/>
          </a:p>
        </p:txBody>
      </p:sp>
    </p:spTree>
    <p:extLst>
      <p:ext uri="{BB962C8B-B14F-4D97-AF65-F5344CB8AC3E}">
        <p14:creationId xmlns:p14="http://schemas.microsoft.com/office/powerpoint/2010/main" val="246979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2E6046F0-BA93-4699-83A0-D6120B23834D}" type="slidenum">
              <a:rPr lang="de-DE" smtClean="0"/>
              <a:pPr/>
              <a:t>9</a:t>
            </a:fld>
            <a:endParaRPr lang="de-DE"/>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063" r="2782" b="19561"/>
          <a:stretch/>
        </p:blipFill>
        <p:spPr bwMode="auto">
          <a:xfrm>
            <a:off x="166912" y="1042085"/>
            <a:ext cx="5935081" cy="5032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Users\prutsch\Desktop\Logos_Layout\klimafonds_powered_b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107" y="6163142"/>
            <a:ext cx="1819791" cy="69485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p:cNvGrpSpPr/>
          <p:nvPr/>
        </p:nvGrpSpPr>
        <p:grpSpPr>
          <a:xfrm>
            <a:off x="72410" y="871694"/>
            <a:ext cx="6124087" cy="5109150"/>
            <a:chOff x="72410" y="2932414"/>
            <a:chExt cx="6124087" cy="5109150"/>
          </a:xfrm>
        </p:grpSpPr>
        <p:sp>
          <p:nvSpPr>
            <p:cNvPr id="4" name="Rechteck 3"/>
            <p:cNvSpPr/>
            <p:nvPr/>
          </p:nvSpPr>
          <p:spPr>
            <a:xfrm>
              <a:off x="72410" y="2932414"/>
              <a:ext cx="6124087" cy="5109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Grafik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20" y="3102805"/>
              <a:ext cx="5609521" cy="493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hteck 5"/>
          <p:cNvSpPr/>
          <p:nvPr/>
        </p:nvSpPr>
        <p:spPr>
          <a:xfrm rot="182442">
            <a:off x="3023253" y="3988323"/>
            <a:ext cx="4974439" cy="553998"/>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3000" b="1" dirty="0">
                <a:solidFill>
                  <a:schemeClr val="tx2"/>
                </a:solidFill>
                <a:latin typeface="Arial" panose="020B0604020202020204" pitchFamily="34" charset="0"/>
                <a:ea typeface="+mj-ea"/>
                <a:cs typeface="Arial" panose="020B0604020202020204" pitchFamily="34" charset="0"/>
              </a:rPr>
              <a:t>http://autreach.boku.ac.at/</a:t>
            </a:r>
          </a:p>
        </p:txBody>
      </p:sp>
      <p:sp>
        <p:nvSpPr>
          <p:cNvPr id="14" name="Rechteck 13"/>
          <p:cNvSpPr/>
          <p:nvPr/>
        </p:nvSpPr>
        <p:spPr>
          <a:xfrm>
            <a:off x="4281054" y="1481456"/>
            <a:ext cx="4862946"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2000"/>
              </a:spcAft>
            </a:pPr>
            <a:r>
              <a:rPr lang="de-DE" b="1" dirty="0" smtClean="0">
                <a:solidFill>
                  <a:schemeClr val="tx2"/>
                </a:solidFill>
                <a:latin typeface="Arial" panose="020B0604020202020204" pitchFamily="34" charset="0"/>
                <a:cs typeface="Arial" panose="020B0604020202020204" pitchFamily="34" charset="0"/>
              </a:rPr>
              <a:t>5. Zielgruppenorientiert</a:t>
            </a:r>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kommunizieren (Sprache, Metaphern, Bilder, etc.) und </a:t>
            </a:r>
            <a:r>
              <a:rPr lang="de-DE" b="1" dirty="0">
                <a:solidFill>
                  <a:schemeClr val="tx2"/>
                </a:solidFill>
                <a:latin typeface="Arial" panose="020B0604020202020204" pitchFamily="34" charset="0"/>
                <a:cs typeface="Arial" panose="020B0604020202020204" pitchFamily="34" charset="0"/>
              </a:rPr>
              <a:t>passende Kommunikationsformate </a:t>
            </a:r>
            <a:r>
              <a:rPr lang="de-DE" dirty="0">
                <a:latin typeface="Arial" panose="020B0604020202020204" pitchFamily="34" charset="0"/>
                <a:cs typeface="Arial" panose="020B0604020202020204" pitchFamily="34" charset="0"/>
              </a:rPr>
              <a:t>verwenden</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70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Umweltbundesamt">
  <a:themeElements>
    <a:clrScheme name="Umweltbundesamt">
      <a:dk1>
        <a:sysClr val="windowText" lastClr="000000"/>
      </a:dk1>
      <a:lt1>
        <a:sysClr val="window" lastClr="FFFFFF"/>
      </a:lt1>
      <a:dk2>
        <a:srgbClr val="008080"/>
      </a:dk2>
      <a:lt2>
        <a:srgbClr val="BFDFDF"/>
      </a:lt2>
      <a:accent1>
        <a:srgbClr val="7FBFBF"/>
      </a:accent1>
      <a:accent2>
        <a:srgbClr val="40A0A0"/>
      </a:accent2>
      <a:accent3>
        <a:srgbClr val="B2011D"/>
      </a:accent3>
      <a:accent4>
        <a:srgbClr val="722635"/>
      </a:accent4>
      <a:accent5>
        <a:srgbClr val="00A3DA"/>
      </a:accent5>
      <a:accent6>
        <a:srgbClr val="025277"/>
      </a:accent6>
      <a:hlink>
        <a:srgbClr val="008080"/>
      </a:hlink>
      <a:folHlink>
        <a:srgbClr val="008080"/>
      </a:folHlink>
    </a:clrScheme>
    <a:fontScheme name="Umweltbundesamt">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1217</Words>
  <Application>Microsoft Office PowerPoint</Application>
  <PresentationFormat>Bildschirmpräsentation (4:3)</PresentationFormat>
  <Paragraphs>153</Paragraphs>
  <Slides>16</Slides>
  <Notes>14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16</vt:i4>
      </vt:variant>
    </vt:vector>
  </HeadingPairs>
  <TitlesOfParts>
    <vt:vector size="24" baseType="lpstr">
      <vt:lpstr>ＭＳ Ｐゴシック</vt:lpstr>
      <vt:lpstr>Arial</vt:lpstr>
      <vt:lpstr>Arial Narrow</vt:lpstr>
      <vt:lpstr>Calibri</vt:lpstr>
      <vt:lpstr>Segoe UI Light</vt:lpstr>
      <vt:lpstr>Verdana</vt:lpstr>
      <vt:lpstr>Wingdings</vt:lpstr>
      <vt:lpstr>PPT-Umweltbundesamt</vt:lpstr>
      <vt:lpstr>Kommunikation zur Klimawandelanpassung</vt:lpstr>
      <vt:lpstr>5 Fragen in 10 Minuten </vt:lpstr>
      <vt:lpstr>PowerPoint-Präsentation</vt:lpstr>
      <vt:lpstr>Erfolgsfaktoren </vt:lpstr>
      <vt:lpstr>Praxisbeispiele aus Österreich und Erfolgsfaktoren</vt:lpstr>
      <vt:lpstr>PowerPoint-Präsentation</vt:lpstr>
      <vt:lpstr>PowerPoint-Präsentation</vt:lpstr>
      <vt:lpstr>PowerPoint-Präsentation</vt:lpstr>
      <vt:lpstr>PowerPoint-Präsentation</vt:lpstr>
      <vt:lpstr>PowerPoint-Präsentation</vt:lpstr>
      <vt:lpstr>PowerPoint-Präsentation</vt:lpstr>
      <vt:lpstr>Welche Aspekte sollten wir zukünftig verstärkt berücksichtigen?  </vt:lpstr>
      <vt:lpstr>PowerPoint-Präsentation</vt:lpstr>
      <vt:lpstr>PowerPoint-Präsentation</vt:lpstr>
      <vt:lpstr>PowerPoint-Präsentation</vt:lpstr>
      <vt:lpstr>DANKE!</vt:lpstr>
    </vt:vector>
  </TitlesOfParts>
  <Company>Umweltbundesamt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kaitna</dc:creator>
  <cp:lastModifiedBy>Andrea (Standard)</cp:lastModifiedBy>
  <cp:revision>84</cp:revision>
  <dcterms:created xsi:type="dcterms:W3CDTF">2009-06-26T09:35:22Z</dcterms:created>
  <dcterms:modified xsi:type="dcterms:W3CDTF">2016-06-08T05:26:40Z</dcterms:modified>
</cp:coreProperties>
</file>