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6" r:id="rId2"/>
    <p:sldId id="453" r:id="rId3"/>
    <p:sldId id="440" r:id="rId4"/>
    <p:sldId id="441" r:id="rId5"/>
    <p:sldId id="452" r:id="rId6"/>
    <p:sldId id="446" r:id="rId7"/>
    <p:sldId id="447" r:id="rId8"/>
    <p:sldId id="433" r:id="rId9"/>
    <p:sldId id="360" r:id="rId10"/>
    <p:sldId id="451" r:id="rId11"/>
    <p:sldId id="415" r:id="rId12"/>
    <p:sldId id="381" r:id="rId13"/>
    <p:sldId id="434" r:id="rId14"/>
    <p:sldId id="435" r:id="rId15"/>
    <p:sldId id="419" r:id="rId16"/>
    <p:sldId id="436" r:id="rId17"/>
    <p:sldId id="437" r:id="rId18"/>
    <p:sldId id="420" r:id="rId19"/>
    <p:sldId id="454" r:id="rId20"/>
    <p:sldId id="448" r:id="rId21"/>
    <p:sldId id="334" r:id="rId22"/>
  </p:sldIdLst>
  <p:sldSz cx="12192000" cy="6858000"/>
  <p:notesSz cx="6858000" cy="9144000"/>
  <p:defaultTextStyle>
    <a:defPPr>
      <a:defRPr lang="it-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808000"/>
    <a:srgbClr val="CCCC00"/>
    <a:srgbClr val="FF99CC"/>
    <a:srgbClr val="273C18"/>
    <a:srgbClr val="3B87CD"/>
    <a:srgbClr val="327E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921" autoAdjust="0"/>
    <p:restoredTop sz="68356" autoAdjust="0"/>
  </p:normalViewPr>
  <p:slideViewPr>
    <p:cSldViewPr snapToGrid="0">
      <p:cViewPr varScale="1">
        <p:scale>
          <a:sx n="79" d="100"/>
          <a:sy n="79" d="100"/>
        </p:scale>
        <p:origin x="1056" y="96"/>
      </p:cViewPr>
      <p:guideLst>
        <p:guide orient="horz" pos="2160"/>
        <p:guide pos="3840"/>
      </p:guideLst>
    </p:cSldViewPr>
  </p:slideViewPr>
  <p:notesTextViewPr>
    <p:cViewPr>
      <p:scale>
        <a:sx n="1" d="1"/>
        <a:sy n="1" d="1"/>
      </p:scale>
      <p:origin x="0" y="0"/>
    </p:cViewPr>
  </p:notesTextViewPr>
  <p:sorterViewPr>
    <p:cViewPr>
      <p:scale>
        <a:sx n="100" d="100"/>
        <a:sy n="100" d="100"/>
      </p:scale>
      <p:origin x="0" y="-12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CH"/>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83C465-1C40-4340-B8F4-DBB47872F493}" type="datetimeFigureOut">
              <a:rPr lang="it-CH" smtClean="0"/>
              <a:t>22.05.2019</a:t>
            </a:fld>
            <a:endParaRPr lang="it-CH"/>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CH"/>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CH"/>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917FB-D11D-4353-8129-8BB6D483D5D3}" type="slidenum">
              <a:rPr lang="it-CH" smtClean="0"/>
              <a:t>‹N›</a:t>
            </a:fld>
            <a:endParaRPr lang="it-CH"/>
          </a:p>
        </p:txBody>
      </p:sp>
    </p:spTree>
    <p:extLst>
      <p:ext uri="{BB962C8B-B14F-4D97-AF65-F5344CB8AC3E}">
        <p14:creationId xmlns:p14="http://schemas.microsoft.com/office/powerpoint/2010/main" val="962617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tsn.ch/2016/06/01/grande-piccolo-e-vivo/"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stsn.ch/2016/06/01/grande-piccolo-e-vivo/"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spcAft>
                <a:spcPts val="0"/>
              </a:spcAft>
            </a:pPr>
            <a:r>
              <a:rPr lang="it-CH" dirty="0" smtClean="0">
                <a:latin typeface="Calibri" panose="020F0502020204030204" pitchFamily="34" charset="0"/>
                <a:ea typeface="Calibri" panose="020F0502020204030204" pitchFamily="34" charset="0"/>
                <a:cs typeface="Times New Roman" panose="02020603050405020304" pitchFamily="18" charset="0"/>
              </a:rPr>
              <a:t>- quel </a:t>
            </a:r>
            <a:r>
              <a:rPr lang="it-CH" dirty="0" err="1" smtClean="0">
                <a:latin typeface="Calibri" panose="020F0502020204030204" pitchFamily="34" charset="0"/>
                <a:ea typeface="Calibri" panose="020F0502020204030204" pitchFamily="34" charset="0"/>
                <a:cs typeface="Times New Roman" panose="02020603050405020304" pitchFamily="18" charset="0"/>
              </a:rPr>
              <a:t>changement</a:t>
            </a:r>
            <a:r>
              <a:rPr lang="it-CH" dirty="0" smtClean="0">
                <a:latin typeface="Calibri" panose="020F0502020204030204" pitchFamily="34" charset="0"/>
                <a:ea typeface="Calibri" panose="020F0502020204030204" pitchFamily="34" charset="0"/>
                <a:cs typeface="Times New Roman" panose="02020603050405020304" pitchFamily="18" charset="0"/>
              </a:rPr>
              <a:t> </a:t>
            </a:r>
            <a:r>
              <a:rPr lang="it-CH" dirty="0" err="1" smtClean="0">
                <a:latin typeface="Calibri" panose="020F0502020204030204" pitchFamily="34" charset="0"/>
                <a:ea typeface="Calibri" panose="020F0502020204030204" pitchFamily="34" charset="0"/>
                <a:cs typeface="Times New Roman" panose="02020603050405020304" pitchFamily="18" charset="0"/>
              </a:rPr>
              <a:t>vous</a:t>
            </a:r>
            <a:r>
              <a:rPr lang="it-CH" dirty="0" smtClean="0">
                <a:latin typeface="Calibri" panose="020F0502020204030204" pitchFamily="34" charset="0"/>
                <a:ea typeface="Calibri" panose="020F0502020204030204" pitchFamily="34" charset="0"/>
                <a:cs typeface="Times New Roman" panose="02020603050405020304" pitchFamily="18" charset="0"/>
              </a:rPr>
              <a:t> </a:t>
            </a:r>
            <a:r>
              <a:rPr lang="it-CH" dirty="0" err="1" smtClean="0">
                <a:latin typeface="Calibri" panose="020F0502020204030204" pitchFamily="34" charset="0"/>
                <a:ea typeface="Calibri" panose="020F0502020204030204" pitchFamily="34" charset="0"/>
                <a:cs typeface="Times New Roman" panose="02020603050405020304" pitchFamily="18" charset="0"/>
              </a:rPr>
              <a:t>avez</a:t>
            </a:r>
            <a:r>
              <a:rPr lang="it-CH" dirty="0" smtClean="0">
                <a:latin typeface="Calibri" panose="020F0502020204030204" pitchFamily="34" charset="0"/>
                <a:ea typeface="Calibri" panose="020F0502020204030204" pitchFamily="34" charset="0"/>
                <a:cs typeface="Times New Roman" panose="02020603050405020304" pitchFamily="18" charset="0"/>
              </a:rPr>
              <a:t> </a:t>
            </a:r>
            <a:r>
              <a:rPr lang="it-CH" dirty="0" err="1" smtClean="0">
                <a:latin typeface="Calibri" panose="020F0502020204030204" pitchFamily="34" charset="0"/>
                <a:ea typeface="Calibri" panose="020F0502020204030204" pitchFamily="34" charset="0"/>
                <a:cs typeface="Times New Roman" panose="02020603050405020304" pitchFamily="18" charset="0"/>
              </a:rPr>
              <a:t>décidé</a:t>
            </a:r>
            <a:r>
              <a:rPr lang="it-CH" dirty="0" smtClean="0">
                <a:latin typeface="Calibri" panose="020F0502020204030204" pitchFamily="34" charset="0"/>
                <a:ea typeface="Calibri" panose="020F0502020204030204" pitchFamily="34" charset="0"/>
                <a:cs typeface="Times New Roman" panose="02020603050405020304" pitchFamily="18" charset="0"/>
              </a:rPr>
              <a:t>, base </a:t>
            </a:r>
            <a:r>
              <a:rPr lang="it-CH" dirty="0" err="1" smtClean="0">
                <a:latin typeface="Calibri" panose="020F0502020204030204" pitchFamily="34" charset="0"/>
                <a:ea typeface="Calibri" panose="020F0502020204030204" pitchFamily="34" charset="0"/>
                <a:cs typeface="Times New Roman" panose="02020603050405020304" pitchFamily="18" charset="0"/>
              </a:rPr>
              <a:t>sur</a:t>
            </a:r>
            <a:r>
              <a:rPr lang="it-CH" dirty="0" smtClean="0">
                <a:latin typeface="Calibri" panose="020F0502020204030204" pitchFamily="34" charset="0"/>
                <a:ea typeface="Calibri" panose="020F0502020204030204" pitchFamily="34" charset="0"/>
                <a:cs typeface="Times New Roman" panose="02020603050405020304" pitchFamily="18" charset="0"/>
              </a:rPr>
              <a:t> </a:t>
            </a:r>
            <a:r>
              <a:rPr lang="it-CH" dirty="0" err="1" smtClean="0">
                <a:latin typeface="Calibri" panose="020F0502020204030204" pitchFamily="34" charset="0"/>
                <a:ea typeface="Calibri" panose="020F0502020204030204" pitchFamily="34" charset="0"/>
                <a:cs typeface="Times New Roman" panose="02020603050405020304" pitchFamily="18" charset="0"/>
              </a:rPr>
              <a:t>quels</a:t>
            </a:r>
            <a:r>
              <a:rPr lang="it-CH" dirty="0" smtClean="0">
                <a:latin typeface="Calibri" panose="020F0502020204030204" pitchFamily="34" charset="0"/>
                <a:ea typeface="Calibri" panose="020F0502020204030204" pitchFamily="34" charset="0"/>
                <a:cs typeface="Times New Roman" panose="02020603050405020304" pitchFamily="18" charset="0"/>
              </a:rPr>
              <a:t> </a:t>
            </a:r>
            <a:r>
              <a:rPr lang="it-CH" dirty="0" err="1" smtClean="0">
                <a:latin typeface="Calibri" panose="020F0502020204030204" pitchFamily="34" charset="0"/>
                <a:ea typeface="Calibri" panose="020F0502020204030204" pitchFamily="34" charset="0"/>
                <a:cs typeface="Times New Roman" panose="02020603050405020304" pitchFamily="18" charset="0"/>
              </a:rPr>
              <a:t>motifs</a:t>
            </a:r>
            <a:r>
              <a:rPr lang="it-CH" dirty="0" smtClean="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it-CH" dirty="0" smtClean="0">
                <a:latin typeface="Calibri" panose="020F0502020204030204" pitchFamily="34" charset="0"/>
                <a:ea typeface="Calibri" panose="020F0502020204030204" pitchFamily="34" charset="0"/>
                <a:cs typeface="Times New Roman" panose="02020603050405020304" pitchFamily="18" charset="0"/>
              </a:rPr>
              <a:t>- y a-t-il </a:t>
            </a:r>
            <a:r>
              <a:rPr lang="it-CH" dirty="0" err="1" smtClean="0">
                <a:latin typeface="Calibri" panose="020F0502020204030204" pitchFamily="34" charset="0"/>
                <a:ea typeface="Calibri" panose="020F0502020204030204" pitchFamily="34" charset="0"/>
                <a:cs typeface="Times New Roman" panose="02020603050405020304" pitchFamily="18" charset="0"/>
              </a:rPr>
              <a:t>des</a:t>
            </a:r>
            <a:r>
              <a:rPr lang="it-CH" dirty="0" smtClean="0">
                <a:latin typeface="Calibri" panose="020F0502020204030204" pitchFamily="34" charset="0"/>
                <a:ea typeface="Calibri" panose="020F0502020204030204" pitchFamily="34" charset="0"/>
                <a:cs typeface="Times New Roman" panose="02020603050405020304" pitchFamily="18" charset="0"/>
              </a:rPr>
              <a:t> </a:t>
            </a:r>
            <a:r>
              <a:rPr lang="it-CH" dirty="0" err="1" smtClean="0">
                <a:latin typeface="Calibri" panose="020F0502020204030204" pitchFamily="34" charset="0"/>
                <a:ea typeface="Calibri" panose="020F0502020204030204" pitchFamily="34" charset="0"/>
                <a:cs typeface="Times New Roman" panose="02020603050405020304" pitchFamily="18" charset="0"/>
              </a:rPr>
              <a:t>partenariats</a:t>
            </a:r>
            <a:r>
              <a:rPr lang="it-CH" dirty="0" smtClean="0">
                <a:latin typeface="Calibri" panose="020F0502020204030204" pitchFamily="34" charset="0"/>
                <a:ea typeface="Calibri" panose="020F0502020204030204" pitchFamily="34" charset="0"/>
                <a:cs typeface="Times New Roman" panose="02020603050405020304" pitchFamily="18" charset="0"/>
              </a:rPr>
              <a:t> </a:t>
            </a:r>
            <a:r>
              <a:rPr lang="it-CH" dirty="0" err="1" smtClean="0">
                <a:latin typeface="Calibri" panose="020F0502020204030204" pitchFamily="34" charset="0"/>
                <a:ea typeface="Calibri" panose="020F0502020204030204" pitchFamily="34" charset="0"/>
                <a:cs typeface="Times New Roman" panose="02020603050405020304" pitchFamily="18" charset="0"/>
              </a:rPr>
              <a:t>ou</a:t>
            </a:r>
            <a:r>
              <a:rPr lang="it-CH" dirty="0" smtClean="0">
                <a:latin typeface="Calibri" panose="020F0502020204030204" pitchFamily="34" charset="0"/>
                <a:ea typeface="Calibri" panose="020F0502020204030204" pitchFamily="34" charset="0"/>
                <a:cs typeface="Times New Roman" panose="02020603050405020304" pitchFamily="18" charset="0"/>
              </a:rPr>
              <a:t> </a:t>
            </a:r>
            <a:r>
              <a:rPr lang="it-CH" dirty="0" err="1" smtClean="0">
                <a:latin typeface="Calibri" panose="020F0502020204030204" pitchFamily="34" charset="0"/>
                <a:ea typeface="Calibri" panose="020F0502020204030204" pitchFamily="34" charset="0"/>
                <a:cs typeface="Times New Roman" panose="02020603050405020304" pitchFamily="18" charset="0"/>
              </a:rPr>
              <a:t>des</a:t>
            </a:r>
            <a:r>
              <a:rPr lang="it-CH" dirty="0" smtClean="0">
                <a:latin typeface="Calibri" panose="020F0502020204030204" pitchFamily="34" charset="0"/>
                <a:ea typeface="Calibri" panose="020F0502020204030204" pitchFamily="34" charset="0"/>
                <a:cs typeface="Times New Roman" panose="02020603050405020304" pitchFamily="18" charset="0"/>
              </a:rPr>
              <a:t> </a:t>
            </a:r>
            <a:r>
              <a:rPr lang="it-CH" dirty="0" err="1" smtClean="0">
                <a:latin typeface="Calibri" panose="020F0502020204030204" pitchFamily="34" charset="0"/>
                <a:ea typeface="Calibri" panose="020F0502020204030204" pitchFamily="34" charset="0"/>
                <a:cs typeface="Times New Roman" panose="02020603050405020304" pitchFamily="18" charset="0"/>
              </a:rPr>
              <a:t>circonstances</a:t>
            </a:r>
            <a:r>
              <a:rPr lang="it-CH" dirty="0" smtClean="0">
                <a:latin typeface="Calibri" panose="020F0502020204030204" pitchFamily="34" charset="0"/>
                <a:ea typeface="Calibri" panose="020F0502020204030204" pitchFamily="34" charset="0"/>
                <a:cs typeface="Times New Roman" panose="02020603050405020304" pitchFamily="18" charset="0"/>
              </a:rPr>
              <a:t> </a:t>
            </a:r>
            <a:r>
              <a:rPr lang="it-CH" dirty="0" err="1" smtClean="0">
                <a:latin typeface="Calibri" panose="020F0502020204030204" pitchFamily="34" charset="0"/>
                <a:ea typeface="Calibri" panose="020F0502020204030204" pitchFamily="34" charset="0"/>
                <a:cs typeface="Times New Roman" panose="02020603050405020304" pitchFamily="18" charset="0"/>
              </a:rPr>
              <a:t>externes</a:t>
            </a:r>
            <a:r>
              <a:rPr lang="it-CH" dirty="0" smtClean="0">
                <a:latin typeface="Calibri" panose="020F0502020204030204" pitchFamily="34" charset="0"/>
                <a:ea typeface="Calibri" panose="020F0502020204030204" pitchFamily="34" charset="0"/>
                <a:cs typeface="Times New Roman" panose="02020603050405020304" pitchFamily="18" charset="0"/>
              </a:rPr>
              <a:t> qui </a:t>
            </a:r>
            <a:r>
              <a:rPr lang="it-CH" dirty="0" err="1" smtClean="0">
                <a:latin typeface="Calibri" panose="020F0502020204030204" pitchFamily="34" charset="0"/>
                <a:ea typeface="Calibri" panose="020F0502020204030204" pitchFamily="34" charset="0"/>
                <a:cs typeface="Times New Roman" panose="02020603050405020304" pitchFamily="18" charset="0"/>
              </a:rPr>
              <a:t>ont</a:t>
            </a:r>
            <a:r>
              <a:rPr lang="it-CH" dirty="0" smtClean="0">
                <a:latin typeface="Calibri" panose="020F0502020204030204" pitchFamily="34" charset="0"/>
                <a:ea typeface="Calibri" panose="020F0502020204030204" pitchFamily="34" charset="0"/>
                <a:cs typeface="Times New Roman" panose="02020603050405020304" pitchFamily="18" charset="0"/>
              </a:rPr>
              <a:t> </a:t>
            </a:r>
            <a:r>
              <a:rPr lang="it-CH" dirty="0" err="1" smtClean="0">
                <a:latin typeface="Calibri" panose="020F0502020204030204" pitchFamily="34" charset="0"/>
                <a:ea typeface="Calibri" panose="020F0502020204030204" pitchFamily="34" charset="0"/>
                <a:cs typeface="Times New Roman" panose="02020603050405020304" pitchFamily="18" charset="0"/>
              </a:rPr>
              <a:t>influencé</a:t>
            </a:r>
            <a:r>
              <a:rPr lang="it-CH" dirty="0" smtClean="0">
                <a:latin typeface="Calibri" panose="020F0502020204030204" pitchFamily="34" charset="0"/>
                <a:ea typeface="Calibri" panose="020F0502020204030204" pitchFamily="34" charset="0"/>
                <a:cs typeface="Times New Roman" panose="02020603050405020304" pitchFamily="18" charset="0"/>
              </a:rPr>
              <a:t> </a:t>
            </a:r>
            <a:r>
              <a:rPr lang="it-CH" dirty="0" err="1" smtClean="0">
                <a:latin typeface="Calibri" panose="020F0502020204030204" pitchFamily="34" charset="0"/>
                <a:ea typeface="Calibri" panose="020F0502020204030204" pitchFamily="34" charset="0"/>
                <a:cs typeface="Times New Roman" panose="02020603050405020304" pitchFamily="18" charset="0"/>
              </a:rPr>
              <a:t>cette</a:t>
            </a:r>
            <a:r>
              <a:rPr lang="it-CH" dirty="0" smtClean="0">
                <a:latin typeface="Calibri" panose="020F0502020204030204" pitchFamily="34" charset="0"/>
                <a:ea typeface="Calibri" panose="020F0502020204030204" pitchFamily="34" charset="0"/>
                <a:cs typeface="Times New Roman" panose="02020603050405020304" pitchFamily="18" charset="0"/>
              </a:rPr>
              <a:t> </a:t>
            </a:r>
            <a:r>
              <a:rPr lang="it-CH" dirty="0" err="1" smtClean="0">
                <a:latin typeface="Calibri" panose="020F0502020204030204" pitchFamily="34" charset="0"/>
                <a:ea typeface="Calibri" panose="020F0502020204030204" pitchFamily="34" charset="0"/>
                <a:cs typeface="Times New Roman" panose="02020603050405020304" pitchFamily="18" charset="0"/>
              </a:rPr>
              <a:t>décision</a:t>
            </a:r>
            <a:r>
              <a:rPr lang="it-CH" dirty="0" smtClean="0">
                <a:latin typeface="Calibri" panose="020F0502020204030204" pitchFamily="34" charset="0"/>
                <a:ea typeface="Calibri" panose="020F0502020204030204" pitchFamily="34" charset="0"/>
                <a:cs typeface="Times New Roman" panose="02020603050405020304" pitchFamily="18" charset="0"/>
              </a:rPr>
              <a:t>?</a:t>
            </a:r>
          </a:p>
          <a:p>
            <a:pPr>
              <a:spcAft>
                <a:spcPts val="0"/>
              </a:spcAft>
            </a:pPr>
            <a:r>
              <a:rPr lang="it-CH" dirty="0" smtClean="0">
                <a:latin typeface="Calibri" panose="020F0502020204030204" pitchFamily="34" charset="0"/>
                <a:ea typeface="Calibri" panose="020F0502020204030204" pitchFamily="34" charset="0"/>
                <a:cs typeface="Times New Roman" panose="02020603050405020304" pitchFamily="18" charset="0"/>
              </a:rPr>
              <a:t>- </a:t>
            </a:r>
            <a:r>
              <a:rPr lang="it-CH" dirty="0" err="1" smtClean="0">
                <a:latin typeface="Calibri" panose="020F0502020204030204" pitchFamily="34" charset="0"/>
                <a:ea typeface="Calibri" panose="020F0502020204030204" pitchFamily="34" charset="0"/>
                <a:cs typeface="Times New Roman" panose="02020603050405020304" pitchFamily="18" charset="0"/>
              </a:rPr>
              <a:t>dans</a:t>
            </a:r>
            <a:r>
              <a:rPr lang="it-CH" dirty="0" smtClean="0">
                <a:latin typeface="Calibri" panose="020F0502020204030204" pitchFamily="34" charset="0"/>
                <a:ea typeface="Calibri" panose="020F0502020204030204" pitchFamily="34" charset="0"/>
                <a:cs typeface="Times New Roman" panose="02020603050405020304" pitchFamily="18" charset="0"/>
              </a:rPr>
              <a:t> un </a:t>
            </a:r>
            <a:r>
              <a:rPr lang="it-CH" dirty="0" err="1" smtClean="0">
                <a:latin typeface="Calibri" panose="020F0502020204030204" pitchFamily="34" charset="0"/>
                <a:ea typeface="Calibri" panose="020F0502020204030204" pitchFamily="34" charset="0"/>
                <a:cs typeface="Times New Roman" panose="02020603050405020304" pitchFamily="18" charset="0"/>
              </a:rPr>
              <a:t>horizon</a:t>
            </a:r>
            <a:r>
              <a:rPr lang="it-CH" dirty="0" smtClean="0">
                <a:latin typeface="Calibri" panose="020F0502020204030204" pitchFamily="34" charset="0"/>
                <a:ea typeface="Calibri" panose="020F0502020204030204" pitchFamily="34" charset="0"/>
                <a:cs typeface="Times New Roman" panose="02020603050405020304" pitchFamily="18" charset="0"/>
              </a:rPr>
              <a:t> de 5-10 </a:t>
            </a:r>
            <a:r>
              <a:rPr lang="it-CH" dirty="0" err="1" smtClean="0">
                <a:latin typeface="Calibri" panose="020F0502020204030204" pitchFamily="34" charset="0"/>
                <a:ea typeface="Calibri" panose="020F0502020204030204" pitchFamily="34" charset="0"/>
                <a:cs typeface="Times New Roman" panose="02020603050405020304" pitchFamily="18" charset="0"/>
              </a:rPr>
              <a:t>ans</a:t>
            </a:r>
            <a:r>
              <a:rPr lang="it-CH" dirty="0" smtClean="0">
                <a:latin typeface="Calibri" panose="020F0502020204030204" pitchFamily="34" charset="0"/>
                <a:ea typeface="Calibri" panose="020F0502020204030204" pitchFamily="34" charset="0"/>
                <a:cs typeface="Times New Roman" panose="02020603050405020304" pitchFamily="18" charset="0"/>
              </a:rPr>
              <a:t>: </a:t>
            </a:r>
            <a:r>
              <a:rPr lang="it-CH" dirty="0" err="1" smtClean="0">
                <a:latin typeface="Calibri" panose="020F0502020204030204" pitchFamily="34" charset="0"/>
                <a:ea typeface="Calibri" panose="020F0502020204030204" pitchFamily="34" charset="0"/>
                <a:cs typeface="Times New Roman" panose="02020603050405020304" pitchFamily="18" charset="0"/>
              </a:rPr>
              <a:t>quels</a:t>
            </a:r>
            <a:r>
              <a:rPr lang="it-CH" dirty="0" smtClean="0">
                <a:latin typeface="Calibri" panose="020F0502020204030204" pitchFamily="34" charset="0"/>
                <a:ea typeface="Calibri" panose="020F0502020204030204" pitchFamily="34" charset="0"/>
                <a:cs typeface="Times New Roman" panose="02020603050405020304" pitchFamily="18" charset="0"/>
              </a:rPr>
              <a:t> </a:t>
            </a:r>
            <a:r>
              <a:rPr lang="it-CH" dirty="0" err="1" smtClean="0">
                <a:latin typeface="Calibri" panose="020F0502020204030204" pitchFamily="34" charset="0"/>
                <a:ea typeface="Calibri" panose="020F0502020204030204" pitchFamily="34" charset="0"/>
                <a:cs typeface="Times New Roman" panose="02020603050405020304" pitchFamily="18" charset="0"/>
              </a:rPr>
              <a:t>sont</a:t>
            </a:r>
            <a:r>
              <a:rPr lang="it-CH" dirty="0" smtClean="0">
                <a:latin typeface="Calibri" panose="020F0502020204030204" pitchFamily="34" charset="0"/>
                <a:ea typeface="Calibri" panose="020F0502020204030204" pitchFamily="34" charset="0"/>
                <a:cs typeface="Times New Roman" panose="02020603050405020304" pitchFamily="18" charset="0"/>
              </a:rPr>
              <a:t> </a:t>
            </a:r>
            <a:r>
              <a:rPr lang="it-CH" dirty="0" err="1" smtClean="0">
                <a:latin typeface="Calibri" panose="020F0502020204030204" pitchFamily="34" charset="0"/>
                <a:ea typeface="Calibri" panose="020F0502020204030204" pitchFamily="34" charset="0"/>
                <a:cs typeface="Times New Roman" panose="02020603050405020304" pitchFamily="18" charset="0"/>
              </a:rPr>
              <a:t>les</a:t>
            </a:r>
            <a:r>
              <a:rPr lang="it-CH" dirty="0" smtClean="0">
                <a:latin typeface="Calibri" panose="020F0502020204030204" pitchFamily="34" charset="0"/>
                <a:ea typeface="Calibri" panose="020F0502020204030204" pitchFamily="34" charset="0"/>
                <a:cs typeface="Times New Roman" panose="02020603050405020304" pitchFamily="18" charset="0"/>
              </a:rPr>
              <a:t> </a:t>
            </a:r>
            <a:r>
              <a:rPr lang="it-CH" dirty="0" err="1" smtClean="0">
                <a:latin typeface="Calibri" panose="020F0502020204030204" pitchFamily="34" charset="0"/>
                <a:ea typeface="Calibri" panose="020F0502020204030204" pitchFamily="34" charset="0"/>
                <a:cs typeface="Times New Roman" panose="02020603050405020304" pitchFamily="18" charset="0"/>
              </a:rPr>
              <a:t>fonctions</a:t>
            </a:r>
            <a:r>
              <a:rPr lang="it-CH" dirty="0" smtClean="0">
                <a:latin typeface="Calibri" panose="020F0502020204030204" pitchFamily="34" charset="0"/>
                <a:ea typeface="Calibri" panose="020F0502020204030204" pitchFamily="34" charset="0"/>
                <a:cs typeface="Times New Roman" panose="02020603050405020304" pitchFamily="18" charset="0"/>
              </a:rPr>
              <a:t> et </a:t>
            </a:r>
            <a:r>
              <a:rPr lang="it-CH" dirty="0" err="1" smtClean="0">
                <a:latin typeface="Calibri" panose="020F0502020204030204" pitchFamily="34" charset="0"/>
                <a:ea typeface="Calibri" panose="020F0502020204030204" pitchFamily="34" charset="0"/>
                <a:cs typeface="Times New Roman" panose="02020603050405020304" pitchFamily="18" charset="0"/>
              </a:rPr>
              <a:t>les</a:t>
            </a:r>
            <a:r>
              <a:rPr lang="it-CH" dirty="0" smtClean="0">
                <a:latin typeface="Calibri" panose="020F0502020204030204" pitchFamily="34" charset="0"/>
                <a:ea typeface="Calibri" panose="020F0502020204030204" pitchFamily="34" charset="0"/>
                <a:cs typeface="Times New Roman" panose="02020603050405020304" pitchFamily="18" charset="0"/>
              </a:rPr>
              <a:t> </a:t>
            </a:r>
            <a:r>
              <a:rPr lang="it-CH" dirty="0" err="1" smtClean="0">
                <a:latin typeface="Calibri" panose="020F0502020204030204" pitchFamily="34" charset="0"/>
                <a:ea typeface="Calibri" panose="020F0502020204030204" pitchFamily="34" charset="0"/>
                <a:cs typeface="Times New Roman" panose="02020603050405020304" pitchFamily="18" charset="0"/>
              </a:rPr>
              <a:t>taches</a:t>
            </a:r>
            <a:r>
              <a:rPr lang="it-CH" dirty="0" smtClean="0">
                <a:latin typeface="Calibri" panose="020F0502020204030204" pitchFamily="34" charset="0"/>
                <a:ea typeface="Calibri" panose="020F0502020204030204" pitchFamily="34" charset="0"/>
                <a:cs typeface="Times New Roman" panose="02020603050405020304" pitchFamily="18" charset="0"/>
              </a:rPr>
              <a:t> </a:t>
            </a:r>
            <a:r>
              <a:rPr lang="it-CH" dirty="0" err="1" smtClean="0">
                <a:latin typeface="Calibri" panose="020F0502020204030204" pitchFamily="34" charset="0"/>
                <a:ea typeface="Calibri" panose="020F0502020204030204" pitchFamily="34" charset="0"/>
                <a:cs typeface="Times New Roman" panose="02020603050405020304" pitchFamily="18" charset="0"/>
              </a:rPr>
              <a:t>principales</a:t>
            </a:r>
            <a:r>
              <a:rPr lang="it-CH" dirty="0" smtClean="0">
                <a:latin typeface="Calibri" panose="020F0502020204030204" pitchFamily="34" charset="0"/>
                <a:ea typeface="Calibri" panose="020F0502020204030204" pitchFamily="34" charset="0"/>
                <a:cs typeface="Times New Roman" panose="02020603050405020304" pitchFamily="18" charset="0"/>
              </a:rPr>
              <a:t> </a:t>
            </a:r>
            <a:r>
              <a:rPr lang="it-CH" dirty="0" err="1" smtClean="0">
                <a:latin typeface="Calibri" panose="020F0502020204030204" pitchFamily="34" charset="0"/>
                <a:ea typeface="Calibri" panose="020F0502020204030204" pitchFamily="34" charset="0"/>
                <a:cs typeface="Times New Roman" panose="02020603050405020304" pitchFamily="18" charset="0"/>
              </a:rPr>
              <a:t>que</a:t>
            </a:r>
            <a:r>
              <a:rPr lang="it-CH" dirty="0" smtClean="0">
                <a:latin typeface="Calibri" panose="020F0502020204030204" pitchFamily="34" charset="0"/>
                <a:ea typeface="Calibri" panose="020F0502020204030204" pitchFamily="34" charset="0"/>
                <a:cs typeface="Times New Roman" panose="02020603050405020304" pitchFamily="18" charset="0"/>
              </a:rPr>
              <a:t> </a:t>
            </a:r>
            <a:r>
              <a:rPr lang="it-CH" dirty="0" err="1" smtClean="0">
                <a:latin typeface="Calibri" panose="020F0502020204030204" pitchFamily="34" charset="0"/>
                <a:ea typeface="Calibri" panose="020F0502020204030204" pitchFamily="34" charset="0"/>
                <a:cs typeface="Times New Roman" panose="02020603050405020304" pitchFamily="18" charset="0"/>
              </a:rPr>
              <a:t>vous</a:t>
            </a:r>
            <a:r>
              <a:rPr lang="it-CH" dirty="0" smtClean="0">
                <a:latin typeface="Calibri" panose="020F0502020204030204" pitchFamily="34" charset="0"/>
                <a:ea typeface="Calibri" panose="020F0502020204030204" pitchFamily="34" charset="0"/>
                <a:cs typeface="Times New Roman" panose="02020603050405020304" pitchFamily="18" charset="0"/>
              </a:rPr>
              <a:t> </a:t>
            </a:r>
            <a:r>
              <a:rPr lang="it-CH" dirty="0" err="1" smtClean="0">
                <a:latin typeface="Calibri" panose="020F0502020204030204" pitchFamily="34" charset="0"/>
                <a:ea typeface="Calibri" panose="020F0502020204030204" pitchFamily="34" charset="0"/>
                <a:cs typeface="Times New Roman" panose="02020603050405020304" pitchFamily="18" charset="0"/>
              </a:rPr>
              <a:t>voyez</a:t>
            </a:r>
            <a:r>
              <a:rPr lang="it-CH" dirty="0" smtClean="0">
                <a:latin typeface="Calibri" panose="020F0502020204030204" pitchFamily="34" charset="0"/>
                <a:ea typeface="Calibri" panose="020F0502020204030204" pitchFamily="34" charset="0"/>
                <a:cs typeface="Times New Roman" panose="02020603050405020304" pitchFamily="18" charset="0"/>
              </a:rPr>
              <a:t> pour la STSN?</a:t>
            </a:r>
            <a:endParaRPr lang="it-CH" dirty="0"/>
          </a:p>
        </p:txBody>
      </p:sp>
      <p:sp>
        <p:nvSpPr>
          <p:cNvPr id="4" name="Segnaposto numero diapositiva 3"/>
          <p:cNvSpPr>
            <a:spLocks noGrp="1"/>
          </p:cNvSpPr>
          <p:nvPr>
            <p:ph type="sldNum" sz="quarter" idx="10"/>
          </p:nvPr>
        </p:nvSpPr>
        <p:spPr/>
        <p:txBody>
          <a:bodyPr/>
          <a:lstStyle/>
          <a:p>
            <a:fld id="{726917FB-D11D-4353-8129-8BB6D483D5D3}" type="slidenum">
              <a:rPr lang="it-CH" smtClean="0"/>
              <a:t>2</a:t>
            </a:fld>
            <a:endParaRPr lang="it-CH"/>
          </a:p>
        </p:txBody>
      </p:sp>
    </p:spTree>
    <p:extLst>
      <p:ext uri="{BB962C8B-B14F-4D97-AF65-F5344CB8AC3E}">
        <p14:creationId xmlns:p14="http://schemas.microsoft.com/office/powerpoint/2010/main" val="3050961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CH" dirty="0" smtClean="0"/>
          </a:p>
          <a:p>
            <a:r>
              <a:rPr lang="fr-CH" dirty="0" err="1" smtClean="0"/>
              <a:t>Conferenza</a:t>
            </a:r>
            <a:r>
              <a:rPr lang="fr-CH" dirty="0" smtClean="0"/>
              <a:t> PNL, un</a:t>
            </a:r>
            <a:r>
              <a:rPr lang="fr-CH" baseline="0" dirty="0" smtClean="0"/>
              <a:t> </a:t>
            </a:r>
            <a:r>
              <a:rPr lang="fr-CH" baseline="0" dirty="0" err="1" smtClean="0"/>
              <a:t>centinaio</a:t>
            </a:r>
            <a:r>
              <a:rPr lang="fr-CH" baseline="0" dirty="0" smtClean="0"/>
              <a:t> di </a:t>
            </a:r>
            <a:r>
              <a:rPr lang="fr-CH" baseline="0" dirty="0" err="1" smtClean="0"/>
              <a:t>persone</a:t>
            </a:r>
            <a:r>
              <a:rPr lang="fr-CH" baseline="0" dirty="0" smtClean="0"/>
              <a:t> (</a:t>
            </a:r>
            <a:r>
              <a:rPr lang="fr-CH" baseline="0" dirty="0" err="1" smtClean="0"/>
              <a:t>ev</a:t>
            </a:r>
            <a:r>
              <a:rPr lang="fr-CH" baseline="0" dirty="0" smtClean="0"/>
              <a:t>. di più)</a:t>
            </a:r>
            <a:endParaRPr lang="fr-CH" dirty="0" smtClean="0"/>
          </a:p>
          <a:p>
            <a:endParaRPr lang="fr-CH" dirty="0" smtClean="0"/>
          </a:p>
          <a:p>
            <a:r>
              <a:rPr lang="fr-CH" dirty="0" err="1" smtClean="0"/>
              <a:t>Firögna</a:t>
            </a:r>
            <a:r>
              <a:rPr lang="fr-CH" baseline="0" dirty="0" smtClean="0"/>
              <a:t> </a:t>
            </a:r>
            <a:r>
              <a:rPr lang="fr-CH" baseline="0" dirty="0" err="1" smtClean="0"/>
              <a:t>scientifica</a:t>
            </a:r>
            <a:r>
              <a:rPr lang="fr-CH" baseline="0" dirty="0" smtClean="0"/>
              <a:t> in </a:t>
            </a:r>
            <a:r>
              <a:rPr lang="fr-CH" baseline="0" dirty="0" err="1" smtClean="0"/>
              <a:t>ottobre</a:t>
            </a:r>
            <a:r>
              <a:rPr lang="fr-CH" baseline="0" dirty="0" smtClean="0"/>
              <a:t> (</a:t>
            </a:r>
            <a:r>
              <a:rPr lang="fr-CH" baseline="0" dirty="0" err="1" smtClean="0"/>
              <a:t>era</a:t>
            </a:r>
            <a:r>
              <a:rPr lang="fr-CH" baseline="0" dirty="0" smtClean="0"/>
              <a:t> </a:t>
            </a:r>
            <a:r>
              <a:rPr lang="fr-CH" baseline="0" dirty="0" err="1" smtClean="0"/>
              <a:t>prevista</a:t>
            </a:r>
            <a:r>
              <a:rPr lang="fr-CH" baseline="0" dirty="0" smtClean="0"/>
              <a:t> </a:t>
            </a:r>
            <a:r>
              <a:rPr lang="fr-CH" baseline="0" dirty="0" err="1" smtClean="0"/>
              <a:t>durante</a:t>
            </a:r>
            <a:r>
              <a:rPr lang="fr-CH" baseline="0" dirty="0" smtClean="0"/>
              <a:t> il </a:t>
            </a:r>
            <a:r>
              <a:rPr lang="fr-CH" baseline="0" dirty="0" err="1" smtClean="0"/>
              <a:t>sabato</a:t>
            </a:r>
            <a:r>
              <a:rPr lang="fr-CH" baseline="0" dirty="0" smtClean="0"/>
              <a:t> della gita </a:t>
            </a:r>
            <a:r>
              <a:rPr lang="fr-CH" baseline="0" dirty="0" err="1" smtClean="0"/>
              <a:t>annullata</a:t>
            </a:r>
            <a:r>
              <a:rPr lang="fr-CH" baseline="0" dirty="0" smtClean="0"/>
              <a:t> alla Greina), 21 </a:t>
            </a:r>
            <a:r>
              <a:rPr lang="fr-CH" baseline="0" dirty="0" err="1" smtClean="0"/>
              <a:t>persone</a:t>
            </a:r>
            <a:endParaRPr lang="fr-CH" baseline="0" dirty="0" smtClean="0"/>
          </a:p>
          <a:p>
            <a:endParaRPr lang="fr-CH" baseline="0" dirty="0" smtClean="0"/>
          </a:p>
          <a:p>
            <a:r>
              <a:rPr lang="fr-CH" baseline="0" dirty="0" err="1" smtClean="0"/>
              <a:t>Acque</a:t>
            </a:r>
            <a:r>
              <a:rPr lang="fr-CH" baseline="0" dirty="0" smtClean="0"/>
              <a:t> Ticino, 65 </a:t>
            </a:r>
            <a:r>
              <a:rPr lang="fr-CH" baseline="0" dirty="0" err="1" smtClean="0"/>
              <a:t>persone</a:t>
            </a:r>
            <a:endParaRPr lang="fr-CH" baseline="0" dirty="0" smtClean="0"/>
          </a:p>
          <a:p>
            <a:endParaRPr lang="fr-CH" baseline="0" dirty="0" smtClean="0"/>
          </a:p>
          <a:p>
            <a:r>
              <a:rPr lang="it-IT" sz="1200" i="1" kern="1200" dirty="0" smtClean="0">
                <a:solidFill>
                  <a:schemeClr val="tx1"/>
                </a:solidFill>
                <a:effectLst/>
                <a:latin typeface="+mn-lt"/>
                <a:ea typeface="+mn-ea"/>
                <a:cs typeface="+mn-cs"/>
              </a:rPr>
              <a:t>Alla scoperta del Progetto del Parco Nazionale del Locarnese</a:t>
            </a:r>
            <a:r>
              <a:rPr lang="it-IT" sz="1200" kern="1200" dirty="0" smtClean="0">
                <a:solidFill>
                  <a:schemeClr val="tx1"/>
                </a:solidFill>
                <a:effectLst/>
                <a:latin typeface="+mn-lt"/>
                <a:ea typeface="+mn-ea"/>
                <a:cs typeface="+mn-cs"/>
              </a:rPr>
              <a:t>, escursione di due giorni organizzate in collaborazione con La </a:t>
            </a:r>
            <a:r>
              <a:rPr lang="it-IT" sz="1200" kern="1200" dirty="0" err="1" smtClean="0">
                <a:solidFill>
                  <a:schemeClr val="tx1"/>
                </a:solidFill>
                <a:effectLst/>
                <a:latin typeface="+mn-lt"/>
                <a:ea typeface="+mn-ea"/>
                <a:cs typeface="+mn-cs"/>
              </a:rPr>
              <a:t>Murithienne</a:t>
            </a:r>
            <a:r>
              <a:rPr lang="it-IT" sz="1200" kern="1200" dirty="0" smtClean="0">
                <a:solidFill>
                  <a:schemeClr val="tx1"/>
                </a:solidFill>
                <a:effectLst/>
                <a:latin typeface="+mn-lt"/>
                <a:ea typeface="+mn-ea"/>
                <a:cs typeface="+mn-cs"/>
              </a:rPr>
              <a:t> - </a:t>
            </a:r>
            <a:r>
              <a:rPr lang="it-IT" sz="1200" kern="1200" dirty="0" err="1" smtClean="0">
                <a:solidFill>
                  <a:schemeClr val="tx1"/>
                </a:solidFill>
                <a:effectLst/>
                <a:latin typeface="+mn-lt"/>
                <a:ea typeface="+mn-ea"/>
                <a:cs typeface="+mn-cs"/>
              </a:rPr>
              <a:t>ca</a:t>
            </a:r>
            <a:r>
              <a:rPr lang="it-IT" sz="1200" kern="1200" dirty="0" smtClean="0">
                <a:solidFill>
                  <a:schemeClr val="tx1"/>
                </a:solidFill>
                <a:effectLst/>
                <a:latin typeface="+mn-lt"/>
                <a:ea typeface="+mn-ea"/>
                <a:cs typeface="+mn-cs"/>
              </a:rPr>
              <a:t> una</a:t>
            </a:r>
            <a:r>
              <a:rPr lang="it-IT" sz="1200" kern="1200" baseline="0" dirty="0" smtClean="0">
                <a:solidFill>
                  <a:schemeClr val="tx1"/>
                </a:solidFill>
                <a:effectLst/>
                <a:latin typeface="+mn-lt"/>
                <a:ea typeface="+mn-ea"/>
                <a:cs typeface="+mn-cs"/>
              </a:rPr>
              <a:t> trentina di partecipanti della </a:t>
            </a:r>
            <a:r>
              <a:rPr lang="it-IT" sz="1200" kern="1200" baseline="0" dirty="0" err="1" smtClean="0">
                <a:solidFill>
                  <a:schemeClr val="tx1"/>
                </a:solidFill>
                <a:effectLst/>
                <a:latin typeface="+mn-lt"/>
                <a:ea typeface="+mn-ea"/>
                <a:cs typeface="+mn-cs"/>
              </a:rPr>
              <a:t>Murithienne</a:t>
            </a:r>
            <a:r>
              <a:rPr lang="it-IT" sz="1200" kern="1200" dirty="0" smtClean="0">
                <a:solidFill>
                  <a:schemeClr val="tx1"/>
                </a:solidFill>
                <a:effectLst/>
                <a:latin typeface="+mn-lt"/>
                <a:ea typeface="+mn-ea"/>
                <a:cs typeface="+mn-cs"/>
              </a:rPr>
              <a:t>. </a:t>
            </a:r>
            <a:endParaRPr lang="it-CH" dirty="0"/>
          </a:p>
        </p:txBody>
      </p:sp>
      <p:sp>
        <p:nvSpPr>
          <p:cNvPr id="4" name="Segnaposto numero diapositiva 3"/>
          <p:cNvSpPr>
            <a:spLocks noGrp="1"/>
          </p:cNvSpPr>
          <p:nvPr>
            <p:ph type="sldNum" sz="quarter" idx="10"/>
          </p:nvPr>
        </p:nvSpPr>
        <p:spPr/>
        <p:txBody>
          <a:bodyPr/>
          <a:lstStyle/>
          <a:p>
            <a:fld id="{726917FB-D11D-4353-8129-8BB6D483D5D3}" type="slidenum">
              <a:rPr lang="it-CH" smtClean="0"/>
              <a:t>12</a:t>
            </a:fld>
            <a:endParaRPr lang="it-CH"/>
          </a:p>
        </p:txBody>
      </p:sp>
    </p:spTree>
    <p:extLst>
      <p:ext uri="{BB962C8B-B14F-4D97-AF65-F5344CB8AC3E}">
        <p14:creationId xmlns:p14="http://schemas.microsoft.com/office/powerpoint/2010/main" val="214024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CH" b="1" dirty="0" smtClean="0">
                <a:hlinkClick r:id="rId3"/>
              </a:rPr>
              <a:t>Grande, piccolo e vivo</a:t>
            </a:r>
            <a:endParaRPr lang="it-CH" b="1" dirty="0" smtClean="0"/>
          </a:p>
          <a:p>
            <a:endParaRPr lang="fr-CH" b="1" dirty="0" smtClean="0"/>
          </a:p>
          <a:p>
            <a:r>
              <a:rPr lang="fr-CH" b="1" dirty="0" smtClean="0"/>
              <a:t>CBA</a:t>
            </a:r>
          </a:p>
          <a:p>
            <a:r>
              <a:rPr lang="it-CH" b="1" dirty="0"/>
              <a:t>COCKTAIL BIOCHIMICO IN PIORA: LA MICROBIOLOGIA IN AMBIENTE ALPINO! </a:t>
            </a:r>
            <a:r>
              <a:rPr lang="it-CH" dirty="0"/>
              <a:t>6-10 agosto</a:t>
            </a:r>
          </a:p>
          <a:p>
            <a:r>
              <a:rPr lang="it-CH" dirty="0"/>
              <a:t>In agosto 20 liceali da tutta la Svizzera hanno potuto scoprire, durante una settimana di studio trascorsa con ricercatori esperti al Centro di Biologia Alpina di </a:t>
            </a:r>
            <a:r>
              <a:rPr lang="it-CH" dirty="0" err="1"/>
              <a:t>Cadagno</a:t>
            </a:r>
            <a:r>
              <a:rPr lang="it-CH" dirty="0"/>
              <a:t>, le meraviglie del mondo micro- e macroscopico della Val </a:t>
            </a:r>
            <a:r>
              <a:rPr lang="it-CH" dirty="0" err="1"/>
              <a:t>Piora</a:t>
            </a:r>
            <a:r>
              <a:rPr lang="it-CH" dirty="0"/>
              <a:t>. Organizzato dalla SCNAT in collaborazione con il CBA e la STSN.</a:t>
            </a:r>
            <a:endParaRPr lang="fr-CH" b="1" dirty="0" smtClean="0"/>
          </a:p>
          <a:p>
            <a:endParaRPr lang="it-CH" b="1" dirty="0" smtClean="0"/>
          </a:p>
          <a:p>
            <a:endParaRPr lang="fr-CH" b="1" dirty="0" smtClean="0"/>
          </a:p>
          <a:p>
            <a:r>
              <a:rPr lang="it-CH" b="1" dirty="0">
                <a:solidFill>
                  <a:schemeClr val="bg1"/>
                </a:solidFill>
              </a:rPr>
              <a:t>L’ideatorio:</a:t>
            </a:r>
          </a:p>
          <a:p>
            <a:pPr marL="170610" indent="-170610">
              <a:buFontTx/>
              <a:buChar char="-"/>
            </a:pPr>
            <a:r>
              <a:rPr lang="it-CH" dirty="0">
                <a:solidFill>
                  <a:schemeClr val="bg1"/>
                </a:solidFill>
              </a:rPr>
              <a:t>settimana di vacanze scientifiche residenziali e colonie diurne, Lugano.</a:t>
            </a:r>
          </a:p>
          <a:p>
            <a:pPr marL="170610" indent="-170610" defTabSz="909919">
              <a:buFontTx/>
              <a:buChar char="-"/>
              <a:defRPr/>
            </a:pPr>
            <a:r>
              <a:rPr lang="en-GB" dirty="0">
                <a:solidFill>
                  <a:schemeClr val="bg1"/>
                </a:solidFill>
              </a:rPr>
              <a:t>(http://ideatoriolab.blogspot.ch), </a:t>
            </a:r>
            <a:r>
              <a:rPr lang="en-GB" dirty="0" err="1">
                <a:solidFill>
                  <a:schemeClr val="bg1"/>
                </a:solidFill>
              </a:rPr>
              <a:t>vacanza</a:t>
            </a:r>
            <a:r>
              <a:rPr lang="en-GB" dirty="0">
                <a:solidFill>
                  <a:schemeClr val="bg1"/>
                </a:solidFill>
              </a:rPr>
              <a:t> </a:t>
            </a:r>
            <a:r>
              <a:rPr lang="en-GB" dirty="0" err="1">
                <a:solidFill>
                  <a:schemeClr val="bg1"/>
                </a:solidFill>
              </a:rPr>
              <a:t>scientifica</a:t>
            </a:r>
            <a:r>
              <a:rPr lang="en-GB" dirty="0">
                <a:solidFill>
                  <a:schemeClr val="bg1"/>
                </a:solidFill>
              </a:rPr>
              <a:t> </a:t>
            </a:r>
            <a:r>
              <a:rPr lang="en-GB" dirty="0" err="1">
                <a:solidFill>
                  <a:schemeClr val="bg1"/>
                </a:solidFill>
              </a:rPr>
              <a:t>residenziale</a:t>
            </a:r>
            <a:endParaRPr lang="en-GB" dirty="0">
              <a:solidFill>
                <a:schemeClr val="bg1"/>
              </a:solidFill>
            </a:endParaRPr>
          </a:p>
          <a:p>
            <a:pPr marL="170610" indent="-170610">
              <a:buFontTx/>
              <a:buChar char="-"/>
            </a:pPr>
            <a:endParaRPr lang="it-CH" dirty="0">
              <a:solidFill>
                <a:schemeClr val="bg1"/>
              </a:solidFill>
            </a:endParaRPr>
          </a:p>
          <a:p>
            <a:endParaRPr lang="it-CH" dirty="0">
              <a:solidFill>
                <a:schemeClr val="bg1"/>
              </a:solidFill>
            </a:endParaRPr>
          </a:p>
          <a:p>
            <a:r>
              <a:rPr lang="it-CH" b="1" dirty="0">
                <a:solidFill>
                  <a:schemeClr val="bg1"/>
                </a:solidFill>
              </a:rPr>
              <a:t>Il Museo cantonale di storia naturale </a:t>
            </a:r>
            <a:r>
              <a:rPr lang="it-CH" dirty="0">
                <a:solidFill>
                  <a:schemeClr val="bg1"/>
                </a:solidFill>
              </a:rPr>
              <a:t>:</a:t>
            </a:r>
          </a:p>
          <a:p>
            <a:pPr marL="284350" indent="-284350">
              <a:buFontTx/>
              <a:buChar char="-"/>
            </a:pPr>
            <a:r>
              <a:rPr lang="it-CH" dirty="0">
                <a:solidFill>
                  <a:schemeClr val="bg1"/>
                </a:solidFill>
              </a:rPr>
              <a:t>colonia diurna di un mese</a:t>
            </a:r>
          </a:p>
          <a:p>
            <a:pPr marL="284350" indent="-284350">
              <a:buFontTx/>
              <a:buChar char="-"/>
            </a:pPr>
            <a:r>
              <a:rPr lang="it-CH" dirty="0">
                <a:solidFill>
                  <a:schemeClr val="bg1"/>
                </a:solidFill>
              </a:rPr>
              <a:t>‘sabati al museo’: attività alla scoperta della natura</a:t>
            </a:r>
            <a:endParaRPr lang="en-GB" dirty="0">
              <a:solidFill>
                <a:schemeClr val="bg1"/>
              </a:solidFill>
            </a:endParaRPr>
          </a:p>
          <a:p>
            <a:endParaRPr lang="it-CH" dirty="0"/>
          </a:p>
        </p:txBody>
      </p:sp>
      <p:sp>
        <p:nvSpPr>
          <p:cNvPr id="4" name="Segnaposto numero diapositiva 3"/>
          <p:cNvSpPr>
            <a:spLocks noGrp="1"/>
          </p:cNvSpPr>
          <p:nvPr>
            <p:ph type="sldNum" sz="quarter" idx="10"/>
          </p:nvPr>
        </p:nvSpPr>
        <p:spPr/>
        <p:txBody>
          <a:bodyPr/>
          <a:lstStyle/>
          <a:p>
            <a:fld id="{726917FB-D11D-4353-8129-8BB6D483D5D3}" type="slidenum">
              <a:rPr lang="it-CH" smtClean="0"/>
              <a:t>13</a:t>
            </a:fld>
            <a:endParaRPr lang="it-CH"/>
          </a:p>
        </p:txBody>
      </p:sp>
    </p:spTree>
    <p:extLst>
      <p:ext uri="{BB962C8B-B14F-4D97-AF65-F5344CB8AC3E}">
        <p14:creationId xmlns:p14="http://schemas.microsoft.com/office/powerpoint/2010/main" val="4277576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CH" b="1" dirty="0"/>
              <a:t>Nel 2019 ricorrono 150 anni dall'invenzione da parte di </a:t>
            </a:r>
            <a:r>
              <a:rPr lang="it-CH" b="1" dirty="0" err="1"/>
              <a:t>Dmitrij</a:t>
            </a:r>
            <a:r>
              <a:rPr lang="it-CH" b="1" dirty="0"/>
              <a:t> </a:t>
            </a:r>
            <a:r>
              <a:rPr lang="it-CH" b="1" dirty="0" err="1"/>
              <a:t>Mendelev</a:t>
            </a:r>
            <a:r>
              <a:rPr lang="it-CH" b="1" dirty="0"/>
              <a:t> del sistema periodico e della Tavola periodica</a:t>
            </a:r>
          </a:p>
        </p:txBody>
      </p:sp>
      <p:sp>
        <p:nvSpPr>
          <p:cNvPr id="4" name="Segnaposto numero diapositiva 3"/>
          <p:cNvSpPr>
            <a:spLocks noGrp="1"/>
          </p:cNvSpPr>
          <p:nvPr>
            <p:ph type="sldNum" sz="quarter" idx="10"/>
          </p:nvPr>
        </p:nvSpPr>
        <p:spPr/>
        <p:txBody>
          <a:bodyPr/>
          <a:lstStyle/>
          <a:p>
            <a:fld id="{726917FB-D11D-4353-8129-8BB6D483D5D3}" type="slidenum">
              <a:rPr lang="it-CH" smtClean="0">
                <a:solidFill>
                  <a:prstClr val="black"/>
                </a:solidFill>
              </a:rPr>
              <a:pPr/>
              <a:t>14</a:t>
            </a:fld>
            <a:endParaRPr lang="it-CH">
              <a:solidFill>
                <a:prstClr val="black"/>
              </a:solidFill>
            </a:endParaRPr>
          </a:p>
        </p:txBody>
      </p:sp>
    </p:spTree>
    <p:extLst>
      <p:ext uri="{BB962C8B-B14F-4D97-AF65-F5344CB8AC3E}">
        <p14:creationId xmlns:p14="http://schemas.microsoft.com/office/powerpoint/2010/main" val="2697883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CH" dirty="0" smtClean="0"/>
          </a:p>
        </p:txBody>
      </p:sp>
      <p:sp>
        <p:nvSpPr>
          <p:cNvPr id="4" name="Segnaposto numero diapositiva 3"/>
          <p:cNvSpPr>
            <a:spLocks noGrp="1"/>
          </p:cNvSpPr>
          <p:nvPr>
            <p:ph type="sldNum" sz="quarter" idx="10"/>
          </p:nvPr>
        </p:nvSpPr>
        <p:spPr/>
        <p:txBody>
          <a:bodyPr/>
          <a:lstStyle/>
          <a:p>
            <a:fld id="{726917FB-D11D-4353-8129-8BB6D483D5D3}" type="slidenum">
              <a:rPr lang="it-CH" smtClean="0"/>
              <a:t>15</a:t>
            </a:fld>
            <a:endParaRPr lang="it-CH"/>
          </a:p>
        </p:txBody>
      </p:sp>
    </p:spTree>
    <p:extLst>
      <p:ext uri="{BB962C8B-B14F-4D97-AF65-F5344CB8AC3E}">
        <p14:creationId xmlns:p14="http://schemas.microsoft.com/office/powerpoint/2010/main" val="2240394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CH" dirty="0"/>
          </a:p>
        </p:txBody>
      </p:sp>
      <p:sp>
        <p:nvSpPr>
          <p:cNvPr id="4" name="Slide Number Placeholder 3"/>
          <p:cNvSpPr>
            <a:spLocks noGrp="1"/>
          </p:cNvSpPr>
          <p:nvPr>
            <p:ph type="sldNum" sz="quarter" idx="10"/>
          </p:nvPr>
        </p:nvSpPr>
        <p:spPr/>
        <p:txBody>
          <a:bodyPr/>
          <a:lstStyle/>
          <a:p>
            <a:fld id="{726917FB-D11D-4353-8129-8BB6D483D5D3}" type="slidenum">
              <a:rPr lang="it-CH" smtClean="0"/>
              <a:t>16</a:t>
            </a:fld>
            <a:endParaRPr lang="it-CH"/>
          </a:p>
        </p:txBody>
      </p:sp>
    </p:spTree>
    <p:extLst>
      <p:ext uri="{BB962C8B-B14F-4D97-AF65-F5344CB8AC3E}">
        <p14:creationId xmlns:p14="http://schemas.microsoft.com/office/powerpoint/2010/main" val="1350630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CH" dirty="0"/>
          </a:p>
        </p:txBody>
      </p:sp>
      <p:sp>
        <p:nvSpPr>
          <p:cNvPr id="4" name="Slide Number Placeholder 3"/>
          <p:cNvSpPr>
            <a:spLocks noGrp="1"/>
          </p:cNvSpPr>
          <p:nvPr>
            <p:ph type="sldNum" sz="quarter" idx="10"/>
          </p:nvPr>
        </p:nvSpPr>
        <p:spPr/>
        <p:txBody>
          <a:bodyPr/>
          <a:lstStyle/>
          <a:p>
            <a:fld id="{726917FB-D11D-4353-8129-8BB6D483D5D3}" type="slidenum">
              <a:rPr lang="it-CH" smtClean="0"/>
              <a:t>17</a:t>
            </a:fld>
            <a:endParaRPr lang="it-CH"/>
          </a:p>
        </p:txBody>
      </p:sp>
    </p:spTree>
    <p:extLst>
      <p:ext uri="{BB962C8B-B14F-4D97-AF65-F5344CB8AC3E}">
        <p14:creationId xmlns:p14="http://schemas.microsoft.com/office/powerpoint/2010/main" val="1254138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CH" sz="1200" b="0" i="0" kern="1200" dirty="0" smtClean="0">
                <a:solidFill>
                  <a:schemeClr val="tx1"/>
                </a:solidFill>
                <a:effectLst/>
                <a:latin typeface="+mn-lt"/>
                <a:ea typeface="+mn-ea"/>
                <a:cs typeface="+mn-cs"/>
              </a:rPr>
              <a:t>Mosè Bertoni nasce qui, a </a:t>
            </a:r>
            <a:r>
              <a:rPr lang="it-CH" sz="1200" b="0" i="0" kern="1200" dirty="0" err="1" smtClean="0">
                <a:solidFill>
                  <a:schemeClr val="tx1"/>
                </a:solidFill>
                <a:effectLst/>
                <a:latin typeface="+mn-lt"/>
                <a:ea typeface="+mn-ea"/>
                <a:cs typeface="+mn-cs"/>
              </a:rPr>
              <a:t>Lottigna</a:t>
            </a:r>
            <a:r>
              <a:rPr lang="it-CH" sz="1200" b="0" i="0" kern="1200" dirty="0" smtClean="0">
                <a:solidFill>
                  <a:schemeClr val="tx1"/>
                </a:solidFill>
                <a:effectLst/>
                <a:latin typeface="+mn-lt"/>
                <a:ea typeface="+mn-ea"/>
                <a:cs typeface="+mn-cs"/>
              </a:rPr>
              <a:t>, nel 1857. Dopo aver iniziato gli studi di diritto, si dedica alle scienze naturali. Nel marzo 1884, a un passo dalla laurea in botanica, emigra in Argentina con la madre, la moglie (Eugenia Rossetti), cinque figli e qualche contadino </a:t>
            </a:r>
            <a:r>
              <a:rPr lang="it-CH" sz="1200" b="0" i="0" kern="1200" dirty="0" err="1" smtClean="0">
                <a:solidFill>
                  <a:schemeClr val="tx1"/>
                </a:solidFill>
                <a:effectLst/>
                <a:latin typeface="+mn-lt"/>
                <a:ea typeface="+mn-ea"/>
                <a:cs typeface="+mn-cs"/>
              </a:rPr>
              <a:t>biaschese</a:t>
            </a:r>
            <a:r>
              <a:rPr lang="it-CH" sz="1200" b="0" i="0" kern="1200" dirty="0" smtClean="0">
                <a:solidFill>
                  <a:schemeClr val="tx1"/>
                </a:solidFill>
                <a:effectLst/>
                <a:latin typeface="+mn-lt"/>
                <a:ea typeface="+mn-ea"/>
                <a:cs typeface="+mn-cs"/>
              </a:rPr>
              <a:t>. Vuole fondare una colonia agricola e scientifica che metta anche in pratica vaghi ideali </a:t>
            </a:r>
            <a:r>
              <a:rPr lang="it-CH" sz="1200" b="0" i="0" kern="1200" dirty="0" err="1" smtClean="0">
                <a:solidFill>
                  <a:schemeClr val="tx1"/>
                </a:solidFill>
                <a:effectLst/>
                <a:latin typeface="+mn-lt"/>
                <a:ea typeface="+mn-ea"/>
                <a:cs typeface="+mn-cs"/>
              </a:rPr>
              <a:t>anarco</a:t>
            </a:r>
            <a:r>
              <a:rPr lang="it-CH" sz="1200" b="0" i="0" kern="1200" dirty="0" smtClean="0">
                <a:solidFill>
                  <a:schemeClr val="tx1"/>
                </a:solidFill>
                <a:effectLst/>
                <a:latin typeface="+mn-lt"/>
                <a:ea typeface="+mn-ea"/>
                <a:cs typeface="+mn-cs"/>
              </a:rPr>
              <a:t>-socialisti...</a:t>
            </a:r>
          </a:p>
          <a:p>
            <a:r>
              <a:rPr lang="it-CH" sz="1200" b="0" i="0" kern="1200" dirty="0" smtClean="0">
                <a:solidFill>
                  <a:schemeClr val="tx1"/>
                </a:solidFill>
                <a:effectLst/>
                <a:latin typeface="+mn-lt"/>
                <a:ea typeface="+mn-ea"/>
                <a:cs typeface="+mn-cs"/>
              </a:rPr>
              <a:t>Nel 1887 passa in Paraguay e nel 1893 crea sulle rive del </a:t>
            </a:r>
            <a:r>
              <a:rPr lang="it-CH" sz="1200" b="0" i="0" kern="1200" dirty="0" err="1" smtClean="0">
                <a:solidFill>
                  <a:schemeClr val="tx1"/>
                </a:solidFill>
                <a:effectLst/>
                <a:latin typeface="+mn-lt"/>
                <a:ea typeface="+mn-ea"/>
                <a:cs typeface="+mn-cs"/>
              </a:rPr>
              <a:t>Paraná</a:t>
            </a:r>
            <a:r>
              <a:rPr lang="it-CH" sz="1200" b="0" i="0" kern="1200" dirty="0" smtClean="0">
                <a:solidFill>
                  <a:schemeClr val="tx1"/>
                </a:solidFill>
                <a:effectLst/>
                <a:latin typeface="+mn-lt"/>
                <a:ea typeface="+mn-ea"/>
                <a:cs typeface="+mn-cs"/>
              </a:rPr>
              <a:t> la colonia "Guillermo </a:t>
            </a:r>
            <a:r>
              <a:rPr lang="it-CH" sz="1200" b="0" i="0" kern="1200" dirty="0" err="1" smtClean="0">
                <a:solidFill>
                  <a:schemeClr val="tx1"/>
                </a:solidFill>
                <a:effectLst/>
                <a:latin typeface="+mn-lt"/>
                <a:ea typeface="+mn-ea"/>
                <a:cs typeface="+mn-cs"/>
              </a:rPr>
              <a:t>Tell</a:t>
            </a:r>
            <a:r>
              <a:rPr lang="it-CH" sz="1200" b="0" i="0" kern="1200" dirty="0" smtClean="0">
                <a:solidFill>
                  <a:schemeClr val="tx1"/>
                </a:solidFill>
                <a:effectLst/>
                <a:latin typeface="+mn-lt"/>
                <a:ea typeface="+mn-ea"/>
                <a:cs typeface="+mn-cs"/>
              </a:rPr>
              <a:t>", oggi chiamata Puerto Bertoni, a pochi chilometri dalle cascate di </a:t>
            </a:r>
            <a:r>
              <a:rPr lang="it-CH" sz="1200" b="0" i="0" kern="1200" dirty="0" err="1" smtClean="0">
                <a:solidFill>
                  <a:schemeClr val="tx1"/>
                </a:solidFill>
                <a:effectLst/>
                <a:latin typeface="+mn-lt"/>
                <a:ea typeface="+mn-ea"/>
                <a:cs typeface="+mn-cs"/>
              </a:rPr>
              <a:t>Iguazú</a:t>
            </a:r>
            <a:r>
              <a:rPr lang="it-CH" sz="1200" b="0" i="0" kern="1200" dirty="0" smtClean="0">
                <a:solidFill>
                  <a:schemeClr val="tx1"/>
                </a:solidFill>
                <a:effectLst/>
                <a:latin typeface="+mn-lt"/>
                <a:ea typeface="+mn-ea"/>
                <a:cs typeface="+mn-cs"/>
              </a:rPr>
              <a:t>. Dal 1894 è prevalentemente ad Asunción, dove su richiesta del presidente fonda e dirige la Scuola nazionale di agricoltura. Nel 1904 torna stabilmente a Puerto Bertoni per dedicarsi a una frenetica attività di lavoro agricolo, studio e divulgazione scientifica. L'intera famiglia è attiva...: coltivazioni da reddito, sperimentazioni agricole, ricerche e pubblicazioni scientifiche.</a:t>
            </a:r>
            <a:endParaRPr lang="fr-CH" dirty="0" smtClean="0"/>
          </a:p>
        </p:txBody>
      </p:sp>
      <p:sp>
        <p:nvSpPr>
          <p:cNvPr id="4" name="Segnaposto numero diapositiva 3"/>
          <p:cNvSpPr>
            <a:spLocks noGrp="1"/>
          </p:cNvSpPr>
          <p:nvPr>
            <p:ph type="sldNum" sz="quarter" idx="10"/>
          </p:nvPr>
        </p:nvSpPr>
        <p:spPr/>
        <p:txBody>
          <a:bodyPr/>
          <a:lstStyle/>
          <a:p>
            <a:fld id="{726917FB-D11D-4353-8129-8BB6D483D5D3}" type="slidenum">
              <a:rPr lang="it-CH" smtClean="0"/>
              <a:t>18</a:t>
            </a:fld>
            <a:endParaRPr lang="it-CH"/>
          </a:p>
        </p:txBody>
      </p:sp>
    </p:spTree>
    <p:extLst>
      <p:ext uri="{BB962C8B-B14F-4D97-AF65-F5344CB8AC3E}">
        <p14:creationId xmlns:p14="http://schemas.microsoft.com/office/powerpoint/2010/main" val="3279394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CH" b="1" dirty="0" smtClean="0">
                <a:hlinkClick r:id="rId3"/>
              </a:rPr>
              <a:t>Grande, piccolo e vivo</a:t>
            </a:r>
            <a:endParaRPr lang="it-CH" b="1" dirty="0" smtClean="0"/>
          </a:p>
          <a:p>
            <a:endParaRPr lang="fr-CH" b="1" dirty="0" smtClean="0"/>
          </a:p>
          <a:p>
            <a:r>
              <a:rPr lang="fr-CH" b="1" dirty="0" smtClean="0"/>
              <a:t>CBA</a:t>
            </a:r>
          </a:p>
          <a:p>
            <a:r>
              <a:rPr lang="it-CH" b="1" dirty="0"/>
              <a:t>COCKTAIL BIOCHIMICO IN PIORA: LA MICROBIOLOGIA IN AMBIENTE ALPINO! </a:t>
            </a:r>
            <a:r>
              <a:rPr lang="it-CH" dirty="0"/>
              <a:t>6-10 agosto</a:t>
            </a:r>
          </a:p>
          <a:p>
            <a:r>
              <a:rPr lang="it-CH" dirty="0"/>
              <a:t>In agosto 20 liceali da tutta la Svizzera hanno potuto scoprire, durante una settimana di studio trascorsa con ricercatori esperti al Centro di Biologia Alpina di </a:t>
            </a:r>
            <a:r>
              <a:rPr lang="it-CH" dirty="0" err="1"/>
              <a:t>Cadagno</a:t>
            </a:r>
            <a:r>
              <a:rPr lang="it-CH" dirty="0"/>
              <a:t>, le meraviglie del mondo micro- e macroscopico della Val </a:t>
            </a:r>
            <a:r>
              <a:rPr lang="it-CH" dirty="0" err="1"/>
              <a:t>Piora</a:t>
            </a:r>
            <a:r>
              <a:rPr lang="it-CH" dirty="0"/>
              <a:t>. Organizzato dalla SCNAT in collaborazione con il CBA e la STSN.</a:t>
            </a:r>
            <a:endParaRPr lang="fr-CH" b="1" dirty="0" smtClean="0"/>
          </a:p>
          <a:p>
            <a:endParaRPr lang="it-CH" b="1" dirty="0" smtClean="0"/>
          </a:p>
          <a:p>
            <a:endParaRPr lang="fr-CH" b="1" dirty="0" smtClean="0"/>
          </a:p>
          <a:p>
            <a:r>
              <a:rPr lang="it-CH" b="1" dirty="0">
                <a:solidFill>
                  <a:schemeClr val="bg1"/>
                </a:solidFill>
              </a:rPr>
              <a:t>L’ideatorio:</a:t>
            </a:r>
          </a:p>
          <a:p>
            <a:pPr marL="170610" indent="-170610">
              <a:buFontTx/>
              <a:buChar char="-"/>
            </a:pPr>
            <a:r>
              <a:rPr lang="it-CH" dirty="0">
                <a:solidFill>
                  <a:schemeClr val="bg1"/>
                </a:solidFill>
              </a:rPr>
              <a:t>settimana di vacanze scientifiche residenziali e colonie diurne, Lugano.</a:t>
            </a:r>
          </a:p>
          <a:p>
            <a:pPr marL="170610" indent="-170610" defTabSz="909919">
              <a:buFontTx/>
              <a:buChar char="-"/>
              <a:defRPr/>
            </a:pPr>
            <a:r>
              <a:rPr lang="en-GB" dirty="0">
                <a:solidFill>
                  <a:schemeClr val="bg1"/>
                </a:solidFill>
              </a:rPr>
              <a:t>(http://ideatoriolab.blogspot.ch), </a:t>
            </a:r>
            <a:r>
              <a:rPr lang="en-GB" dirty="0" err="1">
                <a:solidFill>
                  <a:schemeClr val="bg1"/>
                </a:solidFill>
              </a:rPr>
              <a:t>vacanza</a:t>
            </a:r>
            <a:r>
              <a:rPr lang="en-GB" dirty="0">
                <a:solidFill>
                  <a:schemeClr val="bg1"/>
                </a:solidFill>
              </a:rPr>
              <a:t> </a:t>
            </a:r>
            <a:r>
              <a:rPr lang="en-GB" dirty="0" err="1">
                <a:solidFill>
                  <a:schemeClr val="bg1"/>
                </a:solidFill>
              </a:rPr>
              <a:t>scientifica</a:t>
            </a:r>
            <a:r>
              <a:rPr lang="en-GB" dirty="0">
                <a:solidFill>
                  <a:schemeClr val="bg1"/>
                </a:solidFill>
              </a:rPr>
              <a:t> </a:t>
            </a:r>
            <a:r>
              <a:rPr lang="en-GB" dirty="0" err="1">
                <a:solidFill>
                  <a:schemeClr val="bg1"/>
                </a:solidFill>
              </a:rPr>
              <a:t>residenziale</a:t>
            </a:r>
            <a:endParaRPr lang="en-GB" dirty="0">
              <a:solidFill>
                <a:schemeClr val="bg1"/>
              </a:solidFill>
            </a:endParaRPr>
          </a:p>
          <a:p>
            <a:pPr marL="170610" indent="-170610">
              <a:buFontTx/>
              <a:buChar char="-"/>
            </a:pPr>
            <a:endParaRPr lang="it-CH" dirty="0">
              <a:solidFill>
                <a:schemeClr val="bg1"/>
              </a:solidFill>
            </a:endParaRPr>
          </a:p>
          <a:p>
            <a:endParaRPr lang="it-CH" dirty="0">
              <a:solidFill>
                <a:schemeClr val="bg1"/>
              </a:solidFill>
            </a:endParaRPr>
          </a:p>
          <a:p>
            <a:r>
              <a:rPr lang="it-CH" b="1" dirty="0">
                <a:solidFill>
                  <a:schemeClr val="bg1"/>
                </a:solidFill>
              </a:rPr>
              <a:t>Il Museo cantonale di storia naturale </a:t>
            </a:r>
            <a:r>
              <a:rPr lang="it-CH" dirty="0">
                <a:solidFill>
                  <a:schemeClr val="bg1"/>
                </a:solidFill>
              </a:rPr>
              <a:t>:</a:t>
            </a:r>
          </a:p>
          <a:p>
            <a:pPr marL="284350" indent="-284350">
              <a:buFontTx/>
              <a:buChar char="-"/>
            </a:pPr>
            <a:r>
              <a:rPr lang="it-CH" dirty="0">
                <a:solidFill>
                  <a:schemeClr val="bg1"/>
                </a:solidFill>
              </a:rPr>
              <a:t>colonia diurna di un mese</a:t>
            </a:r>
          </a:p>
          <a:p>
            <a:pPr marL="284350" indent="-284350">
              <a:buFontTx/>
              <a:buChar char="-"/>
            </a:pPr>
            <a:r>
              <a:rPr lang="it-CH" dirty="0">
                <a:solidFill>
                  <a:schemeClr val="bg1"/>
                </a:solidFill>
              </a:rPr>
              <a:t>‘sabati al museo’: attività alla scoperta della natura</a:t>
            </a:r>
            <a:endParaRPr lang="en-GB" dirty="0">
              <a:solidFill>
                <a:schemeClr val="bg1"/>
              </a:solidFill>
            </a:endParaRPr>
          </a:p>
          <a:p>
            <a:endParaRPr lang="it-CH" dirty="0"/>
          </a:p>
        </p:txBody>
      </p:sp>
      <p:sp>
        <p:nvSpPr>
          <p:cNvPr id="4" name="Segnaposto numero diapositiva 3"/>
          <p:cNvSpPr>
            <a:spLocks noGrp="1"/>
          </p:cNvSpPr>
          <p:nvPr>
            <p:ph type="sldNum" sz="quarter" idx="10"/>
          </p:nvPr>
        </p:nvSpPr>
        <p:spPr/>
        <p:txBody>
          <a:bodyPr/>
          <a:lstStyle/>
          <a:p>
            <a:fld id="{726917FB-D11D-4353-8129-8BB6D483D5D3}" type="slidenum">
              <a:rPr lang="it-CH" smtClean="0"/>
              <a:t>19</a:t>
            </a:fld>
            <a:endParaRPr lang="it-CH"/>
          </a:p>
        </p:txBody>
      </p:sp>
    </p:spTree>
    <p:extLst>
      <p:ext uri="{BB962C8B-B14F-4D97-AF65-F5344CB8AC3E}">
        <p14:creationId xmlns:p14="http://schemas.microsoft.com/office/powerpoint/2010/main" val="3429550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CH" i="1" dirty="0"/>
              <a:t>No </a:t>
            </a:r>
            <a:r>
              <a:rPr lang="it-CH" i="1" dirty="0" err="1"/>
              <a:t>limits</a:t>
            </a:r>
            <a:r>
              <a:rPr lang="it-CH" i="1" dirty="0"/>
              <a:t>! I campioni d’alta quota</a:t>
            </a:r>
            <a:r>
              <a:rPr lang="it-CH" dirty="0"/>
              <a:t>, mostra del Museo cantonale di storia naturale sugli adattamenti dei viventi alle difficili condizioni degli ambienti d’alta montagna, che è ora esposta ad Airolo. </a:t>
            </a:r>
          </a:p>
          <a:p>
            <a:endParaRPr lang="it-CH" i="1" dirty="0"/>
          </a:p>
          <a:p>
            <a:r>
              <a:rPr lang="it-CH" i="1" dirty="0"/>
              <a:t>Sguardi sulla biodiversità</a:t>
            </a:r>
            <a:r>
              <a:rPr lang="it-CH" dirty="0"/>
              <a:t>, progetto di Capriasca Ambiente in collaborazione con gli allievi della Scuola Media di Tesserete, il cui scopo è quello di risvegliare nei giovani una maggiore consapevolezza della natura e della biodiversità ’fuori dalla porta di </a:t>
            </a:r>
            <a:r>
              <a:rPr lang="it-CH" dirty="0" err="1"/>
              <a:t>casa’</a:t>
            </a:r>
            <a:r>
              <a:rPr lang="it-CH" dirty="0"/>
              <a:t>. </a:t>
            </a:r>
          </a:p>
          <a:p>
            <a:endParaRPr lang="it-CH" i="1" dirty="0"/>
          </a:p>
          <a:p>
            <a:r>
              <a:rPr lang="it-CH" i="1" dirty="0"/>
              <a:t>Erbe di qui, spezie del mondo</a:t>
            </a:r>
            <a:r>
              <a:rPr lang="it-CH" dirty="0"/>
              <a:t>, mostra realizzata dal Museo cantonale </a:t>
            </a:r>
          </a:p>
        </p:txBody>
      </p:sp>
      <p:sp>
        <p:nvSpPr>
          <p:cNvPr id="4" name="Segnaposto numero diapositiva 3"/>
          <p:cNvSpPr>
            <a:spLocks noGrp="1"/>
          </p:cNvSpPr>
          <p:nvPr>
            <p:ph type="sldNum" sz="quarter" idx="10"/>
          </p:nvPr>
        </p:nvSpPr>
        <p:spPr/>
        <p:txBody>
          <a:bodyPr/>
          <a:lstStyle/>
          <a:p>
            <a:fld id="{726917FB-D11D-4353-8129-8BB6D483D5D3}" type="slidenum">
              <a:rPr lang="it-CH" smtClean="0"/>
              <a:t>20</a:t>
            </a:fld>
            <a:endParaRPr lang="it-CH"/>
          </a:p>
        </p:txBody>
      </p:sp>
    </p:spTree>
    <p:extLst>
      <p:ext uri="{BB962C8B-B14F-4D97-AF65-F5344CB8AC3E}">
        <p14:creationId xmlns:p14="http://schemas.microsoft.com/office/powerpoint/2010/main" val="3602928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CH" dirty="0" smtClean="0"/>
              <a:t>Vista da </a:t>
            </a:r>
            <a:r>
              <a:rPr lang="fr-CH" dirty="0" err="1" smtClean="0"/>
              <a:t>Rovio</a:t>
            </a:r>
            <a:r>
              <a:rPr lang="fr-CH" dirty="0" smtClean="0"/>
              <a:t> a </a:t>
            </a:r>
            <a:r>
              <a:rPr lang="fr-CH" dirty="0" err="1" smtClean="0"/>
              <a:t>Capolago</a:t>
            </a:r>
            <a:endParaRPr lang="it-CH" dirty="0"/>
          </a:p>
        </p:txBody>
      </p:sp>
      <p:sp>
        <p:nvSpPr>
          <p:cNvPr id="4" name="Segnaposto numero diapositiva 3"/>
          <p:cNvSpPr>
            <a:spLocks noGrp="1"/>
          </p:cNvSpPr>
          <p:nvPr>
            <p:ph type="sldNum" sz="quarter" idx="10"/>
          </p:nvPr>
        </p:nvSpPr>
        <p:spPr/>
        <p:txBody>
          <a:bodyPr/>
          <a:lstStyle/>
          <a:p>
            <a:fld id="{726917FB-D11D-4353-8129-8BB6D483D5D3}" type="slidenum">
              <a:rPr lang="it-CH" smtClean="0"/>
              <a:t>21</a:t>
            </a:fld>
            <a:endParaRPr lang="it-CH"/>
          </a:p>
        </p:txBody>
      </p:sp>
    </p:spTree>
    <p:extLst>
      <p:ext uri="{BB962C8B-B14F-4D97-AF65-F5344CB8AC3E}">
        <p14:creationId xmlns:p14="http://schemas.microsoft.com/office/powerpoint/2010/main" val="2172716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dirty="0"/>
          </a:p>
        </p:txBody>
      </p:sp>
      <p:sp>
        <p:nvSpPr>
          <p:cNvPr id="4" name="Segnaposto numero diapositiva 3"/>
          <p:cNvSpPr>
            <a:spLocks noGrp="1"/>
          </p:cNvSpPr>
          <p:nvPr>
            <p:ph type="sldNum" sz="quarter" idx="10"/>
          </p:nvPr>
        </p:nvSpPr>
        <p:spPr/>
        <p:txBody>
          <a:bodyPr/>
          <a:lstStyle/>
          <a:p>
            <a:fld id="{726917FB-D11D-4353-8129-8BB6D483D5D3}" type="slidenum">
              <a:rPr lang="it-CH" smtClean="0"/>
              <a:t>3</a:t>
            </a:fld>
            <a:endParaRPr lang="it-CH"/>
          </a:p>
        </p:txBody>
      </p:sp>
    </p:spTree>
    <p:extLst>
      <p:ext uri="{BB962C8B-B14F-4D97-AF65-F5344CB8AC3E}">
        <p14:creationId xmlns:p14="http://schemas.microsoft.com/office/powerpoint/2010/main" val="1838773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CH" sz="1200" kern="1200" dirty="0" smtClean="0">
                <a:solidFill>
                  <a:schemeClr val="tx1"/>
                </a:solidFill>
                <a:effectLst/>
                <a:latin typeface="+mn-lt"/>
                <a:ea typeface="+mn-ea"/>
                <a:cs typeface="+mn-cs"/>
              </a:rPr>
              <a:t>Attivissimo/Cantoni: 100 persone </a:t>
            </a:r>
          </a:p>
          <a:p>
            <a:r>
              <a:rPr lang="it-CH" sz="1200" kern="1200" dirty="0" err="1" smtClean="0">
                <a:solidFill>
                  <a:schemeClr val="tx1"/>
                </a:solidFill>
                <a:effectLst/>
                <a:latin typeface="+mn-lt"/>
                <a:ea typeface="+mn-ea"/>
                <a:cs typeface="+mn-cs"/>
              </a:rPr>
              <a:t>Alimonti</a:t>
            </a:r>
            <a:r>
              <a:rPr lang="it-CH" sz="1200" kern="1200" dirty="0" smtClean="0">
                <a:solidFill>
                  <a:schemeClr val="tx1"/>
                </a:solidFill>
                <a:effectLst/>
                <a:latin typeface="+mn-lt"/>
                <a:ea typeface="+mn-ea"/>
                <a:cs typeface="+mn-cs"/>
              </a:rPr>
              <a:t>: 220 persone </a:t>
            </a:r>
          </a:p>
          <a:p>
            <a:r>
              <a:rPr lang="it-CH" sz="1200" kern="1200" dirty="0" smtClean="0">
                <a:solidFill>
                  <a:schemeClr val="tx1"/>
                </a:solidFill>
                <a:effectLst/>
                <a:latin typeface="+mn-lt"/>
                <a:ea typeface="+mn-ea"/>
                <a:cs typeface="+mn-cs"/>
              </a:rPr>
              <a:t>Pievani: 300 persone </a:t>
            </a:r>
          </a:p>
          <a:p>
            <a:r>
              <a:rPr lang="it-CH" sz="1200" kern="1200" dirty="0" smtClean="0">
                <a:solidFill>
                  <a:schemeClr val="tx1"/>
                </a:solidFill>
                <a:effectLst/>
                <a:latin typeface="+mn-lt"/>
                <a:ea typeface="+mn-ea"/>
                <a:cs typeface="+mn-cs"/>
              </a:rPr>
              <a:t>Benini: 250 persone </a:t>
            </a:r>
          </a:p>
          <a:p>
            <a:r>
              <a:rPr lang="it-CH" sz="1200" kern="1200" dirty="0" smtClean="0">
                <a:solidFill>
                  <a:schemeClr val="tx1"/>
                </a:solidFill>
                <a:effectLst/>
                <a:latin typeface="+mn-lt"/>
                <a:ea typeface="+mn-ea"/>
                <a:cs typeface="+mn-cs"/>
              </a:rPr>
              <a:t>Trotta: 250 persone </a:t>
            </a:r>
          </a:p>
          <a:p>
            <a:endParaRPr lang="it-CH" sz="1200" kern="1200" dirty="0" smtClean="0">
              <a:solidFill>
                <a:schemeClr val="tx1"/>
              </a:solidFill>
              <a:effectLst/>
              <a:latin typeface="+mn-lt"/>
              <a:ea typeface="+mn-ea"/>
              <a:cs typeface="+mn-cs"/>
            </a:endParaRPr>
          </a:p>
          <a:p>
            <a:r>
              <a:rPr lang="it-CH" sz="1200" b="1" kern="1200" dirty="0" smtClean="0">
                <a:solidFill>
                  <a:schemeClr val="tx1"/>
                </a:solidFill>
                <a:effectLst/>
                <a:latin typeface="+mn-lt"/>
                <a:ea typeface="+mn-ea"/>
                <a:cs typeface="+mn-cs"/>
              </a:rPr>
              <a:t>TOTALE: 1120 persone </a:t>
            </a:r>
          </a:p>
          <a:p>
            <a:endParaRPr lang="it-CH" dirty="0"/>
          </a:p>
        </p:txBody>
      </p:sp>
      <p:sp>
        <p:nvSpPr>
          <p:cNvPr id="4" name="Segnaposto numero diapositiva 3"/>
          <p:cNvSpPr>
            <a:spLocks noGrp="1"/>
          </p:cNvSpPr>
          <p:nvPr>
            <p:ph type="sldNum" sz="quarter" idx="10"/>
          </p:nvPr>
        </p:nvSpPr>
        <p:spPr/>
        <p:txBody>
          <a:bodyPr/>
          <a:lstStyle/>
          <a:p>
            <a:fld id="{726917FB-D11D-4353-8129-8BB6D483D5D3}" type="slidenum">
              <a:rPr lang="it-CH" smtClean="0"/>
              <a:t>4</a:t>
            </a:fld>
            <a:endParaRPr lang="it-CH"/>
          </a:p>
        </p:txBody>
      </p:sp>
    </p:spTree>
    <p:extLst>
      <p:ext uri="{BB962C8B-B14F-4D97-AF65-F5344CB8AC3E}">
        <p14:creationId xmlns:p14="http://schemas.microsoft.com/office/powerpoint/2010/main" val="687498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dirty="0"/>
          </a:p>
        </p:txBody>
      </p:sp>
      <p:sp>
        <p:nvSpPr>
          <p:cNvPr id="4" name="Segnaposto numero diapositiva 3"/>
          <p:cNvSpPr>
            <a:spLocks noGrp="1"/>
          </p:cNvSpPr>
          <p:nvPr>
            <p:ph type="sldNum" sz="quarter" idx="10"/>
          </p:nvPr>
        </p:nvSpPr>
        <p:spPr/>
        <p:txBody>
          <a:bodyPr/>
          <a:lstStyle/>
          <a:p>
            <a:fld id="{726917FB-D11D-4353-8129-8BB6D483D5D3}" type="slidenum">
              <a:rPr lang="it-CH" smtClean="0"/>
              <a:t>5</a:t>
            </a:fld>
            <a:endParaRPr lang="it-CH"/>
          </a:p>
        </p:txBody>
      </p:sp>
    </p:spTree>
    <p:extLst>
      <p:ext uri="{BB962C8B-B14F-4D97-AF65-F5344CB8AC3E}">
        <p14:creationId xmlns:p14="http://schemas.microsoft.com/office/powerpoint/2010/main" val="3744604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err="1" smtClean="0"/>
              <a:t>Video</a:t>
            </a:r>
            <a:r>
              <a:rPr lang="fr-CH" dirty="0" smtClean="0"/>
              <a:t> </a:t>
            </a:r>
            <a:r>
              <a:rPr lang="fr-CH" baseline="0" dirty="0" smtClean="0"/>
              <a:t>(18 min media </a:t>
            </a:r>
            <a:r>
              <a:rPr lang="fr-CH" baseline="0" dirty="0" err="1" smtClean="0"/>
              <a:t>visualizzazione</a:t>
            </a:r>
            <a:r>
              <a:rPr lang="fr-CH" baseline="0" dirty="0" smtClean="0"/>
              <a:t>)</a:t>
            </a:r>
          </a:p>
          <a:p>
            <a:endParaRPr lang="fr-CH" dirty="0" smtClean="0"/>
          </a:p>
          <a:p>
            <a:r>
              <a:rPr lang="fr-CH" b="1" dirty="0" smtClean="0"/>
              <a:t>Tempo</a:t>
            </a:r>
          </a:p>
          <a:p>
            <a:endParaRPr lang="fr-CH" dirty="0" smtClean="0"/>
          </a:p>
          <a:p>
            <a:r>
              <a:rPr lang="fr-CH" b="1" dirty="0" smtClean="0"/>
              <a:t>Il tempo </a:t>
            </a:r>
            <a:r>
              <a:rPr lang="fr-CH" b="1" dirty="0" err="1" smtClean="0"/>
              <a:t>nella</a:t>
            </a:r>
            <a:r>
              <a:rPr lang="fr-CH" b="1" dirty="0" smtClean="0"/>
              <a:t> </a:t>
            </a:r>
            <a:r>
              <a:rPr lang="fr-CH" b="1" dirty="0" err="1" smtClean="0"/>
              <a:t>tecnologia</a:t>
            </a:r>
            <a:r>
              <a:rPr lang="fr-CH" b="1" dirty="0" smtClean="0"/>
              <a:t>:</a:t>
            </a:r>
            <a:r>
              <a:rPr lang="fr-CH" b="1" baseline="0" dirty="0" smtClean="0"/>
              <a:t> ca 830</a:t>
            </a:r>
            <a:endParaRPr lang="fr-CH" b="1" dirty="0" smtClean="0"/>
          </a:p>
          <a:p>
            <a:r>
              <a:rPr lang="fr-CH" dirty="0" err="1" smtClean="0"/>
              <a:t>Attivissimo</a:t>
            </a:r>
            <a:r>
              <a:rPr lang="fr-CH" dirty="0" smtClean="0"/>
              <a:t>: 562</a:t>
            </a:r>
          </a:p>
          <a:p>
            <a:r>
              <a:rPr lang="fr-CH" dirty="0" smtClean="0"/>
              <a:t>Cantoni:</a:t>
            </a:r>
            <a:r>
              <a:rPr lang="fr-CH" baseline="0" dirty="0" smtClean="0"/>
              <a:t> ca 270</a:t>
            </a:r>
          </a:p>
          <a:p>
            <a:endParaRPr lang="fr-CH" baseline="0" dirty="0" smtClean="0"/>
          </a:p>
          <a:p>
            <a:r>
              <a:rPr lang="fr-CH" b="1" baseline="0" dirty="0" smtClean="0"/>
              <a:t>Il tempo </a:t>
            </a:r>
            <a:r>
              <a:rPr lang="fr-CH" b="1" baseline="0" dirty="0" err="1" smtClean="0"/>
              <a:t>nel</a:t>
            </a:r>
            <a:r>
              <a:rPr lang="fr-CH" b="1" baseline="0" dirty="0" smtClean="0"/>
              <a:t> </a:t>
            </a:r>
            <a:r>
              <a:rPr lang="fr-CH" b="1" baseline="0" dirty="0" err="1" smtClean="0"/>
              <a:t>cervello</a:t>
            </a:r>
            <a:endParaRPr lang="fr-CH" b="1" baseline="0" dirty="0" smtClean="0"/>
          </a:p>
          <a:p>
            <a:r>
              <a:rPr lang="fr-CH" baseline="0" dirty="0" err="1" smtClean="0"/>
              <a:t>Benini</a:t>
            </a:r>
            <a:r>
              <a:rPr lang="fr-CH" baseline="0" dirty="0" smtClean="0"/>
              <a:t>: </a:t>
            </a:r>
            <a:r>
              <a:rPr lang="fr-CH" b="1" baseline="0" dirty="0" smtClean="0"/>
              <a:t>13’100</a:t>
            </a:r>
          </a:p>
          <a:p>
            <a:endParaRPr lang="fr-CH" baseline="0" dirty="0" smtClean="0"/>
          </a:p>
          <a:p>
            <a:r>
              <a:rPr lang="fr-CH" b="1" baseline="0" dirty="0" smtClean="0"/>
              <a:t>Il tempo </a:t>
            </a:r>
            <a:r>
              <a:rPr lang="fr-CH" b="1" baseline="0" dirty="0" err="1" smtClean="0"/>
              <a:t>nelle</a:t>
            </a:r>
            <a:r>
              <a:rPr lang="fr-CH" b="1" baseline="0" dirty="0" smtClean="0"/>
              <a:t> cellule</a:t>
            </a:r>
          </a:p>
          <a:p>
            <a:r>
              <a:rPr lang="fr-CH" baseline="0" dirty="0" err="1" smtClean="0"/>
              <a:t>Alimonti</a:t>
            </a:r>
            <a:r>
              <a:rPr lang="fr-CH" baseline="0" dirty="0" smtClean="0"/>
              <a:t>: </a:t>
            </a:r>
            <a:r>
              <a:rPr lang="fr-CH" b="1" baseline="0" dirty="0" smtClean="0"/>
              <a:t>1’375</a:t>
            </a:r>
          </a:p>
          <a:p>
            <a:endParaRPr lang="fr-CH" baseline="0" dirty="0" smtClean="0"/>
          </a:p>
          <a:p>
            <a:r>
              <a:rPr lang="fr-CH" b="1" baseline="0" dirty="0" smtClean="0"/>
              <a:t>Il tempo </a:t>
            </a:r>
            <a:r>
              <a:rPr lang="fr-CH" b="1" baseline="0" dirty="0" err="1" smtClean="0"/>
              <a:t>dell’umanità</a:t>
            </a:r>
            <a:endParaRPr lang="fr-CH" b="1" baseline="0" dirty="0" smtClean="0"/>
          </a:p>
          <a:p>
            <a:r>
              <a:rPr lang="fr-CH" baseline="0" dirty="0" err="1" smtClean="0"/>
              <a:t>Pievani</a:t>
            </a:r>
            <a:r>
              <a:rPr lang="fr-CH" baseline="0" dirty="0" smtClean="0"/>
              <a:t>: </a:t>
            </a:r>
            <a:r>
              <a:rPr lang="fr-CH" b="1" baseline="0" dirty="0" smtClean="0"/>
              <a:t>18’100</a:t>
            </a:r>
            <a:endParaRPr lang="fr-CH" b="1" dirty="0" smtClean="0"/>
          </a:p>
          <a:p>
            <a:endParaRPr lang="fr-CH" dirty="0" smtClean="0"/>
          </a:p>
          <a:p>
            <a:r>
              <a:rPr lang="fr-CH" b="1" dirty="0" smtClean="0"/>
              <a:t>Il tempo </a:t>
            </a:r>
            <a:r>
              <a:rPr lang="fr-CH" b="1" dirty="0" err="1" smtClean="0"/>
              <a:t>nell’Universo</a:t>
            </a:r>
            <a:endParaRPr lang="fr-CH" b="1" dirty="0" smtClean="0"/>
          </a:p>
          <a:p>
            <a:r>
              <a:rPr lang="fr-CH" dirty="0" smtClean="0"/>
              <a:t>Trotta</a:t>
            </a:r>
            <a:r>
              <a:rPr lang="fr-CH" baseline="0" dirty="0" smtClean="0"/>
              <a:t>: </a:t>
            </a:r>
            <a:r>
              <a:rPr lang="fr-CH" b="1" baseline="0" dirty="0" smtClean="0"/>
              <a:t>153’000</a:t>
            </a:r>
          </a:p>
          <a:p>
            <a:endParaRPr lang="fr-CH" baseline="0" dirty="0" smtClean="0"/>
          </a:p>
          <a:p>
            <a:endParaRPr lang="fr-CH" baseline="0" dirty="0" smtClean="0"/>
          </a:p>
          <a:p>
            <a:r>
              <a:rPr lang="fr-CH" b="1" baseline="0" dirty="0" err="1" smtClean="0"/>
              <a:t>Amore</a:t>
            </a:r>
            <a:endParaRPr lang="fr-CH" b="1" baseline="0" dirty="0" smtClean="0"/>
          </a:p>
          <a:p>
            <a:endParaRPr lang="fr-CH" baseline="0" dirty="0" smtClean="0"/>
          </a:p>
          <a:p>
            <a:r>
              <a:rPr lang="fr-CH" b="1" baseline="0" dirty="0" err="1" smtClean="0"/>
              <a:t>Dall’animale</a:t>
            </a:r>
            <a:r>
              <a:rPr lang="fr-CH" b="1" baseline="0" dirty="0" smtClean="0"/>
              <a:t> </a:t>
            </a:r>
            <a:r>
              <a:rPr lang="fr-CH" b="1" baseline="0" dirty="0" err="1" smtClean="0"/>
              <a:t>all’umano</a:t>
            </a:r>
            <a:r>
              <a:rPr lang="fr-CH" b="1" baseline="0" dirty="0" smtClean="0"/>
              <a:t>: 190</a:t>
            </a:r>
          </a:p>
          <a:p>
            <a:r>
              <a:rPr lang="fr-CH" baseline="0" dirty="0" smtClean="0"/>
              <a:t>Sara </a:t>
            </a:r>
            <a:r>
              <a:rPr lang="fr-CH" baseline="0" dirty="0" err="1" smtClean="0"/>
              <a:t>Hejazi</a:t>
            </a:r>
            <a:r>
              <a:rPr lang="fr-CH" baseline="0" dirty="0" smtClean="0"/>
              <a:t>: 110</a:t>
            </a:r>
          </a:p>
          <a:p>
            <a:r>
              <a:rPr lang="fr-CH" baseline="0" dirty="0" smtClean="0"/>
              <a:t>Claudia: 79</a:t>
            </a:r>
          </a:p>
          <a:p>
            <a:endParaRPr lang="fr-CH" baseline="0" dirty="0" smtClean="0"/>
          </a:p>
          <a:p>
            <a:r>
              <a:rPr lang="fr-CH" b="1" baseline="0" dirty="0" err="1" smtClean="0"/>
              <a:t>Mamma</a:t>
            </a:r>
            <a:r>
              <a:rPr lang="fr-CH" b="1" baseline="0" dirty="0" smtClean="0"/>
              <a:t> </a:t>
            </a:r>
            <a:r>
              <a:rPr lang="fr-CH" b="1" baseline="0" dirty="0" err="1" smtClean="0"/>
              <a:t>papà</a:t>
            </a:r>
            <a:r>
              <a:rPr lang="fr-CH" b="1" baseline="0" dirty="0" smtClean="0"/>
              <a:t>: ca 180</a:t>
            </a:r>
          </a:p>
          <a:p>
            <a:r>
              <a:rPr lang="fr-CH" baseline="0" dirty="0" smtClean="0"/>
              <a:t>Lui: 98</a:t>
            </a:r>
          </a:p>
          <a:p>
            <a:r>
              <a:rPr lang="fr-CH" baseline="0" dirty="0" smtClean="0"/>
              <a:t>Lei: 86</a:t>
            </a:r>
          </a:p>
          <a:p>
            <a:endParaRPr lang="fr-CH" baseline="0" dirty="0" smtClean="0"/>
          </a:p>
          <a:p>
            <a:r>
              <a:rPr lang="fr-CH" b="1" baseline="0" dirty="0" err="1" smtClean="0"/>
              <a:t>Uomini</a:t>
            </a:r>
            <a:r>
              <a:rPr lang="fr-CH" b="1" baseline="0" dirty="0" smtClean="0"/>
              <a:t> e donne </a:t>
            </a:r>
            <a:r>
              <a:rPr lang="fr-CH" b="1" baseline="0" dirty="0" err="1" smtClean="0"/>
              <a:t>splendidamente</a:t>
            </a:r>
            <a:r>
              <a:rPr lang="fr-CH" b="1" baseline="0" dirty="0" smtClean="0"/>
              <a:t> </a:t>
            </a:r>
            <a:r>
              <a:rPr lang="fr-CH" b="1" baseline="0" dirty="0" err="1" smtClean="0"/>
              <a:t>diversi</a:t>
            </a:r>
            <a:r>
              <a:rPr lang="fr-CH" b="1" baseline="0" dirty="0" smtClean="0"/>
              <a:t>: ca 230</a:t>
            </a:r>
          </a:p>
          <a:p>
            <a:r>
              <a:rPr lang="fr-CH" baseline="0" dirty="0" smtClean="0"/>
              <a:t>Lui: 145</a:t>
            </a:r>
          </a:p>
          <a:p>
            <a:r>
              <a:rPr lang="fr-CH" baseline="0" dirty="0" smtClean="0"/>
              <a:t>Lei: 92</a:t>
            </a:r>
          </a:p>
          <a:p>
            <a:endParaRPr lang="fr-CH" baseline="0" dirty="0" smtClean="0"/>
          </a:p>
          <a:p>
            <a:r>
              <a:rPr lang="fr-CH" b="1" baseline="0" dirty="0" smtClean="0"/>
              <a:t>Il </a:t>
            </a:r>
            <a:r>
              <a:rPr lang="fr-CH" b="1" baseline="0" dirty="0" err="1" smtClean="0"/>
              <a:t>maschio</a:t>
            </a:r>
            <a:r>
              <a:rPr lang="fr-CH" b="1" baseline="0" dirty="0" smtClean="0"/>
              <a:t> è inutile? ca 5’500</a:t>
            </a:r>
          </a:p>
          <a:p>
            <a:r>
              <a:rPr lang="fr-CH" dirty="0" err="1" smtClean="0"/>
              <a:t>Pievani</a:t>
            </a:r>
            <a:r>
              <a:rPr lang="fr-CH" dirty="0" smtClean="0"/>
              <a:t>:</a:t>
            </a:r>
            <a:r>
              <a:rPr lang="fr-CH" baseline="0" dirty="0" smtClean="0"/>
              <a:t> 5’300</a:t>
            </a:r>
          </a:p>
          <a:p>
            <a:r>
              <a:rPr lang="fr-CH" baseline="0" dirty="0" err="1" smtClean="0"/>
              <a:t>Rigotti</a:t>
            </a:r>
            <a:r>
              <a:rPr lang="fr-CH" baseline="0" dirty="0" smtClean="0"/>
              <a:t>: 234</a:t>
            </a:r>
            <a:endParaRPr lang="fr-CH" dirty="0" smtClean="0"/>
          </a:p>
          <a:p>
            <a:endParaRPr lang="it-CH" dirty="0"/>
          </a:p>
        </p:txBody>
      </p:sp>
      <p:sp>
        <p:nvSpPr>
          <p:cNvPr id="4" name="Segnaposto numero diapositiva 3"/>
          <p:cNvSpPr>
            <a:spLocks noGrp="1"/>
          </p:cNvSpPr>
          <p:nvPr>
            <p:ph type="sldNum" sz="quarter" idx="10"/>
          </p:nvPr>
        </p:nvSpPr>
        <p:spPr/>
        <p:txBody>
          <a:bodyPr/>
          <a:lstStyle/>
          <a:p>
            <a:fld id="{726917FB-D11D-4353-8129-8BB6D483D5D3}" type="slidenum">
              <a:rPr lang="it-CH" smtClean="0"/>
              <a:t>6</a:t>
            </a:fld>
            <a:endParaRPr lang="it-CH"/>
          </a:p>
        </p:txBody>
      </p:sp>
    </p:spTree>
    <p:extLst>
      <p:ext uri="{BB962C8B-B14F-4D97-AF65-F5344CB8AC3E}">
        <p14:creationId xmlns:p14="http://schemas.microsoft.com/office/powerpoint/2010/main" val="2991452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CH" dirty="0" smtClean="0"/>
          </a:p>
        </p:txBody>
      </p:sp>
      <p:sp>
        <p:nvSpPr>
          <p:cNvPr id="4" name="Segnaposto numero diapositiva 3"/>
          <p:cNvSpPr>
            <a:spLocks noGrp="1"/>
          </p:cNvSpPr>
          <p:nvPr>
            <p:ph type="sldNum" sz="quarter" idx="10"/>
          </p:nvPr>
        </p:nvSpPr>
        <p:spPr/>
        <p:txBody>
          <a:bodyPr/>
          <a:lstStyle/>
          <a:p>
            <a:fld id="{726917FB-D11D-4353-8129-8BB6D483D5D3}" type="slidenum">
              <a:rPr lang="it-CH" smtClean="0"/>
              <a:t>7</a:t>
            </a:fld>
            <a:endParaRPr lang="it-CH"/>
          </a:p>
        </p:txBody>
      </p:sp>
    </p:spTree>
    <p:extLst>
      <p:ext uri="{BB962C8B-B14F-4D97-AF65-F5344CB8AC3E}">
        <p14:creationId xmlns:p14="http://schemas.microsoft.com/office/powerpoint/2010/main" val="2893845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dirty="0"/>
          </a:p>
        </p:txBody>
      </p:sp>
      <p:sp>
        <p:nvSpPr>
          <p:cNvPr id="4" name="Segnaposto numero diapositiva 3"/>
          <p:cNvSpPr>
            <a:spLocks noGrp="1"/>
          </p:cNvSpPr>
          <p:nvPr>
            <p:ph type="sldNum" sz="quarter" idx="10"/>
          </p:nvPr>
        </p:nvSpPr>
        <p:spPr/>
        <p:txBody>
          <a:bodyPr/>
          <a:lstStyle/>
          <a:p>
            <a:fld id="{726917FB-D11D-4353-8129-8BB6D483D5D3}" type="slidenum">
              <a:rPr lang="it-CH" smtClean="0"/>
              <a:t>8</a:t>
            </a:fld>
            <a:endParaRPr lang="it-CH"/>
          </a:p>
        </p:txBody>
      </p:sp>
    </p:spTree>
    <p:extLst>
      <p:ext uri="{BB962C8B-B14F-4D97-AF65-F5344CB8AC3E}">
        <p14:creationId xmlns:p14="http://schemas.microsoft.com/office/powerpoint/2010/main" val="3774777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CH" sz="1200" dirty="0" smtClean="0">
                <a:solidFill>
                  <a:schemeClr val="bg1"/>
                </a:solidFill>
              </a:rPr>
              <a:t>Impatto comunicativo</a:t>
            </a:r>
          </a:p>
          <a:p>
            <a:pPr marL="285750" indent="-285750">
              <a:buFontTx/>
              <a:buChar char="-"/>
            </a:pPr>
            <a:r>
              <a:rPr lang="it-CH" sz="1200" dirty="0" smtClean="0">
                <a:solidFill>
                  <a:schemeClr val="bg1"/>
                </a:solidFill>
              </a:rPr>
              <a:t>Diverse interviste radiofoniche RSI</a:t>
            </a:r>
          </a:p>
          <a:p>
            <a:pPr marL="285750" indent="-285750">
              <a:buFontTx/>
              <a:buChar char="-"/>
            </a:pPr>
            <a:r>
              <a:rPr lang="it-CH" sz="1200" dirty="0" smtClean="0">
                <a:solidFill>
                  <a:schemeClr val="bg1"/>
                </a:solidFill>
              </a:rPr>
              <a:t>Un primo piano sul </a:t>
            </a:r>
            <a:r>
              <a:rPr lang="it-CH" sz="1200" dirty="0" err="1" smtClean="0">
                <a:solidFill>
                  <a:schemeClr val="bg1"/>
                </a:solidFill>
              </a:rPr>
              <a:t>CdT</a:t>
            </a:r>
            <a:r>
              <a:rPr lang="it-CH" sz="1200" dirty="0" smtClean="0">
                <a:solidFill>
                  <a:schemeClr val="bg1"/>
                </a:solidFill>
              </a:rPr>
              <a:t> (100 mila lettori)</a:t>
            </a:r>
          </a:p>
          <a:p>
            <a:pPr marL="285750" indent="-285750">
              <a:buFontTx/>
              <a:buChar char="-"/>
            </a:pPr>
            <a:r>
              <a:rPr lang="it-CH" sz="1200" dirty="0" smtClean="0">
                <a:solidFill>
                  <a:schemeClr val="bg1"/>
                </a:solidFill>
              </a:rPr>
              <a:t>Conferenze messe online sul canale </a:t>
            </a:r>
            <a:r>
              <a:rPr lang="it-CH" sz="1200" dirty="0" err="1" smtClean="0">
                <a:solidFill>
                  <a:schemeClr val="bg1"/>
                </a:solidFill>
              </a:rPr>
              <a:t>Youtube</a:t>
            </a:r>
            <a:r>
              <a:rPr lang="it-CH" sz="1200" dirty="0" smtClean="0">
                <a:solidFill>
                  <a:schemeClr val="bg1"/>
                </a:solidFill>
              </a:rPr>
              <a:t> della STSN e de L’ideatorio: </a:t>
            </a:r>
            <a:r>
              <a:rPr lang="it-CH" sz="1200" dirty="0" err="1" smtClean="0">
                <a:solidFill>
                  <a:schemeClr val="bg1"/>
                </a:solidFill>
              </a:rPr>
              <a:t>ca</a:t>
            </a:r>
            <a:r>
              <a:rPr lang="it-CH" sz="1200" dirty="0" smtClean="0">
                <a:solidFill>
                  <a:schemeClr val="bg1"/>
                </a:solidFill>
              </a:rPr>
              <a:t> 6’100 click </a:t>
            </a:r>
          </a:p>
          <a:p>
            <a:pPr marL="285750" indent="-285750">
              <a:buFontTx/>
              <a:buChar char="-"/>
            </a:pPr>
            <a:r>
              <a:rPr lang="it-CH" sz="1200" b="1" dirty="0" smtClean="0">
                <a:solidFill>
                  <a:schemeClr val="bg1"/>
                </a:solidFill>
              </a:rPr>
              <a:t>Partecipanti: 720 persone  </a:t>
            </a:r>
          </a:p>
          <a:p>
            <a:endParaRPr lang="it-CH" dirty="0"/>
          </a:p>
        </p:txBody>
      </p:sp>
      <p:sp>
        <p:nvSpPr>
          <p:cNvPr id="4" name="Segnaposto numero diapositiva 3"/>
          <p:cNvSpPr>
            <a:spLocks noGrp="1"/>
          </p:cNvSpPr>
          <p:nvPr>
            <p:ph type="sldNum" sz="quarter" idx="10"/>
          </p:nvPr>
        </p:nvSpPr>
        <p:spPr/>
        <p:txBody>
          <a:bodyPr/>
          <a:lstStyle/>
          <a:p>
            <a:fld id="{726917FB-D11D-4353-8129-8BB6D483D5D3}" type="slidenum">
              <a:rPr lang="it-CH" smtClean="0"/>
              <a:t>9</a:t>
            </a:fld>
            <a:endParaRPr lang="it-CH"/>
          </a:p>
        </p:txBody>
      </p:sp>
    </p:spTree>
    <p:extLst>
      <p:ext uri="{BB962C8B-B14F-4D97-AF65-F5344CB8AC3E}">
        <p14:creationId xmlns:p14="http://schemas.microsoft.com/office/powerpoint/2010/main" val="789967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CH"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200" i="1" kern="1200" dirty="0" smtClean="0">
                <a:solidFill>
                  <a:schemeClr val="tx1"/>
                </a:solidFill>
                <a:effectLst/>
                <a:latin typeface="+mn-lt"/>
                <a:ea typeface="+mn-ea"/>
                <a:cs typeface="+mn-cs"/>
              </a:rPr>
              <a:t>Parate nuziali del fagiano di monte</a:t>
            </a:r>
            <a:r>
              <a:rPr lang="it-IT" sz="1200" kern="1200" dirty="0" smtClean="0">
                <a:solidFill>
                  <a:schemeClr val="tx1"/>
                </a:solidFill>
                <a:effectLst/>
                <a:latin typeface="+mn-lt"/>
                <a:ea typeface="+mn-ea"/>
                <a:cs typeface="+mn-cs"/>
              </a:rPr>
              <a:t> (19.05.18) nella zona di Acquacalda, con il biologo Christian Bernasconi, in collaborazione con il Centro Pro Natura Lucomagno;. </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L’escursione di due giorni </a:t>
            </a:r>
            <a:r>
              <a:rPr lang="it-IT" sz="1200" i="1" kern="1200" dirty="0" smtClean="0">
                <a:solidFill>
                  <a:schemeClr val="tx1"/>
                </a:solidFill>
                <a:effectLst/>
                <a:latin typeface="+mn-lt"/>
                <a:ea typeface="+mn-ea"/>
                <a:cs typeface="+mn-cs"/>
              </a:rPr>
              <a:t>Greina </a:t>
            </a:r>
            <a:r>
              <a:rPr lang="it-IT" sz="1200" i="1" kern="1200" dirty="0" err="1" smtClean="0">
                <a:solidFill>
                  <a:schemeClr val="tx1"/>
                </a:solidFill>
                <a:effectLst/>
                <a:latin typeface="+mn-lt"/>
                <a:ea typeface="+mn-ea"/>
                <a:cs typeface="+mn-cs"/>
              </a:rPr>
              <a:t>mon</a:t>
            </a:r>
            <a:r>
              <a:rPr lang="it-IT" sz="1200" i="1" kern="1200" dirty="0" smtClean="0">
                <a:solidFill>
                  <a:schemeClr val="tx1"/>
                </a:solidFill>
                <a:effectLst/>
                <a:latin typeface="+mn-lt"/>
                <a:ea typeface="+mn-ea"/>
                <a:cs typeface="+mn-cs"/>
              </a:rPr>
              <a:t> </a:t>
            </a:r>
            <a:r>
              <a:rPr lang="it-IT" sz="1200" i="1" kern="1200" dirty="0" err="1" smtClean="0">
                <a:solidFill>
                  <a:schemeClr val="tx1"/>
                </a:solidFill>
                <a:effectLst/>
                <a:latin typeface="+mn-lt"/>
                <a:ea typeface="+mn-ea"/>
                <a:cs typeface="+mn-cs"/>
              </a:rPr>
              <a:t>amour</a:t>
            </a:r>
            <a:r>
              <a:rPr lang="it-IT" sz="1200" i="1" kern="1200" dirty="0" smtClean="0">
                <a:solidFill>
                  <a:schemeClr val="tx1"/>
                </a:solidFill>
                <a:effectLst/>
                <a:latin typeface="+mn-lt"/>
                <a:ea typeface="+mn-ea"/>
                <a:cs typeface="+mn-cs"/>
              </a:rPr>
              <a:t> – i segreti svelati dall’altipiano delle meraviglie</a:t>
            </a:r>
            <a:r>
              <a:rPr lang="it-IT" sz="1200" kern="1200" dirty="0" smtClean="0">
                <a:solidFill>
                  <a:schemeClr val="tx1"/>
                </a:solidFill>
                <a:effectLst/>
                <a:latin typeface="+mn-lt"/>
                <a:ea typeface="+mn-ea"/>
                <a:cs typeface="+mn-cs"/>
              </a:rPr>
              <a:t> è stata annullata a causa delle previsioni meteorologiche, iscrizioni</a:t>
            </a:r>
            <a:r>
              <a:rPr lang="it-IT" sz="1200" kern="1200" baseline="0" dirty="0" smtClean="0">
                <a:solidFill>
                  <a:schemeClr val="tx1"/>
                </a:solidFill>
                <a:effectLst/>
                <a:latin typeface="+mn-lt"/>
                <a:ea typeface="+mn-ea"/>
                <a:cs typeface="+mn-cs"/>
              </a:rPr>
              <a:t> 51 (di cui 16 in lista d’attesa)</a:t>
            </a:r>
            <a:r>
              <a:rPr lang="it-IT" sz="1200" kern="1200" dirty="0" smtClean="0">
                <a:solidFill>
                  <a:schemeClr val="tx1"/>
                </a:solidFill>
                <a:effectLst/>
                <a:latin typeface="+mn-lt"/>
                <a:ea typeface="+mn-ea"/>
                <a:cs typeface="+mn-cs"/>
              </a:rPr>
              <a:t>. In alternativa, è stata organizzata una gita di un giorno in </a:t>
            </a:r>
            <a:r>
              <a:rPr lang="it-IT" sz="1200" i="1" kern="1200" dirty="0" smtClean="0">
                <a:solidFill>
                  <a:schemeClr val="tx1"/>
                </a:solidFill>
                <a:effectLst/>
                <a:latin typeface="+mn-lt"/>
                <a:ea typeface="+mn-ea"/>
                <a:cs typeface="+mn-cs"/>
              </a:rPr>
              <a:t>Val </a:t>
            </a:r>
            <a:r>
              <a:rPr lang="it-IT" sz="1200" i="1" kern="1200" dirty="0" err="1" smtClean="0">
                <a:solidFill>
                  <a:schemeClr val="tx1"/>
                </a:solidFill>
                <a:effectLst/>
                <a:latin typeface="+mn-lt"/>
                <a:ea typeface="+mn-ea"/>
                <a:cs typeface="+mn-cs"/>
              </a:rPr>
              <a:t>Scaradra</a:t>
            </a:r>
            <a:r>
              <a:rPr lang="it-IT" sz="1200" kern="1200" dirty="0" smtClean="0">
                <a:solidFill>
                  <a:schemeClr val="tx1"/>
                </a:solidFill>
                <a:effectLst/>
                <a:latin typeface="+mn-lt"/>
                <a:ea typeface="+mn-ea"/>
                <a:cs typeface="+mn-cs"/>
              </a:rPr>
              <a:t> con il geografo e </a:t>
            </a:r>
            <a:r>
              <a:rPr lang="it-IT" sz="1200" kern="1200" dirty="0" err="1" smtClean="0">
                <a:solidFill>
                  <a:schemeClr val="tx1"/>
                </a:solidFill>
                <a:effectLst/>
                <a:latin typeface="+mn-lt"/>
                <a:ea typeface="+mn-ea"/>
                <a:cs typeface="+mn-cs"/>
              </a:rPr>
              <a:t>geomorfologo</a:t>
            </a:r>
            <a:r>
              <a:rPr lang="it-IT" sz="1200" kern="1200" dirty="0" smtClean="0">
                <a:solidFill>
                  <a:schemeClr val="tx1"/>
                </a:solidFill>
                <a:effectLst/>
                <a:latin typeface="+mn-lt"/>
                <a:ea typeface="+mn-ea"/>
                <a:cs typeface="+mn-cs"/>
              </a:rPr>
              <a:t> Cristian Scapozza (22.07.18) con 23 persone. </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i="1" kern="1200" dirty="0" smtClean="0">
                <a:solidFill>
                  <a:schemeClr val="tx1"/>
                </a:solidFill>
                <a:effectLst/>
                <a:latin typeface="+mn-lt"/>
                <a:ea typeface="+mn-ea"/>
                <a:cs typeface="+mn-cs"/>
              </a:rPr>
              <a:t>Il bramito del re</a:t>
            </a:r>
            <a:r>
              <a:rPr lang="it-IT" sz="1200" kern="1200" dirty="0" smtClean="0">
                <a:solidFill>
                  <a:schemeClr val="tx1"/>
                </a:solidFill>
                <a:effectLst/>
                <a:latin typeface="+mn-lt"/>
                <a:ea typeface="+mn-ea"/>
                <a:cs typeface="+mn-cs"/>
              </a:rPr>
              <a:t>, escursioni per l’osservazione dei cervi nel periodo degli amori nella zona di Acquacalda, in collaborazione con il Centro Pro Natura Lucomagno, guidate da Christian Bernasconi e dalla biologa Carlotta Simona (23 e 30.09.18), ogni volta </a:t>
            </a:r>
            <a:r>
              <a:rPr lang="it-IT" sz="1200" kern="1200" dirty="0" err="1" smtClean="0">
                <a:solidFill>
                  <a:schemeClr val="tx1"/>
                </a:solidFill>
                <a:effectLst/>
                <a:latin typeface="+mn-lt"/>
                <a:ea typeface="+mn-ea"/>
                <a:cs typeface="+mn-cs"/>
              </a:rPr>
              <a:t>ca</a:t>
            </a:r>
            <a:r>
              <a:rPr lang="it-IT" sz="1200" kern="1200" baseline="0" dirty="0" smtClean="0">
                <a:solidFill>
                  <a:schemeClr val="tx1"/>
                </a:solidFill>
                <a:effectLst/>
                <a:latin typeface="+mn-lt"/>
                <a:ea typeface="+mn-ea"/>
                <a:cs typeface="+mn-cs"/>
              </a:rPr>
              <a:t> 20-30 partecipanti</a:t>
            </a:r>
            <a:r>
              <a:rPr lang="it-IT" sz="1200" kern="1200" dirty="0" smtClean="0">
                <a:solidFill>
                  <a:schemeClr val="tx1"/>
                </a:solidFill>
                <a:effectLst/>
                <a:latin typeface="+mn-lt"/>
                <a:ea typeface="+mn-ea"/>
                <a:cs typeface="+mn-cs"/>
              </a:rPr>
              <a:t>; la terza gita prevista (07.10.18), annullata a causa di previsioni meteo sbagliate, è stata poi effettuata da un piccolo gruppo con Manuela Varini. </a:t>
            </a:r>
            <a:r>
              <a:rPr lang="it-IT" sz="1200" i="1" kern="1200" dirty="0" smtClean="0">
                <a:solidFill>
                  <a:schemeClr val="tx1"/>
                </a:solidFill>
                <a:effectLst/>
                <a:latin typeface="+mn-lt"/>
                <a:ea typeface="+mn-ea"/>
                <a:cs typeface="+mn-cs"/>
              </a:rPr>
              <a:t>Riproduzione delle piante – i frutti</a:t>
            </a:r>
            <a:r>
              <a:rPr lang="it-IT" sz="1200" kern="1200" dirty="0" smtClean="0">
                <a:solidFill>
                  <a:schemeClr val="tx1"/>
                </a:solidFill>
                <a:effectLst/>
                <a:latin typeface="+mn-lt"/>
                <a:ea typeface="+mn-ea"/>
                <a:cs typeface="+mn-cs"/>
              </a:rPr>
              <a:t>, gita botanica con la fitoterapista Antonella Borsari tra il Delta del fiume Maggia e le Terre di Pedemonte (29.09.18),</a:t>
            </a:r>
            <a:r>
              <a:rPr lang="it-IT" sz="1200" kern="1200" baseline="0" dirty="0" smtClean="0">
                <a:solidFill>
                  <a:schemeClr val="tx1"/>
                </a:solidFill>
                <a:effectLst/>
                <a:latin typeface="+mn-lt"/>
                <a:ea typeface="+mn-ea"/>
                <a:cs typeface="+mn-cs"/>
              </a:rPr>
              <a:t> 21 partecipanti.</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baseline="0" dirty="0" smtClean="0">
              <a:solidFill>
                <a:schemeClr val="tx1"/>
              </a:solidFill>
              <a:effectLst/>
              <a:latin typeface="+mn-lt"/>
              <a:ea typeface="+mn-ea"/>
              <a:cs typeface="+mn-cs"/>
            </a:endParaRPr>
          </a:p>
          <a:p>
            <a:endParaRPr lang="fr-CH" dirty="0" smtClean="0"/>
          </a:p>
          <a:p>
            <a:r>
              <a:rPr lang="it-IT" sz="1200" kern="1200" dirty="0" smtClean="0">
                <a:solidFill>
                  <a:schemeClr val="tx1"/>
                </a:solidFill>
                <a:effectLst/>
                <a:latin typeface="+mn-lt"/>
                <a:ea typeface="+mn-ea"/>
                <a:cs typeface="+mn-cs"/>
              </a:rPr>
              <a:t>Si sono svolte le seguenti escursioni: </a:t>
            </a:r>
            <a:r>
              <a:rPr lang="it-IT" sz="1200" i="1" kern="1200" dirty="0" smtClean="0">
                <a:solidFill>
                  <a:schemeClr val="tx1"/>
                </a:solidFill>
                <a:effectLst/>
                <a:latin typeface="+mn-lt"/>
                <a:ea typeface="+mn-ea"/>
                <a:cs typeface="+mn-cs"/>
              </a:rPr>
              <a:t>Riproduzione delle piante – i fiori delle Isole</a:t>
            </a:r>
            <a:r>
              <a:rPr lang="it-IT" sz="1200" kern="1200" dirty="0" smtClean="0">
                <a:solidFill>
                  <a:schemeClr val="tx1"/>
                </a:solidFill>
                <a:effectLst/>
                <a:latin typeface="+mn-lt"/>
                <a:ea typeface="+mn-ea"/>
                <a:cs typeface="+mn-cs"/>
              </a:rPr>
              <a:t> (05.05.18), giornata esplorativa alle Isole di Brissago, guidata dalla botanica e ricercatrice Brigitte Marazzi, organizzata in collaborazione con la Società Botanica Ticinese (SBT), </a:t>
            </a:r>
            <a:r>
              <a:rPr lang="it-CH" sz="1200" kern="1200" dirty="0" smtClean="0">
                <a:solidFill>
                  <a:schemeClr val="tx1"/>
                </a:solidFill>
                <a:effectLst/>
                <a:latin typeface="+mn-lt"/>
                <a:ea typeface="+mn-ea"/>
                <a:cs typeface="+mn-cs"/>
              </a:rPr>
              <a:t>10 partecipanti.</a:t>
            </a:r>
          </a:p>
          <a:p>
            <a:pPr marL="0" marR="0" indent="0" algn="l" defTabSz="914400" rtl="0" eaLnBrk="1" fontAlgn="auto" latinLnBrk="0" hangingPunct="1">
              <a:lnSpc>
                <a:spcPct val="100000"/>
              </a:lnSpc>
              <a:spcBef>
                <a:spcPts val="0"/>
              </a:spcBef>
              <a:spcAft>
                <a:spcPts val="0"/>
              </a:spcAft>
              <a:buClrTx/>
              <a:buSzTx/>
              <a:buFontTx/>
              <a:buNone/>
              <a:tabLst/>
              <a:defRPr/>
            </a:pPr>
            <a:endParaRPr lang="it-CH" dirty="0" smtClean="0">
              <a:effectLst/>
            </a:endParaRPr>
          </a:p>
          <a:p>
            <a:endParaRPr lang="fr-CH" dirty="0" smtClean="0"/>
          </a:p>
        </p:txBody>
      </p:sp>
      <p:sp>
        <p:nvSpPr>
          <p:cNvPr id="4" name="Segnaposto numero diapositiva 3"/>
          <p:cNvSpPr>
            <a:spLocks noGrp="1"/>
          </p:cNvSpPr>
          <p:nvPr>
            <p:ph type="sldNum" sz="quarter" idx="10"/>
          </p:nvPr>
        </p:nvSpPr>
        <p:spPr/>
        <p:txBody>
          <a:bodyPr/>
          <a:lstStyle/>
          <a:p>
            <a:fld id="{726917FB-D11D-4353-8129-8BB6D483D5D3}" type="slidenum">
              <a:rPr lang="it-CH" smtClean="0"/>
              <a:t>11</a:t>
            </a:fld>
            <a:endParaRPr lang="it-CH"/>
          </a:p>
        </p:txBody>
      </p:sp>
    </p:spTree>
    <p:extLst>
      <p:ext uri="{BB962C8B-B14F-4D97-AF65-F5344CB8AC3E}">
        <p14:creationId xmlns:p14="http://schemas.microsoft.com/office/powerpoint/2010/main" val="1492584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CH"/>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CH"/>
          </a:p>
        </p:txBody>
      </p:sp>
      <p:sp>
        <p:nvSpPr>
          <p:cNvPr id="4" name="Segnaposto data 3"/>
          <p:cNvSpPr>
            <a:spLocks noGrp="1"/>
          </p:cNvSpPr>
          <p:nvPr>
            <p:ph type="dt" sz="half" idx="10"/>
          </p:nvPr>
        </p:nvSpPr>
        <p:spPr/>
        <p:txBody>
          <a:bodyPr/>
          <a:lstStyle/>
          <a:p>
            <a:fld id="{19B36C26-750C-4AD2-A9DD-EE92B39FB5AF}" type="datetimeFigureOut">
              <a:rPr lang="it-CH" smtClean="0"/>
              <a:t>22.05.2019</a:t>
            </a:fld>
            <a:endParaRPr lang="it-CH"/>
          </a:p>
        </p:txBody>
      </p:sp>
      <p:sp>
        <p:nvSpPr>
          <p:cNvPr id="5" name="Segnaposto piè di pagina 4"/>
          <p:cNvSpPr>
            <a:spLocks noGrp="1"/>
          </p:cNvSpPr>
          <p:nvPr>
            <p:ph type="ftr" sz="quarter" idx="11"/>
          </p:nvPr>
        </p:nvSpPr>
        <p:spPr/>
        <p:txBody>
          <a:bodyPr/>
          <a:lstStyle/>
          <a:p>
            <a:endParaRPr lang="it-CH"/>
          </a:p>
        </p:txBody>
      </p:sp>
      <p:sp>
        <p:nvSpPr>
          <p:cNvPr id="6" name="Segnaposto numero diapositiva 5"/>
          <p:cNvSpPr>
            <a:spLocks noGrp="1"/>
          </p:cNvSpPr>
          <p:nvPr>
            <p:ph type="sldNum" sz="quarter" idx="12"/>
          </p:nvPr>
        </p:nvSpPr>
        <p:spPr/>
        <p:txBody>
          <a:bodyPr/>
          <a:lstStyle/>
          <a:p>
            <a:fld id="{356850A8-C6AE-4F77-A920-3874BC315B42}" type="slidenum">
              <a:rPr lang="it-CH" smtClean="0"/>
              <a:t>‹N›</a:t>
            </a:fld>
            <a:endParaRPr lang="it-CH"/>
          </a:p>
        </p:txBody>
      </p:sp>
    </p:spTree>
    <p:extLst>
      <p:ext uri="{BB962C8B-B14F-4D97-AF65-F5344CB8AC3E}">
        <p14:creationId xmlns:p14="http://schemas.microsoft.com/office/powerpoint/2010/main" val="3280269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CH"/>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4" name="Segnaposto data 3"/>
          <p:cNvSpPr>
            <a:spLocks noGrp="1"/>
          </p:cNvSpPr>
          <p:nvPr>
            <p:ph type="dt" sz="half" idx="10"/>
          </p:nvPr>
        </p:nvSpPr>
        <p:spPr/>
        <p:txBody>
          <a:bodyPr/>
          <a:lstStyle/>
          <a:p>
            <a:fld id="{19B36C26-750C-4AD2-A9DD-EE92B39FB5AF}" type="datetimeFigureOut">
              <a:rPr lang="it-CH" smtClean="0"/>
              <a:t>22.05.2019</a:t>
            </a:fld>
            <a:endParaRPr lang="it-CH"/>
          </a:p>
        </p:txBody>
      </p:sp>
      <p:sp>
        <p:nvSpPr>
          <p:cNvPr id="5" name="Segnaposto piè di pagina 4"/>
          <p:cNvSpPr>
            <a:spLocks noGrp="1"/>
          </p:cNvSpPr>
          <p:nvPr>
            <p:ph type="ftr" sz="quarter" idx="11"/>
          </p:nvPr>
        </p:nvSpPr>
        <p:spPr/>
        <p:txBody>
          <a:bodyPr/>
          <a:lstStyle/>
          <a:p>
            <a:endParaRPr lang="it-CH"/>
          </a:p>
        </p:txBody>
      </p:sp>
      <p:sp>
        <p:nvSpPr>
          <p:cNvPr id="6" name="Segnaposto numero diapositiva 5"/>
          <p:cNvSpPr>
            <a:spLocks noGrp="1"/>
          </p:cNvSpPr>
          <p:nvPr>
            <p:ph type="sldNum" sz="quarter" idx="12"/>
          </p:nvPr>
        </p:nvSpPr>
        <p:spPr/>
        <p:txBody>
          <a:bodyPr/>
          <a:lstStyle/>
          <a:p>
            <a:fld id="{356850A8-C6AE-4F77-A920-3874BC315B42}" type="slidenum">
              <a:rPr lang="it-CH" smtClean="0"/>
              <a:t>‹N›</a:t>
            </a:fld>
            <a:endParaRPr lang="it-CH"/>
          </a:p>
        </p:txBody>
      </p:sp>
    </p:spTree>
    <p:extLst>
      <p:ext uri="{BB962C8B-B14F-4D97-AF65-F5344CB8AC3E}">
        <p14:creationId xmlns:p14="http://schemas.microsoft.com/office/powerpoint/2010/main" val="921813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CH"/>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4" name="Segnaposto data 3"/>
          <p:cNvSpPr>
            <a:spLocks noGrp="1"/>
          </p:cNvSpPr>
          <p:nvPr>
            <p:ph type="dt" sz="half" idx="10"/>
          </p:nvPr>
        </p:nvSpPr>
        <p:spPr/>
        <p:txBody>
          <a:bodyPr/>
          <a:lstStyle/>
          <a:p>
            <a:fld id="{19B36C26-750C-4AD2-A9DD-EE92B39FB5AF}" type="datetimeFigureOut">
              <a:rPr lang="it-CH" smtClean="0"/>
              <a:t>22.05.2019</a:t>
            </a:fld>
            <a:endParaRPr lang="it-CH"/>
          </a:p>
        </p:txBody>
      </p:sp>
      <p:sp>
        <p:nvSpPr>
          <p:cNvPr id="5" name="Segnaposto piè di pagina 4"/>
          <p:cNvSpPr>
            <a:spLocks noGrp="1"/>
          </p:cNvSpPr>
          <p:nvPr>
            <p:ph type="ftr" sz="quarter" idx="11"/>
          </p:nvPr>
        </p:nvSpPr>
        <p:spPr/>
        <p:txBody>
          <a:bodyPr/>
          <a:lstStyle/>
          <a:p>
            <a:endParaRPr lang="it-CH"/>
          </a:p>
        </p:txBody>
      </p:sp>
      <p:sp>
        <p:nvSpPr>
          <p:cNvPr id="6" name="Segnaposto numero diapositiva 5"/>
          <p:cNvSpPr>
            <a:spLocks noGrp="1"/>
          </p:cNvSpPr>
          <p:nvPr>
            <p:ph type="sldNum" sz="quarter" idx="12"/>
          </p:nvPr>
        </p:nvSpPr>
        <p:spPr/>
        <p:txBody>
          <a:bodyPr/>
          <a:lstStyle/>
          <a:p>
            <a:fld id="{356850A8-C6AE-4F77-A920-3874BC315B42}" type="slidenum">
              <a:rPr lang="it-CH" smtClean="0"/>
              <a:t>‹N›</a:t>
            </a:fld>
            <a:endParaRPr lang="it-CH"/>
          </a:p>
        </p:txBody>
      </p:sp>
    </p:spTree>
    <p:extLst>
      <p:ext uri="{BB962C8B-B14F-4D97-AF65-F5344CB8AC3E}">
        <p14:creationId xmlns:p14="http://schemas.microsoft.com/office/powerpoint/2010/main" val="390590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CH"/>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4" name="Segnaposto data 3"/>
          <p:cNvSpPr>
            <a:spLocks noGrp="1"/>
          </p:cNvSpPr>
          <p:nvPr>
            <p:ph type="dt" sz="half" idx="10"/>
          </p:nvPr>
        </p:nvSpPr>
        <p:spPr/>
        <p:txBody>
          <a:bodyPr/>
          <a:lstStyle/>
          <a:p>
            <a:fld id="{19B36C26-750C-4AD2-A9DD-EE92B39FB5AF}" type="datetimeFigureOut">
              <a:rPr lang="it-CH" smtClean="0"/>
              <a:t>22.05.2019</a:t>
            </a:fld>
            <a:endParaRPr lang="it-CH"/>
          </a:p>
        </p:txBody>
      </p:sp>
      <p:sp>
        <p:nvSpPr>
          <p:cNvPr id="5" name="Segnaposto piè di pagina 4"/>
          <p:cNvSpPr>
            <a:spLocks noGrp="1"/>
          </p:cNvSpPr>
          <p:nvPr>
            <p:ph type="ftr" sz="quarter" idx="11"/>
          </p:nvPr>
        </p:nvSpPr>
        <p:spPr/>
        <p:txBody>
          <a:bodyPr/>
          <a:lstStyle/>
          <a:p>
            <a:endParaRPr lang="it-CH"/>
          </a:p>
        </p:txBody>
      </p:sp>
      <p:sp>
        <p:nvSpPr>
          <p:cNvPr id="6" name="Segnaposto numero diapositiva 5"/>
          <p:cNvSpPr>
            <a:spLocks noGrp="1"/>
          </p:cNvSpPr>
          <p:nvPr>
            <p:ph type="sldNum" sz="quarter" idx="12"/>
          </p:nvPr>
        </p:nvSpPr>
        <p:spPr/>
        <p:txBody>
          <a:bodyPr/>
          <a:lstStyle/>
          <a:p>
            <a:fld id="{356850A8-C6AE-4F77-A920-3874BC315B42}" type="slidenum">
              <a:rPr lang="it-CH" smtClean="0"/>
              <a:t>‹N›</a:t>
            </a:fld>
            <a:endParaRPr lang="it-CH"/>
          </a:p>
        </p:txBody>
      </p:sp>
    </p:spTree>
    <p:extLst>
      <p:ext uri="{BB962C8B-B14F-4D97-AF65-F5344CB8AC3E}">
        <p14:creationId xmlns:p14="http://schemas.microsoft.com/office/powerpoint/2010/main" val="2440796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CH"/>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9B36C26-750C-4AD2-A9DD-EE92B39FB5AF}" type="datetimeFigureOut">
              <a:rPr lang="it-CH" smtClean="0"/>
              <a:t>22.05.2019</a:t>
            </a:fld>
            <a:endParaRPr lang="it-CH"/>
          </a:p>
        </p:txBody>
      </p:sp>
      <p:sp>
        <p:nvSpPr>
          <p:cNvPr id="5" name="Segnaposto piè di pagina 4"/>
          <p:cNvSpPr>
            <a:spLocks noGrp="1"/>
          </p:cNvSpPr>
          <p:nvPr>
            <p:ph type="ftr" sz="quarter" idx="11"/>
          </p:nvPr>
        </p:nvSpPr>
        <p:spPr/>
        <p:txBody>
          <a:bodyPr/>
          <a:lstStyle/>
          <a:p>
            <a:endParaRPr lang="it-CH"/>
          </a:p>
        </p:txBody>
      </p:sp>
      <p:sp>
        <p:nvSpPr>
          <p:cNvPr id="6" name="Segnaposto numero diapositiva 5"/>
          <p:cNvSpPr>
            <a:spLocks noGrp="1"/>
          </p:cNvSpPr>
          <p:nvPr>
            <p:ph type="sldNum" sz="quarter" idx="12"/>
          </p:nvPr>
        </p:nvSpPr>
        <p:spPr/>
        <p:txBody>
          <a:bodyPr/>
          <a:lstStyle/>
          <a:p>
            <a:fld id="{356850A8-C6AE-4F77-A920-3874BC315B42}" type="slidenum">
              <a:rPr lang="it-CH" smtClean="0"/>
              <a:t>‹N›</a:t>
            </a:fld>
            <a:endParaRPr lang="it-CH"/>
          </a:p>
        </p:txBody>
      </p:sp>
    </p:spTree>
    <p:extLst>
      <p:ext uri="{BB962C8B-B14F-4D97-AF65-F5344CB8AC3E}">
        <p14:creationId xmlns:p14="http://schemas.microsoft.com/office/powerpoint/2010/main" val="1131515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CH"/>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5" name="Segnaposto data 4"/>
          <p:cNvSpPr>
            <a:spLocks noGrp="1"/>
          </p:cNvSpPr>
          <p:nvPr>
            <p:ph type="dt" sz="half" idx="10"/>
          </p:nvPr>
        </p:nvSpPr>
        <p:spPr/>
        <p:txBody>
          <a:bodyPr/>
          <a:lstStyle/>
          <a:p>
            <a:fld id="{19B36C26-750C-4AD2-A9DD-EE92B39FB5AF}" type="datetimeFigureOut">
              <a:rPr lang="it-CH" smtClean="0"/>
              <a:t>22.05.2019</a:t>
            </a:fld>
            <a:endParaRPr lang="it-CH"/>
          </a:p>
        </p:txBody>
      </p:sp>
      <p:sp>
        <p:nvSpPr>
          <p:cNvPr id="6" name="Segnaposto piè di pagina 5"/>
          <p:cNvSpPr>
            <a:spLocks noGrp="1"/>
          </p:cNvSpPr>
          <p:nvPr>
            <p:ph type="ftr" sz="quarter" idx="11"/>
          </p:nvPr>
        </p:nvSpPr>
        <p:spPr/>
        <p:txBody>
          <a:bodyPr/>
          <a:lstStyle/>
          <a:p>
            <a:endParaRPr lang="it-CH"/>
          </a:p>
        </p:txBody>
      </p:sp>
      <p:sp>
        <p:nvSpPr>
          <p:cNvPr id="7" name="Segnaposto numero diapositiva 6"/>
          <p:cNvSpPr>
            <a:spLocks noGrp="1"/>
          </p:cNvSpPr>
          <p:nvPr>
            <p:ph type="sldNum" sz="quarter" idx="12"/>
          </p:nvPr>
        </p:nvSpPr>
        <p:spPr/>
        <p:txBody>
          <a:bodyPr/>
          <a:lstStyle/>
          <a:p>
            <a:fld id="{356850A8-C6AE-4F77-A920-3874BC315B42}" type="slidenum">
              <a:rPr lang="it-CH" smtClean="0"/>
              <a:t>‹N›</a:t>
            </a:fld>
            <a:endParaRPr lang="it-CH"/>
          </a:p>
        </p:txBody>
      </p:sp>
    </p:spTree>
    <p:extLst>
      <p:ext uri="{BB962C8B-B14F-4D97-AF65-F5344CB8AC3E}">
        <p14:creationId xmlns:p14="http://schemas.microsoft.com/office/powerpoint/2010/main" val="2322020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CH"/>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7" name="Segnaposto data 6"/>
          <p:cNvSpPr>
            <a:spLocks noGrp="1"/>
          </p:cNvSpPr>
          <p:nvPr>
            <p:ph type="dt" sz="half" idx="10"/>
          </p:nvPr>
        </p:nvSpPr>
        <p:spPr/>
        <p:txBody>
          <a:bodyPr/>
          <a:lstStyle/>
          <a:p>
            <a:fld id="{19B36C26-750C-4AD2-A9DD-EE92B39FB5AF}" type="datetimeFigureOut">
              <a:rPr lang="it-CH" smtClean="0"/>
              <a:t>22.05.2019</a:t>
            </a:fld>
            <a:endParaRPr lang="it-CH"/>
          </a:p>
        </p:txBody>
      </p:sp>
      <p:sp>
        <p:nvSpPr>
          <p:cNvPr id="8" name="Segnaposto piè di pagina 7"/>
          <p:cNvSpPr>
            <a:spLocks noGrp="1"/>
          </p:cNvSpPr>
          <p:nvPr>
            <p:ph type="ftr" sz="quarter" idx="11"/>
          </p:nvPr>
        </p:nvSpPr>
        <p:spPr/>
        <p:txBody>
          <a:bodyPr/>
          <a:lstStyle/>
          <a:p>
            <a:endParaRPr lang="it-CH"/>
          </a:p>
        </p:txBody>
      </p:sp>
      <p:sp>
        <p:nvSpPr>
          <p:cNvPr id="9" name="Segnaposto numero diapositiva 8"/>
          <p:cNvSpPr>
            <a:spLocks noGrp="1"/>
          </p:cNvSpPr>
          <p:nvPr>
            <p:ph type="sldNum" sz="quarter" idx="12"/>
          </p:nvPr>
        </p:nvSpPr>
        <p:spPr/>
        <p:txBody>
          <a:bodyPr/>
          <a:lstStyle/>
          <a:p>
            <a:fld id="{356850A8-C6AE-4F77-A920-3874BC315B42}" type="slidenum">
              <a:rPr lang="it-CH" smtClean="0"/>
              <a:t>‹N›</a:t>
            </a:fld>
            <a:endParaRPr lang="it-CH"/>
          </a:p>
        </p:txBody>
      </p:sp>
    </p:spTree>
    <p:extLst>
      <p:ext uri="{BB962C8B-B14F-4D97-AF65-F5344CB8AC3E}">
        <p14:creationId xmlns:p14="http://schemas.microsoft.com/office/powerpoint/2010/main" val="4287058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CH"/>
          </a:p>
        </p:txBody>
      </p:sp>
      <p:sp>
        <p:nvSpPr>
          <p:cNvPr id="3" name="Segnaposto data 2"/>
          <p:cNvSpPr>
            <a:spLocks noGrp="1"/>
          </p:cNvSpPr>
          <p:nvPr>
            <p:ph type="dt" sz="half" idx="10"/>
          </p:nvPr>
        </p:nvSpPr>
        <p:spPr/>
        <p:txBody>
          <a:bodyPr/>
          <a:lstStyle/>
          <a:p>
            <a:fld id="{19B36C26-750C-4AD2-A9DD-EE92B39FB5AF}" type="datetimeFigureOut">
              <a:rPr lang="it-CH" smtClean="0"/>
              <a:t>22.05.2019</a:t>
            </a:fld>
            <a:endParaRPr lang="it-CH"/>
          </a:p>
        </p:txBody>
      </p:sp>
      <p:sp>
        <p:nvSpPr>
          <p:cNvPr id="4" name="Segnaposto piè di pagina 3"/>
          <p:cNvSpPr>
            <a:spLocks noGrp="1"/>
          </p:cNvSpPr>
          <p:nvPr>
            <p:ph type="ftr" sz="quarter" idx="11"/>
          </p:nvPr>
        </p:nvSpPr>
        <p:spPr/>
        <p:txBody>
          <a:bodyPr/>
          <a:lstStyle/>
          <a:p>
            <a:endParaRPr lang="it-CH"/>
          </a:p>
        </p:txBody>
      </p:sp>
      <p:sp>
        <p:nvSpPr>
          <p:cNvPr id="5" name="Segnaposto numero diapositiva 4"/>
          <p:cNvSpPr>
            <a:spLocks noGrp="1"/>
          </p:cNvSpPr>
          <p:nvPr>
            <p:ph type="sldNum" sz="quarter" idx="12"/>
          </p:nvPr>
        </p:nvSpPr>
        <p:spPr/>
        <p:txBody>
          <a:bodyPr/>
          <a:lstStyle/>
          <a:p>
            <a:fld id="{356850A8-C6AE-4F77-A920-3874BC315B42}" type="slidenum">
              <a:rPr lang="it-CH" smtClean="0"/>
              <a:t>‹N›</a:t>
            </a:fld>
            <a:endParaRPr lang="it-CH"/>
          </a:p>
        </p:txBody>
      </p:sp>
    </p:spTree>
    <p:extLst>
      <p:ext uri="{BB962C8B-B14F-4D97-AF65-F5344CB8AC3E}">
        <p14:creationId xmlns:p14="http://schemas.microsoft.com/office/powerpoint/2010/main" val="2901878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9B36C26-750C-4AD2-A9DD-EE92B39FB5AF}" type="datetimeFigureOut">
              <a:rPr lang="it-CH" smtClean="0"/>
              <a:t>22.05.2019</a:t>
            </a:fld>
            <a:endParaRPr lang="it-CH"/>
          </a:p>
        </p:txBody>
      </p:sp>
      <p:sp>
        <p:nvSpPr>
          <p:cNvPr id="3" name="Segnaposto piè di pagina 2"/>
          <p:cNvSpPr>
            <a:spLocks noGrp="1"/>
          </p:cNvSpPr>
          <p:nvPr>
            <p:ph type="ftr" sz="quarter" idx="11"/>
          </p:nvPr>
        </p:nvSpPr>
        <p:spPr/>
        <p:txBody>
          <a:bodyPr/>
          <a:lstStyle/>
          <a:p>
            <a:endParaRPr lang="it-CH"/>
          </a:p>
        </p:txBody>
      </p:sp>
      <p:sp>
        <p:nvSpPr>
          <p:cNvPr id="4" name="Segnaposto numero diapositiva 3"/>
          <p:cNvSpPr>
            <a:spLocks noGrp="1"/>
          </p:cNvSpPr>
          <p:nvPr>
            <p:ph type="sldNum" sz="quarter" idx="12"/>
          </p:nvPr>
        </p:nvSpPr>
        <p:spPr/>
        <p:txBody>
          <a:bodyPr/>
          <a:lstStyle/>
          <a:p>
            <a:fld id="{356850A8-C6AE-4F77-A920-3874BC315B42}" type="slidenum">
              <a:rPr lang="it-CH" smtClean="0"/>
              <a:t>‹N›</a:t>
            </a:fld>
            <a:endParaRPr lang="it-CH"/>
          </a:p>
        </p:txBody>
      </p:sp>
    </p:spTree>
    <p:extLst>
      <p:ext uri="{BB962C8B-B14F-4D97-AF65-F5344CB8AC3E}">
        <p14:creationId xmlns:p14="http://schemas.microsoft.com/office/powerpoint/2010/main" val="24621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CH"/>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9B36C26-750C-4AD2-A9DD-EE92B39FB5AF}" type="datetimeFigureOut">
              <a:rPr lang="it-CH" smtClean="0"/>
              <a:t>22.05.2019</a:t>
            </a:fld>
            <a:endParaRPr lang="it-CH"/>
          </a:p>
        </p:txBody>
      </p:sp>
      <p:sp>
        <p:nvSpPr>
          <p:cNvPr id="6" name="Segnaposto piè di pagina 5"/>
          <p:cNvSpPr>
            <a:spLocks noGrp="1"/>
          </p:cNvSpPr>
          <p:nvPr>
            <p:ph type="ftr" sz="quarter" idx="11"/>
          </p:nvPr>
        </p:nvSpPr>
        <p:spPr/>
        <p:txBody>
          <a:bodyPr/>
          <a:lstStyle/>
          <a:p>
            <a:endParaRPr lang="it-CH"/>
          </a:p>
        </p:txBody>
      </p:sp>
      <p:sp>
        <p:nvSpPr>
          <p:cNvPr id="7" name="Segnaposto numero diapositiva 6"/>
          <p:cNvSpPr>
            <a:spLocks noGrp="1"/>
          </p:cNvSpPr>
          <p:nvPr>
            <p:ph type="sldNum" sz="quarter" idx="12"/>
          </p:nvPr>
        </p:nvSpPr>
        <p:spPr/>
        <p:txBody>
          <a:bodyPr/>
          <a:lstStyle/>
          <a:p>
            <a:fld id="{356850A8-C6AE-4F77-A920-3874BC315B42}" type="slidenum">
              <a:rPr lang="it-CH" smtClean="0"/>
              <a:t>‹N›</a:t>
            </a:fld>
            <a:endParaRPr lang="it-CH"/>
          </a:p>
        </p:txBody>
      </p:sp>
    </p:spTree>
    <p:extLst>
      <p:ext uri="{BB962C8B-B14F-4D97-AF65-F5344CB8AC3E}">
        <p14:creationId xmlns:p14="http://schemas.microsoft.com/office/powerpoint/2010/main" val="4097403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CH"/>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CH"/>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9B36C26-750C-4AD2-A9DD-EE92B39FB5AF}" type="datetimeFigureOut">
              <a:rPr lang="it-CH" smtClean="0"/>
              <a:t>22.05.2019</a:t>
            </a:fld>
            <a:endParaRPr lang="it-CH"/>
          </a:p>
        </p:txBody>
      </p:sp>
      <p:sp>
        <p:nvSpPr>
          <p:cNvPr id="6" name="Segnaposto piè di pagina 5"/>
          <p:cNvSpPr>
            <a:spLocks noGrp="1"/>
          </p:cNvSpPr>
          <p:nvPr>
            <p:ph type="ftr" sz="quarter" idx="11"/>
          </p:nvPr>
        </p:nvSpPr>
        <p:spPr/>
        <p:txBody>
          <a:bodyPr/>
          <a:lstStyle/>
          <a:p>
            <a:endParaRPr lang="it-CH"/>
          </a:p>
        </p:txBody>
      </p:sp>
      <p:sp>
        <p:nvSpPr>
          <p:cNvPr id="7" name="Segnaposto numero diapositiva 6"/>
          <p:cNvSpPr>
            <a:spLocks noGrp="1"/>
          </p:cNvSpPr>
          <p:nvPr>
            <p:ph type="sldNum" sz="quarter" idx="12"/>
          </p:nvPr>
        </p:nvSpPr>
        <p:spPr/>
        <p:txBody>
          <a:bodyPr/>
          <a:lstStyle/>
          <a:p>
            <a:fld id="{356850A8-C6AE-4F77-A920-3874BC315B42}" type="slidenum">
              <a:rPr lang="it-CH" smtClean="0"/>
              <a:t>‹N›</a:t>
            </a:fld>
            <a:endParaRPr lang="it-CH"/>
          </a:p>
        </p:txBody>
      </p:sp>
    </p:spTree>
    <p:extLst>
      <p:ext uri="{BB962C8B-B14F-4D97-AF65-F5344CB8AC3E}">
        <p14:creationId xmlns:p14="http://schemas.microsoft.com/office/powerpoint/2010/main" val="2670704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CH"/>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B36C26-750C-4AD2-A9DD-EE92B39FB5AF}" type="datetimeFigureOut">
              <a:rPr lang="it-CH" smtClean="0"/>
              <a:t>22.05.2019</a:t>
            </a:fld>
            <a:endParaRPr lang="it-CH"/>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CH"/>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850A8-C6AE-4F77-A920-3874BC315B42}" type="slidenum">
              <a:rPr lang="it-CH" smtClean="0"/>
              <a:t>‹N›</a:t>
            </a:fld>
            <a:endParaRPr lang="it-CH"/>
          </a:p>
        </p:txBody>
      </p:sp>
    </p:spTree>
    <p:extLst>
      <p:ext uri="{BB962C8B-B14F-4D97-AF65-F5344CB8AC3E}">
        <p14:creationId xmlns:p14="http://schemas.microsoft.com/office/powerpoint/2010/main" val="1714004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a:xfrm>
            <a:off x="2772220" y="742887"/>
            <a:ext cx="6400800" cy="1752600"/>
          </a:xfrm>
        </p:spPr>
        <p:txBody>
          <a:bodyPr>
            <a:normAutofit lnSpcReduction="10000"/>
          </a:bodyPr>
          <a:lstStyle/>
          <a:p>
            <a:pPr eaLnBrk="1" hangingPunct="1"/>
            <a:r>
              <a:rPr lang="it-CH" altLang="it-CH" sz="5400" dirty="0"/>
              <a:t>STSN</a:t>
            </a:r>
          </a:p>
          <a:p>
            <a:pPr eaLnBrk="1" hangingPunct="1"/>
            <a:r>
              <a:rPr lang="it-CH" altLang="it-CH" sz="3200" dirty="0" err="1" smtClean="0"/>
              <a:t>Programme</a:t>
            </a:r>
            <a:r>
              <a:rPr lang="it-CH" altLang="it-CH" sz="3200" dirty="0" smtClean="0"/>
              <a:t> d’</a:t>
            </a:r>
            <a:r>
              <a:rPr lang="it-CH" altLang="it-CH" sz="3200" dirty="0" err="1" smtClean="0"/>
              <a:t>activités</a:t>
            </a:r>
            <a:endParaRPr lang="it-CH" altLang="it-CH" sz="3200" dirty="0" smtClean="0"/>
          </a:p>
          <a:p>
            <a:pPr eaLnBrk="1" hangingPunct="1"/>
            <a:r>
              <a:rPr lang="it-CH" altLang="it-CH" sz="2000" dirty="0" smtClean="0"/>
              <a:t>Berne – SCNAT – 23.05.2019 </a:t>
            </a:r>
            <a:endParaRPr lang="it-IT" altLang="it-CH" sz="2000" dirty="0"/>
          </a:p>
        </p:txBody>
      </p:sp>
      <p:pic>
        <p:nvPicPr>
          <p:cNvPr id="16388"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6138" y="5076825"/>
            <a:ext cx="325120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7588" y="3141663"/>
            <a:ext cx="76200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495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CH"/>
          </a:p>
        </p:txBody>
      </p:sp>
      <p:sp>
        <p:nvSpPr>
          <p:cNvPr id="3" name="Segnaposto immagine 2"/>
          <p:cNvSpPr>
            <a:spLocks noGrp="1"/>
          </p:cNvSpPr>
          <p:nvPr>
            <p:ph type="pic" idx="1"/>
          </p:nvPr>
        </p:nvSpPr>
        <p:spPr/>
      </p:sp>
      <p:sp>
        <p:nvSpPr>
          <p:cNvPr id="4" name="Segnaposto testo 3"/>
          <p:cNvSpPr>
            <a:spLocks noGrp="1"/>
          </p:cNvSpPr>
          <p:nvPr>
            <p:ph type="body" sz="half" idx="2"/>
          </p:nvPr>
        </p:nvSpPr>
        <p:spPr/>
        <p:txBody>
          <a:bodyPr/>
          <a:lstStyle/>
          <a:p>
            <a:endParaRPr lang="it-CH"/>
          </a:p>
        </p:txBody>
      </p:sp>
      <p:pic>
        <p:nvPicPr>
          <p:cNvPr id="5" name="Picture 7"/>
          <p:cNvPicPr>
            <a:picLocks noChangeAspect="1"/>
          </p:cNvPicPr>
          <p:nvPr/>
        </p:nvPicPr>
        <p:blipFill rotWithShape="1">
          <a:blip r:embed="rId2"/>
          <a:srcRect r="1120"/>
          <a:stretch/>
        </p:blipFill>
        <p:spPr>
          <a:xfrm>
            <a:off x="499873" y="349845"/>
            <a:ext cx="10838688" cy="6379380"/>
          </a:xfrm>
          <a:prstGeom prst="rect">
            <a:avLst/>
          </a:prstGeom>
        </p:spPr>
      </p:pic>
    </p:spTree>
    <p:extLst>
      <p:ext uri="{BB962C8B-B14F-4D97-AF65-F5344CB8AC3E}">
        <p14:creationId xmlns:p14="http://schemas.microsoft.com/office/powerpoint/2010/main" val="10573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ttangolo 1"/>
          <p:cNvSpPr/>
          <p:nvPr/>
        </p:nvSpPr>
        <p:spPr>
          <a:xfrm>
            <a:off x="762272" y="243973"/>
            <a:ext cx="2293769" cy="707886"/>
          </a:xfrm>
          <a:prstGeom prst="rect">
            <a:avLst/>
          </a:prstGeom>
        </p:spPr>
        <p:txBody>
          <a:bodyPr wrap="none">
            <a:spAutoFit/>
          </a:bodyPr>
          <a:lstStyle/>
          <a:p>
            <a:r>
              <a:rPr lang="it-CH" sz="4000" b="1" dirty="0" err="1" smtClean="0">
                <a:solidFill>
                  <a:srgbClr val="FF99CC"/>
                </a:solidFill>
                <a:latin typeface="+mj-lt"/>
                <a:ea typeface="+mj-ea"/>
                <a:cs typeface="+mj-cs"/>
              </a:rPr>
              <a:t>Excursions</a:t>
            </a:r>
            <a:endParaRPr lang="it-CH" sz="4000" b="1" dirty="0">
              <a:solidFill>
                <a:srgbClr val="FF99CC"/>
              </a:solidFill>
              <a:latin typeface="+mj-lt"/>
              <a:ea typeface="+mj-ea"/>
              <a:cs typeface="+mj-cs"/>
            </a:endParaRPr>
          </a:p>
        </p:txBody>
      </p:sp>
      <p:sp>
        <p:nvSpPr>
          <p:cNvPr id="7" name="CasellaDiTesto 6"/>
          <p:cNvSpPr txBox="1"/>
          <p:nvPr/>
        </p:nvSpPr>
        <p:spPr>
          <a:xfrm>
            <a:off x="762272" y="951859"/>
            <a:ext cx="9853689" cy="5478423"/>
          </a:xfrm>
          <a:prstGeom prst="rect">
            <a:avLst/>
          </a:prstGeom>
          <a:solidFill>
            <a:schemeClr val="bg1">
              <a:lumMod val="95000"/>
              <a:alpha val="30000"/>
            </a:schemeClr>
          </a:solidFill>
        </p:spPr>
        <p:txBody>
          <a:bodyPr wrap="square" rtlCol="0">
            <a:spAutoFit/>
          </a:bodyPr>
          <a:lstStyle/>
          <a:p>
            <a:endParaRPr lang="it-IT" sz="1600" b="1" dirty="0" smtClean="0">
              <a:solidFill>
                <a:sysClr val="windowText" lastClr="000000"/>
              </a:solidFill>
            </a:endParaRPr>
          </a:p>
          <a:p>
            <a:r>
              <a:rPr lang="it-IT" sz="2400" b="1" dirty="0" smtClean="0">
                <a:solidFill>
                  <a:sysClr val="windowText" lastClr="000000"/>
                </a:solidFill>
              </a:rPr>
              <a:t>Parate nuziali del fagiano di monte</a:t>
            </a:r>
          </a:p>
          <a:p>
            <a:r>
              <a:rPr lang="it-IT" dirty="0" smtClean="0">
                <a:solidFill>
                  <a:sysClr val="windowText" lastClr="000000"/>
                </a:solidFill>
              </a:rPr>
              <a:t>En </a:t>
            </a:r>
            <a:r>
              <a:rPr lang="it-IT" dirty="0" err="1" smtClean="0">
                <a:solidFill>
                  <a:sysClr val="windowText" lastClr="000000"/>
                </a:solidFill>
              </a:rPr>
              <a:t>collaboration</a:t>
            </a:r>
            <a:r>
              <a:rPr lang="it-IT" dirty="0" smtClean="0">
                <a:solidFill>
                  <a:sysClr val="windowText" lastClr="000000"/>
                </a:solidFill>
              </a:rPr>
              <a:t> </a:t>
            </a:r>
            <a:r>
              <a:rPr lang="it-IT" dirty="0" err="1" smtClean="0">
                <a:solidFill>
                  <a:sysClr val="windowText" lastClr="000000"/>
                </a:solidFill>
              </a:rPr>
              <a:t>avec</a:t>
            </a:r>
            <a:r>
              <a:rPr lang="it-IT" dirty="0" smtClean="0">
                <a:solidFill>
                  <a:sysClr val="windowText" lastClr="000000"/>
                </a:solidFill>
              </a:rPr>
              <a:t> Pro </a:t>
            </a:r>
            <a:r>
              <a:rPr lang="it-IT" dirty="0">
                <a:solidFill>
                  <a:sysClr val="windowText" lastClr="000000"/>
                </a:solidFill>
              </a:rPr>
              <a:t>Natura, </a:t>
            </a:r>
            <a:r>
              <a:rPr lang="it-IT" dirty="0" smtClean="0">
                <a:solidFill>
                  <a:sysClr val="windowText" lastClr="000000"/>
                </a:solidFill>
              </a:rPr>
              <a:t>19 mai 2018</a:t>
            </a:r>
          </a:p>
          <a:p>
            <a:endParaRPr lang="it-IT" sz="1600" dirty="0" smtClean="0">
              <a:solidFill>
                <a:sysClr val="windowText" lastClr="000000"/>
              </a:solidFill>
            </a:endParaRPr>
          </a:p>
          <a:p>
            <a:r>
              <a:rPr lang="it-IT" sz="2400" b="1" dirty="0" err="1" smtClean="0">
                <a:solidFill>
                  <a:sysClr val="windowText" lastClr="000000"/>
                </a:solidFill>
              </a:rPr>
              <a:t>Greina</a:t>
            </a:r>
            <a:r>
              <a:rPr lang="it-IT" sz="2400" b="1" dirty="0" smtClean="0">
                <a:solidFill>
                  <a:sysClr val="windowText" lastClr="000000"/>
                </a:solidFill>
              </a:rPr>
              <a:t> </a:t>
            </a:r>
            <a:r>
              <a:rPr lang="it-IT" sz="2400" b="1" dirty="0" err="1">
                <a:solidFill>
                  <a:sysClr val="windowText" lastClr="000000"/>
                </a:solidFill>
              </a:rPr>
              <a:t>mon</a:t>
            </a:r>
            <a:r>
              <a:rPr lang="it-IT" sz="2400" b="1" dirty="0">
                <a:solidFill>
                  <a:sysClr val="windowText" lastClr="000000"/>
                </a:solidFill>
              </a:rPr>
              <a:t> </a:t>
            </a:r>
            <a:r>
              <a:rPr lang="it-IT" sz="2400" b="1" dirty="0" err="1">
                <a:solidFill>
                  <a:sysClr val="windowText" lastClr="000000"/>
                </a:solidFill>
              </a:rPr>
              <a:t>amour</a:t>
            </a:r>
            <a:r>
              <a:rPr lang="it-IT" sz="2400" b="1" dirty="0">
                <a:solidFill>
                  <a:sysClr val="windowText" lastClr="000000"/>
                </a:solidFill>
              </a:rPr>
              <a:t> – i segreti svelati dall’altipiano delle meraviglie </a:t>
            </a:r>
          </a:p>
          <a:p>
            <a:r>
              <a:rPr lang="it-IT" dirty="0" smtClean="0">
                <a:solidFill>
                  <a:sysClr val="windowText" lastClr="000000"/>
                </a:solidFill>
              </a:rPr>
              <a:t>Val </a:t>
            </a:r>
            <a:r>
              <a:rPr lang="it-IT" dirty="0" err="1" smtClean="0">
                <a:solidFill>
                  <a:sysClr val="windowText" lastClr="000000"/>
                </a:solidFill>
              </a:rPr>
              <a:t>Scaradra</a:t>
            </a:r>
            <a:r>
              <a:rPr lang="it-IT" dirty="0" smtClean="0">
                <a:solidFill>
                  <a:sysClr val="windowText" lastClr="000000"/>
                </a:solidFill>
              </a:rPr>
              <a:t>, 22 </a:t>
            </a:r>
            <a:r>
              <a:rPr lang="it-IT" dirty="0" err="1" smtClean="0">
                <a:solidFill>
                  <a:sysClr val="windowText" lastClr="000000"/>
                </a:solidFill>
              </a:rPr>
              <a:t>juillet</a:t>
            </a:r>
            <a:r>
              <a:rPr lang="it-IT" dirty="0" smtClean="0">
                <a:solidFill>
                  <a:sysClr val="windowText" lastClr="000000"/>
                </a:solidFill>
              </a:rPr>
              <a:t> 2018</a:t>
            </a:r>
          </a:p>
          <a:p>
            <a:endParaRPr lang="it-IT" sz="1600" dirty="0" smtClean="0">
              <a:solidFill>
                <a:sysClr val="windowText" lastClr="000000"/>
              </a:solidFill>
            </a:endParaRPr>
          </a:p>
          <a:p>
            <a:r>
              <a:rPr lang="it-IT" sz="2400" b="1" dirty="0">
                <a:solidFill>
                  <a:sysClr val="windowText" lastClr="000000"/>
                </a:solidFill>
              </a:rPr>
              <a:t>Il bramito del re</a:t>
            </a:r>
          </a:p>
          <a:p>
            <a:r>
              <a:rPr lang="it-IT" dirty="0">
                <a:solidFill>
                  <a:sysClr val="windowText" lastClr="000000"/>
                </a:solidFill>
              </a:rPr>
              <a:t>En </a:t>
            </a:r>
            <a:r>
              <a:rPr lang="it-IT" dirty="0" err="1">
                <a:solidFill>
                  <a:sysClr val="windowText" lastClr="000000"/>
                </a:solidFill>
              </a:rPr>
              <a:t>collaboration</a:t>
            </a:r>
            <a:r>
              <a:rPr lang="it-IT" dirty="0">
                <a:solidFill>
                  <a:sysClr val="windowText" lastClr="000000"/>
                </a:solidFill>
              </a:rPr>
              <a:t> </a:t>
            </a:r>
            <a:r>
              <a:rPr lang="it-IT" dirty="0" err="1">
                <a:solidFill>
                  <a:sysClr val="windowText" lastClr="000000"/>
                </a:solidFill>
              </a:rPr>
              <a:t>avec</a:t>
            </a:r>
            <a:r>
              <a:rPr lang="it-IT" dirty="0">
                <a:solidFill>
                  <a:sysClr val="windowText" lastClr="000000"/>
                </a:solidFill>
              </a:rPr>
              <a:t> Pro Natura, </a:t>
            </a:r>
            <a:r>
              <a:rPr lang="it-IT" dirty="0" smtClean="0">
                <a:solidFill>
                  <a:sysClr val="windowText" lastClr="000000"/>
                </a:solidFill>
              </a:rPr>
              <a:t>23 et 30 </a:t>
            </a:r>
            <a:r>
              <a:rPr lang="it-IT" dirty="0" err="1" smtClean="0">
                <a:solidFill>
                  <a:sysClr val="windowText" lastClr="000000"/>
                </a:solidFill>
              </a:rPr>
              <a:t>septembre</a:t>
            </a:r>
            <a:r>
              <a:rPr lang="it-IT" dirty="0" smtClean="0">
                <a:solidFill>
                  <a:sysClr val="windowText" lastClr="000000"/>
                </a:solidFill>
              </a:rPr>
              <a:t> 2018</a:t>
            </a:r>
          </a:p>
          <a:p>
            <a:endParaRPr lang="it-IT" sz="1600" dirty="0" smtClean="0">
              <a:solidFill>
                <a:sysClr val="windowText" lastClr="000000"/>
              </a:solidFill>
            </a:endParaRPr>
          </a:p>
          <a:p>
            <a:r>
              <a:rPr lang="it-IT" sz="2400" b="1" dirty="0">
                <a:solidFill>
                  <a:sysClr val="windowText" lastClr="000000"/>
                </a:solidFill>
              </a:rPr>
              <a:t>Riproduzione delle piante – i frutti</a:t>
            </a:r>
          </a:p>
          <a:p>
            <a:r>
              <a:rPr lang="it-IT" dirty="0" smtClean="0">
                <a:solidFill>
                  <a:sysClr val="windowText" lastClr="000000"/>
                </a:solidFill>
              </a:rPr>
              <a:t>Delta </a:t>
            </a:r>
            <a:r>
              <a:rPr lang="it-IT" dirty="0" err="1" smtClean="0">
                <a:solidFill>
                  <a:sysClr val="windowText" lastClr="000000"/>
                </a:solidFill>
              </a:rPr>
              <a:t>Maggia</a:t>
            </a:r>
            <a:r>
              <a:rPr lang="it-IT" dirty="0" smtClean="0">
                <a:solidFill>
                  <a:sysClr val="windowText" lastClr="000000"/>
                </a:solidFill>
              </a:rPr>
              <a:t> et Terre di Pedemonte, 29 </a:t>
            </a:r>
            <a:r>
              <a:rPr lang="it-IT" dirty="0" err="1" smtClean="0">
                <a:solidFill>
                  <a:sysClr val="windowText" lastClr="000000"/>
                </a:solidFill>
              </a:rPr>
              <a:t>septembre</a:t>
            </a:r>
            <a:r>
              <a:rPr lang="it-IT" dirty="0" smtClean="0">
                <a:solidFill>
                  <a:sysClr val="windowText" lastClr="000000"/>
                </a:solidFill>
              </a:rPr>
              <a:t> 2018</a:t>
            </a:r>
          </a:p>
          <a:p>
            <a:endParaRPr lang="it-IT" sz="1600" dirty="0">
              <a:solidFill>
                <a:sysClr val="windowText" lastClr="000000"/>
              </a:solidFill>
            </a:endParaRPr>
          </a:p>
          <a:p>
            <a:r>
              <a:rPr lang="it-IT" sz="2400" b="1" dirty="0">
                <a:solidFill>
                  <a:sysClr val="windowText" lastClr="000000"/>
                </a:solidFill>
              </a:rPr>
              <a:t>Corso: Riproduzione delle piante – i fiori delle Isole</a:t>
            </a:r>
          </a:p>
          <a:p>
            <a:r>
              <a:rPr lang="it-IT" dirty="0" smtClean="0">
                <a:solidFill>
                  <a:sysClr val="windowText" lastClr="000000"/>
                </a:solidFill>
              </a:rPr>
              <a:t>En </a:t>
            </a:r>
            <a:r>
              <a:rPr lang="it-IT" dirty="0" err="1" smtClean="0">
                <a:solidFill>
                  <a:sysClr val="windowText" lastClr="000000"/>
                </a:solidFill>
              </a:rPr>
              <a:t>collaboration</a:t>
            </a:r>
            <a:r>
              <a:rPr lang="it-IT" dirty="0" smtClean="0">
                <a:solidFill>
                  <a:sysClr val="windowText" lastClr="000000"/>
                </a:solidFill>
              </a:rPr>
              <a:t> </a:t>
            </a:r>
            <a:r>
              <a:rPr lang="it-IT" dirty="0" err="1" smtClean="0">
                <a:solidFill>
                  <a:sysClr val="windowText" lastClr="000000"/>
                </a:solidFill>
              </a:rPr>
              <a:t>avec</a:t>
            </a:r>
            <a:r>
              <a:rPr lang="it-IT" dirty="0" smtClean="0">
                <a:solidFill>
                  <a:sysClr val="windowText" lastClr="000000"/>
                </a:solidFill>
              </a:rPr>
              <a:t> la </a:t>
            </a:r>
            <a:r>
              <a:rPr lang="it-IT" dirty="0">
                <a:solidFill>
                  <a:sysClr val="windowText" lastClr="000000"/>
                </a:solidFill>
              </a:rPr>
              <a:t>SBT, </a:t>
            </a:r>
            <a:r>
              <a:rPr lang="it-IT" dirty="0" err="1">
                <a:solidFill>
                  <a:sysClr val="windowText" lastClr="000000"/>
                </a:solidFill>
              </a:rPr>
              <a:t>Î</a:t>
            </a:r>
            <a:r>
              <a:rPr lang="it-IT" dirty="0" err="1" smtClean="0">
                <a:solidFill>
                  <a:sysClr val="windowText" lastClr="000000"/>
                </a:solidFill>
              </a:rPr>
              <a:t>les</a:t>
            </a:r>
            <a:r>
              <a:rPr lang="it-IT" dirty="0" smtClean="0">
                <a:solidFill>
                  <a:sysClr val="windowText" lastClr="000000"/>
                </a:solidFill>
              </a:rPr>
              <a:t> de Brissago</a:t>
            </a:r>
            <a:r>
              <a:rPr lang="it-IT" dirty="0">
                <a:solidFill>
                  <a:sysClr val="windowText" lastClr="000000"/>
                </a:solidFill>
              </a:rPr>
              <a:t>, 5 </a:t>
            </a:r>
            <a:r>
              <a:rPr lang="it-IT" dirty="0" smtClean="0">
                <a:solidFill>
                  <a:sysClr val="windowText" lastClr="000000"/>
                </a:solidFill>
              </a:rPr>
              <a:t>mai 2018</a:t>
            </a:r>
          </a:p>
          <a:p>
            <a:endParaRPr lang="it-IT" dirty="0" smtClean="0">
              <a:solidFill>
                <a:sysClr val="windowText" lastClr="000000"/>
              </a:solidFill>
            </a:endParaRPr>
          </a:p>
          <a:p>
            <a:r>
              <a:rPr lang="it-IT" sz="2400" b="1" dirty="0"/>
              <a:t>Alla scoperta del progetto del Parco nazionale del locarnese</a:t>
            </a:r>
          </a:p>
          <a:p>
            <a:r>
              <a:rPr lang="it-IT" dirty="0" smtClean="0"/>
              <a:t>En </a:t>
            </a:r>
            <a:r>
              <a:rPr lang="it-IT" dirty="0" err="1" smtClean="0"/>
              <a:t>collaboration</a:t>
            </a:r>
            <a:r>
              <a:rPr lang="it-IT" dirty="0" smtClean="0"/>
              <a:t> </a:t>
            </a:r>
            <a:r>
              <a:rPr lang="it-IT" dirty="0" err="1" smtClean="0"/>
              <a:t>avec</a:t>
            </a:r>
            <a:r>
              <a:rPr lang="it-IT" dirty="0" smtClean="0"/>
              <a:t> le PNL et </a:t>
            </a:r>
            <a:r>
              <a:rPr lang="it-IT" dirty="0"/>
              <a:t>la </a:t>
            </a:r>
            <a:r>
              <a:rPr lang="it-IT" dirty="0" err="1"/>
              <a:t>Murithienne</a:t>
            </a:r>
            <a:r>
              <a:rPr lang="it-IT" dirty="0"/>
              <a:t>, </a:t>
            </a:r>
            <a:r>
              <a:rPr lang="it-IT" dirty="0" smtClean="0"/>
              <a:t>weekend </a:t>
            </a:r>
            <a:r>
              <a:rPr lang="it-IT" dirty="0"/>
              <a:t>7-8 </a:t>
            </a:r>
            <a:r>
              <a:rPr lang="it-IT" dirty="0" err="1" smtClean="0"/>
              <a:t>juillet</a:t>
            </a:r>
            <a:r>
              <a:rPr lang="it-IT" dirty="0" smtClean="0"/>
              <a:t> 2018</a:t>
            </a:r>
            <a:endParaRPr lang="it-IT" sz="2800" dirty="0" smtClean="0">
              <a:solidFill>
                <a:sysClr val="windowText" lastClr="000000"/>
              </a:solidFill>
            </a:endParaRPr>
          </a:p>
        </p:txBody>
      </p:sp>
    </p:spTree>
    <p:extLst>
      <p:ext uri="{BB962C8B-B14F-4D97-AF65-F5344CB8AC3E}">
        <p14:creationId xmlns:p14="http://schemas.microsoft.com/office/powerpoint/2010/main" val="206989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olo 1"/>
          <p:cNvSpPr txBox="1">
            <a:spLocks/>
          </p:cNvSpPr>
          <p:nvPr/>
        </p:nvSpPr>
        <p:spPr>
          <a:xfrm>
            <a:off x="725696" y="177469"/>
            <a:ext cx="9558043" cy="110325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fr-CH" sz="4000" b="1" dirty="0" smtClean="0">
                <a:solidFill>
                  <a:srgbClr val="FF99CC"/>
                </a:solidFill>
              </a:rPr>
              <a:t>Autres soirées publiques</a:t>
            </a:r>
            <a:endParaRPr lang="it-CH" sz="2800" b="1" dirty="0">
              <a:solidFill>
                <a:srgbClr val="FF99CC"/>
              </a:solidFill>
            </a:endParaRPr>
          </a:p>
        </p:txBody>
      </p:sp>
      <p:sp>
        <p:nvSpPr>
          <p:cNvPr id="6" name="CasellaDiTesto 5"/>
          <p:cNvSpPr txBox="1"/>
          <p:nvPr/>
        </p:nvSpPr>
        <p:spPr>
          <a:xfrm>
            <a:off x="349677" y="1819305"/>
            <a:ext cx="11637884" cy="4539704"/>
          </a:xfrm>
          <a:prstGeom prst="rect">
            <a:avLst/>
          </a:prstGeom>
          <a:solidFill>
            <a:schemeClr val="tx1">
              <a:alpha val="30000"/>
            </a:schemeClr>
          </a:solidFill>
        </p:spPr>
        <p:txBody>
          <a:bodyPr wrap="square" rtlCol="0">
            <a:spAutoFit/>
          </a:bodyPr>
          <a:lstStyle/>
          <a:p>
            <a:r>
              <a:rPr lang="it-IT" sz="2800" b="1" dirty="0">
                <a:solidFill>
                  <a:schemeClr val="bg1"/>
                </a:solidFill>
              </a:rPr>
              <a:t>Apriamo lo scrigno: quali occasioni </a:t>
            </a:r>
            <a:r>
              <a:rPr lang="it-IT" sz="2800" b="1" dirty="0" smtClean="0">
                <a:solidFill>
                  <a:schemeClr val="bg1"/>
                </a:solidFill>
              </a:rPr>
              <a:t>si </a:t>
            </a:r>
            <a:r>
              <a:rPr lang="it-IT" sz="2800" b="1" dirty="0">
                <a:solidFill>
                  <a:schemeClr val="bg1"/>
                </a:solidFill>
              </a:rPr>
              <a:t>celano nel Parco Nazionale del Locarnese? </a:t>
            </a:r>
            <a:endParaRPr lang="it-IT" sz="2800" b="1" dirty="0" smtClean="0">
              <a:solidFill>
                <a:schemeClr val="bg1"/>
              </a:solidFill>
            </a:endParaRPr>
          </a:p>
          <a:p>
            <a:r>
              <a:rPr lang="it-IT" sz="2000" dirty="0" smtClean="0">
                <a:solidFill>
                  <a:schemeClr val="bg1"/>
                </a:solidFill>
              </a:rPr>
              <a:t>En </a:t>
            </a:r>
            <a:r>
              <a:rPr lang="it-IT" sz="2000" dirty="0" err="1" smtClean="0">
                <a:solidFill>
                  <a:schemeClr val="bg1"/>
                </a:solidFill>
              </a:rPr>
              <a:t>collaboration</a:t>
            </a:r>
            <a:r>
              <a:rPr lang="it-IT" sz="2000" dirty="0" smtClean="0">
                <a:solidFill>
                  <a:schemeClr val="bg1"/>
                </a:solidFill>
              </a:rPr>
              <a:t> </a:t>
            </a:r>
            <a:r>
              <a:rPr lang="it-IT" sz="2000" dirty="0" err="1" smtClean="0">
                <a:solidFill>
                  <a:schemeClr val="bg1"/>
                </a:solidFill>
              </a:rPr>
              <a:t>avec</a:t>
            </a:r>
            <a:r>
              <a:rPr lang="it-IT" sz="2000" dirty="0" smtClean="0">
                <a:solidFill>
                  <a:schemeClr val="bg1"/>
                </a:solidFill>
              </a:rPr>
              <a:t> le PNL, Ascona, 26 </a:t>
            </a:r>
            <a:r>
              <a:rPr lang="it-IT" sz="2000" dirty="0" err="1" smtClean="0">
                <a:solidFill>
                  <a:schemeClr val="bg1"/>
                </a:solidFill>
              </a:rPr>
              <a:t>avril</a:t>
            </a:r>
            <a:r>
              <a:rPr lang="it-IT" sz="2000" dirty="0" smtClean="0">
                <a:solidFill>
                  <a:schemeClr val="bg1"/>
                </a:solidFill>
              </a:rPr>
              <a:t> 2018</a:t>
            </a:r>
          </a:p>
          <a:p>
            <a:endParaRPr lang="it-CH" sz="2000" dirty="0">
              <a:solidFill>
                <a:schemeClr val="bg1"/>
              </a:solidFill>
            </a:endParaRPr>
          </a:p>
          <a:p>
            <a:endParaRPr lang="it-CH" sz="2000" dirty="0">
              <a:solidFill>
                <a:schemeClr val="bg1"/>
              </a:solidFill>
            </a:endParaRPr>
          </a:p>
          <a:p>
            <a:r>
              <a:rPr lang="de-CH" sz="2800" b="1" dirty="0" err="1">
                <a:solidFill>
                  <a:schemeClr val="bg1"/>
                </a:solidFill>
              </a:rPr>
              <a:t>Firögna</a:t>
            </a:r>
            <a:r>
              <a:rPr lang="de-CH" sz="2800" b="1" dirty="0">
                <a:solidFill>
                  <a:schemeClr val="bg1"/>
                </a:solidFill>
              </a:rPr>
              <a:t> </a:t>
            </a:r>
            <a:r>
              <a:rPr lang="de-CH" sz="2800" b="1" dirty="0" err="1" smtClean="0">
                <a:solidFill>
                  <a:schemeClr val="bg1"/>
                </a:solidFill>
              </a:rPr>
              <a:t>scientifica</a:t>
            </a:r>
            <a:r>
              <a:rPr lang="de-CH" sz="2800" b="1" dirty="0" smtClean="0">
                <a:solidFill>
                  <a:schemeClr val="bg1"/>
                </a:solidFill>
              </a:rPr>
              <a:t> – La </a:t>
            </a:r>
            <a:r>
              <a:rPr lang="de-CH" sz="2800" b="1" dirty="0" err="1" smtClean="0">
                <a:solidFill>
                  <a:schemeClr val="bg1"/>
                </a:solidFill>
              </a:rPr>
              <a:t>Greina</a:t>
            </a:r>
            <a:endParaRPr lang="de-CH" sz="2800" b="1" dirty="0" smtClean="0">
              <a:solidFill>
                <a:schemeClr val="bg1"/>
              </a:solidFill>
            </a:endParaRPr>
          </a:p>
          <a:p>
            <a:r>
              <a:rPr lang="it-IT" sz="2000" dirty="0">
                <a:solidFill>
                  <a:schemeClr val="bg1"/>
                </a:solidFill>
              </a:rPr>
              <a:t>En </a:t>
            </a:r>
            <a:r>
              <a:rPr lang="it-IT" sz="2000" dirty="0" err="1">
                <a:solidFill>
                  <a:schemeClr val="bg1"/>
                </a:solidFill>
              </a:rPr>
              <a:t>collaboration</a:t>
            </a:r>
            <a:r>
              <a:rPr lang="it-IT" sz="2000" dirty="0">
                <a:solidFill>
                  <a:schemeClr val="bg1"/>
                </a:solidFill>
              </a:rPr>
              <a:t> </a:t>
            </a:r>
            <a:r>
              <a:rPr lang="it-IT" sz="2000" dirty="0" err="1">
                <a:solidFill>
                  <a:schemeClr val="bg1"/>
                </a:solidFill>
              </a:rPr>
              <a:t>avec</a:t>
            </a:r>
            <a:r>
              <a:rPr lang="it-IT" sz="2000" dirty="0">
                <a:solidFill>
                  <a:schemeClr val="bg1"/>
                </a:solidFill>
              </a:rPr>
              <a:t> </a:t>
            </a:r>
            <a:r>
              <a:rPr lang="de-CH" sz="2000" dirty="0" smtClean="0">
                <a:solidFill>
                  <a:schemeClr val="bg1"/>
                </a:solidFill>
              </a:rPr>
              <a:t>Pro Natura, </a:t>
            </a:r>
            <a:r>
              <a:rPr lang="de-CH" sz="2000" dirty="0" err="1" smtClean="0">
                <a:solidFill>
                  <a:schemeClr val="bg1"/>
                </a:solidFill>
              </a:rPr>
              <a:t>Acquacalda</a:t>
            </a:r>
            <a:r>
              <a:rPr lang="de-CH" sz="2000" dirty="0">
                <a:solidFill>
                  <a:schemeClr val="bg1"/>
                </a:solidFill>
              </a:rPr>
              <a:t>, 6 </a:t>
            </a:r>
            <a:r>
              <a:rPr lang="de-CH" sz="2000" dirty="0" err="1" smtClean="0">
                <a:solidFill>
                  <a:schemeClr val="bg1"/>
                </a:solidFill>
              </a:rPr>
              <a:t>octobre</a:t>
            </a:r>
            <a:r>
              <a:rPr lang="de-CH" sz="2000" dirty="0" smtClean="0">
                <a:solidFill>
                  <a:schemeClr val="bg1"/>
                </a:solidFill>
              </a:rPr>
              <a:t> 2018</a:t>
            </a:r>
          </a:p>
          <a:p>
            <a:endParaRPr lang="de-CH" sz="2000" dirty="0">
              <a:solidFill>
                <a:schemeClr val="bg1"/>
              </a:solidFill>
            </a:endParaRPr>
          </a:p>
          <a:p>
            <a:endParaRPr lang="de-CH" sz="2000" dirty="0">
              <a:solidFill>
                <a:prstClr val="white">
                  <a:lumMod val="95000"/>
                </a:prstClr>
              </a:solidFill>
            </a:endParaRPr>
          </a:p>
          <a:p>
            <a:r>
              <a:rPr lang="it-CH" sz="2500" b="1" dirty="0" smtClean="0">
                <a:solidFill>
                  <a:prstClr val="white">
                    <a:lumMod val="95000"/>
                  </a:prstClr>
                </a:solidFill>
              </a:rPr>
              <a:t>Quando le acque travolsero il Ticino</a:t>
            </a:r>
          </a:p>
          <a:p>
            <a:r>
              <a:rPr lang="it-CH" sz="2000" dirty="0" smtClean="0">
                <a:solidFill>
                  <a:schemeClr val="bg1"/>
                </a:solidFill>
              </a:rPr>
              <a:t>Museo </a:t>
            </a:r>
            <a:r>
              <a:rPr lang="it-CH" sz="2000" dirty="0">
                <a:solidFill>
                  <a:schemeClr val="bg1"/>
                </a:solidFill>
              </a:rPr>
              <a:t>della Valle di </a:t>
            </a:r>
            <a:r>
              <a:rPr lang="it-CH" sz="2000" dirty="0" err="1">
                <a:solidFill>
                  <a:schemeClr val="bg1"/>
                </a:solidFill>
              </a:rPr>
              <a:t>Blenio</a:t>
            </a:r>
            <a:r>
              <a:rPr lang="it-CH" sz="2000" dirty="0">
                <a:solidFill>
                  <a:schemeClr val="bg1"/>
                </a:solidFill>
              </a:rPr>
              <a:t> </a:t>
            </a:r>
            <a:r>
              <a:rPr lang="it-IT" sz="2000" dirty="0" smtClean="0">
                <a:solidFill>
                  <a:schemeClr val="bg1"/>
                </a:solidFill>
              </a:rPr>
              <a:t>en </a:t>
            </a:r>
            <a:r>
              <a:rPr lang="it-IT" sz="2000" dirty="0" err="1">
                <a:solidFill>
                  <a:schemeClr val="bg1"/>
                </a:solidFill>
              </a:rPr>
              <a:t>collaboration</a:t>
            </a:r>
            <a:r>
              <a:rPr lang="it-IT" sz="2000" dirty="0">
                <a:solidFill>
                  <a:schemeClr val="bg1"/>
                </a:solidFill>
              </a:rPr>
              <a:t> </a:t>
            </a:r>
            <a:r>
              <a:rPr lang="it-IT" sz="2000" dirty="0" err="1">
                <a:solidFill>
                  <a:schemeClr val="bg1"/>
                </a:solidFill>
              </a:rPr>
              <a:t>avec</a:t>
            </a:r>
            <a:r>
              <a:rPr lang="it-IT" sz="2000" dirty="0">
                <a:solidFill>
                  <a:schemeClr val="bg1"/>
                </a:solidFill>
              </a:rPr>
              <a:t> </a:t>
            </a:r>
            <a:r>
              <a:rPr lang="it-CH" sz="2000" dirty="0" smtClean="0">
                <a:solidFill>
                  <a:schemeClr val="bg1"/>
                </a:solidFill>
              </a:rPr>
              <a:t>la STSN</a:t>
            </a:r>
            <a:r>
              <a:rPr lang="fr-CH" sz="2000" dirty="0" smtClean="0">
                <a:solidFill>
                  <a:schemeClr val="bg1"/>
                </a:solidFill>
              </a:rPr>
              <a:t>, </a:t>
            </a:r>
            <a:r>
              <a:rPr lang="fr-CH" sz="2000" dirty="0">
                <a:solidFill>
                  <a:schemeClr val="bg1"/>
                </a:solidFill>
              </a:rPr>
              <a:t>28 </a:t>
            </a:r>
            <a:r>
              <a:rPr lang="fr-CH" sz="2000" dirty="0" smtClean="0">
                <a:solidFill>
                  <a:schemeClr val="bg1"/>
                </a:solidFill>
              </a:rPr>
              <a:t>septembre 2018</a:t>
            </a:r>
          </a:p>
          <a:p>
            <a:endParaRPr lang="fr-CH" sz="2000" dirty="0">
              <a:solidFill>
                <a:schemeClr val="bg1"/>
              </a:solidFill>
            </a:endParaRPr>
          </a:p>
          <a:p>
            <a:endParaRPr lang="fr-CH" sz="2000" dirty="0">
              <a:solidFill>
                <a:schemeClr val="bg1"/>
              </a:solidFill>
            </a:endParaRPr>
          </a:p>
        </p:txBody>
      </p:sp>
    </p:spTree>
    <p:extLst>
      <p:ext uri="{BB962C8B-B14F-4D97-AF65-F5344CB8AC3E}">
        <p14:creationId xmlns:p14="http://schemas.microsoft.com/office/powerpoint/2010/main" val="152861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355436" y="51821"/>
            <a:ext cx="8860127" cy="1202787"/>
          </a:xfrm>
        </p:spPr>
        <p:txBody>
          <a:bodyPr>
            <a:noAutofit/>
          </a:bodyPr>
          <a:lstStyle/>
          <a:p>
            <a:pPr algn="ctr"/>
            <a:r>
              <a:rPr lang="it-CH" sz="3600" b="1" dirty="0" err="1" smtClean="0">
                <a:solidFill>
                  <a:schemeClr val="accent6">
                    <a:lumMod val="60000"/>
                    <a:lumOff val="40000"/>
                  </a:schemeClr>
                </a:solidFill>
              </a:rPr>
              <a:t>Découvrir</a:t>
            </a:r>
            <a:r>
              <a:rPr lang="it-CH" sz="3600" b="1" dirty="0" smtClean="0">
                <a:solidFill>
                  <a:schemeClr val="accent6">
                    <a:lumMod val="60000"/>
                    <a:lumOff val="40000"/>
                  </a:schemeClr>
                </a:solidFill>
              </a:rPr>
              <a:t> la science…</a:t>
            </a:r>
            <a:endParaRPr lang="it-CH" sz="3600" dirty="0">
              <a:solidFill>
                <a:schemeClr val="accent6">
                  <a:lumMod val="60000"/>
                  <a:lumOff val="40000"/>
                </a:schemeClr>
              </a:solidFill>
            </a:endParaRPr>
          </a:p>
        </p:txBody>
      </p:sp>
      <p:sp>
        <p:nvSpPr>
          <p:cNvPr id="4" name="Titolo 1"/>
          <p:cNvSpPr txBox="1">
            <a:spLocks/>
          </p:cNvSpPr>
          <p:nvPr/>
        </p:nvSpPr>
        <p:spPr>
          <a:xfrm>
            <a:off x="808762" y="4240838"/>
            <a:ext cx="3638841" cy="120278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it-CH" sz="2400" b="1" dirty="0" smtClean="0">
                <a:solidFill>
                  <a:schemeClr val="accent6">
                    <a:lumMod val="60000"/>
                    <a:lumOff val="40000"/>
                  </a:schemeClr>
                </a:solidFill>
              </a:rPr>
              <a:t>CBA - SCNAT </a:t>
            </a:r>
            <a:endParaRPr lang="it-CH" sz="2400" b="1" dirty="0">
              <a:solidFill>
                <a:schemeClr val="accent6">
                  <a:lumMod val="60000"/>
                  <a:lumOff val="40000"/>
                </a:schemeClr>
              </a:solidFill>
            </a:endParaRPr>
          </a:p>
          <a:p>
            <a:pPr algn="ctr"/>
            <a:r>
              <a:rPr lang="it-CH" sz="2400" b="1" dirty="0" err="1" smtClean="0">
                <a:solidFill>
                  <a:schemeClr val="accent6">
                    <a:lumMod val="60000"/>
                    <a:lumOff val="40000"/>
                  </a:schemeClr>
                </a:solidFill>
              </a:rPr>
              <a:t>Summerschool</a:t>
            </a:r>
            <a:endParaRPr lang="it-CH" sz="2400" b="1" dirty="0" smtClean="0">
              <a:solidFill>
                <a:schemeClr val="accent6">
                  <a:lumMod val="60000"/>
                  <a:lumOff val="40000"/>
                </a:schemeClr>
              </a:solidFill>
            </a:endParaRPr>
          </a:p>
          <a:p>
            <a:pPr algn="ctr"/>
            <a:r>
              <a:rPr lang="it-CH" sz="2400" b="1" dirty="0" smtClean="0">
                <a:solidFill>
                  <a:schemeClr val="accent6">
                    <a:lumMod val="60000"/>
                    <a:lumOff val="40000"/>
                  </a:schemeClr>
                </a:solidFill>
              </a:rPr>
              <a:t>Val </a:t>
            </a:r>
            <a:r>
              <a:rPr lang="it-CH" sz="2400" b="1" dirty="0" err="1" smtClean="0">
                <a:solidFill>
                  <a:schemeClr val="accent6">
                    <a:lumMod val="60000"/>
                    <a:lumOff val="40000"/>
                  </a:schemeClr>
                </a:solidFill>
              </a:rPr>
              <a:t>Piora</a:t>
            </a:r>
            <a:endParaRPr lang="it-CH" sz="2400" b="1" dirty="0" smtClean="0">
              <a:solidFill>
                <a:schemeClr val="accent6">
                  <a:lumMod val="60000"/>
                  <a:lumOff val="40000"/>
                </a:schemeClr>
              </a:solidFill>
            </a:endParaRPr>
          </a:p>
          <a:p>
            <a:pPr algn="ctr"/>
            <a:endParaRPr lang="it-CH" sz="2400" b="1" dirty="0" smtClean="0">
              <a:solidFill>
                <a:schemeClr val="accent6">
                  <a:lumMod val="60000"/>
                  <a:lumOff val="40000"/>
                </a:schemeClr>
              </a:solidFill>
            </a:endParaRPr>
          </a:p>
          <a:p>
            <a:pPr algn="ctr"/>
            <a:r>
              <a:rPr lang="fr-CH" sz="2400" b="1" dirty="0" smtClean="0">
                <a:solidFill>
                  <a:schemeClr val="accent6">
                    <a:lumMod val="60000"/>
                    <a:lumOff val="40000"/>
                  </a:schemeClr>
                </a:solidFill>
              </a:rPr>
              <a:t>L’</a:t>
            </a:r>
            <a:r>
              <a:rPr lang="fr-CH" sz="2400" b="1" dirty="0" err="1" smtClean="0">
                <a:solidFill>
                  <a:schemeClr val="accent6">
                    <a:lumMod val="60000"/>
                    <a:lumOff val="40000"/>
                  </a:schemeClr>
                </a:solidFill>
              </a:rPr>
              <a:t>ideatorio</a:t>
            </a:r>
            <a:r>
              <a:rPr lang="fr-CH" sz="2400" b="1" dirty="0" smtClean="0">
                <a:solidFill>
                  <a:schemeClr val="accent6">
                    <a:lumMod val="60000"/>
                    <a:lumOff val="40000"/>
                  </a:schemeClr>
                </a:solidFill>
              </a:rPr>
              <a:t>  – vacances scientifiques</a:t>
            </a:r>
          </a:p>
          <a:p>
            <a:pPr algn="ctr"/>
            <a:endParaRPr lang="fr-CH" sz="2400" b="1" dirty="0" smtClean="0">
              <a:solidFill>
                <a:schemeClr val="accent6">
                  <a:lumMod val="60000"/>
                  <a:lumOff val="40000"/>
                </a:schemeClr>
              </a:solidFill>
            </a:endParaRPr>
          </a:p>
          <a:p>
            <a:pPr algn="ctr"/>
            <a:r>
              <a:rPr lang="fr-CH" sz="2400" b="1" dirty="0" smtClean="0">
                <a:solidFill>
                  <a:schemeClr val="accent6">
                    <a:lumMod val="60000"/>
                    <a:lumOff val="40000"/>
                  </a:schemeClr>
                </a:solidFill>
              </a:rPr>
              <a:t> Musée d’Histoire Naturelle de Lugano – journées </a:t>
            </a:r>
            <a:r>
              <a:rPr lang="fr-CH" sz="2400" b="1" dirty="0" err="1" smtClean="0">
                <a:solidFill>
                  <a:schemeClr val="accent6">
                    <a:lumMod val="60000"/>
                    <a:lumOff val="40000"/>
                  </a:schemeClr>
                </a:solidFill>
              </a:rPr>
              <a:t>naturalistiques</a:t>
            </a:r>
            <a:endParaRPr lang="it-CH" sz="2400" dirty="0">
              <a:solidFill>
                <a:schemeClr val="accent6">
                  <a:lumMod val="60000"/>
                  <a:lumOff val="40000"/>
                </a:schemeClr>
              </a:solidFill>
            </a:endParaRPr>
          </a:p>
        </p:txBody>
      </p:sp>
      <p:pic>
        <p:nvPicPr>
          <p:cNvPr id="5122" name="Picture 2" descr="Risultati immagini per vaCANZE SCIENTIFICHE IDEATOR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1943" y="1683233"/>
            <a:ext cx="5529407" cy="4147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73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773" y="0"/>
            <a:ext cx="10287000" cy="6858000"/>
          </a:xfrm>
          <a:prstGeom prst="rect">
            <a:avLst/>
          </a:prstGeom>
        </p:spPr>
      </p:pic>
      <p:sp>
        <p:nvSpPr>
          <p:cNvPr id="3" name="Titolo 1"/>
          <p:cNvSpPr txBox="1">
            <a:spLocks/>
          </p:cNvSpPr>
          <p:nvPr/>
        </p:nvSpPr>
        <p:spPr>
          <a:xfrm rot="16200000">
            <a:off x="-2453805" y="3611356"/>
            <a:ext cx="5701212" cy="779904"/>
          </a:xfrm>
          <a:prstGeom prst="rect">
            <a:avLst/>
          </a:prstGeom>
          <a:solidFill>
            <a:schemeClr val="tx1">
              <a:alpha val="3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96838" indent="-96838"/>
            <a:r>
              <a:rPr lang="it-CH" sz="4000" b="1" dirty="0" smtClean="0">
                <a:solidFill>
                  <a:srgbClr val="FFC000"/>
                </a:solidFill>
              </a:rPr>
              <a:t>Un </a:t>
            </a:r>
            <a:r>
              <a:rPr lang="it-CH" sz="4000" b="1" dirty="0" err="1" smtClean="0">
                <a:solidFill>
                  <a:srgbClr val="FFC000"/>
                </a:solidFill>
              </a:rPr>
              <a:t>regard</a:t>
            </a:r>
            <a:r>
              <a:rPr lang="it-CH" sz="4000" b="1" dirty="0" smtClean="0">
                <a:solidFill>
                  <a:srgbClr val="FFC000"/>
                </a:solidFill>
              </a:rPr>
              <a:t> </a:t>
            </a:r>
            <a:r>
              <a:rPr lang="it-CH" sz="4000" b="1" dirty="0" err="1" smtClean="0">
                <a:solidFill>
                  <a:srgbClr val="FFC000"/>
                </a:solidFill>
              </a:rPr>
              <a:t>au</a:t>
            </a:r>
            <a:r>
              <a:rPr lang="it-CH" sz="4000" b="1" dirty="0" smtClean="0">
                <a:solidFill>
                  <a:srgbClr val="FFC000"/>
                </a:solidFill>
              </a:rPr>
              <a:t> 2019</a:t>
            </a:r>
          </a:p>
        </p:txBody>
      </p:sp>
      <p:sp>
        <p:nvSpPr>
          <p:cNvPr id="6" name="Titolo 1"/>
          <p:cNvSpPr txBox="1">
            <a:spLocks/>
          </p:cNvSpPr>
          <p:nvPr/>
        </p:nvSpPr>
        <p:spPr>
          <a:xfrm>
            <a:off x="803773" y="840092"/>
            <a:ext cx="10287000" cy="853535"/>
          </a:xfrm>
          <a:prstGeom prst="rect">
            <a:avLst/>
          </a:prstGeom>
          <a:solidFill>
            <a:schemeClr val="bg1">
              <a:alpha val="43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96838" indent="-96838"/>
            <a:r>
              <a:rPr lang="it-CH" sz="4800" b="1" dirty="0" smtClean="0">
                <a:solidFill>
                  <a:srgbClr val="7030A0"/>
                </a:solidFill>
              </a:rPr>
              <a:t> </a:t>
            </a:r>
            <a:r>
              <a:rPr lang="it-CH" sz="4800" b="1" dirty="0" smtClean="0">
                <a:solidFill>
                  <a:srgbClr val="7030A0"/>
                </a:solidFill>
                <a:latin typeface="Aharoni" panose="02010803020104030203" pitchFamily="2" charset="-79"/>
                <a:cs typeface="Aharoni" panose="02010803020104030203" pitchFamily="2" charset="-79"/>
              </a:rPr>
              <a:t>Natura ed elementi…</a:t>
            </a:r>
          </a:p>
        </p:txBody>
      </p:sp>
    </p:spTree>
    <p:extLst>
      <p:ext uri="{BB962C8B-B14F-4D97-AF65-F5344CB8AC3E}">
        <p14:creationId xmlns:p14="http://schemas.microsoft.com/office/powerpoint/2010/main" val="19349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ettangolo 1"/>
          <p:cNvSpPr/>
          <p:nvPr/>
        </p:nvSpPr>
        <p:spPr>
          <a:xfrm>
            <a:off x="629534" y="350898"/>
            <a:ext cx="10522881" cy="707886"/>
          </a:xfrm>
          <a:prstGeom prst="rect">
            <a:avLst/>
          </a:prstGeom>
        </p:spPr>
        <p:txBody>
          <a:bodyPr wrap="none">
            <a:spAutoFit/>
          </a:bodyPr>
          <a:lstStyle/>
          <a:p>
            <a:r>
              <a:rPr lang="it-CH" sz="4000" b="1" dirty="0" err="1" smtClean="0">
                <a:solidFill>
                  <a:srgbClr val="FF99CC"/>
                </a:solidFill>
              </a:rPr>
              <a:t>Les</a:t>
            </a:r>
            <a:r>
              <a:rPr lang="it-CH" sz="4000" b="1" dirty="0" smtClean="0">
                <a:solidFill>
                  <a:srgbClr val="FF99CC"/>
                </a:solidFill>
              </a:rPr>
              <a:t> </a:t>
            </a:r>
            <a:r>
              <a:rPr lang="it-CH" sz="4000" b="1" dirty="0" err="1" smtClean="0">
                <a:solidFill>
                  <a:srgbClr val="FF99CC"/>
                </a:solidFill>
              </a:rPr>
              <a:t>éléments</a:t>
            </a:r>
            <a:r>
              <a:rPr lang="it-CH" sz="4000" b="1" dirty="0" smtClean="0">
                <a:solidFill>
                  <a:srgbClr val="FF99CC"/>
                </a:solidFill>
              </a:rPr>
              <a:t> </a:t>
            </a:r>
            <a:r>
              <a:rPr lang="it-CH" sz="4000" b="1" dirty="0" err="1" smtClean="0">
                <a:solidFill>
                  <a:srgbClr val="FF99CC"/>
                </a:solidFill>
              </a:rPr>
              <a:t>sont</a:t>
            </a:r>
            <a:r>
              <a:rPr lang="it-CH" sz="4000" b="1" dirty="0" smtClean="0">
                <a:solidFill>
                  <a:srgbClr val="FF99CC"/>
                </a:solidFill>
              </a:rPr>
              <a:t> </a:t>
            </a:r>
            <a:r>
              <a:rPr lang="it-CH" sz="4000" b="1" dirty="0" err="1" smtClean="0">
                <a:solidFill>
                  <a:srgbClr val="FF99CC"/>
                </a:solidFill>
              </a:rPr>
              <a:t>servis</a:t>
            </a:r>
            <a:r>
              <a:rPr lang="it-CH" sz="4000" b="1" dirty="0" smtClean="0">
                <a:solidFill>
                  <a:srgbClr val="FF99CC"/>
                </a:solidFill>
              </a:rPr>
              <a:t>… </a:t>
            </a:r>
            <a:r>
              <a:rPr lang="it-CH" sz="4000" b="1" dirty="0">
                <a:solidFill>
                  <a:srgbClr val="FF99CC"/>
                </a:solidFill>
              </a:rPr>
              <a:t>- </a:t>
            </a:r>
            <a:r>
              <a:rPr lang="it-CH" sz="4000" b="1" dirty="0" err="1" smtClean="0">
                <a:solidFill>
                  <a:srgbClr val="FF99CC"/>
                </a:solidFill>
              </a:rPr>
              <a:t>Cycle</a:t>
            </a:r>
            <a:r>
              <a:rPr lang="it-CH" sz="4000" b="1" dirty="0" smtClean="0">
                <a:solidFill>
                  <a:srgbClr val="FF99CC"/>
                </a:solidFill>
              </a:rPr>
              <a:t> de </a:t>
            </a:r>
            <a:r>
              <a:rPr lang="it-CH" sz="4000" b="1" dirty="0" err="1" smtClean="0">
                <a:solidFill>
                  <a:srgbClr val="FF99CC"/>
                </a:solidFill>
              </a:rPr>
              <a:t>conférences</a:t>
            </a:r>
            <a:endParaRPr lang="it-CH" sz="4000" b="1" dirty="0">
              <a:solidFill>
                <a:srgbClr val="FF99CC"/>
              </a:solidFill>
              <a:latin typeface="+mj-lt"/>
              <a:ea typeface="+mj-ea"/>
              <a:cs typeface="+mj-cs"/>
            </a:endParaRPr>
          </a:p>
        </p:txBody>
      </p:sp>
      <p:sp>
        <p:nvSpPr>
          <p:cNvPr id="7" name="CasellaDiTesto 6"/>
          <p:cNvSpPr txBox="1"/>
          <p:nvPr/>
        </p:nvSpPr>
        <p:spPr>
          <a:xfrm>
            <a:off x="629534" y="1320569"/>
            <a:ext cx="11101141" cy="5139869"/>
          </a:xfrm>
          <a:prstGeom prst="rect">
            <a:avLst/>
          </a:prstGeom>
          <a:noFill/>
        </p:spPr>
        <p:txBody>
          <a:bodyPr wrap="square" rtlCol="0">
            <a:spAutoFit/>
          </a:bodyPr>
          <a:lstStyle/>
          <a:p>
            <a:r>
              <a:rPr lang="it-IT" sz="3200" b="1" dirty="0" smtClean="0">
                <a:solidFill>
                  <a:schemeClr val="tx1">
                    <a:lumMod val="75000"/>
                    <a:lumOff val="25000"/>
                  </a:schemeClr>
                </a:solidFill>
              </a:rPr>
              <a:t>Siamo figli delle stelle</a:t>
            </a:r>
            <a:endParaRPr lang="it-IT" sz="3200" b="1" dirty="0">
              <a:solidFill>
                <a:schemeClr val="tx1">
                  <a:lumMod val="75000"/>
                  <a:lumOff val="25000"/>
                </a:schemeClr>
              </a:solidFill>
            </a:endParaRPr>
          </a:p>
          <a:p>
            <a:r>
              <a:rPr lang="it-IT" sz="2400" dirty="0" smtClean="0">
                <a:solidFill>
                  <a:schemeClr val="tx1">
                    <a:lumMod val="75000"/>
                    <a:lumOff val="25000"/>
                  </a:schemeClr>
                </a:solidFill>
              </a:rPr>
              <a:t>Francesca Matteucci, Bellinzona, 23 </a:t>
            </a:r>
            <a:r>
              <a:rPr lang="it-IT" sz="2400" dirty="0" err="1" smtClean="0">
                <a:solidFill>
                  <a:schemeClr val="tx1">
                    <a:lumMod val="75000"/>
                    <a:lumOff val="25000"/>
                  </a:schemeClr>
                </a:solidFill>
              </a:rPr>
              <a:t>septembre</a:t>
            </a:r>
            <a:endParaRPr lang="it-IT" sz="2400" dirty="0">
              <a:solidFill>
                <a:schemeClr val="tx1">
                  <a:lumMod val="75000"/>
                  <a:lumOff val="25000"/>
                </a:schemeClr>
              </a:solidFill>
            </a:endParaRPr>
          </a:p>
          <a:p>
            <a:endParaRPr lang="it-IT" sz="2000" b="1" dirty="0" smtClean="0">
              <a:solidFill>
                <a:schemeClr val="tx1">
                  <a:lumMod val="75000"/>
                  <a:lumOff val="25000"/>
                </a:schemeClr>
              </a:solidFill>
            </a:endParaRPr>
          </a:p>
          <a:p>
            <a:r>
              <a:rPr lang="it-IT" sz="3200" b="1" dirty="0" smtClean="0">
                <a:solidFill>
                  <a:schemeClr val="tx1">
                    <a:lumMod val="75000"/>
                    <a:lumOff val="25000"/>
                  </a:schemeClr>
                </a:solidFill>
              </a:rPr>
              <a:t>Le comete e le nostre origini</a:t>
            </a:r>
          </a:p>
          <a:p>
            <a:r>
              <a:rPr lang="it-IT" sz="2400" dirty="0" smtClean="0">
                <a:solidFill>
                  <a:schemeClr val="tx1">
                    <a:lumMod val="75000"/>
                    <a:lumOff val="25000"/>
                  </a:schemeClr>
                </a:solidFill>
              </a:rPr>
              <a:t>Paola Caselli, </a:t>
            </a:r>
            <a:r>
              <a:rPr lang="it-IT" sz="2400" dirty="0">
                <a:solidFill>
                  <a:schemeClr val="tx1">
                    <a:lumMod val="75000"/>
                    <a:lumOff val="25000"/>
                  </a:schemeClr>
                </a:solidFill>
              </a:rPr>
              <a:t>Bellinzona, </a:t>
            </a:r>
            <a:r>
              <a:rPr lang="it-IT" sz="2400" dirty="0" smtClean="0">
                <a:solidFill>
                  <a:schemeClr val="tx1">
                    <a:lumMod val="75000"/>
                    <a:lumOff val="25000"/>
                  </a:schemeClr>
                </a:solidFill>
              </a:rPr>
              <a:t>30 </a:t>
            </a:r>
            <a:r>
              <a:rPr lang="it-IT" sz="2400" dirty="0" err="1">
                <a:solidFill>
                  <a:schemeClr val="tx1">
                    <a:lumMod val="75000"/>
                    <a:lumOff val="25000"/>
                  </a:schemeClr>
                </a:solidFill>
              </a:rPr>
              <a:t>septembre</a:t>
            </a:r>
            <a:endParaRPr lang="it-IT" sz="2400" dirty="0" smtClean="0">
              <a:solidFill>
                <a:schemeClr val="tx1">
                  <a:lumMod val="75000"/>
                  <a:lumOff val="25000"/>
                </a:schemeClr>
              </a:solidFill>
            </a:endParaRPr>
          </a:p>
          <a:p>
            <a:endParaRPr lang="it-IT" sz="2000" dirty="0" smtClean="0">
              <a:solidFill>
                <a:schemeClr val="tx1">
                  <a:lumMod val="75000"/>
                  <a:lumOff val="25000"/>
                </a:schemeClr>
              </a:solidFill>
            </a:endParaRPr>
          </a:p>
          <a:p>
            <a:r>
              <a:rPr lang="it-IT" sz="3200" b="1" dirty="0" smtClean="0">
                <a:solidFill>
                  <a:schemeClr val="tx1">
                    <a:lumMod val="75000"/>
                    <a:lumOff val="25000"/>
                  </a:schemeClr>
                </a:solidFill>
              </a:rPr>
              <a:t>Dal ferro all’acciaio</a:t>
            </a:r>
            <a:endParaRPr lang="it-IT" sz="3200" b="1" dirty="0">
              <a:solidFill>
                <a:schemeClr val="tx1">
                  <a:lumMod val="75000"/>
                  <a:lumOff val="25000"/>
                </a:schemeClr>
              </a:solidFill>
            </a:endParaRPr>
          </a:p>
          <a:p>
            <a:r>
              <a:rPr lang="it-IT" sz="2400" dirty="0" smtClean="0">
                <a:solidFill>
                  <a:schemeClr val="tx1">
                    <a:lumMod val="75000"/>
                    <a:lumOff val="25000"/>
                  </a:schemeClr>
                </a:solidFill>
              </a:rPr>
              <a:t>Rosanna </a:t>
            </a:r>
            <a:r>
              <a:rPr lang="it-IT" sz="2400" dirty="0" err="1" smtClean="0">
                <a:solidFill>
                  <a:schemeClr val="tx1">
                    <a:lumMod val="75000"/>
                    <a:lumOff val="25000"/>
                  </a:schemeClr>
                </a:solidFill>
              </a:rPr>
              <a:t>Janke</a:t>
            </a:r>
            <a:r>
              <a:rPr lang="it-IT" sz="2400" dirty="0" smtClean="0">
                <a:solidFill>
                  <a:schemeClr val="tx1">
                    <a:lumMod val="75000"/>
                    <a:lumOff val="25000"/>
                  </a:schemeClr>
                </a:solidFill>
              </a:rPr>
              <a:t>, Canobbio, 24 </a:t>
            </a:r>
            <a:r>
              <a:rPr lang="it-IT" sz="2400" dirty="0" err="1" smtClean="0">
                <a:solidFill>
                  <a:schemeClr val="tx1">
                    <a:lumMod val="75000"/>
                    <a:lumOff val="25000"/>
                  </a:schemeClr>
                </a:solidFill>
              </a:rPr>
              <a:t>octobre</a:t>
            </a:r>
            <a:endParaRPr lang="it-IT" sz="2400" dirty="0" smtClean="0">
              <a:solidFill>
                <a:schemeClr val="tx1">
                  <a:lumMod val="75000"/>
                  <a:lumOff val="25000"/>
                </a:schemeClr>
              </a:solidFill>
            </a:endParaRPr>
          </a:p>
          <a:p>
            <a:endParaRPr lang="it-IT" sz="2000" dirty="0" smtClean="0">
              <a:solidFill>
                <a:schemeClr val="tx1">
                  <a:lumMod val="75000"/>
                  <a:lumOff val="25000"/>
                </a:schemeClr>
              </a:solidFill>
            </a:endParaRPr>
          </a:p>
          <a:p>
            <a:r>
              <a:rPr lang="it-IT" sz="3200" b="1" dirty="0" smtClean="0">
                <a:solidFill>
                  <a:schemeClr val="tx1">
                    <a:lumMod val="75000"/>
                    <a:lumOff val="25000"/>
                  </a:schemeClr>
                </a:solidFill>
              </a:rPr>
              <a:t>Qualità dell’aria negli edifici scolastici </a:t>
            </a:r>
            <a:endParaRPr lang="it-IT" sz="3200" b="1" dirty="0">
              <a:solidFill>
                <a:schemeClr val="tx1">
                  <a:lumMod val="75000"/>
                  <a:lumOff val="25000"/>
                </a:schemeClr>
              </a:solidFill>
            </a:endParaRPr>
          </a:p>
          <a:p>
            <a:r>
              <a:rPr lang="it-IT" sz="2400" dirty="0" smtClean="0">
                <a:solidFill>
                  <a:schemeClr val="tx1">
                    <a:lumMod val="75000"/>
                    <a:lumOff val="25000"/>
                  </a:schemeClr>
                </a:solidFill>
              </a:rPr>
              <a:t>Luca </a:t>
            </a:r>
            <a:r>
              <a:rPr lang="it-IT" sz="2400" dirty="0" err="1" smtClean="0">
                <a:solidFill>
                  <a:schemeClr val="tx1">
                    <a:lumMod val="75000"/>
                    <a:lumOff val="25000"/>
                  </a:schemeClr>
                </a:solidFill>
              </a:rPr>
              <a:t>Pampuri</a:t>
            </a:r>
            <a:r>
              <a:rPr lang="it-IT" sz="2400" dirty="0" smtClean="0">
                <a:solidFill>
                  <a:schemeClr val="tx1">
                    <a:lumMod val="75000"/>
                    <a:lumOff val="25000"/>
                  </a:schemeClr>
                </a:solidFill>
              </a:rPr>
              <a:t>, Tiziano Teruzzi, Milton </a:t>
            </a:r>
            <a:r>
              <a:rPr lang="it-IT" sz="2400" dirty="0" err="1" smtClean="0">
                <a:solidFill>
                  <a:schemeClr val="tx1">
                    <a:lumMod val="75000"/>
                    <a:lumOff val="25000"/>
                  </a:schemeClr>
                </a:solidFill>
              </a:rPr>
              <a:t>Generelli</a:t>
            </a:r>
            <a:r>
              <a:rPr lang="it-IT" sz="2400" dirty="0" smtClean="0">
                <a:solidFill>
                  <a:schemeClr val="tx1">
                    <a:lumMod val="75000"/>
                    <a:lumOff val="25000"/>
                  </a:schemeClr>
                </a:solidFill>
              </a:rPr>
              <a:t>, et un </a:t>
            </a:r>
            <a:r>
              <a:rPr lang="it-IT" sz="2400" dirty="0" err="1" smtClean="0">
                <a:solidFill>
                  <a:schemeClr val="tx1">
                    <a:lumMod val="75000"/>
                    <a:lumOff val="25000"/>
                  </a:schemeClr>
                </a:solidFill>
              </a:rPr>
              <a:t>représentant</a:t>
            </a:r>
            <a:r>
              <a:rPr lang="it-IT" sz="2400" dirty="0" smtClean="0">
                <a:solidFill>
                  <a:schemeClr val="tx1">
                    <a:lumMod val="75000"/>
                    <a:lumOff val="25000"/>
                  </a:schemeClr>
                </a:solidFill>
              </a:rPr>
              <a:t> de l’UFAM, </a:t>
            </a:r>
            <a:r>
              <a:rPr lang="it-IT" sz="2400" dirty="0">
                <a:solidFill>
                  <a:schemeClr val="tx1">
                    <a:lumMod val="75000"/>
                    <a:lumOff val="25000"/>
                  </a:schemeClr>
                </a:solidFill>
              </a:rPr>
              <a:t>Bellinzona, </a:t>
            </a:r>
            <a:r>
              <a:rPr lang="it-IT" sz="2400" dirty="0" smtClean="0">
                <a:solidFill>
                  <a:schemeClr val="tx1">
                    <a:lumMod val="75000"/>
                    <a:lumOff val="25000"/>
                  </a:schemeClr>
                </a:solidFill>
              </a:rPr>
              <a:t>12 novembre</a:t>
            </a:r>
            <a:endParaRPr lang="it-IT" sz="2400" dirty="0">
              <a:solidFill>
                <a:schemeClr val="tx1">
                  <a:lumMod val="75000"/>
                  <a:lumOff val="25000"/>
                </a:schemeClr>
              </a:solidFill>
            </a:endParaRPr>
          </a:p>
          <a:p>
            <a:endParaRPr lang="it-IT" sz="2000" dirty="0" smtClean="0">
              <a:solidFill>
                <a:schemeClr val="tx1">
                  <a:lumMod val="75000"/>
                  <a:lumOff val="25000"/>
                </a:schemeClr>
              </a:solidFill>
            </a:endParaRPr>
          </a:p>
        </p:txBody>
      </p:sp>
    </p:spTree>
    <p:extLst>
      <p:ext uri="{BB962C8B-B14F-4D97-AF65-F5344CB8AC3E}">
        <p14:creationId xmlns:p14="http://schemas.microsoft.com/office/powerpoint/2010/main" val="273110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Segnaposto immagine 4"/>
          <p:cNvPicPr>
            <a:picLocks noChangeAspect="1"/>
          </p:cNvPicPr>
          <p:nvPr/>
        </p:nvPicPr>
        <p:blipFill>
          <a:blip r:embed="rId3" cstate="print">
            <a:extLst>
              <a:ext uri="{28A0092B-C50C-407E-A947-70E740481C1C}">
                <a14:useLocalDpi xmlns:a14="http://schemas.microsoft.com/office/drawing/2010/main" val="0"/>
              </a:ext>
            </a:extLst>
          </a:blip>
          <a:srcRect l="2488" r="2488"/>
          <a:stretch>
            <a:fillRect/>
          </a:stretch>
        </p:blipFill>
        <p:spPr>
          <a:xfrm>
            <a:off x="9623477" y="3549013"/>
            <a:ext cx="2052149" cy="1620396"/>
          </a:xfrm>
          <a:prstGeom prst="rect">
            <a:avLst/>
          </a:prstGeom>
        </p:spPr>
      </p:pic>
      <p:sp>
        <p:nvSpPr>
          <p:cNvPr id="2" name="Titolo 1"/>
          <p:cNvSpPr>
            <a:spLocks noGrp="1"/>
          </p:cNvSpPr>
          <p:nvPr>
            <p:ph type="title"/>
          </p:nvPr>
        </p:nvSpPr>
        <p:spPr>
          <a:xfrm>
            <a:off x="331787" y="-673100"/>
            <a:ext cx="7554913" cy="7531100"/>
          </a:xfrm>
        </p:spPr>
        <p:txBody>
          <a:bodyPr>
            <a:normAutofit/>
          </a:bodyPr>
          <a:lstStyle/>
          <a:p>
            <a:r>
              <a:rPr lang="fr-CH" sz="2400" b="1" dirty="0" smtClean="0">
                <a:solidFill>
                  <a:srgbClr val="FFC000"/>
                </a:solidFill>
              </a:rPr>
              <a:t>28 avril 2019 </a:t>
            </a:r>
            <a:r>
              <a:rPr lang="fr-CH" sz="2400" dirty="0" smtClean="0">
                <a:solidFill>
                  <a:schemeClr val="bg1">
                    <a:lumMod val="75000"/>
                  </a:schemeClr>
                </a:solidFill>
              </a:rPr>
              <a:t/>
            </a:r>
            <a:br>
              <a:rPr lang="fr-CH" sz="2400" dirty="0" smtClean="0">
                <a:solidFill>
                  <a:schemeClr val="bg1">
                    <a:lumMod val="75000"/>
                  </a:schemeClr>
                </a:solidFill>
              </a:rPr>
            </a:br>
            <a:r>
              <a:rPr lang="fr-CH" sz="2400" dirty="0" smtClean="0">
                <a:solidFill>
                  <a:schemeClr val="bg1"/>
                </a:solidFill>
              </a:rPr>
              <a:t>Zones </a:t>
            </a:r>
            <a:r>
              <a:rPr lang="fr-CH" sz="2400" dirty="0" err="1" smtClean="0">
                <a:solidFill>
                  <a:schemeClr val="bg1"/>
                </a:solidFill>
              </a:rPr>
              <a:t>golenales</a:t>
            </a:r>
            <a:r>
              <a:rPr lang="fr-CH" sz="2400" dirty="0" smtClean="0">
                <a:solidFill>
                  <a:schemeClr val="bg1"/>
                </a:solidFill>
              </a:rPr>
              <a:t>, Valle </a:t>
            </a:r>
            <a:r>
              <a:rPr lang="fr-CH" sz="2400" dirty="0" err="1" smtClean="0">
                <a:solidFill>
                  <a:schemeClr val="bg1"/>
                </a:solidFill>
              </a:rPr>
              <a:t>Maggia</a:t>
            </a:r>
            <a:r>
              <a:rPr lang="fr-CH" sz="2400" dirty="0" smtClean="0">
                <a:solidFill>
                  <a:schemeClr val="bg1"/>
                </a:solidFill>
              </a:rPr>
              <a:t/>
            </a:r>
            <a:br>
              <a:rPr lang="fr-CH" sz="2400" dirty="0" smtClean="0">
                <a:solidFill>
                  <a:schemeClr val="bg1"/>
                </a:solidFill>
              </a:rPr>
            </a:br>
            <a:r>
              <a:rPr lang="fr-CH" sz="2400" dirty="0">
                <a:solidFill>
                  <a:schemeClr val="bg1"/>
                </a:solidFill>
              </a:rPr>
              <a:t/>
            </a:r>
            <a:br>
              <a:rPr lang="fr-CH" sz="2400" dirty="0">
                <a:solidFill>
                  <a:schemeClr val="bg1"/>
                </a:solidFill>
              </a:rPr>
            </a:br>
            <a:r>
              <a:rPr lang="fr-CH" sz="2400" b="1" dirty="0" smtClean="0">
                <a:solidFill>
                  <a:srgbClr val="FFC000"/>
                </a:solidFill>
              </a:rPr>
              <a:t>11 mai 2019 </a:t>
            </a:r>
            <a:r>
              <a:rPr lang="fr-CH" sz="2400" dirty="0" smtClean="0">
                <a:solidFill>
                  <a:schemeClr val="bg1">
                    <a:lumMod val="75000"/>
                  </a:schemeClr>
                </a:solidFill>
              </a:rPr>
              <a:t/>
            </a:r>
            <a:br>
              <a:rPr lang="fr-CH" sz="2400" dirty="0" smtClean="0">
                <a:solidFill>
                  <a:schemeClr val="bg1">
                    <a:lumMod val="75000"/>
                  </a:schemeClr>
                </a:solidFill>
              </a:rPr>
            </a:br>
            <a:r>
              <a:rPr lang="fr-CH" sz="2400" dirty="0" smtClean="0">
                <a:solidFill>
                  <a:schemeClr val="bg1"/>
                </a:solidFill>
              </a:rPr>
              <a:t>Les canaux de vielle et nouvelle génération. En collaboration avec le Parc du Piano di Magadino</a:t>
            </a:r>
            <a:br>
              <a:rPr lang="fr-CH" sz="2400" dirty="0" smtClean="0">
                <a:solidFill>
                  <a:schemeClr val="bg1"/>
                </a:solidFill>
              </a:rPr>
            </a:br>
            <a:r>
              <a:rPr lang="fr-CH" sz="2400" dirty="0" smtClean="0">
                <a:solidFill>
                  <a:schemeClr val="bg1"/>
                </a:solidFill>
              </a:rPr>
              <a:t/>
            </a:r>
            <a:br>
              <a:rPr lang="fr-CH" sz="2400" dirty="0" smtClean="0">
                <a:solidFill>
                  <a:schemeClr val="bg1"/>
                </a:solidFill>
              </a:rPr>
            </a:br>
            <a:r>
              <a:rPr lang="fr-CH" sz="2400" b="1" dirty="0">
                <a:solidFill>
                  <a:srgbClr val="FFC000"/>
                </a:solidFill>
              </a:rPr>
              <a:t>26 mai 2019 </a:t>
            </a:r>
            <a:r>
              <a:rPr lang="fr-CH" sz="2400" dirty="0">
                <a:solidFill>
                  <a:schemeClr val="bg1">
                    <a:lumMod val="75000"/>
                  </a:schemeClr>
                </a:solidFill>
              </a:rPr>
              <a:t/>
            </a:r>
            <a:br>
              <a:rPr lang="fr-CH" sz="2400" dirty="0">
                <a:solidFill>
                  <a:schemeClr val="bg1">
                    <a:lumMod val="75000"/>
                  </a:schemeClr>
                </a:solidFill>
              </a:rPr>
            </a:br>
            <a:r>
              <a:rPr lang="fr-CH" sz="2400" dirty="0">
                <a:solidFill>
                  <a:schemeClr val="bg1"/>
                </a:solidFill>
              </a:rPr>
              <a:t>Chasse au trésor - biodiversité. Festival de la nature. Capriasca Ambiente en collaboration avec la STSN et d’autres </a:t>
            </a:r>
            <a:r>
              <a:rPr lang="fr-CH" sz="2400" dirty="0" smtClean="0">
                <a:solidFill>
                  <a:schemeClr val="bg1"/>
                </a:solidFill>
              </a:rPr>
              <a:t>associations</a:t>
            </a:r>
            <a:br>
              <a:rPr lang="fr-CH" sz="2400" dirty="0" smtClean="0">
                <a:solidFill>
                  <a:schemeClr val="bg1"/>
                </a:solidFill>
              </a:rPr>
            </a:br>
            <a:r>
              <a:rPr lang="fr-CH" sz="2400" dirty="0">
                <a:solidFill>
                  <a:schemeClr val="bg1"/>
                </a:solidFill>
              </a:rPr>
              <a:t/>
            </a:r>
            <a:br>
              <a:rPr lang="fr-CH" sz="2400" dirty="0">
                <a:solidFill>
                  <a:schemeClr val="bg1"/>
                </a:solidFill>
              </a:rPr>
            </a:br>
            <a:r>
              <a:rPr lang="fr-CH" sz="2400" b="1" dirty="0" smtClean="0">
                <a:solidFill>
                  <a:srgbClr val="FFC000"/>
                </a:solidFill>
              </a:rPr>
              <a:t>9 juin 2019 </a:t>
            </a:r>
            <a:r>
              <a:rPr lang="fr-CH" sz="2400" dirty="0" smtClean="0">
                <a:solidFill>
                  <a:schemeClr val="bg1">
                    <a:lumMod val="75000"/>
                  </a:schemeClr>
                </a:solidFill>
              </a:rPr>
              <a:t/>
            </a:r>
            <a:br>
              <a:rPr lang="fr-CH" sz="2400" dirty="0" smtClean="0">
                <a:solidFill>
                  <a:schemeClr val="bg1">
                    <a:lumMod val="75000"/>
                  </a:schemeClr>
                </a:solidFill>
              </a:rPr>
            </a:br>
            <a:r>
              <a:rPr lang="fr-CH" sz="2400" dirty="0" smtClean="0">
                <a:solidFill>
                  <a:schemeClr val="bg1"/>
                </a:solidFill>
              </a:rPr>
              <a:t>Le</a:t>
            </a:r>
            <a:r>
              <a:rPr lang="fr-CH" sz="2400" dirty="0" smtClean="0">
                <a:solidFill>
                  <a:schemeClr val="bg1">
                    <a:lumMod val="75000"/>
                  </a:schemeClr>
                </a:solidFill>
              </a:rPr>
              <a:t> </a:t>
            </a:r>
            <a:r>
              <a:rPr lang="fr-CH" sz="2400" dirty="0" smtClean="0">
                <a:solidFill>
                  <a:schemeClr val="bg1"/>
                </a:solidFill>
              </a:rPr>
              <a:t>Sentier des merveilles, </a:t>
            </a:r>
            <a:r>
              <a:rPr lang="fr-CH" sz="2400" dirty="0" err="1" smtClean="0">
                <a:solidFill>
                  <a:schemeClr val="bg1"/>
                </a:solidFill>
              </a:rPr>
              <a:t>Malcantone</a:t>
            </a:r>
            <a:r>
              <a:rPr lang="fr-CH" sz="2400" dirty="0" smtClean="0">
                <a:solidFill>
                  <a:schemeClr val="bg1"/>
                </a:solidFill>
              </a:rPr>
              <a:t/>
            </a:r>
            <a:br>
              <a:rPr lang="fr-CH" sz="2400" dirty="0" smtClean="0">
                <a:solidFill>
                  <a:schemeClr val="bg1"/>
                </a:solidFill>
              </a:rPr>
            </a:br>
            <a:r>
              <a:rPr lang="fr-CH" sz="2400" dirty="0" smtClean="0">
                <a:solidFill>
                  <a:schemeClr val="bg1"/>
                </a:solidFill>
              </a:rPr>
              <a:t/>
            </a:r>
            <a:br>
              <a:rPr lang="fr-CH" sz="2400" dirty="0" smtClean="0">
                <a:solidFill>
                  <a:schemeClr val="bg1"/>
                </a:solidFill>
              </a:rPr>
            </a:br>
            <a:r>
              <a:rPr lang="fr-CH" sz="2400" dirty="0">
                <a:solidFill>
                  <a:schemeClr val="bg1"/>
                </a:solidFill>
              </a:rPr>
              <a:t/>
            </a:r>
            <a:br>
              <a:rPr lang="fr-CH" sz="2400" dirty="0">
                <a:solidFill>
                  <a:schemeClr val="bg1"/>
                </a:solidFill>
              </a:rPr>
            </a:br>
            <a:endParaRPr lang="it-CH" sz="2400" dirty="0">
              <a:solidFill>
                <a:schemeClr val="bg1"/>
              </a:solidFill>
            </a:endParaRPr>
          </a:p>
        </p:txBody>
      </p:sp>
      <p:pic>
        <p:nvPicPr>
          <p:cNvPr id="6" name="Segnaposto immagine 5"/>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l="2508" r="2508"/>
          <a:stretch>
            <a:fillRect/>
          </a:stretch>
        </p:blipFill>
        <p:spPr>
          <a:xfrm>
            <a:off x="9496564" y="912865"/>
            <a:ext cx="2179063" cy="1720608"/>
          </a:xfrm>
        </p:spPr>
      </p:pic>
      <p:pic>
        <p:nvPicPr>
          <p:cNvPr id="7" name="Segnaposto immagine 4"/>
          <p:cNvPicPr>
            <a:picLocks noChangeAspect="1"/>
          </p:cNvPicPr>
          <p:nvPr/>
        </p:nvPicPr>
        <p:blipFill>
          <a:blip r:embed="rId5" cstate="print">
            <a:extLst>
              <a:ext uri="{28A0092B-C50C-407E-A947-70E740481C1C}">
                <a14:useLocalDpi xmlns:a14="http://schemas.microsoft.com/office/drawing/2010/main" val="0"/>
              </a:ext>
            </a:extLst>
          </a:blip>
          <a:srcRect l="2508" r="2508"/>
          <a:stretch>
            <a:fillRect/>
          </a:stretch>
        </p:blipFill>
        <p:spPr>
          <a:xfrm>
            <a:off x="7970990" y="2048215"/>
            <a:ext cx="2130797" cy="1682496"/>
          </a:xfrm>
          <a:prstGeom prst="rect">
            <a:avLst/>
          </a:prstGeom>
        </p:spPr>
      </p:pic>
      <p:pic>
        <p:nvPicPr>
          <p:cNvPr id="10" name="Segnaposto immagine 4"/>
          <p:cNvPicPr>
            <a:picLocks noChangeAspect="1"/>
          </p:cNvPicPr>
          <p:nvPr/>
        </p:nvPicPr>
        <p:blipFill>
          <a:blip r:embed="rId6" cstate="print">
            <a:extLst>
              <a:ext uri="{28A0092B-C50C-407E-A947-70E740481C1C}">
                <a14:useLocalDpi xmlns:a14="http://schemas.microsoft.com/office/drawing/2010/main" val="0"/>
              </a:ext>
            </a:extLst>
          </a:blip>
          <a:srcRect l="7785" r="7785"/>
          <a:stretch>
            <a:fillRect/>
          </a:stretch>
        </p:blipFill>
        <p:spPr>
          <a:xfrm>
            <a:off x="8151224" y="4866061"/>
            <a:ext cx="1950563" cy="1540182"/>
          </a:xfrm>
          <a:prstGeom prst="rect">
            <a:avLst/>
          </a:prstGeom>
        </p:spPr>
      </p:pic>
      <p:sp>
        <p:nvSpPr>
          <p:cNvPr id="9" name="Rettangolo 8"/>
          <p:cNvSpPr/>
          <p:nvPr/>
        </p:nvSpPr>
        <p:spPr>
          <a:xfrm>
            <a:off x="4656039" y="225529"/>
            <a:ext cx="2413994" cy="707886"/>
          </a:xfrm>
          <a:prstGeom prst="rect">
            <a:avLst/>
          </a:prstGeom>
        </p:spPr>
        <p:txBody>
          <a:bodyPr wrap="none">
            <a:spAutoFit/>
          </a:bodyPr>
          <a:lstStyle/>
          <a:p>
            <a:r>
              <a:rPr lang="it-CH" sz="4000" b="1" dirty="0" err="1" smtClean="0">
                <a:solidFill>
                  <a:srgbClr val="FF99CC"/>
                </a:solidFill>
              </a:rPr>
              <a:t>Excursions</a:t>
            </a:r>
            <a:endParaRPr lang="it-CH" sz="4000" b="1" dirty="0">
              <a:solidFill>
                <a:srgbClr val="FF99CC"/>
              </a:solidFill>
              <a:latin typeface="+mj-lt"/>
              <a:ea typeface="+mj-ea"/>
              <a:cs typeface="+mj-cs"/>
            </a:endParaRPr>
          </a:p>
        </p:txBody>
      </p:sp>
    </p:spTree>
    <p:extLst>
      <p:ext uri="{BB962C8B-B14F-4D97-AF65-F5344CB8AC3E}">
        <p14:creationId xmlns:p14="http://schemas.microsoft.com/office/powerpoint/2010/main" val="36348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36965" y="539236"/>
            <a:ext cx="7554913" cy="6440100"/>
          </a:xfrm>
        </p:spPr>
        <p:txBody>
          <a:bodyPr>
            <a:normAutofit fontScale="90000"/>
          </a:bodyPr>
          <a:lstStyle/>
          <a:p>
            <a:r>
              <a:rPr lang="fr-CH" sz="2700" b="1" dirty="0" smtClean="0">
                <a:solidFill>
                  <a:srgbClr val="FFC000"/>
                </a:solidFill>
              </a:rPr>
              <a:t>7-8 juillet 2019 </a:t>
            </a:r>
            <a:r>
              <a:rPr lang="fr-CH" sz="2700" dirty="0">
                <a:solidFill>
                  <a:schemeClr val="bg1">
                    <a:lumMod val="75000"/>
                  </a:schemeClr>
                </a:solidFill>
              </a:rPr>
              <a:t/>
            </a:r>
            <a:br>
              <a:rPr lang="fr-CH" sz="2700" dirty="0">
                <a:solidFill>
                  <a:schemeClr val="bg1">
                    <a:lumMod val="75000"/>
                  </a:schemeClr>
                </a:solidFill>
              </a:rPr>
            </a:br>
            <a:r>
              <a:rPr lang="fr-CH" sz="2700" dirty="0" smtClean="0">
                <a:solidFill>
                  <a:schemeClr val="bg1"/>
                </a:solidFill>
              </a:rPr>
              <a:t>Excursion au Parc naturel </a:t>
            </a:r>
            <a:r>
              <a:rPr lang="fr-CH" sz="2700" dirty="0" err="1" smtClean="0">
                <a:solidFill>
                  <a:schemeClr val="bg1"/>
                </a:solidFill>
              </a:rPr>
              <a:t>Finges</a:t>
            </a:r>
            <a:r>
              <a:rPr lang="fr-CH" sz="2700" dirty="0" smtClean="0">
                <a:solidFill>
                  <a:schemeClr val="bg1"/>
                </a:solidFill>
              </a:rPr>
              <a:t>, en collaboration avec la </a:t>
            </a:r>
            <a:r>
              <a:rPr lang="fr-CH" sz="2700" dirty="0" err="1" smtClean="0">
                <a:solidFill>
                  <a:schemeClr val="bg1"/>
                </a:solidFill>
              </a:rPr>
              <a:t>Murithienne</a:t>
            </a:r>
            <a:r>
              <a:rPr lang="fr-CH" sz="2700" dirty="0" smtClean="0">
                <a:solidFill>
                  <a:schemeClr val="bg1"/>
                </a:solidFill>
              </a:rPr>
              <a:t/>
            </a:r>
            <a:br>
              <a:rPr lang="fr-CH" sz="2700" dirty="0" smtClean="0">
                <a:solidFill>
                  <a:schemeClr val="bg1"/>
                </a:solidFill>
              </a:rPr>
            </a:br>
            <a:r>
              <a:rPr lang="fr-CH" sz="2700" dirty="0">
                <a:solidFill>
                  <a:schemeClr val="bg1"/>
                </a:solidFill>
              </a:rPr>
              <a:t/>
            </a:r>
            <a:br>
              <a:rPr lang="fr-CH" sz="2700" dirty="0">
                <a:solidFill>
                  <a:schemeClr val="bg1"/>
                </a:solidFill>
              </a:rPr>
            </a:br>
            <a:r>
              <a:rPr lang="fr-CH" sz="2700" b="1" dirty="0" smtClean="0">
                <a:solidFill>
                  <a:srgbClr val="FFC000"/>
                </a:solidFill>
              </a:rPr>
              <a:t>13-14 juillet 2019</a:t>
            </a:r>
            <a:r>
              <a:rPr lang="fr-CH" sz="2700" dirty="0" smtClean="0">
                <a:solidFill>
                  <a:schemeClr val="bg1">
                    <a:lumMod val="75000"/>
                  </a:schemeClr>
                </a:solidFill>
              </a:rPr>
              <a:t/>
            </a:r>
            <a:br>
              <a:rPr lang="fr-CH" sz="2700" dirty="0" smtClean="0">
                <a:solidFill>
                  <a:schemeClr val="bg1">
                    <a:lumMod val="75000"/>
                  </a:schemeClr>
                </a:solidFill>
              </a:rPr>
            </a:br>
            <a:r>
              <a:rPr lang="fr-CH" sz="2700" dirty="0" smtClean="0">
                <a:solidFill>
                  <a:schemeClr val="bg1"/>
                </a:solidFill>
              </a:rPr>
              <a:t>I </a:t>
            </a:r>
            <a:r>
              <a:rPr lang="fr-CH" sz="2700" dirty="0" err="1">
                <a:solidFill>
                  <a:schemeClr val="bg1"/>
                </a:solidFill>
              </a:rPr>
              <a:t>segreti</a:t>
            </a:r>
            <a:r>
              <a:rPr lang="fr-CH" sz="2700" dirty="0">
                <a:solidFill>
                  <a:schemeClr val="bg1"/>
                </a:solidFill>
              </a:rPr>
              <a:t> </a:t>
            </a:r>
            <a:r>
              <a:rPr lang="fr-CH" sz="2700" dirty="0" err="1">
                <a:solidFill>
                  <a:schemeClr val="bg1"/>
                </a:solidFill>
              </a:rPr>
              <a:t>svelati</a:t>
            </a:r>
            <a:r>
              <a:rPr lang="fr-CH" sz="2700" dirty="0">
                <a:solidFill>
                  <a:schemeClr val="bg1"/>
                </a:solidFill>
              </a:rPr>
              <a:t> </a:t>
            </a:r>
            <a:r>
              <a:rPr lang="fr-CH" sz="2700" dirty="0" err="1">
                <a:solidFill>
                  <a:schemeClr val="bg1"/>
                </a:solidFill>
              </a:rPr>
              <a:t>dell’altipiano</a:t>
            </a:r>
            <a:r>
              <a:rPr lang="fr-CH" sz="2700" dirty="0">
                <a:solidFill>
                  <a:schemeClr val="bg1"/>
                </a:solidFill>
              </a:rPr>
              <a:t> delle </a:t>
            </a:r>
            <a:r>
              <a:rPr lang="fr-CH" sz="2700" dirty="0" err="1">
                <a:solidFill>
                  <a:schemeClr val="bg1"/>
                </a:solidFill>
              </a:rPr>
              <a:t>meraviglie</a:t>
            </a:r>
            <a:r>
              <a:rPr lang="fr-CH" sz="2700" dirty="0">
                <a:solidFill>
                  <a:schemeClr val="bg1"/>
                </a:solidFill>
              </a:rPr>
              <a:t> </a:t>
            </a:r>
            <a:r>
              <a:rPr lang="fr-CH" sz="2700" dirty="0" smtClean="0">
                <a:solidFill>
                  <a:schemeClr val="bg1"/>
                </a:solidFill>
              </a:rPr>
              <a:t>– Greina</a:t>
            </a:r>
            <a:br>
              <a:rPr lang="fr-CH" sz="2700" dirty="0" smtClean="0">
                <a:solidFill>
                  <a:schemeClr val="bg1"/>
                </a:solidFill>
              </a:rPr>
            </a:br>
            <a:r>
              <a:rPr lang="fr-CH" sz="2700" dirty="0" smtClean="0">
                <a:solidFill>
                  <a:schemeClr val="bg1"/>
                </a:solidFill>
              </a:rPr>
              <a:t>En collaboration avec </a:t>
            </a:r>
            <a:r>
              <a:rPr lang="fr-CH" sz="2700" dirty="0" err="1" smtClean="0">
                <a:solidFill>
                  <a:schemeClr val="bg1"/>
                </a:solidFill>
              </a:rPr>
              <a:t>plusieures</a:t>
            </a:r>
            <a:r>
              <a:rPr lang="fr-CH" sz="2700" dirty="0" smtClean="0">
                <a:solidFill>
                  <a:schemeClr val="bg1"/>
                </a:solidFill>
              </a:rPr>
              <a:t> associations</a:t>
            </a:r>
            <a:r>
              <a:rPr lang="fr-CH" sz="2700" dirty="0" smtClean="0"/>
              <a:t/>
            </a:r>
            <a:br>
              <a:rPr lang="fr-CH" sz="2700" dirty="0" smtClean="0"/>
            </a:br>
            <a:r>
              <a:rPr lang="fr-CH" sz="2700" b="1" dirty="0">
                <a:solidFill>
                  <a:srgbClr val="FFC000"/>
                </a:solidFill>
              </a:rPr>
              <a:t/>
            </a:r>
            <a:br>
              <a:rPr lang="fr-CH" sz="2700" b="1" dirty="0">
                <a:solidFill>
                  <a:srgbClr val="FFC000"/>
                </a:solidFill>
              </a:rPr>
            </a:br>
            <a:r>
              <a:rPr lang="fr-CH" sz="2700" b="1" dirty="0" smtClean="0">
                <a:solidFill>
                  <a:srgbClr val="FFC000"/>
                </a:solidFill>
              </a:rPr>
              <a:t>18 août 2019</a:t>
            </a:r>
            <a:br>
              <a:rPr lang="fr-CH" sz="2700" b="1" dirty="0" smtClean="0">
                <a:solidFill>
                  <a:srgbClr val="FFC000"/>
                </a:solidFill>
              </a:rPr>
            </a:br>
            <a:r>
              <a:rPr lang="fr-CH" sz="2700" dirty="0" smtClean="0">
                <a:solidFill>
                  <a:schemeClr val="bg1"/>
                </a:solidFill>
              </a:rPr>
              <a:t>Alla </a:t>
            </a:r>
            <a:r>
              <a:rPr lang="fr-CH" sz="2700" dirty="0" err="1">
                <a:solidFill>
                  <a:schemeClr val="bg1"/>
                </a:solidFill>
              </a:rPr>
              <a:t>scoperta</a:t>
            </a:r>
            <a:r>
              <a:rPr lang="fr-CH" sz="2700" dirty="0">
                <a:solidFill>
                  <a:schemeClr val="bg1"/>
                </a:solidFill>
              </a:rPr>
              <a:t> dei </a:t>
            </a:r>
            <a:r>
              <a:rPr lang="fr-CH" sz="2700" dirty="0" err="1">
                <a:solidFill>
                  <a:schemeClr val="bg1"/>
                </a:solidFill>
              </a:rPr>
              <a:t>funghi</a:t>
            </a:r>
            <a:r>
              <a:rPr lang="fr-CH" sz="2700" dirty="0">
                <a:solidFill>
                  <a:schemeClr val="bg1"/>
                </a:solidFill>
              </a:rPr>
              <a:t> delle </a:t>
            </a:r>
            <a:r>
              <a:rPr lang="fr-CH" sz="2700" dirty="0" err="1">
                <a:solidFill>
                  <a:schemeClr val="bg1"/>
                </a:solidFill>
              </a:rPr>
              <a:t>nostre</a:t>
            </a:r>
            <a:r>
              <a:rPr lang="fr-CH" sz="2700" dirty="0">
                <a:solidFill>
                  <a:schemeClr val="bg1"/>
                </a:solidFill>
              </a:rPr>
              <a:t> </a:t>
            </a:r>
            <a:r>
              <a:rPr lang="fr-CH" sz="2700" dirty="0" smtClean="0">
                <a:solidFill>
                  <a:schemeClr val="bg1"/>
                </a:solidFill>
              </a:rPr>
              <a:t>zone</a:t>
            </a:r>
            <a:br>
              <a:rPr lang="fr-CH" sz="2700" dirty="0" smtClean="0">
                <a:solidFill>
                  <a:schemeClr val="bg1"/>
                </a:solidFill>
              </a:rPr>
            </a:br>
            <a:r>
              <a:rPr lang="fr-CH" sz="2700" dirty="0" smtClean="0">
                <a:solidFill>
                  <a:schemeClr val="bg1"/>
                </a:solidFill>
              </a:rPr>
              <a:t>En collaboration avec la Société mycologique de Lugano</a:t>
            </a:r>
            <a:br>
              <a:rPr lang="fr-CH" sz="2700" dirty="0" smtClean="0">
                <a:solidFill>
                  <a:schemeClr val="bg1"/>
                </a:solidFill>
              </a:rPr>
            </a:br>
            <a:r>
              <a:rPr lang="fr-CH" sz="2700" dirty="0">
                <a:solidFill>
                  <a:schemeClr val="bg1"/>
                </a:solidFill>
              </a:rPr>
              <a:t/>
            </a:r>
            <a:br>
              <a:rPr lang="fr-CH" sz="2700" dirty="0">
                <a:solidFill>
                  <a:schemeClr val="bg1"/>
                </a:solidFill>
              </a:rPr>
            </a:br>
            <a:r>
              <a:rPr lang="fr-CH" sz="2700" b="1" dirty="0" smtClean="0">
                <a:solidFill>
                  <a:srgbClr val="FFC000"/>
                </a:solidFill>
              </a:rPr>
              <a:t>29 septembre, </a:t>
            </a:r>
            <a:r>
              <a:rPr lang="fr-CH" sz="2700" b="1" dirty="0">
                <a:solidFill>
                  <a:srgbClr val="FFC000"/>
                </a:solidFill>
              </a:rPr>
              <a:t>6 </a:t>
            </a:r>
            <a:r>
              <a:rPr lang="fr-CH" sz="2700" b="1" dirty="0" smtClean="0">
                <a:solidFill>
                  <a:srgbClr val="FFC000"/>
                </a:solidFill>
              </a:rPr>
              <a:t>et </a:t>
            </a:r>
            <a:r>
              <a:rPr lang="fr-CH" sz="2700" b="1" dirty="0">
                <a:solidFill>
                  <a:srgbClr val="FFC000"/>
                </a:solidFill>
              </a:rPr>
              <a:t>12 </a:t>
            </a:r>
            <a:r>
              <a:rPr lang="fr-CH" sz="2700" b="1" dirty="0" smtClean="0">
                <a:solidFill>
                  <a:srgbClr val="FFC000"/>
                </a:solidFill>
              </a:rPr>
              <a:t>octobre 2019</a:t>
            </a:r>
            <a:r>
              <a:rPr lang="fr-CH" sz="2700" dirty="0" smtClean="0">
                <a:solidFill>
                  <a:srgbClr val="FFC000"/>
                </a:solidFill>
              </a:rPr>
              <a:t/>
            </a:r>
            <a:br>
              <a:rPr lang="fr-CH" sz="2700" dirty="0" smtClean="0">
                <a:solidFill>
                  <a:srgbClr val="FFC000"/>
                </a:solidFill>
              </a:rPr>
            </a:br>
            <a:r>
              <a:rPr lang="fr-CH" sz="2700" dirty="0" smtClean="0">
                <a:solidFill>
                  <a:schemeClr val="bg1"/>
                </a:solidFill>
              </a:rPr>
              <a:t>Il </a:t>
            </a:r>
            <a:r>
              <a:rPr lang="fr-CH" sz="2700" dirty="0" err="1" smtClean="0">
                <a:solidFill>
                  <a:schemeClr val="bg1"/>
                </a:solidFill>
              </a:rPr>
              <a:t>bramito</a:t>
            </a:r>
            <a:r>
              <a:rPr lang="fr-CH" sz="2700" dirty="0" smtClean="0">
                <a:solidFill>
                  <a:schemeClr val="bg1"/>
                </a:solidFill>
              </a:rPr>
              <a:t> dei </a:t>
            </a:r>
            <a:r>
              <a:rPr lang="fr-CH" sz="2700" dirty="0" err="1" smtClean="0">
                <a:solidFill>
                  <a:schemeClr val="bg1"/>
                </a:solidFill>
              </a:rPr>
              <a:t>re</a:t>
            </a:r>
            <a:r>
              <a:rPr lang="fr-CH" sz="2700" dirty="0" smtClean="0">
                <a:solidFill>
                  <a:schemeClr val="bg1"/>
                </a:solidFill>
              </a:rPr>
              <a:t>, </a:t>
            </a:r>
            <a:r>
              <a:rPr lang="fr-CH" sz="2700" dirty="0" err="1" smtClean="0">
                <a:solidFill>
                  <a:schemeClr val="bg1"/>
                </a:solidFill>
              </a:rPr>
              <a:t>Acquacalda</a:t>
            </a:r>
            <a:r>
              <a:rPr lang="fr-CH" sz="2700" dirty="0" smtClean="0">
                <a:solidFill>
                  <a:schemeClr val="bg1"/>
                </a:solidFill>
              </a:rPr>
              <a:t>, en collaboration avec Pro </a:t>
            </a:r>
            <a:r>
              <a:rPr lang="fr-CH" sz="2700" dirty="0" err="1" smtClean="0">
                <a:solidFill>
                  <a:schemeClr val="bg1"/>
                </a:solidFill>
              </a:rPr>
              <a:t>Natura</a:t>
            </a:r>
            <a:r>
              <a:rPr lang="fr-CH" sz="2400" dirty="0">
                <a:solidFill>
                  <a:schemeClr val="bg1"/>
                </a:solidFill>
              </a:rPr>
              <a:t/>
            </a:r>
            <a:br>
              <a:rPr lang="fr-CH" sz="2400" dirty="0">
                <a:solidFill>
                  <a:schemeClr val="bg1"/>
                </a:solidFill>
              </a:rPr>
            </a:br>
            <a:r>
              <a:rPr lang="fr-CH" sz="2400" dirty="0" smtClean="0">
                <a:solidFill>
                  <a:schemeClr val="bg1"/>
                </a:solidFill>
              </a:rPr>
              <a:t/>
            </a:r>
            <a:br>
              <a:rPr lang="fr-CH" sz="2400" dirty="0" smtClean="0">
                <a:solidFill>
                  <a:schemeClr val="bg1"/>
                </a:solidFill>
              </a:rPr>
            </a:br>
            <a:r>
              <a:rPr lang="fr-CH" sz="2400" dirty="0">
                <a:solidFill>
                  <a:srgbClr val="FFC000"/>
                </a:solidFill>
              </a:rPr>
              <a:t/>
            </a:r>
            <a:br>
              <a:rPr lang="fr-CH" sz="2400" dirty="0">
                <a:solidFill>
                  <a:srgbClr val="FFC000"/>
                </a:solidFill>
              </a:rPr>
            </a:br>
            <a:endParaRPr lang="it-CH" sz="2400" dirty="0">
              <a:solidFill>
                <a:srgbClr val="FFC000"/>
              </a:solidFill>
            </a:endParaRPr>
          </a:p>
        </p:txBody>
      </p:sp>
      <p:pic>
        <p:nvPicPr>
          <p:cNvPr id="12" name="Segnaposto immagine 4"/>
          <p:cNvPicPr>
            <a:picLocks noChangeAspect="1"/>
          </p:cNvPicPr>
          <p:nvPr/>
        </p:nvPicPr>
        <p:blipFill>
          <a:blip r:embed="rId3" cstate="print">
            <a:extLst>
              <a:ext uri="{28A0092B-C50C-407E-A947-70E740481C1C}">
                <a14:useLocalDpi xmlns:a14="http://schemas.microsoft.com/office/drawing/2010/main" val="0"/>
              </a:ext>
            </a:extLst>
          </a:blip>
          <a:srcRect l="7943" r="7943"/>
          <a:stretch>
            <a:fillRect/>
          </a:stretch>
        </p:blipFill>
        <p:spPr>
          <a:xfrm>
            <a:off x="7690620" y="3431251"/>
            <a:ext cx="2365455" cy="1867785"/>
          </a:xfrm>
          <a:prstGeom prst="rect">
            <a:avLst/>
          </a:prstGeom>
        </p:spPr>
      </p:pic>
      <p:pic>
        <p:nvPicPr>
          <p:cNvPr id="14" name="Segnaposto immagine 4"/>
          <p:cNvPicPr>
            <a:picLocks noChangeAspect="1"/>
          </p:cNvPicPr>
          <p:nvPr/>
        </p:nvPicPr>
        <p:blipFill>
          <a:blip r:embed="rId4" cstate="print">
            <a:extLst>
              <a:ext uri="{28A0092B-C50C-407E-A947-70E740481C1C}">
                <a14:useLocalDpi xmlns:a14="http://schemas.microsoft.com/office/drawing/2010/main" val="0"/>
              </a:ext>
            </a:extLst>
          </a:blip>
          <a:srcRect t="18416" b="18416"/>
          <a:stretch>
            <a:fillRect/>
          </a:stretch>
        </p:blipFill>
        <p:spPr>
          <a:xfrm>
            <a:off x="9214400" y="4602702"/>
            <a:ext cx="2416165" cy="1907826"/>
          </a:xfrm>
          <a:prstGeom prst="rect">
            <a:avLst/>
          </a:prstGeom>
        </p:spPr>
      </p:pic>
      <p:pic>
        <p:nvPicPr>
          <p:cNvPr id="9" name="Segnaposto immagine 4"/>
          <p:cNvPicPr>
            <a:picLocks noGrp="1" noChangeAspect="1"/>
          </p:cNvPicPr>
          <p:nvPr>
            <p:ph type="pic" idx="1"/>
          </p:nvPr>
        </p:nvPicPr>
        <p:blipFill>
          <a:blip r:embed="rId5" cstate="print">
            <a:extLst>
              <a:ext uri="{28A0092B-C50C-407E-A947-70E740481C1C}">
                <a14:useLocalDpi xmlns:a14="http://schemas.microsoft.com/office/drawing/2010/main" val="0"/>
              </a:ext>
            </a:extLst>
          </a:blip>
          <a:srcRect l="10863" r="10863"/>
          <a:stretch>
            <a:fillRect/>
          </a:stretch>
        </p:blipFill>
        <p:spPr>
          <a:xfrm>
            <a:off x="9201809" y="1841518"/>
            <a:ext cx="2428756" cy="1917768"/>
          </a:xfrm>
        </p:spPr>
      </p:pic>
      <p:pic>
        <p:nvPicPr>
          <p:cNvPr id="13" name="Segnaposto immagine 4"/>
          <p:cNvPicPr>
            <a:picLocks noChangeAspect="1"/>
          </p:cNvPicPr>
          <p:nvPr/>
        </p:nvPicPr>
        <p:blipFill>
          <a:blip r:embed="rId6" cstate="print">
            <a:extLst>
              <a:ext uri="{28A0092B-C50C-407E-A947-70E740481C1C}">
                <a14:useLocalDpi xmlns:a14="http://schemas.microsoft.com/office/drawing/2010/main" val="0"/>
              </a:ext>
            </a:extLst>
          </a:blip>
          <a:srcRect l="24671" r="24671"/>
          <a:stretch>
            <a:fillRect/>
          </a:stretch>
        </p:blipFill>
        <p:spPr>
          <a:xfrm>
            <a:off x="7892689" y="301768"/>
            <a:ext cx="2030641" cy="1603413"/>
          </a:xfrm>
          <a:prstGeom prst="rect">
            <a:avLst/>
          </a:prstGeom>
        </p:spPr>
      </p:pic>
    </p:spTree>
    <p:extLst>
      <p:ext uri="{BB962C8B-B14F-4D97-AF65-F5344CB8AC3E}">
        <p14:creationId xmlns:p14="http://schemas.microsoft.com/office/powerpoint/2010/main" val="13178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ettangolo 1"/>
          <p:cNvSpPr/>
          <p:nvPr/>
        </p:nvSpPr>
        <p:spPr>
          <a:xfrm>
            <a:off x="644283" y="465198"/>
            <a:ext cx="11101140" cy="707886"/>
          </a:xfrm>
          <a:prstGeom prst="rect">
            <a:avLst/>
          </a:prstGeom>
        </p:spPr>
        <p:txBody>
          <a:bodyPr wrap="square">
            <a:spAutoFit/>
          </a:bodyPr>
          <a:lstStyle/>
          <a:p>
            <a:pPr algn="ctr"/>
            <a:r>
              <a:rPr lang="fr-CH" sz="4000" b="1" dirty="0" err="1" smtClean="0">
                <a:solidFill>
                  <a:srgbClr val="FF99CC"/>
                </a:solidFill>
              </a:rPr>
              <a:t>Mosé</a:t>
            </a:r>
            <a:r>
              <a:rPr lang="fr-CH" sz="4000" b="1" dirty="0" smtClean="0">
                <a:solidFill>
                  <a:srgbClr val="FF99CC"/>
                </a:solidFill>
              </a:rPr>
              <a:t> </a:t>
            </a:r>
            <a:r>
              <a:rPr lang="fr-CH" sz="4000" b="1" dirty="0" err="1" smtClean="0">
                <a:solidFill>
                  <a:srgbClr val="FF99CC"/>
                </a:solidFill>
              </a:rPr>
              <a:t>Bertoni</a:t>
            </a:r>
            <a:r>
              <a:rPr lang="fr-CH" sz="4000" b="1" dirty="0" smtClean="0">
                <a:solidFill>
                  <a:srgbClr val="FF99CC"/>
                </a:solidFill>
              </a:rPr>
              <a:t> de retour au Tessin</a:t>
            </a:r>
            <a:endParaRPr lang="it-CH" sz="4000" b="1" dirty="0">
              <a:solidFill>
                <a:srgbClr val="FF99CC"/>
              </a:solidFill>
              <a:latin typeface="+mj-lt"/>
              <a:ea typeface="+mj-ea"/>
              <a:cs typeface="+mj-cs"/>
            </a:endParaRPr>
          </a:p>
        </p:txBody>
      </p:sp>
      <p:sp>
        <p:nvSpPr>
          <p:cNvPr id="7" name="CasellaDiTesto 6"/>
          <p:cNvSpPr txBox="1"/>
          <p:nvPr/>
        </p:nvSpPr>
        <p:spPr>
          <a:xfrm>
            <a:off x="644282" y="2043240"/>
            <a:ext cx="11101141" cy="3970318"/>
          </a:xfrm>
          <a:prstGeom prst="rect">
            <a:avLst/>
          </a:prstGeom>
          <a:solidFill>
            <a:schemeClr val="tx1">
              <a:alpha val="30000"/>
            </a:schemeClr>
          </a:solidFill>
        </p:spPr>
        <p:txBody>
          <a:bodyPr wrap="square" rtlCol="0">
            <a:spAutoFit/>
          </a:bodyPr>
          <a:lstStyle/>
          <a:p>
            <a:r>
              <a:rPr lang="it-IT" sz="2400" dirty="0" err="1" smtClean="0">
                <a:solidFill>
                  <a:schemeClr val="bg1"/>
                </a:solidFill>
              </a:rPr>
              <a:t>Conférences</a:t>
            </a:r>
            <a:r>
              <a:rPr lang="it-IT" sz="2400" dirty="0" smtClean="0">
                <a:solidFill>
                  <a:schemeClr val="bg1"/>
                </a:solidFill>
              </a:rPr>
              <a:t> en </a:t>
            </a:r>
            <a:r>
              <a:rPr lang="it-IT" sz="2400" dirty="0" err="1" smtClean="0">
                <a:solidFill>
                  <a:schemeClr val="bg1"/>
                </a:solidFill>
              </a:rPr>
              <a:t>collaboration</a:t>
            </a:r>
            <a:r>
              <a:rPr lang="it-IT" sz="2400" dirty="0" smtClean="0">
                <a:solidFill>
                  <a:schemeClr val="bg1"/>
                </a:solidFill>
              </a:rPr>
              <a:t> </a:t>
            </a:r>
            <a:r>
              <a:rPr lang="it-IT" sz="2400" dirty="0" err="1" smtClean="0">
                <a:solidFill>
                  <a:schemeClr val="bg1"/>
                </a:solidFill>
              </a:rPr>
              <a:t>avec</a:t>
            </a:r>
            <a:r>
              <a:rPr lang="it-IT" sz="2400" dirty="0" smtClean="0">
                <a:solidFill>
                  <a:schemeClr val="bg1"/>
                </a:solidFill>
              </a:rPr>
              <a:t> Pro </a:t>
            </a:r>
            <a:r>
              <a:rPr lang="it-IT" sz="2400" dirty="0">
                <a:solidFill>
                  <a:schemeClr val="bg1"/>
                </a:solidFill>
              </a:rPr>
              <a:t>Natura Ticino, </a:t>
            </a:r>
            <a:r>
              <a:rPr lang="it-IT" sz="2400" dirty="0" smtClean="0">
                <a:solidFill>
                  <a:schemeClr val="bg1"/>
                </a:solidFill>
              </a:rPr>
              <a:t>le </a:t>
            </a:r>
            <a:r>
              <a:rPr lang="it-IT" sz="2400" dirty="0">
                <a:solidFill>
                  <a:schemeClr val="bg1"/>
                </a:solidFill>
              </a:rPr>
              <a:t>MCSN, </a:t>
            </a:r>
            <a:r>
              <a:rPr lang="it-IT" sz="2400" dirty="0" smtClean="0">
                <a:solidFill>
                  <a:schemeClr val="bg1"/>
                </a:solidFill>
              </a:rPr>
              <a:t>le </a:t>
            </a:r>
            <a:r>
              <a:rPr lang="it-IT" sz="2400" dirty="0">
                <a:solidFill>
                  <a:schemeClr val="bg1"/>
                </a:solidFill>
              </a:rPr>
              <a:t>Museo storico etnografico della Valle di </a:t>
            </a:r>
            <a:r>
              <a:rPr lang="it-IT" sz="2400" dirty="0" err="1">
                <a:solidFill>
                  <a:schemeClr val="bg1"/>
                </a:solidFill>
              </a:rPr>
              <a:t>Blenio</a:t>
            </a:r>
            <a:r>
              <a:rPr lang="it-IT" sz="2400" dirty="0">
                <a:solidFill>
                  <a:schemeClr val="bg1"/>
                </a:solidFill>
              </a:rPr>
              <a:t> di </a:t>
            </a:r>
            <a:r>
              <a:rPr lang="it-IT" sz="2400" dirty="0" err="1" smtClean="0">
                <a:solidFill>
                  <a:schemeClr val="bg1"/>
                </a:solidFill>
              </a:rPr>
              <a:t>Lottigna</a:t>
            </a:r>
            <a:endParaRPr lang="it-IT" sz="2400" dirty="0">
              <a:solidFill>
                <a:schemeClr val="bg1"/>
              </a:solidFill>
            </a:endParaRPr>
          </a:p>
          <a:p>
            <a:endParaRPr lang="it-IT" sz="3200" b="1" dirty="0">
              <a:solidFill>
                <a:schemeClr val="bg1"/>
              </a:solidFill>
            </a:endParaRPr>
          </a:p>
          <a:p>
            <a:r>
              <a:rPr lang="it-IT" sz="3200" b="1" dirty="0" smtClean="0">
                <a:solidFill>
                  <a:schemeClr val="bg1"/>
                </a:solidFill>
              </a:rPr>
              <a:t>Piante viaggiatrici</a:t>
            </a:r>
            <a:endParaRPr lang="it-IT" sz="3200" b="1" dirty="0">
              <a:solidFill>
                <a:schemeClr val="bg1"/>
              </a:solidFill>
            </a:endParaRPr>
          </a:p>
          <a:p>
            <a:r>
              <a:rPr lang="it-IT" sz="2400" dirty="0" smtClean="0">
                <a:solidFill>
                  <a:schemeClr val="bg1"/>
                </a:solidFill>
              </a:rPr>
              <a:t>Nicola Schoenenberger, Lugano, 7 </a:t>
            </a:r>
            <a:r>
              <a:rPr lang="it-IT" sz="2400" dirty="0" err="1" smtClean="0">
                <a:solidFill>
                  <a:schemeClr val="bg1"/>
                </a:solidFill>
              </a:rPr>
              <a:t>juin</a:t>
            </a:r>
            <a:endParaRPr lang="it-IT" sz="2400" dirty="0" smtClean="0">
              <a:solidFill>
                <a:schemeClr val="bg1"/>
              </a:solidFill>
            </a:endParaRPr>
          </a:p>
          <a:p>
            <a:endParaRPr lang="it-IT" sz="2000" b="1" dirty="0" smtClean="0">
              <a:solidFill>
                <a:schemeClr val="bg1"/>
              </a:solidFill>
            </a:endParaRPr>
          </a:p>
          <a:p>
            <a:r>
              <a:rPr lang="it-IT" sz="3200" b="1" dirty="0" smtClean="0">
                <a:solidFill>
                  <a:schemeClr val="bg1"/>
                </a:solidFill>
              </a:rPr>
              <a:t>Orso: migrazioni degli umani e dei predatori</a:t>
            </a:r>
          </a:p>
          <a:p>
            <a:r>
              <a:rPr lang="it-IT" sz="2400" dirty="0" smtClean="0">
                <a:solidFill>
                  <a:schemeClr val="bg1"/>
                </a:solidFill>
              </a:rPr>
              <a:t>Johanna Schoenenberger</a:t>
            </a:r>
            <a:r>
              <a:rPr lang="it-IT" sz="2400" dirty="0">
                <a:solidFill>
                  <a:schemeClr val="bg1"/>
                </a:solidFill>
              </a:rPr>
              <a:t>, </a:t>
            </a:r>
            <a:r>
              <a:rPr lang="it-IT" sz="2400" dirty="0" err="1" smtClean="0">
                <a:solidFill>
                  <a:schemeClr val="bg1"/>
                </a:solidFill>
              </a:rPr>
              <a:t>Acquarossa</a:t>
            </a:r>
            <a:r>
              <a:rPr lang="it-IT" sz="2400" dirty="0" smtClean="0">
                <a:solidFill>
                  <a:schemeClr val="bg1"/>
                </a:solidFill>
              </a:rPr>
              <a:t>, 17 </a:t>
            </a:r>
            <a:r>
              <a:rPr lang="it-IT" sz="2400" dirty="0" err="1" smtClean="0">
                <a:solidFill>
                  <a:schemeClr val="bg1"/>
                </a:solidFill>
              </a:rPr>
              <a:t>octobre</a:t>
            </a:r>
            <a:endParaRPr lang="it-IT" sz="2400" dirty="0">
              <a:solidFill>
                <a:schemeClr val="bg1"/>
              </a:solidFill>
            </a:endParaRPr>
          </a:p>
          <a:p>
            <a:endParaRPr lang="it-IT" sz="2000" dirty="0" smtClean="0">
              <a:solidFill>
                <a:schemeClr val="bg1"/>
              </a:solidFill>
            </a:endParaRPr>
          </a:p>
          <a:p>
            <a:endParaRPr lang="it-IT" sz="2000" dirty="0" smtClean="0">
              <a:solidFill>
                <a:schemeClr val="bg1"/>
              </a:solidFill>
            </a:endParaRPr>
          </a:p>
        </p:txBody>
      </p:sp>
      <p:pic>
        <p:nvPicPr>
          <p:cNvPr id="4098" name="Picture 2" descr="MosÃ¨ Berto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8741" y="3458261"/>
            <a:ext cx="2047875"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4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355436" y="51821"/>
            <a:ext cx="8860127" cy="1202787"/>
          </a:xfrm>
        </p:spPr>
        <p:txBody>
          <a:bodyPr>
            <a:noAutofit/>
          </a:bodyPr>
          <a:lstStyle/>
          <a:p>
            <a:pPr algn="ctr"/>
            <a:r>
              <a:rPr lang="it-CH" sz="3600" b="1" dirty="0" err="1" smtClean="0">
                <a:solidFill>
                  <a:schemeClr val="accent6">
                    <a:lumMod val="60000"/>
                    <a:lumOff val="40000"/>
                  </a:schemeClr>
                </a:solidFill>
              </a:rPr>
              <a:t>Découvrir</a:t>
            </a:r>
            <a:r>
              <a:rPr lang="it-CH" sz="3600" b="1" dirty="0" smtClean="0">
                <a:solidFill>
                  <a:schemeClr val="accent6">
                    <a:lumMod val="60000"/>
                    <a:lumOff val="40000"/>
                  </a:schemeClr>
                </a:solidFill>
              </a:rPr>
              <a:t> la science…</a:t>
            </a:r>
            <a:endParaRPr lang="it-CH" sz="3600" dirty="0">
              <a:solidFill>
                <a:schemeClr val="accent6">
                  <a:lumMod val="60000"/>
                  <a:lumOff val="40000"/>
                </a:schemeClr>
              </a:solidFill>
            </a:endParaRPr>
          </a:p>
        </p:txBody>
      </p:sp>
      <p:sp>
        <p:nvSpPr>
          <p:cNvPr id="4" name="Titolo 1"/>
          <p:cNvSpPr txBox="1">
            <a:spLocks/>
          </p:cNvSpPr>
          <p:nvPr/>
        </p:nvSpPr>
        <p:spPr>
          <a:xfrm>
            <a:off x="881914" y="4110329"/>
            <a:ext cx="3638841" cy="120278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fr-CH" sz="2400" b="1" dirty="0">
                <a:solidFill>
                  <a:schemeClr val="accent6">
                    <a:lumMod val="60000"/>
                    <a:lumOff val="40000"/>
                  </a:schemeClr>
                </a:solidFill>
              </a:rPr>
              <a:t> Musée d’Histoire Naturelle de Lugano – journées </a:t>
            </a:r>
            <a:r>
              <a:rPr lang="fr-CH" sz="2400" b="1" dirty="0" smtClean="0">
                <a:solidFill>
                  <a:schemeClr val="accent6">
                    <a:lumMod val="60000"/>
                    <a:lumOff val="40000"/>
                  </a:schemeClr>
                </a:solidFill>
              </a:rPr>
              <a:t>naturalistes</a:t>
            </a:r>
          </a:p>
          <a:p>
            <a:pPr algn="ctr"/>
            <a:endParaRPr lang="it-CH" sz="2400" dirty="0">
              <a:solidFill>
                <a:schemeClr val="accent6">
                  <a:lumMod val="60000"/>
                  <a:lumOff val="40000"/>
                </a:schemeClr>
              </a:solidFill>
            </a:endParaRPr>
          </a:p>
          <a:p>
            <a:pPr algn="ctr"/>
            <a:endParaRPr lang="fr-CH" sz="2400" b="1" dirty="0" smtClean="0">
              <a:solidFill>
                <a:schemeClr val="accent6">
                  <a:lumMod val="60000"/>
                  <a:lumOff val="40000"/>
                </a:schemeClr>
              </a:solidFill>
            </a:endParaRPr>
          </a:p>
          <a:p>
            <a:pPr algn="ctr"/>
            <a:r>
              <a:rPr lang="fr-CH" sz="2400" b="1" dirty="0" smtClean="0">
                <a:solidFill>
                  <a:schemeClr val="accent6">
                    <a:lumMod val="60000"/>
                    <a:lumOff val="40000"/>
                  </a:schemeClr>
                </a:solidFill>
              </a:rPr>
              <a:t>L’</a:t>
            </a:r>
            <a:r>
              <a:rPr lang="fr-CH" sz="2400" b="1" dirty="0" err="1" smtClean="0">
                <a:solidFill>
                  <a:schemeClr val="accent6">
                    <a:lumMod val="60000"/>
                    <a:lumOff val="40000"/>
                  </a:schemeClr>
                </a:solidFill>
              </a:rPr>
              <a:t>ideatorio</a:t>
            </a:r>
            <a:r>
              <a:rPr lang="fr-CH" sz="2400" b="1" dirty="0" smtClean="0">
                <a:solidFill>
                  <a:schemeClr val="accent6">
                    <a:lumMod val="60000"/>
                    <a:lumOff val="40000"/>
                  </a:schemeClr>
                </a:solidFill>
              </a:rPr>
              <a:t>  – journées scientifiques</a:t>
            </a:r>
          </a:p>
          <a:p>
            <a:pPr algn="ctr"/>
            <a:endParaRPr lang="fr-CH" sz="2400" b="1" dirty="0" smtClean="0">
              <a:solidFill>
                <a:schemeClr val="accent6">
                  <a:lumMod val="60000"/>
                  <a:lumOff val="40000"/>
                </a:schemeClr>
              </a:solidFill>
            </a:endParaRPr>
          </a:p>
        </p:txBody>
      </p:sp>
      <p:pic>
        <p:nvPicPr>
          <p:cNvPr id="5" name="Segnaposto immagine 5"/>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7811" r="7811"/>
          <a:stretch>
            <a:fillRect/>
          </a:stretch>
        </p:blipFill>
        <p:spPr>
          <a:xfrm>
            <a:off x="5347670" y="1683233"/>
            <a:ext cx="5377952" cy="4246480"/>
          </a:xfrm>
        </p:spPr>
      </p:pic>
    </p:spTree>
    <p:extLst>
      <p:ext uri="{BB962C8B-B14F-4D97-AF65-F5344CB8AC3E}">
        <p14:creationId xmlns:p14="http://schemas.microsoft.com/office/powerpoint/2010/main" val="238878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grpSp>
        <p:nvGrpSpPr>
          <p:cNvPr id="11" name="Gruppo 10"/>
          <p:cNvGrpSpPr/>
          <p:nvPr/>
        </p:nvGrpSpPr>
        <p:grpSpPr>
          <a:xfrm>
            <a:off x="5425440" y="3100991"/>
            <a:ext cx="3364992" cy="3133344"/>
            <a:chOff x="5425440" y="3100991"/>
            <a:chExt cx="3364992" cy="3133344"/>
          </a:xfrm>
        </p:grpSpPr>
        <p:sp>
          <p:nvSpPr>
            <p:cNvPr id="5" name="Ovale 4"/>
            <p:cNvSpPr/>
            <p:nvPr/>
          </p:nvSpPr>
          <p:spPr>
            <a:xfrm>
              <a:off x="5425440" y="3100991"/>
              <a:ext cx="3364992" cy="3133344"/>
            </a:xfrm>
            <a:prstGeom prst="ellipse">
              <a:avLst/>
            </a:prstGeom>
            <a:solidFill>
              <a:schemeClr val="accent1">
                <a:lumMod val="40000"/>
                <a:lumOff val="6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sp>
          <p:nvSpPr>
            <p:cNvPr id="7" name="CasellaDiTesto 6"/>
            <p:cNvSpPr txBox="1"/>
            <p:nvPr/>
          </p:nvSpPr>
          <p:spPr>
            <a:xfrm>
              <a:off x="6010656" y="4190610"/>
              <a:ext cx="2401824" cy="954107"/>
            </a:xfrm>
            <a:prstGeom prst="rect">
              <a:avLst/>
            </a:prstGeom>
            <a:noFill/>
          </p:spPr>
          <p:txBody>
            <a:bodyPr wrap="square" rtlCol="0">
              <a:spAutoFit/>
            </a:bodyPr>
            <a:lstStyle/>
            <a:p>
              <a:pPr algn="ctr"/>
              <a:r>
                <a:rPr lang="fr-CH" sz="2800" dirty="0" smtClean="0"/>
                <a:t>Excursions naturalistes</a:t>
              </a:r>
              <a:endParaRPr lang="it-CH" sz="2800" dirty="0"/>
            </a:p>
          </p:txBody>
        </p:sp>
      </p:grpSp>
      <p:grpSp>
        <p:nvGrpSpPr>
          <p:cNvPr id="12" name="Gruppo 11"/>
          <p:cNvGrpSpPr/>
          <p:nvPr/>
        </p:nvGrpSpPr>
        <p:grpSpPr>
          <a:xfrm>
            <a:off x="2645664" y="3100991"/>
            <a:ext cx="3364992" cy="3133344"/>
            <a:chOff x="2645664" y="3100991"/>
            <a:chExt cx="3364992" cy="3133344"/>
          </a:xfrm>
        </p:grpSpPr>
        <p:sp>
          <p:nvSpPr>
            <p:cNvPr id="6" name="Ovale 5"/>
            <p:cNvSpPr/>
            <p:nvPr/>
          </p:nvSpPr>
          <p:spPr>
            <a:xfrm>
              <a:off x="2645664" y="3100991"/>
              <a:ext cx="3364992" cy="3133344"/>
            </a:xfrm>
            <a:prstGeom prst="ellipse">
              <a:avLst/>
            </a:prstGeom>
            <a:solidFill>
              <a:schemeClr val="accent1">
                <a:lumMod val="40000"/>
                <a:lumOff val="6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sp>
          <p:nvSpPr>
            <p:cNvPr id="8" name="CasellaDiTesto 7"/>
            <p:cNvSpPr txBox="1"/>
            <p:nvPr/>
          </p:nvSpPr>
          <p:spPr>
            <a:xfrm>
              <a:off x="3029712" y="4190609"/>
              <a:ext cx="2401824" cy="954107"/>
            </a:xfrm>
            <a:prstGeom prst="rect">
              <a:avLst/>
            </a:prstGeom>
            <a:noFill/>
          </p:spPr>
          <p:txBody>
            <a:bodyPr wrap="square" rtlCol="0">
              <a:spAutoFit/>
            </a:bodyPr>
            <a:lstStyle/>
            <a:p>
              <a:pPr algn="ctr"/>
              <a:r>
                <a:rPr lang="fr-CH" sz="2800" dirty="0" smtClean="0"/>
                <a:t>Activités pour les jeunes</a:t>
              </a:r>
              <a:endParaRPr lang="it-CH" sz="2800" dirty="0"/>
            </a:p>
          </p:txBody>
        </p:sp>
      </p:grpSp>
      <p:grpSp>
        <p:nvGrpSpPr>
          <p:cNvPr id="10" name="Gruppo 9"/>
          <p:cNvGrpSpPr/>
          <p:nvPr/>
        </p:nvGrpSpPr>
        <p:grpSpPr>
          <a:xfrm>
            <a:off x="4035552" y="780287"/>
            <a:ext cx="3364992" cy="3133344"/>
            <a:chOff x="4035552" y="780287"/>
            <a:chExt cx="3364992" cy="3133344"/>
          </a:xfrm>
        </p:grpSpPr>
        <p:sp>
          <p:nvSpPr>
            <p:cNvPr id="4" name="Ovale 3"/>
            <p:cNvSpPr/>
            <p:nvPr/>
          </p:nvSpPr>
          <p:spPr>
            <a:xfrm>
              <a:off x="4035552" y="780287"/>
              <a:ext cx="3364992" cy="3133344"/>
            </a:xfrm>
            <a:prstGeom prst="ellipse">
              <a:avLst/>
            </a:prstGeom>
            <a:solidFill>
              <a:schemeClr val="accent1">
                <a:lumMod val="40000"/>
                <a:lumOff val="6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sp>
          <p:nvSpPr>
            <p:cNvPr id="9" name="CasellaDiTesto 8"/>
            <p:cNvSpPr txBox="1"/>
            <p:nvPr/>
          </p:nvSpPr>
          <p:spPr>
            <a:xfrm>
              <a:off x="4517136" y="1869905"/>
              <a:ext cx="2401824" cy="954107"/>
            </a:xfrm>
            <a:prstGeom prst="rect">
              <a:avLst/>
            </a:prstGeom>
            <a:noFill/>
          </p:spPr>
          <p:txBody>
            <a:bodyPr wrap="square" rtlCol="0">
              <a:spAutoFit/>
            </a:bodyPr>
            <a:lstStyle/>
            <a:p>
              <a:pPr algn="ctr"/>
              <a:r>
                <a:rPr lang="fr-CH" sz="2800" dirty="0" smtClean="0"/>
                <a:t>Cycle de conférences</a:t>
              </a:r>
              <a:endParaRPr lang="it-CH" sz="2800" dirty="0"/>
            </a:p>
          </p:txBody>
        </p:sp>
      </p:grpSp>
    </p:spTree>
    <p:extLst>
      <p:ext uri="{BB962C8B-B14F-4D97-AF65-F5344CB8AC3E}">
        <p14:creationId xmlns:p14="http://schemas.microsoft.com/office/powerpoint/2010/main" val="234263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Immagine 5"/>
          <p:cNvPicPr>
            <a:picLocks noChangeAspect="1"/>
          </p:cNvPicPr>
          <p:nvPr/>
        </p:nvPicPr>
        <p:blipFill>
          <a:blip r:embed="rId3"/>
          <a:stretch>
            <a:fillRect/>
          </a:stretch>
        </p:blipFill>
        <p:spPr>
          <a:xfrm>
            <a:off x="6136957" y="1247983"/>
            <a:ext cx="4652963" cy="4511320"/>
          </a:xfrm>
          <a:prstGeom prst="rect">
            <a:avLst/>
          </a:prstGeom>
        </p:spPr>
      </p:pic>
      <p:sp>
        <p:nvSpPr>
          <p:cNvPr id="2" name="Titolo 1"/>
          <p:cNvSpPr>
            <a:spLocks noGrp="1"/>
          </p:cNvSpPr>
          <p:nvPr>
            <p:ph type="title"/>
          </p:nvPr>
        </p:nvSpPr>
        <p:spPr>
          <a:xfrm>
            <a:off x="709612" y="3571524"/>
            <a:ext cx="7405455" cy="1156138"/>
          </a:xfrm>
        </p:spPr>
        <p:txBody>
          <a:bodyPr>
            <a:noAutofit/>
          </a:bodyPr>
          <a:lstStyle/>
          <a:p>
            <a:r>
              <a:rPr lang="it-CH" sz="4000" b="1" dirty="0" err="1" smtClean="0">
                <a:solidFill>
                  <a:schemeClr val="accent6">
                    <a:lumMod val="60000"/>
                    <a:lumOff val="40000"/>
                  </a:schemeClr>
                </a:solidFill>
              </a:rPr>
              <a:t>Soutien</a:t>
            </a:r>
            <a:r>
              <a:rPr lang="it-CH" sz="4000" b="1" dirty="0" smtClean="0">
                <a:solidFill>
                  <a:schemeClr val="accent6">
                    <a:lumMod val="60000"/>
                    <a:lumOff val="40000"/>
                  </a:schemeClr>
                </a:solidFill>
              </a:rPr>
              <a:t> </a:t>
            </a:r>
            <a:r>
              <a:rPr lang="it-CH" sz="4000" b="1" dirty="0" err="1" smtClean="0">
                <a:solidFill>
                  <a:schemeClr val="accent6">
                    <a:lumMod val="60000"/>
                    <a:lumOff val="40000"/>
                  </a:schemeClr>
                </a:solidFill>
              </a:rPr>
              <a:t>expositions</a:t>
            </a:r>
            <a:r>
              <a:rPr lang="it-CH" sz="4000" b="1" dirty="0">
                <a:solidFill>
                  <a:schemeClr val="accent6">
                    <a:lumMod val="60000"/>
                    <a:lumOff val="40000"/>
                  </a:schemeClr>
                </a:solidFill>
              </a:rPr>
              <a:t/>
            </a:r>
            <a:br>
              <a:rPr lang="it-CH" sz="4000" b="1" dirty="0">
                <a:solidFill>
                  <a:schemeClr val="accent6">
                    <a:lumMod val="60000"/>
                    <a:lumOff val="40000"/>
                  </a:schemeClr>
                </a:solidFill>
              </a:rPr>
            </a:br>
            <a:r>
              <a:rPr lang="it-CH" sz="4000" b="1" dirty="0" err="1" smtClean="0">
                <a:solidFill>
                  <a:schemeClr val="accent6">
                    <a:lumMod val="60000"/>
                    <a:lumOff val="40000"/>
                  </a:schemeClr>
                </a:solidFill>
              </a:rPr>
              <a:t>projets</a:t>
            </a:r>
            <a:r>
              <a:rPr lang="it-CH" sz="4000" b="1" dirty="0" smtClean="0">
                <a:solidFill>
                  <a:schemeClr val="accent6">
                    <a:lumMod val="60000"/>
                    <a:lumOff val="40000"/>
                  </a:schemeClr>
                </a:solidFill>
              </a:rPr>
              <a:t/>
            </a:r>
            <a:br>
              <a:rPr lang="it-CH" sz="4000" b="1" dirty="0" smtClean="0">
                <a:solidFill>
                  <a:schemeClr val="accent6">
                    <a:lumMod val="60000"/>
                    <a:lumOff val="40000"/>
                  </a:schemeClr>
                </a:solidFill>
              </a:rPr>
            </a:br>
            <a:r>
              <a:rPr lang="it-CH" sz="4000" b="1" dirty="0" smtClean="0">
                <a:solidFill>
                  <a:schemeClr val="accent6">
                    <a:lumMod val="60000"/>
                    <a:lumOff val="40000"/>
                  </a:schemeClr>
                </a:solidFill>
              </a:rPr>
              <a:t/>
            </a:r>
            <a:br>
              <a:rPr lang="it-CH" sz="4000" b="1" dirty="0" smtClean="0">
                <a:solidFill>
                  <a:schemeClr val="accent6">
                    <a:lumMod val="60000"/>
                    <a:lumOff val="40000"/>
                  </a:schemeClr>
                </a:solidFill>
              </a:rPr>
            </a:br>
            <a:r>
              <a:rPr lang="it-CH" sz="3000" b="1" dirty="0">
                <a:solidFill>
                  <a:schemeClr val="accent6">
                    <a:lumMod val="60000"/>
                    <a:lumOff val="40000"/>
                  </a:schemeClr>
                </a:solidFill>
              </a:rPr>
              <a:t/>
            </a:r>
            <a:br>
              <a:rPr lang="it-CH" sz="3000" b="1" dirty="0">
                <a:solidFill>
                  <a:schemeClr val="accent6">
                    <a:lumMod val="60000"/>
                    <a:lumOff val="40000"/>
                  </a:schemeClr>
                </a:solidFill>
              </a:rPr>
            </a:br>
            <a:r>
              <a:rPr lang="it-CH" sz="3000" b="1" dirty="0" smtClean="0">
                <a:solidFill>
                  <a:schemeClr val="accent6">
                    <a:lumMod val="60000"/>
                    <a:lumOff val="40000"/>
                  </a:schemeClr>
                </a:solidFill>
              </a:rPr>
              <a:t>No-</a:t>
            </a:r>
            <a:r>
              <a:rPr lang="it-CH" sz="3000" b="1" dirty="0" err="1" smtClean="0">
                <a:solidFill>
                  <a:schemeClr val="accent6">
                    <a:lumMod val="60000"/>
                    <a:lumOff val="40000"/>
                  </a:schemeClr>
                </a:solidFill>
              </a:rPr>
              <a:t>limits</a:t>
            </a:r>
            <a:r>
              <a:rPr lang="it-CH" sz="3000" b="1" dirty="0" smtClean="0">
                <a:solidFill>
                  <a:schemeClr val="accent6">
                    <a:lumMod val="60000"/>
                    <a:lumOff val="40000"/>
                  </a:schemeClr>
                </a:solidFill>
              </a:rPr>
              <a:t>! </a:t>
            </a:r>
            <a:br>
              <a:rPr lang="it-CH" sz="3000" b="1" dirty="0" smtClean="0">
                <a:solidFill>
                  <a:schemeClr val="accent6">
                    <a:lumMod val="60000"/>
                    <a:lumOff val="40000"/>
                  </a:schemeClr>
                </a:solidFill>
              </a:rPr>
            </a:br>
            <a:r>
              <a:rPr lang="it-CH" sz="3000" b="1" dirty="0" smtClean="0">
                <a:solidFill>
                  <a:schemeClr val="accent6">
                    <a:lumMod val="60000"/>
                    <a:lumOff val="40000"/>
                  </a:schemeClr>
                </a:solidFill>
              </a:rPr>
              <a:t/>
            </a:r>
            <a:br>
              <a:rPr lang="it-CH" sz="3000" b="1" dirty="0" smtClean="0">
                <a:solidFill>
                  <a:schemeClr val="accent6">
                    <a:lumMod val="60000"/>
                    <a:lumOff val="40000"/>
                  </a:schemeClr>
                </a:solidFill>
              </a:rPr>
            </a:br>
            <a:r>
              <a:rPr lang="it-CH" sz="3000" b="1" dirty="0">
                <a:solidFill>
                  <a:schemeClr val="accent6">
                    <a:lumMod val="60000"/>
                    <a:lumOff val="40000"/>
                  </a:schemeClr>
                </a:solidFill>
              </a:rPr>
              <a:t>Erbe di qui, spezie del </a:t>
            </a:r>
            <a:r>
              <a:rPr lang="it-CH" sz="3000" b="1" dirty="0" smtClean="0">
                <a:solidFill>
                  <a:schemeClr val="accent6">
                    <a:lumMod val="60000"/>
                    <a:lumOff val="40000"/>
                  </a:schemeClr>
                </a:solidFill>
              </a:rPr>
              <a:t>mondo</a:t>
            </a:r>
            <a:br>
              <a:rPr lang="it-CH" sz="3000" b="1" dirty="0" smtClean="0">
                <a:solidFill>
                  <a:schemeClr val="accent6">
                    <a:lumMod val="60000"/>
                    <a:lumOff val="40000"/>
                  </a:schemeClr>
                </a:solidFill>
              </a:rPr>
            </a:br>
            <a:r>
              <a:rPr lang="it-CH" sz="3000" b="1" dirty="0">
                <a:solidFill>
                  <a:schemeClr val="accent6">
                    <a:lumMod val="60000"/>
                    <a:lumOff val="40000"/>
                  </a:schemeClr>
                </a:solidFill>
              </a:rPr>
              <a:t/>
            </a:r>
            <a:br>
              <a:rPr lang="it-CH" sz="3000" b="1" dirty="0">
                <a:solidFill>
                  <a:schemeClr val="accent6">
                    <a:lumMod val="60000"/>
                    <a:lumOff val="40000"/>
                  </a:schemeClr>
                </a:solidFill>
              </a:rPr>
            </a:br>
            <a:r>
              <a:rPr lang="it-CH" sz="3000" b="1" dirty="0" smtClean="0">
                <a:solidFill>
                  <a:schemeClr val="accent6">
                    <a:lumMod val="60000"/>
                    <a:lumOff val="40000"/>
                  </a:schemeClr>
                </a:solidFill>
              </a:rPr>
              <a:t>Sguardi sulla biodiversità</a:t>
            </a:r>
            <a:endParaRPr lang="it-CH" sz="3000" dirty="0">
              <a:solidFill>
                <a:schemeClr val="accent6">
                  <a:lumMod val="60000"/>
                  <a:lumOff val="40000"/>
                </a:schemeClr>
              </a:solidFill>
            </a:endParaRPr>
          </a:p>
        </p:txBody>
      </p:sp>
      <p:sp>
        <p:nvSpPr>
          <p:cNvPr id="4" name="Titolo 1"/>
          <p:cNvSpPr txBox="1">
            <a:spLocks/>
          </p:cNvSpPr>
          <p:nvPr/>
        </p:nvSpPr>
        <p:spPr>
          <a:xfrm>
            <a:off x="709612" y="5225903"/>
            <a:ext cx="8591550" cy="1066800"/>
          </a:xfrm>
          <a:prstGeom prst="rect">
            <a:avLst/>
          </a:prstGeom>
        </p:spPr>
        <p:txBody>
          <a:bodyPr vert="horz" lIns="91440" tIns="45720" rIns="91440" bIns="45720" rtlCol="0" anchor="t" anchorCtr="0">
            <a:normAutofit fontScale="82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it-IT" sz="4400" b="1" i="1" dirty="0" smtClean="0">
                <a:solidFill>
                  <a:srgbClr val="FFC000"/>
                </a:solidFill>
              </a:rPr>
              <a:t>Sale in </a:t>
            </a:r>
            <a:r>
              <a:rPr lang="it-IT" sz="4400" b="1" i="1" dirty="0" smtClean="0">
                <a:solidFill>
                  <a:srgbClr val="FFC000"/>
                </a:solidFill>
              </a:rPr>
              <a:t>zucca!</a:t>
            </a:r>
            <a:r>
              <a:rPr lang="it-IT" sz="4400" b="1" dirty="0" smtClean="0">
                <a:solidFill>
                  <a:srgbClr val="FFC000"/>
                </a:solidFill>
              </a:rPr>
              <a:t/>
            </a:r>
            <a:br>
              <a:rPr lang="it-IT" sz="4400" b="1" dirty="0" smtClean="0">
                <a:solidFill>
                  <a:srgbClr val="FFC000"/>
                </a:solidFill>
              </a:rPr>
            </a:br>
            <a:r>
              <a:rPr lang="it-IT" dirty="0" smtClean="0">
                <a:solidFill>
                  <a:srgbClr val="FFC000"/>
                </a:solidFill>
              </a:rPr>
              <a:t/>
            </a:r>
            <a:br>
              <a:rPr lang="it-IT" dirty="0" smtClean="0">
                <a:solidFill>
                  <a:srgbClr val="FFC000"/>
                </a:solidFill>
              </a:rPr>
            </a:br>
            <a:r>
              <a:rPr lang="it-IT" b="1" dirty="0" smtClean="0">
                <a:solidFill>
                  <a:srgbClr val="FFC000"/>
                </a:solidFill>
              </a:rPr>
              <a:t> </a:t>
            </a:r>
            <a:endParaRPr lang="it-IT" b="1" dirty="0">
              <a:solidFill>
                <a:srgbClr val="FFC000"/>
              </a:solidFill>
            </a:endParaRPr>
          </a:p>
        </p:txBody>
      </p:sp>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0358" y="1247983"/>
            <a:ext cx="6015094" cy="4511320"/>
          </a:xfrm>
          <a:prstGeom prst="rect">
            <a:avLst/>
          </a:prstGeom>
        </p:spPr>
      </p:pic>
    </p:spTree>
    <p:extLst>
      <p:ext uri="{BB962C8B-B14F-4D97-AF65-F5344CB8AC3E}">
        <p14:creationId xmlns:p14="http://schemas.microsoft.com/office/powerpoint/2010/main" val="314027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985343" y="81346"/>
            <a:ext cx="10515600" cy="812033"/>
          </a:xfrm>
        </p:spPr>
        <p:txBody>
          <a:bodyPr>
            <a:normAutofit/>
          </a:bodyPr>
          <a:lstStyle/>
          <a:p>
            <a:pPr algn="ctr"/>
            <a:r>
              <a:rPr lang="fr-CH" sz="4000" i="1" dirty="0" smtClean="0">
                <a:solidFill>
                  <a:srgbClr val="FFC000"/>
                </a:solidFill>
              </a:rPr>
              <a:t>Merci!</a:t>
            </a:r>
            <a:endParaRPr lang="it-CH" sz="4000" i="1" dirty="0">
              <a:solidFill>
                <a:srgbClr val="FFC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641" y="998482"/>
            <a:ext cx="8507003" cy="5671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633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3"/>
          <a:srcRect t="15753"/>
          <a:stretch/>
        </p:blipFill>
        <p:spPr>
          <a:xfrm>
            <a:off x="474647" y="682751"/>
            <a:ext cx="7346734" cy="5458337"/>
          </a:xfrm>
          <a:prstGeom prst="rect">
            <a:avLst/>
          </a:prstGeom>
        </p:spPr>
      </p:pic>
      <p:sp>
        <p:nvSpPr>
          <p:cNvPr id="6" name="Titolo 1"/>
          <p:cNvSpPr txBox="1">
            <a:spLocks/>
          </p:cNvSpPr>
          <p:nvPr/>
        </p:nvSpPr>
        <p:spPr>
          <a:xfrm>
            <a:off x="8430559" y="2754550"/>
            <a:ext cx="2858811" cy="112191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it-CH" sz="4400" b="1" i="1" dirty="0" err="1" smtClean="0">
                <a:solidFill>
                  <a:schemeClr val="accent6">
                    <a:lumMod val="75000"/>
                  </a:schemeClr>
                </a:solidFill>
              </a:rPr>
              <a:t>Programme</a:t>
            </a:r>
            <a:endParaRPr lang="it-CH" sz="4400" b="1" i="1" dirty="0" smtClean="0">
              <a:solidFill>
                <a:schemeClr val="accent6">
                  <a:lumMod val="75000"/>
                </a:schemeClr>
              </a:solidFill>
            </a:endParaRPr>
          </a:p>
          <a:p>
            <a:pPr algn="ctr"/>
            <a:r>
              <a:rPr lang="it-CH" sz="4400" b="1" i="1" dirty="0" smtClean="0">
                <a:solidFill>
                  <a:schemeClr val="accent6">
                    <a:lumMod val="75000"/>
                  </a:schemeClr>
                </a:solidFill>
              </a:rPr>
              <a:t>2017</a:t>
            </a:r>
            <a:endParaRPr lang="it-CH" b="1" i="1" dirty="0">
              <a:solidFill>
                <a:schemeClr val="accent6">
                  <a:lumMod val="75000"/>
                </a:schemeClr>
              </a:solidFill>
            </a:endParaRPr>
          </a:p>
        </p:txBody>
      </p:sp>
    </p:spTree>
    <p:extLst>
      <p:ext uri="{BB962C8B-B14F-4D97-AF65-F5344CB8AC3E}">
        <p14:creationId xmlns:p14="http://schemas.microsoft.com/office/powerpoint/2010/main" val="103709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magine 4"/>
          <p:cNvPicPr>
            <a:picLocks noChangeAspect="1"/>
          </p:cNvPicPr>
          <p:nvPr/>
        </p:nvPicPr>
        <p:blipFill>
          <a:blip r:embed="rId3"/>
          <a:stretch>
            <a:fillRect/>
          </a:stretch>
        </p:blipFill>
        <p:spPr>
          <a:xfrm>
            <a:off x="681858" y="557377"/>
            <a:ext cx="7382315" cy="5643726"/>
          </a:xfrm>
          <a:prstGeom prst="rect">
            <a:avLst/>
          </a:prstGeom>
        </p:spPr>
      </p:pic>
      <p:sp>
        <p:nvSpPr>
          <p:cNvPr id="6" name="Titolo 1"/>
          <p:cNvSpPr txBox="1">
            <a:spLocks/>
          </p:cNvSpPr>
          <p:nvPr/>
        </p:nvSpPr>
        <p:spPr>
          <a:xfrm>
            <a:off x="8510016" y="2366148"/>
            <a:ext cx="3447392" cy="1986396"/>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a:r>
              <a:rPr lang="it-CH" sz="4000" b="1" dirty="0" err="1" smtClean="0">
                <a:solidFill>
                  <a:srgbClr val="808000"/>
                </a:solidFill>
              </a:rPr>
              <a:t>Cycle</a:t>
            </a:r>
            <a:r>
              <a:rPr lang="it-CH" sz="4000" b="1" dirty="0" smtClean="0">
                <a:solidFill>
                  <a:srgbClr val="808000"/>
                </a:solidFill>
              </a:rPr>
              <a:t> de </a:t>
            </a:r>
            <a:r>
              <a:rPr lang="it-CH" sz="4000" b="1" dirty="0" err="1" smtClean="0">
                <a:solidFill>
                  <a:srgbClr val="808000"/>
                </a:solidFill>
              </a:rPr>
              <a:t>conférences</a:t>
            </a:r>
            <a:r>
              <a:rPr lang="it-CH" sz="4000" b="1" dirty="0">
                <a:solidFill>
                  <a:srgbClr val="808000"/>
                </a:solidFill>
              </a:rPr>
              <a:t> </a:t>
            </a:r>
            <a:endParaRPr lang="it-CH" sz="4000" b="1" dirty="0" smtClean="0">
              <a:solidFill>
                <a:srgbClr val="808000"/>
              </a:solidFill>
            </a:endParaRPr>
          </a:p>
          <a:p>
            <a:pPr algn="r"/>
            <a:endParaRPr lang="fr-CH" sz="4000" b="1" dirty="0" smtClean="0">
              <a:solidFill>
                <a:srgbClr val="808000"/>
              </a:solidFill>
            </a:endParaRPr>
          </a:p>
          <a:p>
            <a:pPr algn="r"/>
            <a:r>
              <a:rPr lang="fr-CH" sz="4000" b="1" dirty="0" smtClean="0">
                <a:solidFill>
                  <a:srgbClr val="808000"/>
                </a:solidFill>
              </a:rPr>
              <a:t>Il tempo</a:t>
            </a:r>
            <a:endParaRPr lang="it-CH" sz="4000" b="1" dirty="0" err="1" smtClean="0">
              <a:solidFill>
                <a:srgbClr val="808000"/>
              </a:solidFill>
            </a:endParaRPr>
          </a:p>
        </p:txBody>
      </p:sp>
    </p:spTree>
    <p:extLst>
      <p:ext uri="{BB962C8B-B14F-4D97-AF65-F5344CB8AC3E}">
        <p14:creationId xmlns:p14="http://schemas.microsoft.com/office/powerpoint/2010/main" val="364170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7025" y="379801"/>
            <a:ext cx="8129120" cy="6088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674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CH"/>
          </a:p>
        </p:txBody>
      </p:sp>
      <p:sp>
        <p:nvSpPr>
          <p:cNvPr id="3" name="Segnaposto immagine 2"/>
          <p:cNvSpPr>
            <a:spLocks noGrp="1"/>
          </p:cNvSpPr>
          <p:nvPr>
            <p:ph type="pic" idx="1"/>
          </p:nvPr>
        </p:nvSpPr>
        <p:spPr/>
      </p:sp>
      <p:sp>
        <p:nvSpPr>
          <p:cNvPr id="4" name="Segnaposto testo 3"/>
          <p:cNvSpPr>
            <a:spLocks noGrp="1"/>
          </p:cNvSpPr>
          <p:nvPr>
            <p:ph type="body" sz="half" idx="2"/>
          </p:nvPr>
        </p:nvSpPr>
        <p:spPr/>
        <p:txBody>
          <a:bodyPr/>
          <a:lstStyle/>
          <a:p>
            <a:endParaRPr lang="it-CH"/>
          </a:p>
        </p:txBody>
      </p:sp>
      <p:pic>
        <p:nvPicPr>
          <p:cNvPr id="5" name="Immagine 4"/>
          <p:cNvPicPr>
            <a:picLocks noChangeAspect="1"/>
          </p:cNvPicPr>
          <p:nvPr/>
        </p:nvPicPr>
        <p:blipFill>
          <a:blip r:embed="rId3"/>
          <a:stretch>
            <a:fillRect/>
          </a:stretch>
        </p:blipFill>
        <p:spPr>
          <a:xfrm>
            <a:off x="2865431" y="231228"/>
            <a:ext cx="6461138" cy="6395544"/>
          </a:xfrm>
          <a:prstGeom prst="rect">
            <a:avLst/>
          </a:prstGeom>
          <a:solidFill>
            <a:schemeClr val="tx1"/>
          </a:solidFill>
        </p:spPr>
      </p:pic>
    </p:spTree>
    <p:extLst>
      <p:ext uri="{BB962C8B-B14F-4D97-AF65-F5344CB8AC3E}">
        <p14:creationId xmlns:p14="http://schemas.microsoft.com/office/powerpoint/2010/main" val="331682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456486" y="482707"/>
            <a:ext cx="11456556" cy="5655332"/>
          </a:xfrm>
          <a:prstGeom prst="rect">
            <a:avLst/>
          </a:prstGeom>
        </p:spPr>
      </p:pic>
    </p:spTree>
    <p:extLst>
      <p:ext uri="{BB962C8B-B14F-4D97-AF65-F5344CB8AC3E}">
        <p14:creationId xmlns:p14="http://schemas.microsoft.com/office/powerpoint/2010/main" val="27255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04"/>
            <a:ext cx="10270733" cy="6862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olo 1"/>
          <p:cNvSpPr txBox="1">
            <a:spLocks/>
          </p:cNvSpPr>
          <p:nvPr/>
        </p:nvSpPr>
        <p:spPr>
          <a:xfrm>
            <a:off x="8467340" y="1897609"/>
            <a:ext cx="3464293" cy="1536507"/>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a:r>
              <a:rPr lang="it-CH" sz="2400" b="1" dirty="0" smtClean="0"/>
              <a:t/>
            </a:r>
            <a:br>
              <a:rPr lang="it-CH" sz="2400" b="1" dirty="0" smtClean="0"/>
            </a:br>
            <a:r>
              <a:rPr lang="it-CH" sz="4000" b="1" dirty="0" smtClean="0"/>
              <a:t/>
            </a:r>
            <a:br>
              <a:rPr lang="it-CH" sz="4000" b="1" dirty="0" smtClean="0"/>
            </a:br>
            <a:r>
              <a:rPr lang="it-CH" sz="4000" b="1" dirty="0" err="1" smtClean="0"/>
              <a:t>Programme</a:t>
            </a:r>
            <a:r>
              <a:rPr lang="it-CH" sz="4000" b="1" dirty="0" smtClean="0"/>
              <a:t> </a:t>
            </a:r>
          </a:p>
          <a:p>
            <a:pPr algn="r"/>
            <a:r>
              <a:rPr lang="it-CH" sz="4000" b="1" dirty="0" smtClean="0"/>
              <a:t>2018</a:t>
            </a:r>
            <a:br>
              <a:rPr lang="it-CH" sz="4000" b="1" dirty="0" smtClean="0"/>
            </a:br>
            <a:endParaRPr lang="it-CH" sz="2400" b="1" dirty="0"/>
          </a:p>
        </p:txBody>
      </p:sp>
      <p:sp>
        <p:nvSpPr>
          <p:cNvPr id="6" name="CasellaDiTesto 2"/>
          <p:cNvSpPr txBox="1"/>
          <p:nvPr/>
        </p:nvSpPr>
        <p:spPr>
          <a:xfrm>
            <a:off x="0" y="3255879"/>
            <a:ext cx="11931633" cy="1631216"/>
          </a:xfrm>
          <a:prstGeom prst="rect">
            <a:avLst/>
          </a:prstGeom>
          <a:noFill/>
        </p:spPr>
        <p:txBody>
          <a:bodyPr wrap="square" rtlCol="0">
            <a:spAutoFit/>
          </a:bodyPr>
          <a:lstStyle/>
          <a:p>
            <a:pPr algn="r"/>
            <a:r>
              <a:rPr lang="de-CH" sz="2000" dirty="0" smtClean="0"/>
              <a:t>7 </a:t>
            </a:r>
            <a:r>
              <a:rPr lang="de-CH" sz="2000" dirty="0" err="1" smtClean="0"/>
              <a:t>conférences</a:t>
            </a:r>
            <a:endParaRPr lang="de-CH" sz="2000" dirty="0"/>
          </a:p>
          <a:p>
            <a:pPr algn="r"/>
            <a:r>
              <a:rPr lang="de-CH" sz="2000" dirty="0" smtClean="0"/>
              <a:t>7 </a:t>
            </a:r>
            <a:r>
              <a:rPr lang="de-CH" sz="2000" dirty="0" err="1" smtClean="0"/>
              <a:t>excursions</a:t>
            </a:r>
            <a:endParaRPr lang="de-CH" sz="2000" dirty="0" smtClean="0"/>
          </a:p>
          <a:p>
            <a:pPr algn="r"/>
            <a:r>
              <a:rPr lang="de-CH" sz="2000" dirty="0" err="1"/>
              <a:t>u</a:t>
            </a:r>
            <a:r>
              <a:rPr lang="de-CH" sz="2000" dirty="0" err="1" smtClean="0"/>
              <a:t>n</a:t>
            </a:r>
            <a:r>
              <a:rPr lang="de-CH" sz="2000" dirty="0" smtClean="0"/>
              <a:t> </a:t>
            </a:r>
            <a:r>
              <a:rPr lang="de-CH" sz="2000" dirty="0" err="1" smtClean="0"/>
              <a:t>cours</a:t>
            </a:r>
            <a:endParaRPr lang="de-CH" sz="2000" dirty="0"/>
          </a:p>
          <a:p>
            <a:pPr algn="r"/>
            <a:r>
              <a:rPr lang="de-CH" sz="2000" dirty="0" smtClean="0"/>
              <a:t>Summer </a:t>
            </a:r>
            <a:r>
              <a:rPr lang="de-CH" sz="2000" dirty="0" err="1" smtClean="0"/>
              <a:t>school</a:t>
            </a:r>
            <a:r>
              <a:rPr lang="de-CH" sz="2000" dirty="0" smtClean="0"/>
              <a:t> SCNAT</a:t>
            </a:r>
            <a:endParaRPr lang="de-CH" sz="2000" dirty="0"/>
          </a:p>
          <a:p>
            <a:pPr algn="r"/>
            <a:r>
              <a:rPr lang="de-CH" sz="2000" dirty="0" err="1" smtClean="0"/>
              <a:t>Activitées</a:t>
            </a:r>
            <a:r>
              <a:rPr lang="de-CH" sz="2000" dirty="0" smtClean="0"/>
              <a:t> </a:t>
            </a:r>
            <a:r>
              <a:rPr lang="de-CH" sz="2000" dirty="0" err="1" smtClean="0"/>
              <a:t>pour</a:t>
            </a:r>
            <a:r>
              <a:rPr lang="de-CH" sz="2000" dirty="0" smtClean="0"/>
              <a:t> les plus </a:t>
            </a:r>
            <a:r>
              <a:rPr lang="de-CH" sz="2000" dirty="0" err="1" smtClean="0"/>
              <a:t>jeunes</a:t>
            </a:r>
            <a:endParaRPr lang="de-CH" sz="2000" dirty="0" smtClean="0"/>
          </a:p>
        </p:txBody>
      </p:sp>
    </p:spTree>
    <p:extLst>
      <p:ext uri="{BB962C8B-B14F-4D97-AF65-F5344CB8AC3E}">
        <p14:creationId xmlns:p14="http://schemas.microsoft.com/office/powerpoint/2010/main" val="251981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3"/>
          <a:srcRect l="10729" t="23898" r="25141" b="8862"/>
          <a:stretch/>
        </p:blipFill>
        <p:spPr>
          <a:xfrm>
            <a:off x="470255" y="1883794"/>
            <a:ext cx="7098589" cy="4031513"/>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6845" t="72955" r="10264" b="-1394"/>
          <a:stretch/>
        </p:blipFill>
        <p:spPr>
          <a:xfrm>
            <a:off x="7900415" y="2063510"/>
            <a:ext cx="3547872" cy="1243584"/>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61517" b="1331"/>
          <a:stretch/>
        </p:blipFill>
        <p:spPr>
          <a:xfrm>
            <a:off x="9020991" y="3714354"/>
            <a:ext cx="2842911" cy="1133856"/>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4605" t="2000" r="3191" b="52013"/>
          <a:stretch/>
        </p:blipFill>
        <p:spPr>
          <a:xfrm>
            <a:off x="8058911" y="5255470"/>
            <a:ext cx="2621281" cy="1231392"/>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t="60529" b="18181"/>
          <a:stretch/>
        </p:blipFill>
        <p:spPr>
          <a:xfrm>
            <a:off x="1943099" y="642453"/>
            <a:ext cx="4152900" cy="832779"/>
          </a:xfrm>
          <a:prstGeom prst="rect">
            <a:avLst/>
          </a:prstGeom>
        </p:spPr>
      </p:pic>
      <p:pic>
        <p:nvPicPr>
          <p:cNvPr id="1026" name="Picture 2" descr="Image may contain: 1 person, smiling"/>
          <p:cNvPicPr>
            <a:picLocks noChangeAspect="1" noChangeArrowheads="1"/>
          </p:cNvPicPr>
          <p:nvPr/>
        </p:nvPicPr>
        <p:blipFill rotWithShape="1">
          <a:blip r:embed="rId7">
            <a:extLst>
              <a:ext uri="{28A0092B-C50C-407E-A947-70E740481C1C}">
                <a14:useLocalDpi xmlns:a14="http://schemas.microsoft.com/office/drawing/2010/main" val="0"/>
              </a:ext>
            </a:extLst>
          </a:blip>
          <a:srcRect l="3066" t="52630" r="4144" b="3268"/>
          <a:stretch/>
        </p:blipFill>
        <p:spPr bwMode="auto">
          <a:xfrm>
            <a:off x="9168383" y="461434"/>
            <a:ext cx="2548128" cy="1194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63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1080</TotalTime>
  <Words>1417</Words>
  <Application>Microsoft Office PowerPoint</Application>
  <PresentationFormat>Widescreen</PresentationFormat>
  <Paragraphs>217</Paragraphs>
  <Slides>21</Slides>
  <Notes>19</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21</vt:i4>
      </vt:variant>
    </vt:vector>
  </HeadingPairs>
  <TitlesOfParts>
    <vt:vector size="27" baseType="lpstr">
      <vt:lpstr>Aharoni</vt:lpstr>
      <vt:lpstr>Arial</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Découvrir la science…</vt:lpstr>
      <vt:lpstr>Presentazione standard di PowerPoint</vt:lpstr>
      <vt:lpstr>Presentazione standard di PowerPoint</vt:lpstr>
      <vt:lpstr>28 avril 2019  Zones golenales, Valle Maggia  11 mai 2019  Les canaux de vielle et nouvelle génération. En collaboration avec le Parc du Piano di Magadino  26 mai 2019  Chasse au trésor - biodiversité. Festival de la nature. Capriasca Ambiente en collaboration avec la STSN et d’autres associations  9 juin 2019  Le Sentier des merveilles, Malcantone   </vt:lpstr>
      <vt:lpstr>7-8 juillet 2019  Excursion au Parc naturel Finges, en collaboration avec la Murithienne  13-14 juillet 2019 I segreti svelati dell’altipiano delle meraviglie – Greina En collaboration avec plusieures associations  18 août 2019 Alla scoperta dei funghi delle nostre zone En collaboration avec la Société mycologique de Lugano  29 septembre, 6 et 12 octobre 2019 Il bramito dei re, Acquacalda, en collaboration avec Pro Natura   </vt:lpstr>
      <vt:lpstr>Presentazione standard di PowerPoint</vt:lpstr>
      <vt:lpstr>Découvrir la science…</vt:lpstr>
      <vt:lpstr>Soutien expositions projets   No-limits!   Erbe di qui, spezie del mondo  Sguardi sulla biodiversità</vt:lpstr>
      <vt:lpstr>Merci!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Commissione divulgazione</dc:title>
  <dc:creator>Francesca Palli</dc:creator>
  <cp:lastModifiedBy>Manuela</cp:lastModifiedBy>
  <cp:revision>223</cp:revision>
  <dcterms:created xsi:type="dcterms:W3CDTF">2015-05-03T19:27:21Z</dcterms:created>
  <dcterms:modified xsi:type="dcterms:W3CDTF">2019-05-22T21:52:27Z</dcterms:modified>
</cp:coreProperties>
</file>