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54" r:id="rId2"/>
    <p:sldMasterId id="2147483667" r:id="rId3"/>
  </p:sldMasterIdLst>
  <p:notesMasterIdLst>
    <p:notesMasterId r:id="rId22"/>
  </p:notesMasterIdLst>
  <p:handoutMasterIdLst>
    <p:handoutMasterId r:id="rId23"/>
  </p:handoutMasterIdLst>
  <p:sldIdLst>
    <p:sldId id="653" r:id="rId4"/>
    <p:sldId id="798" r:id="rId5"/>
    <p:sldId id="799" r:id="rId6"/>
    <p:sldId id="802" r:id="rId7"/>
    <p:sldId id="814" r:id="rId8"/>
    <p:sldId id="803" r:id="rId9"/>
    <p:sldId id="804" r:id="rId10"/>
    <p:sldId id="806" r:id="rId11"/>
    <p:sldId id="812" r:id="rId12"/>
    <p:sldId id="815" r:id="rId13"/>
    <p:sldId id="809" r:id="rId14"/>
    <p:sldId id="810" r:id="rId15"/>
    <p:sldId id="764" r:id="rId16"/>
    <p:sldId id="783" r:id="rId17"/>
    <p:sldId id="786" r:id="rId18"/>
    <p:sldId id="787" r:id="rId19"/>
    <p:sldId id="788" r:id="rId20"/>
    <p:sldId id="790" r:id="rId21"/>
  </p:sldIdLst>
  <p:sldSz cx="9144000" cy="6858000" type="screen4x3"/>
  <p:notesSz cx="6950075" cy="92360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4263"/>
    <a:srgbClr val="CC3399"/>
    <a:srgbClr val="DEE7EC"/>
    <a:srgbClr val="ABFFFF"/>
    <a:srgbClr val="A7DDE9"/>
    <a:srgbClr val="0086BB"/>
    <a:srgbClr val="0080B0"/>
    <a:srgbClr val="006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61" autoAdjust="0"/>
    <p:restoredTop sz="95280" autoAdjust="0"/>
  </p:normalViewPr>
  <p:slideViewPr>
    <p:cSldViewPr>
      <p:cViewPr>
        <p:scale>
          <a:sx n="100" d="100"/>
          <a:sy n="100" d="100"/>
        </p:scale>
        <p:origin x="-2172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D02ED-E4C0-4128-98CC-69DC661095A1}" type="datetimeFigureOut">
              <a:rPr lang="en-US" smtClean="0"/>
              <a:pPr/>
              <a:t>6/6/2016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881CD-2BA5-4BD4-B8BE-12D7E970C6AE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5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CEC7CC-DCD3-4D3F-91AB-9178AFB3115D}" type="datetimeFigureOut">
              <a:rPr lang="de-DE"/>
              <a:pPr>
                <a:defRPr/>
              </a:pPr>
              <a:t>06.06.2016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F51041B-3515-4DDE-8AD8-0909DFF77F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9335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741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55C6F-AC19-4A89-B2EC-C8C23F1C9386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43042" y="2928934"/>
            <a:ext cx="6143668" cy="1255711"/>
          </a:xfrm>
          <a:prstGeom prst="rect">
            <a:avLst/>
          </a:prstGeom>
        </p:spPr>
        <p:txBody>
          <a:bodyPr/>
          <a:lstStyle>
            <a:lvl1pPr algn="l">
              <a:defRPr sz="3600" b="0" baseline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43042" y="4500570"/>
            <a:ext cx="6215106" cy="928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blauer Rahmen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5" y="1285860"/>
            <a:ext cx="7429552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57224" y="2571744"/>
            <a:ext cx="3500462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2571744"/>
            <a:ext cx="3500462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57250" y="6356350"/>
            <a:ext cx="1643063" cy="365125"/>
          </a:xfrm>
        </p:spPr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 dirty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733550" cy="365125"/>
          </a:xfrm>
        </p:spPr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A06482F-74F0-4AAE-A04E-4A46C468293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2857496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TU-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43042" y="2928934"/>
            <a:ext cx="6143668" cy="1255711"/>
          </a:xfrm>
          <a:prstGeom prst="rect">
            <a:avLst/>
          </a:prstGeom>
        </p:spPr>
        <p:txBody>
          <a:bodyPr/>
          <a:lstStyle>
            <a:lvl1pPr algn="l">
              <a:defRPr sz="3600" b="0" baseline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43042" y="4500570"/>
            <a:ext cx="6215106" cy="928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1643063" y="6000750"/>
            <a:ext cx="4376737" cy="7207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 smtClean="0"/>
              <a:t>Risikobasierte Raumplanung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43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lauer Rahmen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1268760"/>
            <a:ext cx="7315176" cy="4857403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55776" y="6356350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lang="de-DE" sz="1200" kern="1200" baseline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lauer Rahmen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57224" y="1196752"/>
            <a:ext cx="3500462" cy="492941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86314" y="1196752"/>
            <a:ext cx="3500462" cy="492941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555776" y="6356350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lang="de-DE" sz="1200" kern="1200" baseline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Risikobasierte Raumplanung 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E6F6F-0C59-4FE5-BB3A-33EFE36BEC4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Risikobasierte Raumplanung </a:t>
            </a:r>
            <a:endParaRPr lang="de-DE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85AE4-F65B-404F-9F93-EA84B7B9C0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mtClean="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555875" y="6356350"/>
            <a:ext cx="5832475" cy="365125"/>
          </a:xfrm>
        </p:spPr>
        <p:txBody>
          <a:bodyPr/>
          <a:lstStyle>
            <a:lvl1pPr eaLnBrk="0" hangingPunct="0">
              <a:defRPr smtClean="0"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Risikobasierte Raumplanung </a:t>
            </a:r>
            <a:endParaRPr lang="de-DE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+mn-cs"/>
              </a:defRPr>
            </a:lvl1pPr>
          </a:lstStyle>
          <a:p>
            <a:pPr>
              <a:defRPr/>
            </a:pPr>
            <a:fld id="{9CDA433F-A399-4FD3-B485-9BD792AC47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42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blauer Rahmen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7224" y="1285860"/>
            <a:ext cx="7429552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57224" y="2571744"/>
            <a:ext cx="7429552" cy="3554419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57250" y="6356350"/>
            <a:ext cx="1630363" cy="365125"/>
          </a:xfrm>
        </p:spPr>
        <p:txBody>
          <a:bodyPr/>
          <a:lstStyle>
            <a:lvl1pPr marL="0" algn="l" defTabSz="914400" rtl="0" eaLnBrk="1" latinLnBrk="0" hangingPunct="1"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733550" cy="365125"/>
          </a:xfrm>
        </p:spPr>
        <p:txBody>
          <a:bodyPr/>
          <a:lstStyle>
            <a:lvl1pPr marL="0" algn="r" defTabSz="914400" rtl="0" eaLnBrk="1" latinLnBrk="0" hangingPunct="1"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13C313BE-38D2-4BE8-9AE5-F141432523DD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uppieren 7"/>
          <p:cNvGrpSpPr>
            <a:grpSpLocks/>
          </p:cNvGrpSpPr>
          <p:nvPr/>
        </p:nvGrpSpPr>
        <p:grpSpPr bwMode="auto">
          <a:xfrm>
            <a:off x="0" y="2076450"/>
            <a:ext cx="8642350" cy="4781550"/>
            <a:chOff x="0" y="2076528"/>
            <a:chExt cx="8642400" cy="4781472"/>
          </a:xfrm>
        </p:grpSpPr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0" y="2076528"/>
              <a:ext cx="8143922" cy="4781472"/>
            </a:xfrm>
            <a:prstGeom prst="rect">
              <a:avLst/>
            </a:prstGeom>
            <a:solidFill>
              <a:srgbClr val="00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7627982" y="2076528"/>
              <a:ext cx="1012831" cy="1012808"/>
            </a:xfrm>
            <a:prstGeom prst="ellipse">
              <a:avLst/>
            </a:prstGeom>
            <a:solidFill>
              <a:srgbClr val="0066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4895878" y="2571820"/>
              <a:ext cx="3746522" cy="4286180"/>
            </a:xfrm>
            <a:prstGeom prst="rect">
              <a:avLst/>
            </a:prstGeom>
            <a:solidFill>
              <a:srgbClr val="0066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1" name="Grafik 15" descr="TU_Signet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00" y="215900"/>
            <a:ext cx="46529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9" r:id="rId2"/>
    <p:sldLayoutId id="2147483745" r:id="rId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E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grpSp>
        <p:nvGrpSpPr>
          <p:cNvPr id="2" name="Gruppieren 11"/>
          <p:cNvGrpSpPr/>
          <p:nvPr/>
        </p:nvGrpSpPr>
        <p:grpSpPr>
          <a:xfrm>
            <a:off x="0" y="857232"/>
            <a:ext cx="8642400" cy="6000768"/>
            <a:chOff x="0" y="1214422"/>
            <a:chExt cx="8642400" cy="5643578"/>
          </a:xfrm>
          <a:solidFill>
            <a:schemeClr val="bg1"/>
          </a:solidFill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214422"/>
              <a:ext cx="8143900" cy="56435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7628400" y="1215215"/>
              <a:ext cx="1011966" cy="119399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895586" y="1798926"/>
              <a:ext cx="3746814" cy="505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079" name="Grafik 12" descr="TU_Logo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900" y="215900"/>
            <a:ext cx="539676" cy="54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8532440" y="6381328"/>
            <a:ext cx="576064" cy="365125"/>
          </a:xfrm>
          <a:prstGeom prst="rect">
            <a:avLst/>
          </a:prstGeom>
        </p:spPr>
        <p:txBody>
          <a:bodyPr/>
          <a:lstStyle>
            <a:lvl1pPr marL="0" algn="r" defTabSz="914400" rtl="0" eaLnBrk="1" latinLnBrk="0" hangingPunct="1">
              <a:defRPr lang="de-DE" sz="1200" kern="1200" baseline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9B8109-EBED-4964-AA99-672CBA2D6552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555776" y="6356350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lang="de-DE" sz="1200" kern="1200" baseline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>
          <a:xfrm>
            <a:off x="89959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32" r:id="rId3"/>
    <p:sldLayoutId id="2147483740" r:id="rId4"/>
    <p:sldLayoutId id="2147483747" r:id="rId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0" lang="en-US" sz="2000" b="1" i="0" u="none" strike="noStrike" kern="1200" cap="none" spc="0" normalizeH="0" baseline="0" noProof="0" dirty="0" smtClean="0">
          <a:ln>
            <a:noFill/>
          </a:ln>
          <a:solidFill>
            <a:schemeClr val="accent1">
              <a:lumMod val="75000"/>
            </a:schemeClr>
          </a:solidFill>
          <a:effectLst/>
          <a:uLnTx/>
          <a:uFillTx/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10000"/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Symbol" pitchFamily="18" charset="2"/>
        <a:buChar char="-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Risikobasierte Raumplanung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4B81B-F7F6-458C-B3F1-4C7ACAD77C1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grpSp>
        <p:nvGrpSpPr>
          <p:cNvPr id="2" name="Gruppieren 11"/>
          <p:cNvGrpSpPr/>
          <p:nvPr/>
        </p:nvGrpSpPr>
        <p:grpSpPr>
          <a:xfrm>
            <a:off x="0" y="857232"/>
            <a:ext cx="8642400" cy="6000768"/>
            <a:chOff x="0" y="1214422"/>
            <a:chExt cx="8642400" cy="5643578"/>
          </a:xfrm>
          <a:solidFill>
            <a:srgbClr val="DEE7EC"/>
          </a:solidFill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214422"/>
              <a:ext cx="8143900" cy="56435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7628400" y="1215215"/>
              <a:ext cx="1011966" cy="119399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895586" y="1798926"/>
              <a:ext cx="3746814" cy="505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103" name="Grafik 12" descr="TU_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2159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10000"/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Symbol" pitchFamily="18" charset="2"/>
        <a:buChar char="-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ctrTitle"/>
          </p:nvPr>
        </p:nvSpPr>
        <p:spPr bwMode="auto">
          <a:xfrm>
            <a:off x="1619672" y="2204864"/>
            <a:ext cx="6408712" cy="1255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sz="1800" dirty="0" smtClean="0"/>
              <a:t>Anpassung an den Klimawandel in der Praxis: Wo stehen wir heute, was brauchen wir für morgen?</a:t>
            </a:r>
            <a:r>
              <a:rPr lang="de-AT" sz="1800" b="1" dirty="0" smtClean="0"/>
              <a:t/>
            </a:r>
            <a:br>
              <a:rPr lang="de-AT" sz="1800" b="1" dirty="0" smtClean="0"/>
            </a:br>
            <a:r>
              <a:rPr lang="de-AT" sz="1800" dirty="0"/>
              <a:t/>
            </a:r>
            <a:br>
              <a:rPr lang="de-AT" sz="1800" dirty="0"/>
            </a:br>
            <a:r>
              <a:rPr lang="de-AT" sz="2400" b="1" dirty="0" smtClean="0"/>
              <a:t>Risikobasierte Raumplanung in Österreich: Diskussionsstand und Umsetzung</a:t>
            </a:r>
            <a:r>
              <a:rPr lang="de-AT" sz="2000" dirty="0"/>
              <a:t/>
            </a:r>
            <a:br>
              <a:rPr lang="de-AT" sz="2000" dirty="0"/>
            </a:br>
            <a:r>
              <a:rPr lang="de-AT" sz="2000" dirty="0" smtClean="0"/>
              <a:t/>
            </a:r>
            <a:br>
              <a:rPr lang="de-AT" sz="2000" dirty="0" smtClean="0"/>
            </a:br>
            <a:r>
              <a:rPr lang="de-AT" sz="1600" b="1" dirty="0" smtClean="0"/>
              <a:t>Univ</a:t>
            </a:r>
            <a:r>
              <a:rPr lang="de-AT" sz="1600" b="1" dirty="0"/>
              <a:t>.-Prof</a:t>
            </a:r>
            <a:r>
              <a:rPr lang="de-AT" sz="1600" b="1" dirty="0" smtClean="0"/>
              <a:t>. </a:t>
            </a:r>
            <a:r>
              <a:rPr lang="de-AT" sz="1600" b="1" dirty="0"/>
              <a:t>Dr. Arthur Kanonier</a:t>
            </a:r>
            <a:r>
              <a:rPr lang="en-US" sz="1600" b="1" dirty="0">
                <a:cs typeface="Arial" charset="0"/>
              </a:rPr>
              <a:t/>
            </a:r>
            <a:br>
              <a:rPr lang="en-US" sz="1600" b="1" dirty="0">
                <a:cs typeface="Arial" charset="0"/>
              </a:rPr>
            </a:br>
            <a:r>
              <a:rPr lang="de-AT" sz="1600" b="1" dirty="0"/>
              <a:t> </a:t>
            </a:r>
            <a:br>
              <a:rPr lang="de-AT" sz="1600" b="1" dirty="0"/>
            </a:br>
            <a:r>
              <a:rPr lang="de-DE" sz="1600" dirty="0"/>
              <a:t>Fachbereich für Bodenpolitik und 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Bodenmanagement 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1600" dirty="0" smtClean="0"/>
              <a:t>Bern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>8.6.2016</a:t>
            </a:r>
            <a:r>
              <a:rPr lang="de-DE" sz="1600" dirty="0"/>
              <a:t/>
            </a:r>
            <a:br>
              <a:rPr lang="de-DE" sz="1600" dirty="0"/>
            </a:br>
            <a:endParaRPr lang="de-DE" altLang="de-DE" sz="16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49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528" y="1268760"/>
            <a:ext cx="7963248" cy="4857403"/>
          </a:xfrm>
        </p:spPr>
        <p:txBody>
          <a:bodyPr/>
          <a:lstStyle/>
          <a:p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 smtClean="0"/>
              <a:t>ÖREK 2011</a:t>
            </a:r>
            <a:endParaRPr lang="de-AT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60648"/>
            <a:ext cx="5544616" cy="577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4536876" cy="317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 bwMode="auto">
          <a:xfrm>
            <a:off x="1475656" y="0"/>
            <a:ext cx="7200800" cy="7762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altLang="de-DE" sz="2400" dirty="0" smtClean="0">
                <a:latin typeface="Arial" charset="0"/>
                <a:cs typeface="Arial" charset="0"/>
              </a:rPr>
              <a:t>Maßnahmen des Hochwasserrisikomanagementplans </a:t>
            </a:r>
            <a:r>
              <a:rPr lang="de-AT" altLang="de-DE" sz="1200" dirty="0" smtClean="0">
                <a:latin typeface="Arial" charset="0"/>
                <a:cs typeface="Arial" charset="0"/>
              </a:rPr>
              <a:t>(</a:t>
            </a:r>
            <a:r>
              <a:rPr lang="de-AT" altLang="de-DE" sz="1200" dirty="0" err="1" smtClean="0">
                <a:latin typeface="Arial" charset="0"/>
                <a:cs typeface="Arial" charset="0"/>
              </a:rPr>
              <a:t>Resznik</a:t>
            </a:r>
            <a:r>
              <a:rPr lang="de-AT" altLang="de-DE" sz="1200" dirty="0" smtClean="0">
                <a:latin typeface="Arial" charset="0"/>
                <a:cs typeface="Arial" charset="0"/>
              </a:rPr>
              <a:t>, 2016, S 63 )</a:t>
            </a:r>
          </a:p>
        </p:txBody>
      </p:sp>
      <p:sp>
        <p:nvSpPr>
          <p:cNvPr id="38915" name="Inhaltsplatzhalter 2"/>
          <p:cNvSpPr>
            <a:spLocks noGrp="1"/>
          </p:cNvSpPr>
          <p:nvPr>
            <p:ph idx="1"/>
          </p:nvPr>
        </p:nvSpPr>
        <p:spPr>
          <a:xfrm>
            <a:off x="395288" y="1052513"/>
            <a:ext cx="7502525" cy="39782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de-AT" altLang="de-DE" smtClean="0">
              <a:latin typeface="Arial" charset="0"/>
              <a:cs typeface="Arial" charset="0"/>
            </a:endParaRPr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645024"/>
            <a:ext cx="376555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981075"/>
            <a:ext cx="4319588" cy="574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5" descr="Titelblat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981075"/>
            <a:ext cx="18748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 bwMode="auto">
          <a:xfrm>
            <a:off x="2582863" y="-28575"/>
            <a:ext cx="6553200" cy="774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AT" altLang="de-DE" sz="2400" dirty="0" smtClean="0">
                <a:latin typeface="Arial" charset="0"/>
                <a:cs typeface="Arial" charset="0"/>
              </a:rPr>
              <a:t>HWRMP: Maßnahmen des Hochwassermanagements </a:t>
            </a:r>
            <a:br>
              <a:rPr lang="de-AT" altLang="de-DE" sz="2400" dirty="0" smtClean="0">
                <a:latin typeface="Arial" charset="0"/>
                <a:cs typeface="Arial" charset="0"/>
              </a:rPr>
            </a:br>
            <a:endParaRPr lang="de-AT" altLang="de-DE" sz="2400" dirty="0" smtClean="0">
              <a:latin typeface="Arial" charset="0"/>
              <a:cs typeface="Arial" charset="0"/>
            </a:endParaRPr>
          </a:p>
        </p:txBody>
      </p:sp>
      <p:sp>
        <p:nvSpPr>
          <p:cNvPr id="39939" name="Inhaltsplatzhalter 2"/>
          <p:cNvSpPr>
            <a:spLocks noGrp="1"/>
          </p:cNvSpPr>
          <p:nvPr>
            <p:ph idx="1"/>
          </p:nvPr>
        </p:nvSpPr>
        <p:spPr>
          <a:xfrm>
            <a:off x="395288" y="1052513"/>
            <a:ext cx="7502525" cy="3978275"/>
          </a:xfrm>
        </p:spPr>
        <p:txBody>
          <a:bodyPr/>
          <a:lstStyle/>
          <a:p>
            <a:endParaRPr lang="de-AT" altLang="de-DE" smtClean="0">
              <a:latin typeface="Arial" charset="0"/>
              <a:cs typeface="Arial" charset="0"/>
            </a:endParaRPr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1052513"/>
            <a:ext cx="86756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dirty="0" smtClean="0"/>
              <a:t>Raumordnungsgrundsätze und </a:t>
            </a:r>
            <a:r>
              <a:rPr lang="de-DE" altLang="de-DE" sz="2400" dirty="0" smtClean="0"/>
              <a:t>-ziele</a:t>
            </a:r>
            <a:endParaRPr lang="de-DE" altLang="de-DE" sz="24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064896" cy="4506912"/>
          </a:xfrm>
        </p:spPr>
        <p:txBody>
          <a:bodyPr/>
          <a:lstStyle/>
          <a:p>
            <a:r>
              <a:rPr lang="de-DE" altLang="de-DE" sz="2000" dirty="0" smtClean="0"/>
              <a:t>Raumordnungsgrundsätze und –ziele bestimmen die </a:t>
            </a:r>
            <a:r>
              <a:rPr lang="de-DE" altLang="de-DE" sz="2000" b="1" dirty="0" smtClean="0"/>
              <a:t>öffentliche Interessen</a:t>
            </a:r>
            <a:r>
              <a:rPr lang="de-DE" altLang="de-DE" sz="2000" dirty="0" smtClean="0"/>
              <a:t> an der räumlichen Entwicklung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altLang="de-DE" sz="2000" dirty="0" smtClean="0"/>
              <a:t>Gesetzgeber bestimmen </a:t>
            </a:r>
            <a:r>
              <a:rPr lang="de-DE" altLang="de-DE" sz="2000" b="1" dirty="0" smtClean="0"/>
              <a:t>Gefahrenabwehr</a:t>
            </a:r>
            <a:r>
              <a:rPr lang="de-DE" altLang="de-DE" sz="2000" dirty="0" smtClean="0"/>
              <a:t> als </a:t>
            </a:r>
            <a:r>
              <a:rPr lang="de-DE" altLang="de-DE" sz="2000" b="1" dirty="0" smtClean="0"/>
              <a:t>zentrale Aufgabe</a:t>
            </a:r>
            <a:endParaRPr lang="de-DE" altLang="de-DE" sz="2000" dirty="0" smtClean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e-DE" altLang="de-DE" sz="1800" dirty="0" smtClean="0"/>
              <a:t>Ziele verdeutlichen, dass durch sorgsame Standortentscheidungen ein Beitrag zur </a:t>
            </a:r>
            <a:r>
              <a:rPr lang="de-DE" altLang="de-DE" sz="1800" b="1" dirty="0" smtClean="0"/>
              <a:t>präventiven Gefahrenabwehr </a:t>
            </a:r>
            <a:r>
              <a:rPr lang="de-DE" altLang="de-DE" sz="1800" dirty="0" smtClean="0"/>
              <a:t>erfolgen soll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altLang="de-DE" sz="2000" dirty="0" smtClean="0"/>
              <a:t>Einzelne </a:t>
            </a:r>
            <a:r>
              <a:rPr lang="de-DE" altLang="de-DE" sz="2000" b="1" dirty="0" smtClean="0"/>
              <a:t>Ziele</a:t>
            </a:r>
            <a:r>
              <a:rPr lang="de-DE" altLang="de-DE" sz="2000" dirty="0" smtClean="0"/>
              <a:t>, die sich </a:t>
            </a:r>
            <a:r>
              <a:rPr lang="de-DE" altLang="de-DE" sz="2000" b="1" dirty="0" smtClean="0"/>
              <a:t>unmittelbar auf Naturgefahren</a:t>
            </a:r>
            <a:r>
              <a:rPr lang="de-DE" altLang="de-DE" sz="2000" dirty="0" smtClean="0"/>
              <a:t> beziehen 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e-AT" altLang="de-DE" sz="1800" dirty="0" smtClean="0"/>
              <a:t>Einzelne Länder haben ihre Zielkataloge überarbeitet </a:t>
            </a:r>
            <a:r>
              <a:rPr lang="de-DE" altLang="de-DE" sz="1800" dirty="0" smtClean="0"/>
              <a:t>(</a:t>
            </a:r>
            <a:r>
              <a:rPr lang="de-DE" altLang="de-DE" sz="1800" dirty="0" err="1" smtClean="0"/>
              <a:t>Stmk</a:t>
            </a:r>
            <a:r>
              <a:rPr lang="de-DE" altLang="de-DE" sz="1800" dirty="0" smtClean="0"/>
              <a:t> 2003, </a:t>
            </a:r>
            <a:r>
              <a:rPr lang="de-DE" altLang="de-DE" sz="1800" dirty="0" err="1" smtClean="0"/>
              <a:t>Oö</a:t>
            </a:r>
            <a:r>
              <a:rPr lang="de-DE" altLang="de-DE" sz="1800" dirty="0" smtClean="0"/>
              <a:t> 2005, </a:t>
            </a:r>
            <a:r>
              <a:rPr lang="de-DE" altLang="de-DE" sz="1800" dirty="0" err="1" smtClean="0"/>
              <a:t>Vlbg</a:t>
            </a:r>
            <a:r>
              <a:rPr lang="de-DE" altLang="de-DE" sz="1800" dirty="0" smtClean="0"/>
              <a:t> 2011)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e-DE" altLang="de-DE" sz="1800" dirty="0" smtClean="0"/>
              <a:t>§ 2 Abs. 1 Z 2a </a:t>
            </a:r>
            <a:r>
              <a:rPr lang="de-DE" altLang="de-DE" sz="1800" dirty="0" err="1" smtClean="0"/>
              <a:t>Oö</a:t>
            </a:r>
            <a:r>
              <a:rPr lang="de-DE" altLang="de-DE" sz="1800" dirty="0" smtClean="0"/>
              <a:t> ROG: Vermeidung und Verminderung des Risikos von Naturgefahren für bestehende und künftige Siedlungsräume</a:t>
            </a:r>
          </a:p>
          <a:p>
            <a:r>
              <a:rPr lang="de-DE" altLang="de-DE" sz="2000" b="1" dirty="0" smtClean="0"/>
              <a:t>Inhaltliche Vorgaben</a:t>
            </a:r>
            <a:r>
              <a:rPr lang="de-DE" altLang="de-DE" sz="2000" dirty="0" smtClean="0"/>
              <a:t> für die Umsetzung auf der </a:t>
            </a:r>
            <a:r>
              <a:rPr lang="de-DE" altLang="de-DE" sz="2000" b="1" dirty="0" smtClean="0"/>
              <a:t>überörtlichen</a:t>
            </a:r>
            <a:r>
              <a:rPr lang="de-DE" altLang="de-DE" sz="2000" dirty="0" smtClean="0"/>
              <a:t> Planungsebene und in der </a:t>
            </a:r>
            <a:r>
              <a:rPr lang="de-DE" altLang="de-DE" sz="2000" b="1" dirty="0" smtClean="0"/>
              <a:t>örtlichen Raumplanung</a:t>
            </a:r>
            <a:endParaRPr lang="de-DE" altLang="de-DE" sz="20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altLang="de-DE" sz="2400" dirty="0" smtClean="0">
                <a:cs typeface="Arial" pitchFamily="34" charset="0"/>
              </a:rPr>
              <a:t>Überörtliche Raumplanung</a:t>
            </a:r>
            <a:endParaRPr lang="de-AT" altLang="de-DE" sz="2400" dirty="0" smtClean="0">
              <a:cs typeface="Arial" pitchFamily="34" charset="0"/>
            </a:endParaRPr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7848872" cy="4824412"/>
          </a:xfrm>
          <a:noFill/>
        </p:spPr>
        <p:txBody>
          <a:bodyPr/>
          <a:lstStyle/>
          <a:p>
            <a:pPr>
              <a:spcBef>
                <a:spcPts val="600"/>
              </a:spcBef>
              <a:buClr>
                <a:schemeClr val="accent1"/>
              </a:buClr>
              <a:buSzPct val="100000"/>
            </a:pPr>
            <a:r>
              <a:rPr lang="de-DE" altLang="de-DE" sz="2000" b="1" dirty="0"/>
              <a:t>Verbindliche überörtliche Vorgaben sind selten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100000"/>
            </a:pPr>
            <a:r>
              <a:rPr lang="de-DE" altLang="de-DE" sz="1800" dirty="0"/>
              <a:t>Häufig Konzepte, Gutachten, Masterpläne diverser </a:t>
            </a:r>
            <a:r>
              <a:rPr lang="de-DE" altLang="de-DE" sz="1800" dirty="0" smtClean="0"/>
              <a:t>Planungsträger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100000"/>
            </a:pPr>
            <a:r>
              <a:rPr lang="de-DE" altLang="de-DE" sz="1800" dirty="0" smtClean="0"/>
              <a:t>Kaum parzellenscharfe Planinhalte</a:t>
            </a:r>
          </a:p>
          <a:p>
            <a:pPr eaLnBrk="1" hangingPunct="1">
              <a:spcBef>
                <a:spcPts val="600"/>
              </a:spcBef>
              <a:buSzPct val="100000"/>
            </a:pPr>
            <a:r>
              <a:rPr lang="de-AT" altLang="de-DE" sz="2000" b="1" dirty="0" smtClean="0">
                <a:cs typeface="Arial" pitchFamily="34" charset="0"/>
              </a:rPr>
              <a:t>Keine gesetzlichen Verpflichtungen</a:t>
            </a:r>
            <a:r>
              <a:rPr lang="de-AT" altLang="de-DE" sz="2000" dirty="0" smtClean="0">
                <a:cs typeface="Arial" pitchFamily="34" charset="0"/>
              </a:rPr>
              <a:t> für Festlegungen in überörtlichen Raumplänen für Naturgefahren</a:t>
            </a:r>
          </a:p>
          <a:p>
            <a:pPr lvl="1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lang="de-DE" altLang="de-DE" sz="1800" b="1" dirty="0"/>
              <a:t>Ersichtlichmachung </a:t>
            </a:r>
            <a:r>
              <a:rPr lang="de-DE" altLang="de-DE" sz="1800" dirty="0"/>
              <a:t>von Gefährdungs-, Retentionsbereichen </a:t>
            </a:r>
          </a:p>
          <a:p>
            <a:pPr lvl="1" eaLnBrk="1" hangingPunct="1">
              <a:spcBef>
                <a:spcPct val="25000"/>
              </a:spcBef>
              <a:buClr>
                <a:srgbClr val="FF0000"/>
              </a:buClr>
              <a:buSzPct val="100000"/>
            </a:pPr>
            <a:r>
              <a:rPr lang="de-DE" altLang="de-DE" sz="1800" b="1" dirty="0"/>
              <a:t>Reduktion des kommunalen Ermessens</a:t>
            </a:r>
            <a:r>
              <a:rPr lang="de-DE" altLang="de-DE" sz="1800" dirty="0"/>
              <a:t>, </a:t>
            </a:r>
            <a:r>
              <a:rPr lang="de-DE" altLang="de-DE" sz="1800" dirty="0" smtClean="0"/>
              <a:t>überörtliche Widmungsverbote für Bauland</a:t>
            </a:r>
            <a:endParaRPr lang="de-DE" altLang="de-DE" sz="1800" dirty="0"/>
          </a:p>
          <a:p>
            <a:pPr eaLnBrk="1" hangingPunct="1">
              <a:spcBef>
                <a:spcPts val="600"/>
              </a:spcBef>
            </a:pPr>
            <a:r>
              <a:rPr lang="de-AT" altLang="de-DE" sz="2000" dirty="0" smtClean="0">
                <a:cs typeface="Arial" pitchFamily="34" charset="0"/>
              </a:rPr>
              <a:t>Planerischer Umgang mit Naturgefahren </a:t>
            </a:r>
            <a:br>
              <a:rPr lang="de-AT" altLang="de-DE" sz="2000" dirty="0" smtClean="0">
                <a:cs typeface="Arial" pitchFamily="34" charset="0"/>
              </a:rPr>
            </a:br>
            <a:r>
              <a:rPr lang="de-AT" altLang="de-DE" sz="2000" dirty="0" smtClean="0">
                <a:cs typeface="Arial" pitchFamily="34" charset="0"/>
              </a:rPr>
              <a:t>- nach wie vor - als </a:t>
            </a:r>
            <a:r>
              <a:rPr lang="de-AT" altLang="de-DE" sz="2000" b="1" dirty="0" smtClean="0">
                <a:cs typeface="Arial" pitchFamily="34" charset="0"/>
              </a:rPr>
              <a:t>örtlicher Schwerpunkt</a:t>
            </a:r>
          </a:p>
          <a:p>
            <a:pPr lvl="1" eaLnBrk="1" hangingPunct="1">
              <a:spcBef>
                <a:spcPts val="600"/>
              </a:spcBef>
              <a:buClr>
                <a:srgbClr val="FF0000"/>
              </a:buClr>
              <a:buSzPct val="100000"/>
            </a:pPr>
            <a:r>
              <a:rPr lang="de-AT" altLang="de-DE" sz="1800" dirty="0" err="1" smtClean="0"/>
              <a:t>Tw</a:t>
            </a:r>
            <a:r>
              <a:rPr lang="de-AT" altLang="de-DE" sz="1800" dirty="0" smtClean="0"/>
              <a:t>. </a:t>
            </a:r>
            <a:r>
              <a:rPr lang="de-AT" altLang="de-DE" sz="1800" b="1" dirty="0" smtClean="0"/>
              <a:t>verstärkte Planungsaktivitäten</a:t>
            </a:r>
            <a:endParaRPr lang="de-AT" altLang="de-DE" sz="1800" dirty="0" smtClean="0"/>
          </a:p>
          <a:p>
            <a:pPr eaLnBrk="1" hangingPunct="1">
              <a:spcBef>
                <a:spcPts val="600"/>
              </a:spcBef>
              <a:buClr>
                <a:schemeClr val="tx2"/>
              </a:buClr>
              <a:buSzPct val="100000"/>
            </a:pPr>
            <a:endParaRPr lang="de-AT" altLang="de-DE" sz="2000" b="1" dirty="0" smtClean="0"/>
          </a:p>
        </p:txBody>
      </p:sp>
      <p:pic>
        <p:nvPicPr>
          <p:cNvPr id="4" name="Grafik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789040"/>
            <a:ext cx="2664296" cy="23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dirty="0" smtClean="0"/>
              <a:t>Widmungsverbote im Flächenwidmungsplan</a:t>
            </a: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>
          <a:xfrm>
            <a:off x="467544" y="1052736"/>
            <a:ext cx="8136904" cy="4114800"/>
          </a:xfrm>
        </p:spPr>
        <p:txBody>
          <a:bodyPr/>
          <a:lstStyle/>
          <a:p>
            <a:pPr>
              <a:buSzPct val="100000"/>
            </a:pPr>
            <a:r>
              <a:rPr lang="de-DE" altLang="de-DE" sz="2000" dirty="0" smtClean="0"/>
              <a:t>Örtl. Raumplanung im eigenen Wirkungsbereich der</a:t>
            </a:r>
            <a:r>
              <a:rPr lang="de-DE" altLang="de-DE" sz="2000" b="1" dirty="0" smtClean="0"/>
              <a:t> Gemeinden</a:t>
            </a:r>
          </a:p>
          <a:p>
            <a:pPr>
              <a:buSzPct val="100000"/>
            </a:pPr>
            <a:r>
              <a:rPr lang="de-DE" altLang="de-DE" sz="2000" dirty="0" err="1" smtClean="0"/>
              <a:t>IZm</a:t>
            </a:r>
            <a:r>
              <a:rPr lang="de-DE" altLang="de-DE" sz="2000" dirty="0" smtClean="0"/>
              <a:t> </a:t>
            </a:r>
            <a:r>
              <a:rPr lang="de-DE" altLang="de-DE" sz="2000" dirty="0"/>
              <a:t>Naturgefahren kommt </a:t>
            </a:r>
            <a:r>
              <a:rPr lang="de-DE" altLang="de-DE" sz="2000" dirty="0" smtClean="0"/>
              <a:t>vor </a:t>
            </a:r>
            <a:r>
              <a:rPr lang="de-DE" altLang="de-DE" sz="2000" dirty="0"/>
              <a:t>allem dem </a:t>
            </a:r>
            <a:r>
              <a:rPr lang="de-DE" altLang="de-DE" sz="2000" b="1" dirty="0"/>
              <a:t>Flächenwidmungsplan </a:t>
            </a:r>
            <a:r>
              <a:rPr lang="de-DE" altLang="de-DE" sz="2000" dirty="0"/>
              <a:t>Bedeutung zu</a:t>
            </a:r>
          </a:p>
          <a:p>
            <a:pPr>
              <a:buSzPct val="100000"/>
            </a:pPr>
            <a:r>
              <a:rPr lang="de-AT" altLang="de-DE" sz="2000" dirty="0" smtClean="0"/>
              <a:t>Gesetzliche </a:t>
            </a:r>
            <a:r>
              <a:rPr lang="de-AT" altLang="de-DE" sz="2000" dirty="0"/>
              <a:t>V</a:t>
            </a:r>
            <a:r>
              <a:rPr lang="de-AT" altLang="de-DE" sz="2000" dirty="0" smtClean="0"/>
              <a:t>erbote beseitigen </a:t>
            </a:r>
            <a:r>
              <a:rPr lang="de-AT" altLang="de-DE" sz="2000" b="1" dirty="0" smtClean="0"/>
              <a:t>kommunales Ermessen</a:t>
            </a:r>
          </a:p>
          <a:p>
            <a:pPr>
              <a:buSzPct val="100000"/>
            </a:pPr>
            <a:r>
              <a:rPr lang="de-AT" altLang="de-DE" sz="2000" dirty="0" smtClean="0"/>
              <a:t>ROG bestimmen im Zusammenhang mit Naturgefahren insb. für </a:t>
            </a:r>
            <a:r>
              <a:rPr lang="de-AT" altLang="de-DE" sz="2000" b="1" dirty="0" smtClean="0"/>
              <a:t>Bauland </a:t>
            </a:r>
            <a:r>
              <a:rPr lang="de-AT" altLang="de-DE" sz="2000" dirty="0" smtClean="0"/>
              <a:t>bei fehlender Eignung Beschränkungen und -verbote</a:t>
            </a:r>
          </a:p>
          <a:p>
            <a:pPr>
              <a:buSzPct val="100000"/>
            </a:pPr>
            <a:r>
              <a:rPr lang="de-DE" altLang="de-DE" sz="2000" b="1" dirty="0" smtClean="0"/>
              <a:t>§ </a:t>
            </a:r>
            <a:r>
              <a:rPr lang="de-DE" altLang="de-DE" sz="2000" b="1" dirty="0"/>
              <a:t>3 Abs. 1 </a:t>
            </a:r>
            <a:r>
              <a:rPr lang="de-DE" altLang="de-DE" sz="2000" b="1" dirty="0" smtClean="0"/>
              <a:t>lit b Ktn </a:t>
            </a:r>
            <a:r>
              <a:rPr lang="de-DE" altLang="de-DE" sz="2000" b="1" dirty="0"/>
              <a:t>GplG</a:t>
            </a:r>
            <a:r>
              <a:rPr lang="de-DE" altLang="de-DE" sz="2000" dirty="0"/>
              <a:t>: </a:t>
            </a:r>
            <a:r>
              <a:rPr lang="de-DE" altLang="de-DE" sz="2000" dirty="0" smtClean="0"/>
              <a:t>Nicht </a:t>
            </a:r>
            <a:r>
              <a:rPr lang="de-DE" altLang="de-DE" sz="2000" dirty="0"/>
              <a:t>als Bauland festgelegt werden dürfen </a:t>
            </a:r>
            <a:r>
              <a:rPr lang="de-DE" altLang="de-DE" sz="2000" dirty="0" smtClean="0"/>
              <a:t>insb. Gebiete, </a:t>
            </a:r>
            <a:r>
              <a:rPr lang="de-DE" sz="2000" dirty="0" smtClean="0"/>
              <a:t> </a:t>
            </a:r>
            <a:r>
              <a:rPr lang="de-AT" sz="2000" dirty="0"/>
              <a:t>die im Gefährdungsbereich von Hochwasser, Steinschlag, Lawinen, </a:t>
            </a:r>
            <a:r>
              <a:rPr lang="de-AT" sz="2000" dirty="0" smtClean="0"/>
              <a:t>Muren u</a:t>
            </a:r>
            <a:r>
              <a:rPr lang="de-AT" sz="2000" dirty="0"/>
              <a:t>. ä. gelegen sind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100000"/>
            </a:pPr>
            <a:r>
              <a:rPr lang="de-AT" altLang="de-DE" sz="1800" dirty="0"/>
              <a:t>Gesetzgeber möchten </a:t>
            </a:r>
            <a:r>
              <a:rPr lang="de-AT" altLang="de-DE" sz="1800" b="1" dirty="0"/>
              <a:t>Bauland </a:t>
            </a:r>
            <a:r>
              <a:rPr lang="de-AT" altLang="de-DE" sz="1800" dirty="0"/>
              <a:t>in Gefährdungsbereichen – unabhängig von </a:t>
            </a:r>
            <a:r>
              <a:rPr lang="de-AT" altLang="de-DE" sz="1800" dirty="0" smtClean="0"/>
              <a:t>Gefährdungsintensität und -häufigkeit </a:t>
            </a:r>
            <a:r>
              <a:rPr lang="de-AT" altLang="de-DE" sz="1800" dirty="0"/>
              <a:t>– </a:t>
            </a:r>
            <a:r>
              <a:rPr lang="de-AT" altLang="de-DE" sz="1800" b="1" dirty="0"/>
              <a:t>generell</a:t>
            </a:r>
            <a:r>
              <a:rPr lang="de-AT" altLang="de-DE" sz="1800" dirty="0"/>
              <a:t> </a:t>
            </a:r>
            <a:r>
              <a:rPr lang="de-AT" altLang="de-DE" sz="1800" b="1" dirty="0" smtClean="0"/>
              <a:t>ausschließen 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100000"/>
            </a:pPr>
            <a:r>
              <a:rPr lang="de-AT" sz="1800" b="1" dirty="0" smtClean="0"/>
              <a:t>Parzellenscharfe </a:t>
            </a:r>
            <a:r>
              <a:rPr lang="de-AT" sz="1800" b="1" dirty="0"/>
              <a:t>Abgrenzung </a:t>
            </a:r>
            <a:r>
              <a:rPr lang="de-AT" sz="1800" dirty="0"/>
              <a:t>zwischen Gefährdungs- und Eignungsbereichen für </a:t>
            </a:r>
            <a:r>
              <a:rPr lang="de-AT" sz="1800" dirty="0" smtClean="0"/>
              <a:t>Bauland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100000"/>
            </a:pPr>
            <a:r>
              <a:rPr lang="de-AT" altLang="de-DE" sz="1800" dirty="0" smtClean="0"/>
              <a:t>In der </a:t>
            </a:r>
            <a:r>
              <a:rPr lang="de-AT" altLang="de-DE" sz="1800" b="1" dirty="0" smtClean="0"/>
              <a:t>Praxis </a:t>
            </a:r>
            <a:r>
              <a:rPr lang="de-AT" altLang="de-DE" sz="1800" dirty="0" smtClean="0"/>
              <a:t>wird nicht in allen Gefährdungsbereichen Bauland ausgeschlossen </a:t>
            </a:r>
          </a:p>
          <a:p>
            <a:pPr lvl="1">
              <a:spcBef>
                <a:spcPts val="600"/>
              </a:spcBef>
              <a:buClr>
                <a:srgbClr val="FF0000"/>
              </a:buClr>
              <a:buSzPct val="100000"/>
              <a:buNone/>
            </a:pPr>
            <a:endParaRPr lang="de-AT" sz="1800" dirty="0"/>
          </a:p>
          <a:p>
            <a:endParaRPr lang="de-AT" altLang="de-DE" dirty="0" smtClean="0"/>
          </a:p>
          <a:p>
            <a:endParaRPr lang="de-AT" altLang="de-DE" dirty="0" smtClean="0"/>
          </a:p>
          <a:p>
            <a:endParaRPr lang="de-AT" altLang="de-DE" dirty="0" smtClean="0"/>
          </a:p>
          <a:p>
            <a:endParaRPr lang="de-DE" altLang="de-DE" dirty="0" smtClean="0"/>
          </a:p>
        </p:txBody>
      </p:sp>
      <p:sp>
        <p:nvSpPr>
          <p:cNvPr id="15364" name="Fußzeilenplatzhalt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de-DE" altLang="de-DE" smtClean="0"/>
              <a:t>Risikobasierte Raumplanung </a:t>
            </a:r>
          </a:p>
        </p:txBody>
      </p:sp>
    </p:spTree>
    <p:extLst>
      <p:ext uri="{BB962C8B-B14F-4D97-AF65-F5344CB8AC3E}">
        <p14:creationId xmlns:p14="http://schemas.microsoft.com/office/powerpoint/2010/main" val="32067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88641"/>
            <a:ext cx="7793037" cy="648072"/>
          </a:xfrm>
        </p:spPr>
        <p:txBody>
          <a:bodyPr anchor="t"/>
          <a:lstStyle/>
          <a:p>
            <a:r>
              <a:rPr lang="de-DE" altLang="de-DE" sz="2400" dirty="0" smtClean="0"/>
              <a:t>Widmungsverbote für Bauland </a:t>
            </a:r>
            <a:br>
              <a:rPr lang="de-DE" altLang="de-DE" sz="2400" dirty="0" smtClean="0"/>
            </a:br>
            <a:endParaRPr lang="de-DE" altLang="de-DE" sz="2400" dirty="0" smtClean="0"/>
          </a:p>
        </p:txBody>
      </p:sp>
      <p:graphicFrame>
        <p:nvGraphicFramePr>
          <p:cNvPr id="99537" name="Group 20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2131387"/>
              </p:ext>
            </p:extLst>
          </p:nvPr>
        </p:nvGraphicFramePr>
        <p:xfrm>
          <a:off x="107504" y="1268760"/>
          <a:ext cx="8569325" cy="5011738"/>
        </p:xfrm>
        <a:graphic>
          <a:graphicData uri="http://schemas.openxmlformats.org/drawingml/2006/table">
            <a:tbl>
              <a:tblPr/>
              <a:tblGrid>
                <a:gridCol w="1202694"/>
                <a:gridCol w="7366631"/>
              </a:tblGrid>
              <a:tr h="30484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Gesetze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Widmungsverbote für Bauland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43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§ 14 RplG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Gebiete, die sich wegen … der Hochwassergefahr nicht für die Bebauung eignen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32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§ 3 Ktn GplG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Gebiete im Gefährdungsbereich von Hochwasser, Steinschlag, Lawinen, Muren u. ä.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3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§ 15 Abs. 3 NÖ ROG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Flächen, die bei 100-jährlichen Hochwässern überflutet werden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; rutsch-,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bruch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-,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steinschlag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-,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wildbach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- oder lawinengefährdete Flächen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62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§ 21 Abs. 1 Oö ROG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81025" algn="l"/>
                          <a:tab pos="1163638" algn="l"/>
                          <a:tab pos="1744663" algn="l"/>
                          <a:tab pos="2327275" algn="l"/>
                          <a:tab pos="2908300" algn="l"/>
                          <a:tab pos="3489325" algn="l"/>
                          <a:tab pos="4071938" algn="l"/>
                          <a:tab pos="4652963" algn="l"/>
                          <a:tab pos="5235575" algn="l"/>
                          <a:tab pos="5816600" algn="l"/>
                          <a:tab pos="6397625" algn="l"/>
                          <a:tab pos="6980238" algn="l"/>
                          <a:tab pos="7561263" algn="l"/>
                          <a:tab pos="8143875" algn="l"/>
                          <a:tab pos="8724900" algn="l"/>
                          <a:tab pos="9305925" algn="l"/>
                        </a:tabLst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Flächen, die sich wegen der natürlichen Gegebenheiten (wie Grundwasserstand, Hochwassergefahr, Steinschlag, Bodenbeschaffenheit, Lawinengefahr) für eine zweckmäßige Bebauung nicht eignen</a:t>
                      </a: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62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§ 17 Abs. 5 lit b Slbg ROG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Flächen im Gefährdungsbereich von Hochwasser, Lawinen, Murgängen, Steinschlag u.dgl oder die als wesentliche Hochwasserabfluss- oder -rückhalteräume zu erhalten sind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40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§ 23 Abs. 1 Stmk ROG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Grundflächen, die auf Grund der natürlichen Voraussetzungen (… Hochwassergefahr, Klima, Steinschlag, Lawinengefahr u. dgl.) von einer Verbauung ausgeschlossen sind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60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§ 37 Abs. 1 lit. a TROG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Grundflächen, soweit sie insb. unter Bedachtnahme auf Gefahrenzonenpläne wegen einer Gefährdung durch Lawinen, Hochwasser, Wildbäche, Steinschlag, Erdrutsch oder andere Naturgefahren für eine widmungsgemäße Bebauung nicht geeignet sind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62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§ 13 Abs. 2 lit a Vlbg RplG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Flächen, die sich wegen der natürlichen Verhältnisse (Grundwasserstand, Bodenbeschaffenheit, Lawinen-, Hochwasser-, Vermurungs-, Steinschlag-, Rutschgefahr u. dgl.) für eine zweckmäßige Bebauung nicht eignen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1439" marR="91439"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Risikobasierte Raumplanung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2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576064"/>
          </a:xfrm>
        </p:spPr>
        <p:txBody>
          <a:bodyPr/>
          <a:lstStyle/>
          <a:p>
            <a:r>
              <a:rPr lang="de-DE" altLang="de-DE" sz="2400" dirty="0" smtClean="0"/>
              <a:t>Schutzziele bei Naturgefahren</a:t>
            </a:r>
            <a:endParaRPr lang="de-AT" altLang="de-DE" sz="2400" dirty="0" smtClean="0"/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>
          <a:xfrm>
            <a:off x="323528" y="1124744"/>
            <a:ext cx="8136904" cy="4216400"/>
          </a:xfrm>
        </p:spPr>
        <p:txBody>
          <a:bodyPr/>
          <a:lstStyle/>
          <a:p>
            <a:pPr>
              <a:buSzPct val="100000"/>
            </a:pPr>
            <a:r>
              <a:rPr lang="de-DE" altLang="de-DE" sz="2000" dirty="0" smtClean="0"/>
              <a:t>Widmungsverbote infolge Naturgefahren unterscheiden sich – zunehmend – bezüglich</a:t>
            </a:r>
            <a:r>
              <a:rPr lang="de-DE" altLang="de-DE" sz="2000" b="1" dirty="0" smtClean="0"/>
              <a:t> Sicherheitsniveaus und Schutzzielen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de-DE" altLang="de-DE" b="1" dirty="0" smtClean="0"/>
              <a:t>Gefahrenart oder -klasse</a:t>
            </a:r>
          </a:p>
          <a:p>
            <a:pPr lvl="2">
              <a:buClr>
                <a:srgbClr val="FF0000"/>
              </a:buClr>
              <a:buSzPct val="100000"/>
            </a:pPr>
            <a:r>
              <a:rPr lang="de-DE" altLang="de-DE" dirty="0" smtClean="0"/>
              <a:t>HQ-30-, HQ-100-Bereiche </a:t>
            </a:r>
            <a:r>
              <a:rPr lang="de-DE" altLang="de-DE" dirty="0"/>
              <a:t>versus rutsch-, bruch-, steinschlaggefährdete </a:t>
            </a:r>
            <a:r>
              <a:rPr lang="de-DE" altLang="de-DE" dirty="0" smtClean="0"/>
              <a:t>Bereiche</a:t>
            </a:r>
          </a:p>
          <a:p>
            <a:pPr lvl="2">
              <a:buClr>
                <a:srgbClr val="FF0000"/>
              </a:buClr>
              <a:buSzPct val="100000"/>
            </a:pPr>
            <a:r>
              <a:rPr lang="de-DE" altLang="de-DE" dirty="0" smtClean="0"/>
              <a:t>Zunehmend Bezug auf (gelbe und rote) Gefahrenzonen</a:t>
            </a:r>
          </a:p>
          <a:p>
            <a:pPr lvl="2">
              <a:buClr>
                <a:srgbClr val="FF0000"/>
              </a:buClr>
              <a:buSzPct val="100000"/>
            </a:pPr>
            <a:r>
              <a:rPr lang="de-DE" altLang="de-DE" dirty="0" smtClean="0"/>
              <a:t>Bezug auf bestehende Bauten und Gefährdungslage</a:t>
            </a:r>
          </a:p>
          <a:p>
            <a:pPr lvl="1">
              <a:buClr>
                <a:srgbClr val="FF0000"/>
              </a:buClr>
              <a:buSzPct val="100000"/>
            </a:pPr>
            <a:r>
              <a:rPr lang="de-DE" altLang="de-DE" b="1" dirty="0" err="1" smtClean="0"/>
              <a:t>Widmungskategorien</a:t>
            </a:r>
            <a:endParaRPr lang="de-DE" altLang="de-DE" b="1" dirty="0" smtClean="0"/>
          </a:p>
          <a:p>
            <a:pPr lvl="2">
              <a:buClr>
                <a:srgbClr val="FF0000"/>
              </a:buClr>
              <a:buSzPct val="100000"/>
            </a:pPr>
            <a:r>
              <a:rPr lang="de-DE" altLang="de-DE" dirty="0" smtClean="0"/>
              <a:t>Bauland-Grünland</a:t>
            </a:r>
          </a:p>
          <a:p>
            <a:pPr lvl="2">
              <a:buClr>
                <a:srgbClr val="FF0000"/>
              </a:buClr>
              <a:buSzPct val="100000"/>
            </a:pPr>
            <a:r>
              <a:rPr lang="de-DE" altLang="de-DE" dirty="0" smtClean="0"/>
              <a:t>kaum Differenzierungen zwischen Bauland</a:t>
            </a:r>
          </a:p>
          <a:p>
            <a:pPr>
              <a:buSzPct val="100000"/>
            </a:pPr>
            <a:r>
              <a:rPr lang="de-DE" altLang="de-DE" sz="2000" dirty="0" smtClean="0"/>
              <a:t>Diskussion um </a:t>
            </a:r>
            <a:r>
              <a:rPr lang="de-DE" altLang="de-DE" sz="2000" b="1" dirty="0" smtClean="0"/>
              <a:t>differenzierte Schutzziele</a:t>
            </a:r>
            <a:r>
              <a:rPr lang="de-DE" altLang="de-DE" sz="2000" dirty="0" smtClean="0"/>
              <a:t>, die auf quantifizierbaren Grundlagen beruhen sollen</a:t>
            </a:r>
            <a:endParaRPr lang="de-AT" altLang="de-DE" sz="2000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altLang="de-DE" smtClean="0">
                <a:latin typeface="Tahoma" pitchFamily="34" charset="0"/>
              </a:rPr>
              <a:t>Risikobasierte Raumplanung </a:t>
            </a:r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400" dirty="0" smtClean="0"/>
              <a:t>Risikobasierte </a:t>
            </a:r>
            <a:r>
              <a:rPr lang="de-DE" altLang="de-DE" sz="2400" dirty="0"/>
              <a:t>R</a:t>
            </a:r>
            <a:r>
              <a:rPr lang="de-DE" altLang="de-DE" sz="2400" dirty="0" smtClean="0"/>
              <a:t>aumplanung – Resümee</a:t>
            </a:r>
          </a:p>
        </p:txBody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3" y="1124744"/>
            <a:ext cx="7920880" cy="4941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2000" b="1" dirty="0" smtClean="0">
                <a:cs typeface="Arial" charset="0"/>
              </a:rPr>
              <a:t>Naturgefahrenmanagement zentrales öffentliches Anliegen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000" b="1" dirty="0" smtClean="0">
                <a:cs typeface="Arial" charset="0"/>
              </a:rPr>
              <a:t>Verbesserungen</a:t>
            </a:r>
            <a:r>
              <a:rPr lang="de-DE" altLang="de-DE" sz="2000" dirty="0" smtClean="0">
                <a:cs typeface="Arial" charset="0"/>
              </a:rPr>
              <a:t> in den Rechtsgrundlagen </a:t>
            </a:r>
          </a:p>
          <a:p>
            <a:pPr lvl="1" eaLnBrk="1" hangingPunct="1"/>
            <a:r>
              <a:rPr lang="de-DE" altLang="de-DE" sz="1800" dirty="0" smtClean="0">
                <a:cs typeface="Arial" charset="0"/>
              </a:rPr>
              <a:t>Auf allen Ebenen des Naturgefahrenmanagements</a:t>
            </a:r>
          </a:p>
          <a:p>
            <a:pPr lvl="1" eaLnBrk="1" hangingPunct="1"/>
            <a:r>
              <a:rPr lang="de-DE" altLang="de-DE" sz="1800" dirty="0" smtClean="0">
                <a:cs typeface="Arial" charset="0"/>
              </a:rPr>
              <a:t>Erhebliche rechtliche Einschränkungen in den letzten Jahren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de-DE" altLang="de-DE" sz="2000" b="1" dirty="0" smtClean="0">
                <a:cs typeface="Arial" charset="0"/>
              </a:rPr>
              <a:t>Risikobasierte Raumplanung </a:t>
            </a:r>
            <a:r>
              <a:rPr lang="de-DE" altLang="de-DE" sz="2000" dirty="0" smtClean="0">
                <a:cs typeface="Arial" charset="0"/>
              </a:rPr>
              <a:t>kommt – in Ansätzen – vor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Konzepten, Zielen und Empfehlungen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In der praktischen Widmungs- und Bauverfahren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de-DE" altLang="de-DE" sz="2000" b="1" dirty="0" smtClean="0">
                <a:cs typeface="Arial" charset="0"/>
              </a:rPr>
              <a:t>Wenig risikobasierte Ansätze </a:t>
            </a:r>
            <a:r>
              <a:rPr lang="de-DE" altLang="de-DE" sz="2000" dirty="0" smtClean="0">
                <a:cs typeface="Arial" charset="0"/>
              </a:rPr>
              <a:t>im Raumordnungsrecht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Vergleichsweise undifferenzierte Widmungsverbote für Bauland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Kaum Abstufungen nach Gefahrenzonen, Nutzungen  oder Schadenspotential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Umstellung auf Risikoansätze wird teilweise als Lockerung der Widmungsverbote missverstanden</a:t>
            </a:r>
          </a:p>
          <a:p>
            <a:pPr lvl="1" eaLnBrk="1" hangingPunct="1">
              <a:lnSpc>
                <a:spcPct val="9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Aufklärungs- und Beratungstätigkeit der Bevölkerung sowie Entscheidungsträger ist erforderlich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endParaRPr lang="de-DE" altLang="de-DE" sz="2000" b="1" dirty="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endParaRPr lang="de-DE" altLang="de-DE" sz="2000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dirty="0" smtClean="0"/>
              <a:t>Naturgefahrenmanagement und Raumordnung</a:t>
            </a:r>
            <a:endParaRPr lang="de-DE" altLang="de-DE" sz="2400" b="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980728"/>
            <a:ext cx="6264696" cy="433149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de-DE" altLang="de-DE" sz="800" i="1" dirty="0" smtClean="0"/>
          </a:p>
          <a:p>
            <a:pPr eaLnBrk="1" hangingPunct="1">
              <a:lnSpc>
                <a:spcPct val="90000"/>
              </a:lnSpc>
            </a:pPr>
            <a:r>
              <a:rPr lang="de-DE" sz="2000" b="1" dirty="0" smtClean="0">
                <a:cs typeface="Arial" charset="0"/>
              </a:rPr>
              <a:t>Erhebliche Schäden</a:t>
            </a:r>
            <a:r>
              <a:rPr lang="de-DE" sz="2000" dirty="0" smtClean="0">
                <a:cs typeface="Arial" charset="0"/>
              </a:rPr>
              <a:t> durch Naturkatastrophen, insb. 2002, 2005, 2007, 2013</a:t>
            </a:r>
            <a:endParaRPr lang="de-DE" sz="2000" b="1" dirty="0" smtClean="0">
              <a:cs typeface="Arial" charset="0"/>
            </a:endParaRPr>
          </a:p>
          <a:p>
            <a:pPr marL="342900" lvl="1" indent="-342900" eaLnBrk="1" hangingPunct="1">
              <a:lnSpc>
                <a:spcPct val="90000"/>
              </a:lnSpc>
              <a:buSzPct val="110000"/>
              <a:buFont typeface="Wingdings" pitchFamily="2" charset="2"/>
              <a:buChar char="§"/>
            </a:pPr>
            <a:r>
              <a:rPr lang="de-DE" altLang="de-DE" b="1" dirty="0" smtClean="0"/>
              <a:t>Widerspruch </a:t>
            </a:r>
            <a:r>
              <a:rPr lang="de-DE" altLang="de-DE" dirty="0" smtClean="0"/>
              <a:t>zur den Raumordnungszielen</a:t>
            </a:r>
          </a:p>
          <a:p>
            <a:pPr marL="342900" lvl="1" indent="-342900" eaLnBrk="1" hangingPunct="1">
              <a:lnSpc>
                <a:spcPct val="90000"/>
              </a:lnSpc>
              <a:buSzPct val="110000"/>
              <a:buFont typeface="Wingdings" pitchFamily="2" charset="2"/>
              <a:buChar char="§"/>
            </a:pPr>
            <a:r>
              <a:rPr lang="de-AT" b="1" dirty="0" smtClean="0"/>
              <a:t>Gestiegene Anforderungen </a:t>
            </a:r>
            <a:r>
              <a:rPr lang="de-AT" dirty="0" smtClean="0"/>
              <a:t>an die Raumplanung 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 smtClean="0">
                <a:cs typeface="Arial" charset="0"/>
              </a:rPr>
              <a:t>Intensive Beschäftigung</a:t>
            </a:r>
            <a:r>
              <a:rPr lang="de-DE" sz="2000" dirty="0" smtClean="0">
                <a:cs typeface="Arial" charset="0"/>
              </a:rPr>
              <a:t> mit Naturgefahren und (Raum)Planung </a:t>
            </a:r>
          </a:p>
          <a:p>
            <a:pPr lvl="1" eaLnBrk="1" hangingPunct="1">
              <a:spcBef>
                <a:spcPct val="15000"/>
              </a:spcBef>
            </a:pPr>
            <a:r>
              <a:rPr lang="de-AT" sz="1800" dirty="0" smtClean="0"/>
              <a:t>Vielzahl von Veranstaltungen und Publikationen</a:t>
            </a:r>
          </a:p>
          <a:p>
            <a:pPr lvl="1" eaLnBrk="1" hangingPunct="1">
              <a:spcBef>
                <a:spcPct val="15000"/>
              </a:spcBef>
            </a:pPr>
            <a:r>
              <a:rPr lang="de-AT" sz="1800" dirty="0" smtClean="0"/>
              <a:t>Verstärkte fachübergreifende Zusammenarbeit</a:t>
            </a:r>
          </a:p>
          <a:p>
            <a:pPr lvl="1" eaLnBrk="1" hangingPunct="1">
              <a:spcBef>
                <a:spcPct val="15000"/>
              </a:spcBef>
            </a:pPr>
            <a:r>
              <a:rPr lang="de-AT" sz="1800" dirty="0" smtClean="0"/>
              <a:t>Änderung der rechtlichen Rahmenbedingungen</a:t>
            </a:r>
          </a:p>
          <a:p>
            <a:pPr lvl="2" eaLnBrk="1" hangingPunct="1">
              <a:spcBef>
                <a:spcPct val="15000"/>
              </a:spcBef>
            </a:pPr>
            <a:r>
              <a:rPr lang="de-AT" dirty="0" smtClean="0"/>
              <a:t>EU: Hochwasser-RL</a:t>
            </a:r>
          </a:p>
          <a:p>
            <a:pPr lvl="2" eaLnBrk="1" hangingPunct="1">
              <a:spcBef>
                <a:spcPct val="15000"/>
              </a:spcBef>
            </a:pPr>
            <a:r>
              <a:rPr lang="de-AT" dirty="0" smtClean="0"/>
              <a:t>National: Wasserrechtsgesetz</a:t>
            </a:r>
          </a:p>
          <a:p>
            <a:pPr lvl="2" eaLnBrk="1" hangingPunct="1">
              <a:spcBef>
                <a:spcPct val="15000"/>
              </a:spcBef>
            </a:pPr>
            <a:r>
              <a:rPr lang="de-AT" dirty="0" smtClean="0"/>
              <a:t>Länder: Raumordnungsgesetze und Bauordnungen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altLang="de-DE" sz="1600" dirty="0" smtClean="0"/>
              <a:t>	</a:t>
            </a:r>
          </a:p>
        </p:txBody>
      </p:sp>
      <p:pic>
        <p:nvPicPr>
          <p:cNvPr id="7174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645024"/>
            <a:ext cx="1740695" cy="245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052735"/>
            <a:ext cx="1656184" cy="23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50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0"/>
            <a:ext cx="4429125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0"/>
            <a:ext cx="3096344" cy="438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dirty="0" smtClean="0"/>
              <a:t>Risiko und Raumordnung</a:t>
            </a:r>
            <a:endParaRPr lang="de-DE" altLang="de-DE" sz="2400" b="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980728"/>
            <a:ext cx="7560840" cy="4331494"/>
          </a:xfrm>
        </p:spPr>
        <p:txBody>
          <a:bodyPr/>
          <a:lstStyle/>
          <a:p>
            <a:pPr eaLnBrk="1" hangingPunct="1">
              <a:spcBef>
                <a:spcPct val="15000"/>
              </a:spcBef>
            </a:pPr>
            <a:r>
              <a:rPr lang="de-AT" altLang="de-DE" sz="2000" b="1" dirty="0" smtClean="0"/>
              <a:t>Risikoorientierte Betrachtungsweise </a:t>
            </a:r>
            <a:br>
              <a:rPr lang="de-AT" altLang="de-DE" sz="2000" b="1" dirty="0" smtClean="0"/>
            </a:br>
            <a:r>
              <a:rPr lang="de-AT" altLang="de-DE" sz="2000" dirty="0" smtClean="0"/>
              <a:t>nicht im Vordergrund</a:t>
            </a:r>
          </a:p>
          <a:p>
            <a:pPr eaLnBrk="1" hangingPunct="1">
              <a:spcBef>
                <a:spcPct val="15000"/>
              </a:spcBef>
            </a:pPr>
            <a:r>
              <a:rPr lang="de-DE" altLang="de-DE" sz="2000" dirty="0" smtClean="0"/>
              <a:t>Raumordnung </a:t>
            </a:r>
            <a:r>
              <a:rPr lang="de-DE" altLang="de-DE" sz="2000" dirty="0"/>
              <a:t>als Maßnahme </a:t>
            </a:r>
            <a:r>
              <a:rPr lang="de-DE" altLang="de-DE" sz="2000" dirty="0" smtClean="0"/>
              <a:t>der </a:t>
            </a:r>
            <a:br>
              <a:rPr lang="de-DE" altLang="de-DE" sz="2000" dirty="0" smtClean="0"/>
            </a:br>
            <a:r>
              <a:rPr lang="de-DE" altLang="de-DE" sz="2000" b="1" dirty="0" smtClean="0"/>
              <a:t>präventiven Gefahrenvorsorge</a:t>
            </a:r>
            <a:endParaRPr lang="de-DE" altLang="de-DE" sz="2000" b="1" dirty="0"/>
          </a:p>
          <a:p>
            <a:pPr lvl="1" eaLnBrk="1" hangingPunct="1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altLang="de-DE" sz="1800" b="1" dirty="0"/>
              <a:t>Einschränkung von Bauführungen in </a:t>
            </a:r>
            <a:r>
              <a:rPr lang="de-DE" altLang="de-DE" sz="1800" dirty="0"/>
              <a:t>Gefahrenbereichen </a:t>
            </a:r>
            <a:endParaRPr lang="de-DE" altLang="de-DE" sz="1800" dirty="0" smtClean="0"/>
          </a:p>
          <a:p>
            <a:pPr lvl="1" eaLnBrk="1" hangingPunct="1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altLang="de-DE" sz="1800" b="1" dirty="0" smtClean="0"/>
              <a:t>Freihalten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von </a:t>
            </a:r>
            <a:r>
              <a:rPr lang="de-DE" altLang="de-DE" sz="1800" b="1" dirty="0" smtClean="0"/>
              <a:t>Gefährdungsbereichen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durch </a:t>
            </a:r>
            <a:r>
              <a:rPr lang="de-DE" altLang="de-DE" sz="1800" dirty="0" smtClean="0"/>
              <a:t>Widmungsverbote</a:t>
            </a:r>
          </a:p>
          <a:p>
            <a:pPr lvl="1" eaLnBrk="1" hangingPunct="1">
              <a:spcBef>
                <a:spcPts val="600"/>
              </a:spcBef>
              <a:buClr>
                <a:srgbClr val="FF0000"/>
              </a:buClr>
              <a:buSzPct val="100000"/>
              <a:buFont typeface="Arial" panose="020B0604020202020204" pitchFamily="34" charset="0"/>
              <a:buChar char="•"/>
            </a:pPr>
            <a:r>
              <a:rPr lang="de-DE" altLang="de-DE" sz="1800" dirty="0" smtClean="0"/>
              <a:t>In der örtlichen </a:t>
            </a:r>
            <a:r>
              <a:rPr lang="de-DE" altLang="de-DE" sz="1800" b="1" dirty="0" smtClean="0"/>
              <a:t>Widmungs- und Baugenehmigungspraxis </a:t>
            </a:r>
            <a:r>
              <a:rPr lang="de-DE" altLang="de-DE" sz="1800" dirty="0" smtClean="0"/>
              <a:t>teilweise Risikoansätze </a:t>
            </a:r>
            <a:endParaRPr lang="de-DE" altLang="de-DE" sz="1800" dirty="0"/>
          </a:p>
          <a:p>
            <a:pPr>
              <a:spcBef>
                <a:spcPts val="600"/>
              </a:spcBef>
            </a:pPr>
            <a:r>
              <a:rPr lang="de-AT" altLang="de-DE" sz="2000" b="1" dirty="0" smtClean="0"/>
              <a:t>Differenzierte Berücksichtigung </a:t>
            </a:r>
            <a:r>
              <a:rPr lang="de-AT" altLang="de-DE" sz="2000" dirty="0" smtClean="0"/>
              <a:t>des Risikos</a:t>
            </a:r>
          </a:p>
          <a:p>
            <a:pPr lvl="1">
              <a:spcBef>
                <a:spcPts val="600"/>
              </a:spcBef>
            </a:pPr>
            <a:r>
              <a:rPr lang="de-AT" altLang="de-DE" sz="1800" dirty="0" smtClean="0"/>
              <a:t>Darstellungen in </a:t>
            </a:r>
            <a:r>
              <a:rPr lang="de-AT" altLang="de-DE" sz="1800" b="1" dirty="0" smtClean="0"/>
              <a:t>Karten und Plänen</a:t>
            </a:r>
          </a:p>
          <a:p>
            <a:pPr lvl="1">
              <a:spcBef>
                <a:spcPts val="600"/>
              </a:spcBef>
            </a:pPr>
            <a:r>
              <a:rPr lang="de-AT" altLang="de-DE" sz="1800" b="1" dirty="0" smtClean="0"/>
              <a:t>Überörtlichen und örtlichen Raumpläne</a:t>
            </a:r>
          </a:p>
          <a:p>
            <a:pPr lvl="1">
              <a:spcBef>
                <a:spcPts val="600"/>
              </a:spcBef>
            </a:pPr>
            <a:r>
              <a:rPr lang="de-AT" altLang="de-DE" sz="1800" dirty="0" smtClean="0"/>
              <a:t>Abgestufte </a:t>
            </a:r>
            <a:r>
              <a:rPr lang="de-AT" altLang="de-DE" sz="1800" b="1" dirty="0" smtClean="0"/>
              <a:t>Nutzung- und Bauverbote</a:t>
            </a:r>
          </a:p>
          <a:p>
            <a:pPr lvl="1">
              <a:spcBef>
                <a:spcPts val="600"/>
              </a:spcBef>
            </a:pPr>
            <a:r>
              <a:rPr lang="de-AT" altLang="de-DE" sz="1800" b="1" dirty="0" smtClean="0"/>
              <a:t>Arten von </a:t>
            </a:r>
            <a:r>
              <a:rPr lang="de-AT" altLang="de-DE" sz="1800" dirty="0" smtClean="0"/>
              <a:t>Naturgefahren: Hochwasser/Lawinen bzw. Massebewegungen</a:t>
            </a:r>
          </a:p>
          <a:p>
            <a:pPr>
              <a:spcBef>
                <a:spcPts val="600"/>
              </a:spcBef>
            </a:pPr>
            <a:endParaRPr lang="de-AT" altLang="de-DE" sz="2000" dirty="0" smtClean="0"/>
          </a:p>
          <a:p>
            <a:pPr>
              <a:spcBef>
                <a:spcPts val="600"/>
              </a:spcBef>
            </a:pPr>
            <a:endParaRPr lang="de-DE" altLang="de-DE" sz="2000" b="1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de-DE" altLang="de-DE" sz="1600" dirty="0" smtClean="0"/>
              <a:t>	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Risikobasierte</a:t>
            </a:r>
            <a:r>
              <a:rPr lang="en-US" dirty="0" smtClean="0"/>
              <a:t> </a:t>
            </a:r>
            <a:r>
              <a:rPr lang="en-US" dirty="0" err="1" smtClean="0"/>
              <a:t>Raumplanung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österrei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88640"/>
            <a:ext cx="3167063" cy="2112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507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altLang="de-DE" smtClean="0">
                <a:latin typeface="Tahoma" pitchFamily="34" charset="0"/>
              </a:rPr>
              <a:t>Risikobasierte Raumplanung </a:t>
            </a: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altLang="de-DE" sz="2400" dirty="0" smtClean="0">
                <a:cs typeface="Arial" charset="0"/>
              </a:rPr>
              <a:t>Raumordnungssystematik</a:t>
            </a:r>
            <a:endParaRPr lang="de-AT" altLang="de-DE" sz="2400" dirty="0" smtClean="0">
              <a:cs typeface="Arial" charset="0"/>
            </a:endParaRPr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980728"/>
            <a:ext cx="7791450" cy="48244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de-AT" altLang="de-DE" sz="2000" b="1" dirty="0" smtClean="0">
                <a:cs typeface="Arial" charset="0"/>
              </a:rPr>
              <a:t>Europäische Ebene</a:t>
            </a:r>
            <a:r>
              <a:rPr lang="de-AT" altLang="de-DE" sz="2000" dirty="0" smtClean="0">
                <a:cs typeface="Arial" charset="0"/>
              </a:rPr>
              <a:t>: Insb. (HW-)Richtlinien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de-AT" altLang="de-DE" sz="2000" b="1" dirty="0" smtClean="0">
                <a:cs typeface="Arial" charset="0"/>
              </a:rPr>
              <a:t>Verfassung</a:t>
            </a:r>
            <a:r>
              <a:rPr lang="de-AT" altLang="de-DE" sz="2000" dirty="0" smtClean="0">
                <a:cs typeface="Arial" charset="0"/>
              </a:rPr>
              <a:t>: Differenzierte Kompetenzzuweisung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AT" altLang="de-DE" sz="1800" dirty="0" smtClean="0">
                <a:cs typeface="Arial" charset="0"/>
              </a:rPr>
              <a:t>Raumplanung als </a:t>
            </a:r>
            <a:r>
              <a:rPr lang="de-AT" altLang="de-DE" sz="1800" b="1" dirty="0" smtClean="0">
                <a:cs typeface="Arial" charset="0"/>
              </a:rPr>
              <a:t>Landesmaterien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de-AT" altLang="de-DE" sz="1800" dirty="0" smtClean="0">
                <a:cs typeface="Arial" charset="0"/>
              </a:rPr>
              <a:t>Örtl. Raumplanung: Eigener Wirkungsbereich der Gemeinden</a:t>
            </a:r>
            <a:endParaRPr lang="de-DE" altLang="de-DE" sz="1800" dirty="0" smtClean="0"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35000"/>
              </a:spcBef>
              <a:buFont typeface="Wingdings" pitchFamily="2" charset="2"/>
              <a:buNone/>
            </a:pPr>
            <a:r>
              <a:rPr lang="de-DE" altLang="de-DE" sz="2000" b="1" dirty="0" smtClean="0">
                <a:cs typeface="Arial" charset="0"/>
              </a:rPr>
              <a:t>Raumordnungsgesetze</a:t>
            </a:r>
            <a:r>
              <a:rPr lang="de-DE" altLang="de-DE" sz="2000" dirty="0" smtClean="0">
                <a:cs typeface="Arial" charset="0"/>
              </a:rPr>
              <a:t> der Länder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Ziele und Widmungskriterien in den </a:t>
            </a:r>
            <a:r>
              <a:rPr lang="de-DE" altLang="de-DE" sz="1800" dirty="0" err="1" smtClean="0">
                <a:cs typeface="Arial" charset="0"/>
              </a:rPr>
              <a:t>ROG´s</a:t>
            </a:r>
            <a:r>
              <a:rPr lang="de-DE" altLang="de-DE" sz="1800" dirty="0" smtClean="0">
                <a:cs typeface="Arial" charset="0"/>
              </a:rPr>
              <a:t> als Vorgaben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Umsetzung durch </a:t>
            </a:r>
            <a:r>
              <a:rPr lang="de-DE" altLang="de-DE" sz="1800" dirty="0" err="1" smtClean="0">
                <a:cs typeface="Arial" charset="0"/>
              </a:rPr>
              <a:t>ua</a:t>
            </a:r>
            <a:r>
              <a:rPr lang="de-DE" altLang="de-DE" sz="1800" dirty="0" smtClean="0">
                <a:cs typeface="Arial" charset="0"/>
              </a:rPr>
              <a:t>. hoheitliche Planungsmaßnahmen:</a:t>
            </a:r>
          </a:p>
          <a:p>
            <a:pPr lvl="1" eaLnBrk="1" hangingPunct="1">
              <a:spcBef>
                <a:spcPct val="20000"/>
              </a:spcBef>
            </a:pPr>
            <a:r>
              <a:rPr lang="de-DE" altLang="de-DE" sz="1800" dirty="0" smtClean="0">
                <a:cs typeface="Arial" charset="0"/>
              </a:rPr>
              <a:t>auf überörtlicher Ebene</a:t>
            </a:r>
          </a:p>
          <a:p>
            <a:pPr lvl="1" eaLnBrk="1" hangingPunct="1">
              <a:spcBef>
                <a:spcPct val="20000"/>
              </a:spcBef>
            </a:pPr>
            <a:r>
              <a:rPr lang="de-DE" altLang="de-DE" sz="1800" dirty="0" smtClean="0">
                <a:cs typeface="Arial" charset="0"/>
              </a:rPr>
              <a:t>auf örtlicher Ebene</a:t>
            </a:r>
          </a:p>
          <a:p>
            <a:pPr eaLnBrk="1" hangingPunct="1">
              <a:lnSpc>
                <a:spcPct val="80000"/>
              </a:lnSpc>
              <a:spcBef>
                <a:spcPct val="35000"/>
              </a:spcBef>
            </a:pPr>
            <a:r>
              <a:rPr lang="de-DE" altLang="de-DE" sz="2000" dirty="0" smtClean="0">
                <a:cs typeface="Arial" charset="0"/>
              </a:rPr>
              <a:t>Baurecht</a:t>
            </a:r>
          </a:p>
          <a:p>
            <a:pPr lvl="1" eaLnBrk="1" hangingPunct="1">
              <a:lnSpc>
                <a:spcPct val="8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Umsetzung der raumplanerischen Festlegungen im Bauverfahren</a:t>
            </a:r>
          </a:p>
          <a:p>
            <a:pPr lvl="1" eaLnBrk="1" hangingPunct="1">
              <a:lnSpc>
                <a:spcPct val="8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Bebauungsgrundlagen (naturgefahrensicherer Bauplatz)</a:t>
            </a:r>
          </a:p>
          <a:p>
            <a:pPr lvl="1" eaLnBrk="1" hangingPunct="1">
              <a:lnSpc>
                <a:spcPct val="80000"/>
              </a:lnSpc>
              <a:spcBef>
                <a:spcPct val="35000"/>
              </a:spcBef>
            </a:pPr>
            <a:r>
              <a:rPr lang="de-DE" altLang="de-DE" sz="1800" dirty="0" smtClean="0">
                <a:cs typeface="Arial" charset="0"/>
              </a:rPr>
              <a:t>Bautechnischen Vorschriften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</a:pPr>
            <a:r>
              <a:rPr lang="de-DE" altLang="de-DE" sz="2000" dirty="0" smtClean="0"/>
              <a:t>Tatsächliche</a:t>
            </a:r>
            <a:r>
              <a:rPr lang="de-DE" altLang="de-DE" sz="2000" b="1" dirty="0" smtClean="0"/>
              <a:t> Bautätigkeit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95536" y="908720"/>
            <a:ext cx="2952750" cy="3095625"/>
          </a:xfrm>
        </p:spPr>
        <p:txBody>
          <a:bodyPr/>
          <a:lstStyle/>
          <a:p>
            <a:pPr>
              <a:defRPr/>
            </a:pPr>
            <a:r>
              <a:rPr lang="de-AT" sz="2400" dirty="0" smtClean="0">
                <a:solidFill>
                  <a:schemeClr val="bg1">
                    <a:lumMod val="10000"/>
                  </a:schemeClr>
                </a:solidFill>
              </a:rPr>
              <a:t>Planungs-</a:t>
            </a:r>
            <a:r>
              <a:rPr lang="de-AT" sz="2400" dirty="0" err="1" smtClean="0">
                <a:solidFill>
                  <a:schemeClr val="bg1">
                    <a:lumMod val="10000"/>
                  </a:schemeClr>
                </a:solidFill>
              </a:rPr>
              <a:t>instrumente</a:t>
            </a:r>
            <a:r>
              <a:rPr lang="de-AT" sz="2400" dirty="0" smtClean="0">
                <a:solidFill>
                  <a:schemeClr val="bg1">
                    <a:lumMod val="10000"/>
                  </a:schemeClr>
                </a:solidFill>
              </a:rPr>
              <a:t> zur Umsetzung der HWRL</a:t>
            </a:r>
            <a:endParaRPr lang="de-DE" sz="2400" dirty="0"/>
          </a:p>
        </p:txBody>
      </p:sp>
      <p:sp>
        <p:nvSpPr>
          <p:cNvPr id="19460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endParaRPr lang="de-AT" altLang="de-DE" sz="1400" smtClean="0">
              <a:solidFill>
                <a:srgbClr val="191919"/>
              </a:solidFill>
            </a:endParaRPr>
          </a:p>
          <a:p>
            <a:pPr>
              <a:buFontTx/>
              <a:buNone/>
            </a:pPr>
            <a:r>
              <a:rPr lang="de-AT" altLang="de-DE" sz="1400" smtClean="0">
                <a:solidFill>
                  <a:srgbClr val="191919"/>
                </a:solidFill>
              </a:rPr>
              <a:t>Quelle: Rudolf-Miklau, 2012, 186</a:t>
            </a:r>
            <a:endParaRPr lang="de-DE" altLang="de-DE" sz="1400" smtClean="0"/>
          </a:p>
        </p:txBody>
      </p:sp>
      <p:pic>
        <p:nvPicPr>
          <p:cNvPr id="19461" name="Picture 2" descr="E:\Fachpublikationen\Gebäudeschutz Alpine Naturgefahren_Verlag Springer\Textentwürfe_Autoren\Rudolf_Miklau\Schema_Planungen H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04813"/>
            <a:ext cx="5618163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altLang="de-DE" smtClean="0">
                <a:latin typeface="Tahoma" pitchFamily="34" charset="0"/>
              </a:rPr>
              <a:t>Risikobasierte Raumplanung </a:t>
            </a:r>
            <a:endParaRPr lang="de-DE" altLang="de-DE" dirty="0" smtClean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528" y="1052736"/>
            <a:ext cx="7387184" cy="4857403"/>
          </a:xfrm>
        </p:spPr>
        <p:txBody>
          <a:bodyPr/>
          <a:lstStyle/>
          <a:p>
            <a:pPr marL="400050">
              <a:spcBef>
                <a:spcPts val="0"/>
              </a:spcBef>
            </a:pPr>
            <a:r>
              <a:rPr lang="de-AT" sz="1800" b="1" dirty="0" smtClean="0"/>
              <a:t>Gestuftes System</a:t>
            </a:r>
            <a:r>
              <a:rPr lang="de-AT" sz="1800" dirty="0" smtClean="0"/>
              <a:t> zur Bewertung und Minimierung des Hochwasserrisikos</a:t>
            </a:r>
          </a:p>
          <a:p>
            <a:pPr marL="400050">
              <a:spcBef>
                <a:spcPts val="600"/>
              </a:spcBef>
              <a:buFont typeface="Arial" pitchFamily="34" charset="0"/>
              <a:buChar char="•"/>
            </a:pPr>
            <a:r>
              <a:rPr lang="de-DE" sz="1800" dirty="0" smtClean="0"/>
              <a:t>Vorläufige Bewertung des </a:t>
            </a:r>
            <a:br>
              <a:rPr lang="de-DE" sz="1800" dirty="0" smtClean="0"/>
            </a:br>
            <a:r>
              <a:rPr lang="de-DE" sz="1800" dirty="0" smtClean="0"/>
              <a:t>Hochwasserrisikos (Art 4-5)</a:t>
            </a:r>
          </a:p>
          <a:p>
            <a:pPr marL="400050">
              <a:spcBef>
                <a:spcPts val="600"/>
              </a:spcBef>
              <a:buFont typeface="Arial" pitchFamily="34" charset="0"/>
              <a:buChar char="•"/>
            </a:pPr>
            <a:r>
              <a:rPr lang="de-DE" sz="1800" dirty="0" smtClean="0"/>
              <a:t>Hochwassergefahrenkarten und </a:t>
            </a:r>
            <a:br>
              <a:rPr lang="de-DE" sz="1800" dirty="0" smtClean="0"/>
            </a:br>
            <a:r>
              <a:rPr lang="de-DE" sz="1800" dirty="0" smtClean="0"/>
              <a:t>Hochwasserrisikokarten (Art 6)</a:t>
            </a:r>
          </a:p>
          <a:p>
            <a:pPr marL="400050">
              <a:spcBef>
                <a:spcPts val="600"/>
              </a:spcBef>
              <a:buFont typeface="Arial" pitchFamily="34" charset="0"/>
              <a:buChar char="•"/>
            </a:pPr>
            <a:r>
              <a:rPr lang="de-DE" sz="1800" dirty="0" smtClean="0"/>
              <a:t>Hochwasserrisikomanage-</a:t>
            </a:r>
            <a:br>
              <a:rPr lang="de-DE" sz="1800" dirty="0" smtClean="0"/>
            </a:br>
            <a:r>
              <a:rPr lang="de-DE" sz="1800" dirty="0" err="1" smtClean="0"/>
              <a:t>mentpläne</a:t>
            </a:r>
            <a:r>
              <a:rPr lang="de-DE" sz="1800" dirty="0" smtClean="0"/>
              <a:t> (Art 7-8)</a:t>
            </a:r>
          </a:p>
          <a:p>
            <a:pPr marL="800100" lvl="1">
              <a:spcBef>
                <a:spcPts val="600"/>
              </a:spcBef>
              <a:buFont typeface="Arial" pitchFamily="34" charset="0"/>
              <a:buChar char="•"/>
            </a:pPr>
            <a:r>
              <a:rPr lang="de-DE" sz="1600" dirty="0" smtClean="0"/>
              <a:t>Liegt seit 2016 vor</a:t>
            </a:r>
          </a:p>
          <a:p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 smtClean="0"/>
              <a:t>Hochwasser-RL: Planungssystematik</a:t>
            </a:r>
            <a:endParaRPr lang="de-AT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412776"/>
            <a:ext cx="4454099" cy="221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645024"/>
            <a:ext cx="3672408" cy="281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88640"/>
            <a:ext cx="8229600" cy="5760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AT" altLang="de-DE" sz="2400" dirty="0" smtClean="0">
                <a:cs typeface="Arial" charset="0"/>
              </a:rPr>
              <a:t>Gefahrenzonenplanung als </a:t>
            </a:r>
            <a:br>
              <a:rPr lang="de-AT" altLang="de-DE" sz="2400" dirty="0" smtClean="0">
                <a:cs typeface="Arial" charset="0"/>
              </a:rPr>
            </a:br>
            <a:r>
              <a:rPr lang="de-AT" altLang="de-DE" sz="2400" dirty="0" smtClean="0">
                <a:cs typeface="Arial" charset="0"/>
              </a:rPr>
              <a:t>zentrale Fachgrundlage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052736"/>
            <a:ext cx="8439150" cy="4752975"/>
          </a:xfrm>
        </p:spPr>
        <p:txBody>
          <a:bodyPr/>
          <a:lstStyle/>
          <a:p>
            <a:r>
              <a:rPr lang="de-DE" altLang="de-DE" sz="2000" b="1" dirty="0" smtClean="0"/>
              <a:t>Gefahrenzonenpläne</a:t>
            </a:r>
          </a:p>
          <a:p>
            <a:pPr lvl="1"/>
            <a:r>
              <a:rPr lang="de-DE" altLang="de-DE" sz="1800" dirty="0" smtClean="0"/>
              <a:t>Wesentliche Informationen über Naturgefahren</a:t>
            </a:r>
          </a:p>
          <a:p>
            <a:pPr lvl="1"/>
            <a:r>
              <a:rPr lang="de-DE" altLang="de-DE" sz="1800" dirty="0" smtClean="0"/>
              <a:t>werden von überkommunalen Fachabteilungen erstellt </a:t>
            </a:r>
            <a:br>
              <a:rPr lang="de-DE" altLang="de-DE" sz="1800" dirty="0" smtClean="0"/>
            </a:br>
            <a:r>
              <a:rPr lang="de-DE" altLang="de-DE" sz="1800" dirty="0" smtClean="0"/>
              <a:t>(nicht von der Raumordnung) 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de-DE" altLang="de-DE" sz="1800" dirty="0" smtClean="0"/>
              <a:t>Systematisiertes Gutachten</a:t>
            </a:r>
          </a:p>
          <a:p>
            <a:pPr lvl="1" eaLnBrk="1" hangingPunct="1">
              <a:lnSpc>
                <a:spcPct val="90000"/>
              </a:lnSpc>
              <a:spcBef>
                <a:spcPct val="40000"/>
              </a:spcBef>
              <a:defRPr/>
            </a:pPr>
            <a:r>
              <a:rPr lang="de-DE" altLang="de-DE" sz="1800" dirty="0" smtClean="0"/>
              <a:t>Parzellenscharf</a:t>
            </a:r>
          </a:p>
          <a:p>
            <a:r>
              <a:rPr lang="de-DE" altLang="de-DE" sz="2000" b="1" dirty="0" smtClean="0"/>
              <a:t>Gefahrenzonenplan WLV </a:t>
            </a:r>
            <a:r>
              <a:rPr lang="de-DE" altLang="de-DE" sz="2000" dirty="0" smtClean="0"/>
              <a:t>(für Wildbäche- und Lawinen)</a:t>
            </a:r>
          </a:p>
          <a:p>
            <a:pPr lvl="1"/>
            <a:r>
              <a:rPr lang="de-DE" altLang="de-DE" sz="1800" dirty="0" smtClean="0"/>
              <a:t>gemäß § 11 Forstgesetz (seit 35 Jahren)</a:t>
            </a:r>
          </a:p>
          <a:p>
            <a:pPr lvl="1"/>
            <a:r>
              <a:rPr lang="de-DE" altLang="de-DE" sz="1800" dirty="0" smtClean="0"/>
              <a:t>Hochwasser, Muren, Lawinen, (Steinschlag, </a:t>
            </a:r>
            <a:br>
              <a:rPr lang="de-DE" altLang="de-DE" sz="1800" dirty="0" smtClean="0"/>
            </a:br>
            <a:r>
              <a:rPr lang="de-DE" altLang="de-DE" sz="1800" dirty="0" smtClean="0"/>
              <a:t>Rutschungen)</a:t>
            </a:r>
          </a:p>
          <a:p>
            <a:r>
              <a:rPr lang="de-DE" altLang="de-DE" sz="2000" b="1" dirty="0" smtClean="0"/>
              <a:t>Gefahrenzonenplan BWV </a:t>
            </a:r>
            <a:r>
              <a:rPr lang="de-DE" altLang="de-DE" sz="2000" dirty="0" smtClean="0"/>
              <a:t>(für Flüsse, Seen)</a:t>
            </a:r>
          </a:p>
          <a:p>
            <a:pPr lvl="1"/>
            <a:r>
              <a:rPr lang="de-DE" altLang="de-DE" sz="1800" dirty="0" smtClean="0"/>
              <a:t>gemäß WRG</a:t>
            </a:r>
          </a:p>
          <a:p>
            <a:pPr lvl="1"/>
            <a:r>
              <a:rPr lang="de-DE" altLang="de-DE" sz="1800" dirty="0" smtClean="0"/>
              <a:t>Hochwasser</a:t>
            </a:r>
          </a:p>
          <a:p>
            <a:r>
              <a:rPr lang="de-DE" altLang="de-DE" sz="2000" b="1" dirty="0" smtClean="0"/>
              <a:t>Gefahrenzonenpläne informieren </a:t>
            </a:r>
          </a:p>
          <a:p>
            <a:pPr lvl="1"/>
            <a:r>
              <a:rPr lang="de-DE" altLang="de-DE" sz="1800" dirty="0" smtClean="0"/>
              <a:t>Abgestufte Gefahreneinschätzung</a:t>
            </a:r>
          </a:p>
          <a:p>
            <a:pPr lvl="1"/>
            <a:r>
              <a:rPr lang="de-DE" altLang="de-DE" sz="1800" b="1" dirty="0" smtClean="0"/>
              <a:t>nicht über das Risiko</a:t>
            </a: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260350"/>
            <a:ext cx="15843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717032"/>
            <a:ext cx="2952328" cy="201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Risikobasierte Raumplanung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437438" cy="639762"/>
          </a:xfrm>
        </p:spPr>
        <p:txBody>
          <a:bodyPr anchor="t"/>
          <a:lstStyle/>
          <a:p>
            <a:r>
              <a:rPr lang="de-DE" altLang="de-DE" sz="2400" dirty="0" smtClean="0"/>
              <a:t>Auslegungspraxis bei Naturgefahren</a:t>
            </a:r>
          </a:p>
        </p:txBody>
      </p:sp>
      <p:sp>
        <p:nvSpPr>
          <p:cNvPr id="44035" name="Inhaltsplatzhalter 2"/>
          <p:cNvSpPr>
            <a:spLocks noGrp="1"/>
          </p:cNvSpPr>
          <p:nvPr>
            <p:ph idx="1"/>
          </p:nvPr>
        </p:nvSpPr>
        <p:spPr>
          <a:xfrm>
            <a:off x="467545" y="1124744"/>
            <a:ext cx="6552728" cy="4248472"/>
          </a:xfrm>
        </p:spPr>
        <p:txBody>
          <a:bodyPr/>
          <a:lstStyle/>
          <a:p>
            <a:r>
              <a:rPr lang="de-AT" altLang="de-DE" sz="2000" dirty="0" smtClean="0"/>
              <a:t>Auslegungspraxis der Widmungsverbote durch die </a:t>
            </a:r>
            <a:r>
              <a:rPr lang="de-AT" altLang="de-DE" sz="2000" b="1" dirty="0" smtClean="0"/>
              <a:t>Planungs- und Aufsichtsbehörden ist unterschiedlich</a:t>
            </a:r>
          </a:p>
          <a:p>
            <a:pPr lvl="1"/>
            <a:r>
              <a:rPr lang="de-AT" altLang="de-DE" sz="1800" dirty="0" smtClean="0"/>
              <a:t>Orientierung an den Gefahrenzonenplänen ist gängige Praxis und weniger rechtliche Verpflichtung</a:t>
            </a:r>
          </a:p>
          <a:p>
            <a:pPr lvl="1"/>
            <a:r>
              <a:rPr lang="de-AT" altLang="de-DE" sz="1800" dirty="0" smtClean="0"/>
              <a:t>Rechtswirkung der Gefahrenzonenpläne ist komplex</a:t>
            </a:r>
          </a:p>
          <a:p>
            <a:r>
              <a:rPr lang="de-AT" altLang="de-DE" sz="2000" b="1" dirty="0" smtClean="0"/>
              <a:t>Insb. heikler Umgang </a:t>
            </a:r>
            <a:r>
              <a:rPr lang="de-AT" altLang="de-DE" sz="2000" dirty="0" smtClean="0"/>
              <a:t>mit </a:t>
            </a:r>
          </a:p>
          <a:p>
            <a:pPr lvl="1"/>
            <a:r>
              <a:rPr lang="de-AT" altLang="de-DE" sz="1800" b="1" dirty="0" smtClean="0"/>
              <a:t>Gelben Gefahrenzonen</a:t>
            </a:r>
            <a:r>
              <a:rPr lang="de-AT" altLang="de-DE" sz="1800" dirty="0" smtClean="0"/>
              <a:t>: Werden nicht in allen Ländern als Widmungs- und Bauverbotsbereiche betrachtet</a:t>
            </a:r>
          </a:p>
          <a:p>
            <a:pPr lvl="1"/>
            <a:r>
              <a:rPr lang="de-AT" altLang="de-DE" sz="1800" b="1" dirty="0" smtClean="0"/>
              <a:t>Rote Zonen</a:t>
            </a:r>
            <a:r>
              <a:rPr lang="de-AT" altLang="de-DE" sz="1800" dirty="0" smtClean="0"/>
              <a:t>: Werden von Planungsträgern fallweise als „störend“ empfunden</a:t>
            </a:r>
          </a:p>
          <a:p>
            <a:pPr lvl="2"/>
            <a:r>
              <a:rPr lang="de-AT" altLang="de-DE" dirty="0" smtClean="0"/>
              <a:t>Frage nach Reduzierung der Gefährdung häufig</a:t>
            </a:r>
          </a:p>
          <a:p>
            <a:pPr lvl="1"/>
            <a:r>
              <a:rPr lang="de-AT" altLang="de-DE" sz="1800" b="1" dirty="0" smtClean="0"/>
              <a:t>Restrisikobereiche</a:t>
            </a:r>
            <a:r>
              <a:rPr lang="de-AT" altLang="de-DE" sz="1800" dirty="0" smtClean="0"/>
              <a:t>: Kaum gesetzliche Regelungen</a:t>
            </a:r>
          </a:p>
          <a:p>
            <a:pPr lvl="1"/>
            <a:endParaRPr lang="de-DE" altLang="de-DE" sz="1800" dirty="0" smtClean="0"/>
          </a:p>
          <a:p>
            <a:endParaRPr lang="de-DE" altLang="de-DE" sz="1800" dirty="0" smtClean="0"/>
          </a:p>
        </p:txBody>
      </p:sp>
      <p:pic>
        <p:nvPicPr>
          <p:cNvPr id="4403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44824"/>
            <a:ext cx="18669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3588" y="3917950"/>
            <a:ext cx="18542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Fußzeilenplatzhalt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altLang="de-DE" smtClean="0">
                <a:latin typeface="Tahoma" pitchFamily="34" charset="0"/>
              </a:rPr>
              <a:t>Risikobasierte Raumplanung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 mit weißem Rahmen und dunklem Logo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halt_blauer_Rah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_weißer_Rah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TU_Powerpoint_Vorlage</Template>
  <TotalTime>0</TotalTime>
  <Words>950</Words>
  <Application>Microsoft Office PowerPoint</Application>
  <PresentationFormat>Bildschirmpräsentation (4:3)</PresentationFormat>
  <Paragraphs>184</Paragraphs>
  <Slides>18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18</vt:i4>
      </vt:variant>
    </vt:vector>
  </HeadingPairs>
  <TitlesOfParts>
    <vt:vector size="21" baseType="lpstr">
      <vt:lpstr>Titel mit weißem Rahmen und dunklem Logo</vt:lpstr>
      <vt:lpstr>Inhalt_blauer_Rahmen</vt:lpstr>
      <vt:lpstr>Inhalt_weißer_Rahmen</vt:lpstr>
      <vt:lpstr>Anpassung an den Klimawandel in der Praxis: Wo stehen wir heute, was brauchen wir für morgen?  Risikobasierte Raumplanung in Österreich: Diskussionsstand und Umsetzung  Univ.-Prof. Dr. Arthur Kanonier   Fachbereich für Bodenpolitik und  Bodenmanagement   Bern 8.6.2016 </vt:lpstr>
      <vt:lpstr>Naturgefahrenmanagement und Raumordnung</vt:lpstr>
      <vt:lpstr>PowerPoint-Präsentation</vt:lpstr>
      <vt:lpstr>Risiko und Raumordnung</vt:lpstr>
      <vt:lpstr>Raumordnungssystematik</vt:lpstr>
      <vt:lpstr>Planungs-instrumente zur Umsetzung der HWRL</vt:lpstr>
      <vt:lpstr>Hochwasser-RL: Planungssystematik</vt:lpstr>
      <vt:lpstr>Gefahrenzonenplanung als  zentrale Fachgrundlage</vt:lpstr>
      <vt:lpstr>Auslegungspraxis bei Naturgefahren</vt:lpstr>
      <vt:lpstr>ÖREK 2011</vt:lpstr>
      <vt:lpstr>Maßnahmen des Hochwasserrisikomanagementplans (Resznik, 2016, S 63 )</vt:lpstr>
      <vt:lpstr>HWRMP: Maßnahmen des Hochwassermanagements  </vt:lpstr>
      <vt:lpstr>Raumordnungsgrundsätze und -ziele</vt:lpstr>
      <vt:lpstr>Überörtliche Raumplanung</vt:lpstr>
      <vt:lpstr>Widmungsverbote im Flächenwidmungsplan</vt:lpstr>
      <vt:lpstr>Widmungsverbote für Bauland  </vt:lpstr>
      <vt:lpstr>Schutzziele bei Naturgefahren</vt:lpstr>
      <vt:lpstr>Risikobasierte Raumplanung – Resümee</vt:lpstr>
    </vt:vector>
  </TitlesOfParts>
  <Company>TU Wien - Campusversion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Familiengerechte Wohnungspolitik  im urbanen Raum –</dc:title>
  <dc:creator>Gerlinde Gutheil</dc:creator>
  <cp:lastModifiedBy>Kanonier</cp:lastModifiedBy>
  <cp:revision>554</cp:revision>
  <dcterms:created xsi:type="dcterms:W3CDTF">2010-07-08T13:09:51Z</dcterms:created>
  <dcterms:modified xsi:type="dcterms:W3CDTF">2016-06-06T06:22:22Z</dcterms:modified>
</cp:coreProperties>
</file>