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9" r:id="rId2"/>
    <p:sldId id="262" r:id="rId3"/>
    <p:sldId id="267" r:id="rId4"/>
    <p:sldId id="269" r:id="rId5"/>
    <p:sldId id="268" r:id="rId6"/>
    <p:sldId id="270" r:id="rId7"/>
  </p:sldIdLst>
  <p:sldSz cx="9906000" cy="6858000" type="A4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F3F1"/>
    <a:srgbClr val="93C9C3"/>
    <a:srgbClr val="D0EAE7"/>
    <a:srgbClr val="F9D1FD"/>
    <a:srgbClr val="000000"/>
    <a:srgbClr val="4F8AC5"/>
    <a:srgbClr val="0096A0"/>
    <a:srgbClr val="E40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7455" autoAdjust="0"/>
    <p:restoredTop sz="90929"/>
  </p:normalViewPr>
  <p:slideViewPr>
    <p:cSldViewPr>
      <p:cViewPr varScale="1">
        <p:scale>
          <a:sx n="95" d="100"/>
          <a:sy n="95" d="100"/>
        </p:scale>
        <p:origin x="-104" y="-2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53140-BF56-5045-908F-04408D9E1EB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3558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7EC25C-F498-7049-AE2C-0C62C5177C8E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49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64483-93A0-9A46-B07D-96A7B58B0EBA}" type="slidenum">
              <a:rPr lang="de-CH"/>
              <a:pPr/>
              <a:t>1</a:t>
            </a:fld>
            <a:endParaRPr lang="de-CH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60400" y="2133600"/>
            <a:ext cx="8712200" cy="1066800"/>
          </a:xfr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de-CH" noProof="0" smtClean="0"/>
              <a:t>Mastertitelformat bearbeiten</a:t>
            </a:r>
            <a:endParaRPr lang="de-DE" noProof="0" smtClean="0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3100" y="3429000"/>
            <a:ext cx="8712200" cy="2133600"/>
          </a:xfrm>
        </p:spPr>
        <p:txBody>
          <a:bodyPr lIns="91440" tIns="45720" rIns="91440" bIns="45720"/>
          <a:lstStyle>
            <a:lvl1pPr marL="0" indent="0">
              <a:buFontTx/>
              <a:buNone/>
              <a:defRPr>
                <a:solidFill>
                  <a:srgbClr val="E4000D"/>
                </a:solidFill>
              </a:defRPr>
            </a:lvl1pPr>
          </a:lstStyle>
          <a:p>
            <a:pPr lvl="0"/>
            <a:r>
              <a:rPr lang="de-CH" noProof="0" smtClean="0"/>
              <a:t>Master-Untertitelformat bearbeiten</a:t>
            </a:r>
            <a:endParaRPr lang="de-DE" noProof="0" smtClean="0"/>
          </a:p>
        </p:txBody>
      </p:sp>
      <p:pic>
        <p:nvPicPr>
          <p:cNvPr id="5157" name="Picture 37" descr="NWR_d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9900"/>
            <a:ext cx="2411413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8" name="Picture 38" descr="kreu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1981200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SCNAT | Ort | Datum</a:t>
            </a:r>
            <a:endParaRPr lang="de-CH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97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2025" y="1042988"/>
            <a:ext cx="2182813" cy="5281612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1042988"/>
            <a:ext cx="6397625" cy="5281612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SCNAT | Ort | Datum</a:t>
            </a:r>
            <a:endParaRPr lang="de-CH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7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SCNAT | Ort | Datum</a:t>
            </a:r>
            <a:endParaRPr lang="de-CH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9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SCNAT | Ort | Datum</a:t>
            </a:r>
            <a:endParaRPr lang="de-CH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78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866900"/>
            <a:ext cx="4289425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03825" y="1866900"/>
            <a:ext cx="429101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SCNAT | Ort | Datum</a:t>
            </a:r>
            <a:endParaRPr lang="de-CH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77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SCNAT | Ort | Datum</a:t>
            </a:r>
            <a:endParaRPr lang="de-CH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3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SCNAT | Ort | Datum</a:t>
            </a:r>
            <a:endParaRPr lang="de-CH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7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SCNAT | Ort | Datum</a:t>
            </a:r>
            <a:endParaRPr lang="de-CH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3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SCNAT | Ort | Datum</a:t>
            </a:r>
            <a:endParaRPr lang="de-CH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9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smtClean="0"/>
              <a:t>Bild auf Platzhalter ziehen oder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SCNAT | Ort | Datum</a:t>
            </a:r>
            <a:endParaRPr lang="de-CH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4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" y="6400800"/>
            <a:ext cx="75438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r>
              <a:rPr lang="de-CH"/>
              <a:t>SCNAT | Ort | Datum</a:t>
            </a:r>
            <a:endParaRPr lang="de-CH">
              <a:latin typeface="Verdana" charset="0"/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66900"/>
            <a:ext cx="8732838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042988"/>
            <a:ext cx="64008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Mastertitelformat bearbeiten</a:t>
            </a:r>
          </a:p>
        </p:txBody>
      </p:sp>
      <p:pic>
        <p:nvPicPr>
          <p:cNvPr id="3117" name="Picture 45" descr="NWR_d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9900"/>
            <a:ext cx="2411413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96A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96A0"/>
          </a:solidFill>
          <a:latin typeface="Arial" charset="0"/>
          <a:ea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96A0"/>
          </a:solidFill>
          <a:latin typeface="Arial" charset="0"/>
          <a:ea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96A0"/>
          </a:solidFill>
          <a:latin typeface="Arial" charset="0"/>
          <a:ea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96A0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96A0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96A0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96A0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96A0"/>
          </a:solidFill>
          <a:latin typeface="Arial" charset="0"/>
          <a:ea typeface="ＭＳ Ｐゴシック" charset="0"/>
        </a:defRPr>
      </a:lvl9pPr>
    </p:titleStyle>
    <p:bodyStyle>
      <a:lvl1pPr marL="419100" indent="-4191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charset="0"/>
        <a:buChar char=""/>
        <a:defRPr sz="2000">
          <a:solidFill>
            <a:schemeClr val="tx1"/>
          </a:solidFill>
          <a:latin typeface="+mn-lt"/>
          <a:ea typeface="+mn-ea"/>
        </a:defRPr>
      </a:lvl2pPr>
      <a:lvl3pPr marL="1295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Helvetica CE" charset="0"/>
        <a:buChar char="–"/>
        <a:defRPr sz="2000">
          <a:solidFill>
            <a:schemeClr val="tx1"/>
          </a:solidFill>
          <a:latin typeface="+mn-lt"/>
          <a:ea typeface="+mn-ea"/>
        </a:defRPr>
      </a:lvl3pPr>
      <a:lvl4pPr marL="18669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Helvetica CE" charset="0"/>
        <a:defRPr sz="2000">
          <a:solidFill>
            <a:schemeClr val="tx1"/>
          </a:solidFill>
          <a:latin typeface="+mn-lt"/>
          <a:ea typeface="+mn-ea"/>
        </a:defRPr>
      </a:lvl4pPr>
      <a:lvl5pPr marL="21336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Helvetica CE" charset="0"/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908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Helvetica CE" charset="0"/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30480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Helvetica CE" charset="0"/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505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Helvetica CE" charset="0"/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962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Helvetica CE" charset="0"/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-77788" y="-276225"/>
            <a:ext cx="1841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66571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200" dirty="0" smtClean="0"/>
              <a:t>Präsidentenkonferenz NWR 2013</a:t>
            </a:r>
            <a:endParaRPr lang="de-DE" dirty="0"/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673100" y="3429000"/>
            <a:ext cx="8816404" cy="2133600"/>
          </a:xfrm>
        </p:spPr>
        <p:txBody>
          <a:bodyPr/>
          <a:lstStyle/>
          <a:p>
            <a:r>
              <a:rPr lang="de-DE" sz="2400" b="1" dirty="0" smtClean="0"/>
              <a:t>Selbstverständnis und künftige Rollen von KRG in der Wissenslandschaft</a:t>
            </a:r>
            <a:endParaRPr lang="de-DE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dirty="0"/>
              <a:t>SCNAT | </a:t>
            </a:r>
            <a:r>
              <a:rPr lang="de-CH" dirty="0" smtClean="0"/>
              <a:t>Präsidentenkonferenz NWR | 23.5.2013</a:t>
            </a:r>
            <a:endParaRPr lang="de-CH" dirty="0">
              <a:latin typeface="Verdana" charset="0"/>
            </a:endParaRP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title"/>
          </p:nvPr>
        </p:nvSpPr>
        <p:spPr>
          <a:xfrm>
            <a:off x="560512" y="1340768"/>
            <a:ext cx="7992888" cy="648072"/>
          </a:xfrm>
        </p:spPr>
        <p:txBody>
          <a:bodyPr/>
          <a:lstStyle/>
          <a:p>
            <a:r>
              <a:rPr lang="de-DE" dirty="0"/>
              <a:t>Z</a:t>
            </a:r>
            <a:r>
              <a:rPr lang="de-DE" dirty="0" smtClean="0"/>
              <a:t>weck einer KRG im 18. Jhdt.</a:t>
            </a:r>
            <a:endParaRPr lang="de-DE" dirty="0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60512" y="2060848"/>
            <a:ext cx="9129464" cy="3962400"/>
          </a:xfrm>
        </p:spPr>
        <p:txBody>
          <a:bodyPr/>
          <a:lstStyle/>
          <a:p>
            <a:r>
              <a:rPr lang="de-DE" dirty="0"/>
              <a:t>durch sorgfältige Beobachtungen und Versuche "zu genauer </a:t>
            </a:r>
            <a:r>
              <a:rPr lang="de-DE" dirty="0" err="1"/>
              <a:t>Erkenntniß</a:t>
            </a:r>
            <a:r>
              <a:rPr lang="de-DE" dirty="0"/>
              <a:t> der Natur" zu </a:t>
            </a:r>
            <a:r>
              <a:rPr lang="de-DE" dirty="0" smtClean="0"/>
              <a:t>gelangen</a:t>
            </a:r>
            <a:endParaRPr lang="de-DE" dirty="0"/>
          </a:p>
          <a:p>
            <a:r>
              <a:rPr lang="de-DE" dirty="0" smtClean="0"/>
              <a:t>Durchführung von Zusammenkünften zu gemeinsamen </a:t>
            </a:r>
            <a:r>
              <a:rPr lang="de-DE" dirty="0"/>
              <a:t>Beobachtungen und </a:t>
            </a:r>
            <a:r>
              <a:rPr lang="de-DE" dirty="0" smtClean="0"/>
              <a:t>Experimenten </a:t>
            </a:r>
            <a:r>
              <a:rPr lang="de-DE" dirty="0"/>
              <a:t>zur Förderung der Naturwissenschaften und des Gemeinwohls </a:t>
            </a:r>
            <a:endParaRPr lang="de-DE" dirty="0" smtClean="0"/>
          </a:p>
          <a:p>
            <a:r>
              <a:rPr lang="de-DE" dirty="0"/>
              <a:t>Einführung der Kartoffel und </a:t>
            </a:r>
            <a:r>
              <a:rPr lang="de-DE" dirty="0" smtClean="0"/>
              <a:t>Bearbeitung anderer </a:t>
            </a:r>
            <a:r>
              <a:rPr lang="de-DE" dirty="0"/>
              <a:t>landwirtschaftlichen </a:t>
            </a:r>
            <a:r>
              <a:rPr lang="de-DE" dirty="0" smtClean="0"/>
              <a:t>Probleme</a:t>
            </a:r>
          </a:p>
          <a:p>
            <a:r>
              <a:rPr lang="de-DE" dirty="0" smtClean="0"/>
              <a:t>Verantwortung für die genaue Zeitmessung in der Stadt Zürich</a:t>
            </a:r>
            <a:endParaRPr lang="de-DE" dirty="0"/>
          </a:p>
          <a:p>
            <a:pPr>
              <a:buFontTx/>
              <a:buChar char="-"/>
            </a:pPr>
            <a:endParaRPr lang="de-DE" dirty="0" smtClean="0"/>
          </a:p>
          <a:p>
            <a:pPr marL="0" indent="0">
              <a:buNone/>
            </a:pPr>
            <a:r>
              <a:rPr lang="de-DE" sz="1600" dirty="0" smtClean="0"/>
              <a:t>Naturforschende Gesellschaft Zürich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79160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dirty="0"/>
              <a:t>SCNAT | </a:t>
            </a:r>
            <a:r>
              <a:rPr lang="de-CH" dirty="0" smtClean="0"/>
              <a:t>Präsidentenkonferenz NWR | 23.5.2013</a:t>
            </a:r>
            <a:endParaRPr lang="de-CH" dirty="0">
              <a:latin typeface="Verdana" charset="0"/>
            </a:endParaRP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title"/>
          </p:nvPr>
        </p:nvSpPr>
        <p:spPr>
          <a:xfrm>
            <a:off x="776536" y="1124744"/>
            <a:ext cx="7992888" cy="504056"/>
          </a:xfrm>
        </p:spPr>
        <p:txBody>
          <a:bodyPr/>
          <a:lstStyle/>
          <a:p>
            <a:r>
              <a:rPr lang="de-CH" sz="2000" b="0" dirty="0" smtClean="0"/>
              <a:t>Grundaufgaben (3)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76536" y="1772816"/>
            <a:ext cx="9129464" cy="4106416"/>
          </a:xfrm>
        </p:spPr>
        <p:txBody>
          <a:bodyPr/>
          <a:lstStyle/>
          <a:p>
            <a:pPr marL="0" indent="0">
              <a:buNone/>
            </a:pPr>
            <a:endParaRPr lang="de-CH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de-CH" i="1" dirty="0"/>
          </a:p>
          <a:p>
            <a:pPr marL="0" indent="0">
              <a:buNone/>
            </a:pPr>
            <a:endParaRPr lang="de-CH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de-CH" i="1" dirty="0"/>
          </a:p>
          <a:p>
            <a:pPr marL="0" indent="0">
              <a:buNone/>
            </a:pPr>
            <a:endParaRPr lang="de-CH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de-CH" i="1" dirty="0"/>
          </a:p>
          <a:p>
            <a:pPr marL="0" indent="0">
              <a:buNone/>
            </a:pPr>
            <a:endParaRPr lang="de-CH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de-CH" i="1" dirty="0"/>
          </a:p>
          <a:p>
            <a:pPr marL="0" indent="0">
              <a:buNone/>
            </a:pPr>
            <a:endParaRPr lang="de-CH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de-CH" i="1" dirty="0"/>
          </a:p>
          <a:p>
            <a:pPr marL="0" indent="0">
              <a:buNone/>
            </a:pPr>
            <a:endParaRPr lang="de-CH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de-CH" i="1" dirty="0"/>
          </a:p>
          <a:p>
            <a:pPr marL="0" indent="0">
              <a:lnSpc>
                <a:spcPct val="145000"/>
              </a:lnSpc>
              <a:buNone/>
            </a:pPr>
            <a:r>
              <a:rPr lang="de-CH" sz="11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Quelle: Lokale Naturen – Jubiläumspublikation 150 Jahre TNG </a:t>
            </a:r>
          </a:p>
        </p:txBody>
      </p:sp>
      <p:pic>
        <p:nvPicPr>
          <p:cNvPr id="2" name="Bild 1" descr="Bildschirmfoto 2013-05-16 um 17.51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36" y="1124744"/>
            <a:ext cx="7175500" cy="488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9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dirty="0"/>
              <a:t>SCNAT | </a:t>
            </a:r>
            <a:r>
              <a:rPr lang="de-CH" dirty="0" smtClean="0"/>
              <a:t>Präsidentenkonferenz NWR | 23.5.2013</a:t>
            </a:r>
            <a:endParaRPr lang="de-CH" dirty="0">
              <a:latin typeface="Verdana" charset="0"/>
            </a:endParaRP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title"/>
          </p:nvPr>
        </p:nvSpPr>
        <p:spPr>
          <a:xfrm>
            <a:off x="776536" y="1340768"/>
            <a:ext cx="7992888" cy="648072"/>
          </a:xfrm>
        </p:spPr>
        <p:txBody>
          <a:bodyPr/>
          <a:lstStyle/>
          <a:p>
            <a:r>
              <a:rPr lang="de-DE" dirty="0"/>
              <a:t>Z</a:t>
            </a:r>
            <a:r>
              <a:rPr lang="de-DE" dirty="0" smtClean="0"/>
              <a:t>weck einer KRG heute (1)</a:t>
            </a:r>
            <a:endParaRPr lang="de-DE" dirty="0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76536" y="2060848"/>
            <a:ext cx="9129464" cy="396240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Die </a:t>
            </a:r>
            <a:r>
              <a:rPr lang="de-DE" dirty="0"/>
              <a:t>Naturforschende Gesellschaft in Bern (NGB) sieht ihre Aufgabe </a:t>
            </a:r>
            <a:endParaRPr lang="de-DE" dirty="0" smtClean="0"/>
          </a:p>
          <a:p>
            <a:r>
              <a:rPr lang="de-DE" dirty="0"/>
              <a:t>in der </a:t>
            </a:r>
            <a:r>
              <a:rPr lang="de-DE" b="1" dirty="0"/>
              <a:t>Verbreitung wissenschaftlichen Gedankengutes und neuer Erkenntnisse </a:t>
            </a:r>
            <a:r>
              <a:rPr lang="de-DE" dirty="0"/>
              <a:t>aus den verschiedenen Bereichen der Naturwissenschaften.</a:t>
            </a:r>
          </a:p>
          <a:p>
            <a:r>
              <a:rPr lang="de-DE" dirty="0"/>
              <a:t>s</a:t>
            </a:r>
            <a:r>
              <a:rPr lang="de-DE" dirty="0" smtClean="0"/>
              <a:t>ie </a:t>
            </a:r>
            <a:r>
              <a:rPr lang="de-DE" dirty="0"/>
              <a:t>trägt zur </a:t>
            </a:r>
            <a:r>
              <a:rPr lang="de-DE" b="1" dirty="0"/>
              <a:t>Erweiterung des naturkundlichen und naturgeschichtlichen Wissens über den Kanton Bern </a:t>
            </a:r>
            <a:r>
              <a:rPr lang="de-DE" dirty="0"/>
              <a:t>bei und bietet ein Forum zur Diskussion entsprechender Beiträge </a:t>
            </a:r>
            <a:r>
              <a:rPr lang="de-DE" dirty="0">
                <a:solidFill>
                  <a:srgbClr val="FF0000"/>
                </a:solidFill>
              </a:rPr>
              <a:t>in Zusammenarbeit mit der Universität Bern </a:t>
            </a:r>
            <a:r>
              <a:rPr lang="de-DE" dirty="0"/>
              <a:t>an</a:t>
            </a:r>
            <a:r>
              <a:rPr lang="de-DE" dirty="0" smtClean="0"/>
              <a:t>.</a:t>
            </a:r>
          </a:p>
          <a:p>
            <a:r>
              <a:rPr lang="de-DE" dirty="0" smtClean="0"/>
              <a:t>mit </a:t>
            </a:r>
            <a:r>
              <a:rPr lang="de-DE" dirty="0"/>
              <a:t>ihren Veranstaltungen, Publikationen und Exkursionen stellt sie sich </a:t>
            </a:r>
            <a:r>
              <a:rPr lang="de-DE" dirty="0" smtClean="0"/>
              <a:t>in </a:t>
            </a:r>
            <a:r>
              <a:rPr lang="de-DE" dirty="0"/>
              <a:t>den Dienst eines </a:t>
            </a:r>
            <a:r>
              <a:rPr lang="de-DE" b="1" dirty="0"/>
              <a:t>umfassenden Natur- und Landschaftsschutzes </a:t>
            </a:r>
            <a:r>
              <a:rPr lang="de-DE" dirty="0" smtClean="0"/>
              <a:t>. </a:t>
            </a:r>
            <a:endParaRPr lang="de-DE" dirty="0"/>
          </a:p>
          <a:p>
            <a:pPr>
              <a:buFontTx/>
              <a:buChar char="-"/>
            </a:pPr>
            <a:endParaRPr lang="de-DE" dirty="0" smtClean="0"/>
          </a:p>
          <a:p>
            <a:pPr marL="0" indent="0">
              <a:buNone/>
            </a:pPr>
            <a:r>
              <a:rPr lang="de-DE" sz="1600" dirty="0" smtClean="0"/>
              <a:t>Quelle: Webseite NGB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5231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dirty="0"/>
              <a:t>SCNAT | </a:t>
            </a:r>
            <a:r>
              <a:rPr lang="de-CH" dirty="0" smtClean="0"/>
              <a:t>Präsidentenkonferenz NWR | 23.5.2013</a:t>
            </a:r>
            <a:endParaRPr lang="de-CH" dirty="0">
              <a:latin typeface="Verdana" charset="0"/>
            </a:endParaRP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title"/>
          </p:nvPr>
        </p:nvSpPr>
        <p:spPr>
          <a:xfrm>
            <a:off x="776536" y="1340768"/>
            <a:ext cx="7992888" cy="648072"/>
          </a:xfrm>
        </p:spPr>
        <p:txBody>
          <a:bodyPr/>
          <a:lstStyle/>
          <a:p>
            <a:r>
              <a:rPr lang="de-DE" dirty="0"/>
              <a:t>Z</a:t>
            </a:r>
            <a:r>
              <a:rPr lang="de-DE" dirty="0" smtClean="0"/>
              <a:t>weck einer KRG </a:t>
            </a:r>
            <a:r>
              <a:rPr lang="de-DE" smtClean="0"/>
              <a:t>heute (2)</a:t>
            </a:r>
            <a:endParaRPr lang="de-DE" dirty="0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76536" y="2060848"/>
            <a:ext cx="9129464" cy="3962400"/>
          </a:xfrm>
        </p:spPr>
        <p:txBody>
          <a:bodyPr/>
          <a:lstStyle/>
          <a:p>
            <a:r>
              <a:rPr lang="de-DE" dirty="0" smtClean="0"/>
              <a:t>a</a:t>
            </a:r>
            <a:r>
              <a:rPr lang="de-DE" dirty="0"/>
              <a:t>)  </a:t>
            </a:r>
            <a:r>
              <a:rPr lang="de-DE" b="1" dirty="0" err="1"/>
              <a:t>Förderung</a:t>
            </a:r>
            <a:r>
              <a:rPr lang="de-DE" b="1" dirty="0"/>
              <a:t> der naturwissenschaftlichen Forschung </a:t>
            </a:r>
            <a:r>
              <a:rPr lang="de-DE" dirty="0"/>
              <a:t>im Kanton Thurgau; </a:t>
            </a:r>
          </a:p>
          <a:p>
            <a:r>
              <a:rPr lang="de-DE" dirty="0"/>
              <a:t>b)  </a:t>
            </a:r>
            <a:r>
              <a:rPr lang="de-DE" b="1" dirty="0"/>
              <a:t>Verbreitung naturwissenschaftlicher Erkenntnisse und </a:t>
            </a:r>
            <a:r>
              <a:rPr lang="de-DE" b="1" dirty="0" err="1"/>
              <a:t>Förderung</a:t>
            </a:r>
            <a:r>
              <a:rPr lang="de-DE" b="1" dirty="0"/>
              <a:t> des </a:t>
            </a:r>
            <a:r>
              <a:rPr lang="de-DE" b="1" dirty="0" err="1"/>
              <a:t>Verständnisses</a:t>
            </a:r>
            <a:r>
              <a:rPr lang="de-DE" b="1" dirty="0"/>
              <a:t> </a:t>
            </a:r>
            <a:r>
              <a:rPr lang="de-DE" b="1" dirty="0" err="1"/>
              <a:t>für</a:t>
            </a:r>
            <a:r>
              <a:rPr lang="de-DE" b="1" dirty="0"/>
              <a:t> die Bedeutung </a:t>
            </a:r>
            <a:r>
              <a:rPr lang="de-DE" b="1" dirty="0" smtClean="0"/>
              <a:t>der </a:t>
            </a:r>
            <a:r>
              <a:rPr lang="de-DE" b="1" dirty="0"/>
              <a:t>Naturwissenschaften </a:t>
            </a:r>
            <a:r>
              <a:rPr lang="de-DE" dirty="0"/>
              <a:t>in der </a:t>
            </a:r>
            <a:r>
              <a:rPr lang="de-DE" dirty="0" err="1"/>
              <a:t>Öffentlichkeit</a:t>
            </a:r>
            <a:r>
              <a:rPr lang="de-DE" dirty="0"/>
              <a:t> und bei </a:t>
            </a:r>
            <a:r>
              <a:rPr lang="de-DE" dirty="0" err="1"/>
              <a:t>Behörden</a:t>
            </a:r>
            <a:r>
              <a:rPr lang="de-DE" dirty="0"/>
              <a:t>; </a:t>
            </a:r>
          </a:p>
          <a:p>
            <a:r>
              <a:rPr lang="de-DE" dirty="0"/>
              <a:t>c)  Einsatz </a:t>
            </a:r>
            <a:r>
              <a:rPr lang="de-DE" dirty="0" err="1"/>
              <a:t>für</a:t>
            </a:r>
            <a:r>
              <a:rPr lang="de-DE" dirty="0"/>
              <a:t> die </a:t>
            </a:r>
            <a:r>
              <a:rPr lang="de-DE" b="1" dirty="0"/>
              <a:t>Erhaltung von </a:t>
            </a:r>
            <a:r>
              <a:rPr lang="de-DE" b="1" dirty="0" err="1"/>
              <a:t>Naturdenkmälern</a:t>
            </a:r>
            <a:r>
              <a:rPr lang="de-DE" dirty="0"/>
              <a:t>, bedrohten </a:t>
            </a:r>
            <a:r>
              <a:rPr lang="de-DE" dirty="0" err="1"/>
              <a:t>Ökosystemen</a:t>
            </a:r>
            <a:r>
              <a:rPr lang="de-DE" dirty="0"/>
              <a:t> und Typlandschaften sowie </a:t>
            </a:r>
            <a:r>
              <a:rPr lang="de-DE" dirty="0" err="1"/>
              <a:t>für</a:t>
            </a:r>
            <a:r>
              <a:rPr lang="de-DE" dirty="0"/>
              <a:t> </a:t>
            </a:r>
            <a:r>
              <a:rPr lang="de-DE" dirty="0" smtClean="0"/>
              <a:t>die </a:t>
            </a:r>
            <a:r>
              <a:rPr lang="de-DE" dirty="0"/>
              <a:t>Schaffung und Erhaltung einer gesunden Umwelt; </a:t>
            </a:r>
          </a:p>
          <a:p>
            <a:r>
              <a:rPr lang="de-DE" dirty="0"/>
              <a:t>d)  </a:t>
            </a:r>
            <a:r>
              <a:rPr lang="de-DE" b="1" dirty="0" err="1"/>
              <a:t>Förderung</a:t>
            </a:r>
            <a:r>
              <a:rPr lang="de-DE" b="1" dirty="0"/>
              <a:t> der wissenschaftlichen Sammlungen </a:t>
            </a:r>
            <a:r>
              <a:rPr lang="de-DE" dirty="0"/>
              <a:t>und der </a:t>
            </a:r>
            <a:r>
              <a:rPr lang="de-DE" dirty="0" err="1">
                <a:solidFill>
                  <a:srgbClr val="FF0000"/>
                </a:solidFill>
              </a:rPr>
              <a:t>Ausstellungstätigkeit</a:t>
            </a:r>
            <a:r>
              <a:rPr lang="de-DE" dirty="0">
                <a:solidFill>
                  <a:srgbClr val="FF0000"/>
                </a:solidFill>
              </a:rPr>
              <a:t> des Naturmuseums des </a:t>
            </a:r>
            <a:r>
              <a:rPr lang="de-DE" dirty="0" smtClean="0">
                <a:solidFill>
                  <a:srgbClr val="FF0000"/>
                </a:solidFill>
              </a:rPr>
              <a:t>Kantons </a:t>
            </a:r>
            <a:r>
              <a:rPr lang="de-DE" dirty="0">
                <a:solidFill>
                  <a:srgbClr val="FF0000"/>
                </a:solidFill>
              </a:rPr>
              <a:t>Thurgau</a:t>
            </a:r>
            <a:r>
              <a:rPr lang="de-DE" dirty="0"/>
              <a:t>. </a:t>
            </a:r>
          </a:p>
          <a:p>
            <a:pPr>
              <a:buFontTx/>
              <a:buChar char="-"/>
            </a:pPr>
            <a:endParaRPr lang="de-DE" dirty="0" smtClean="0"/>
          </a:p>
          <a:p>
            <a:pPr marL="0" indent="0">
              <a:buNone/>
            </a:pPr>
            <a:r>
              <a:rPr lang="de-DE" sz="1600" dirty="0"/>
              <a:t> </a:t>
            </a:r>
            <a:r>
              <a:rPr lang="de-DE" sz="1600" dirty="0" smtClean="0"/>
              <a:t>Statuten </a:t>
            </a:r>
            <a:r>
              <a:rPr lang="de-DE" sz="1600" dirty="0"/>
              <a:t>TNG </a:t>
            </a:r>
            <a:r>
              <a:rPr lang="de-DE" sz="1600" dirty="0" smtClean="0"/>
              <a:t>1996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7512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dirty="0"/>
              <a:t>SCNAT | </a:t>
            </a:r>
            <a:r>
              <a:rPr lang="de-CH" dirty="0" smtClean="0"/>
              <a:t>Präsidentenkonferenz NWR | 23.5.2013</a:t>
            </a:r>
            <a:endParaRPr lang="de-CH" dirty="0">
              <a:latin typeface="Verdana" charset="0"/>
            </a:endParaRP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title"/>
          </p:nvPr>
        </p:nvSpPr>
        <p:spPr>
          <a:xfrm>
            <a:off x="776536" y="1340768"/>
            <a:ext cx="7992888" cy="648072"/>
          </a:xfrm>
        </p:spPr>
        <p:txBody>
          <a:bodyPr/>
          <a:lstStyle/>
          <a:p>
            <a:r>
              <a:rPr lang="de-DE" dirty="0" smtClean="0"/>
              <a:t>Mission der SCNAT (Auszug)</a:t>
            </a:r>
            <a:endParaRPr lang="de-DE" dirty="0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76536" y="2060848"/>
            <a:ext cx="8712968" cy="3962400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>
                <a:solidFill>
                  <a:srgbClr val="0096A0"/>
                </a:solidFill>
              </a:rPr>
              <a:t>Bewusstsein für Naturwissenschaften schärfen</a:t>
            </a:r>
          </a:p>
          <a:p>
            <a:endParaRPr lang="de-DE" dirty="0"/>
          </a:p>
          <a:p>
            <a:r>
              <a:rPr lang="de-DE" sz="2400" dirty="0" smtClean="0"/>
              <a:t>Die </a:t>
            </a:r>
            <a:r>
              <a:rPr lang="de-DE" sz="2400" b="1" dirty="0" smtClean="0"/>
              <a:t>Bedeutung des Kulturgutes Naturwissenschaften</a:t>
            </a:r>
            <a:r>
              <a:rPr lang="de-DE" sz="2400" dirty="0" smtClean="0"/>
              <a:t> für unser tägliches Leben aufzeigen</a:t>
            </a:r>
            <a:endParaRPr lang="de-DE" sz="2400" dirty="0"/>
          </a:p>
          <a:p>
            <a:r>
              <a:rPr lang="de-DE" sz="2400" dirty="0" smtClean="0"/>
              <a:t>Mit ihren kantonalen und regionalen naturforschenden Gesellschaften </a:t>
            </a:r>
            <a:r>
              <a:rPr lang="de-DE" sz="2400" b="1" dirty="0" smtClean="0"/>
              <a:t>vor Ort in direkten Dialog mit der Gesellschaft treten</a:t>
            </a:r>
          </a:p>
          <a:p>
            <a:r>
              <a:rPr lang="de-DE" sz="2400" dirty="0" smtClean="0"/>
              <a:t>Das schweizerische naturwissenschaftliche </a:t>
            </a:r>
            <a:r>
              <a:rPr lang="de-DE" sz="2400" b="1" dirty="0" smtClean="0"/>
              <a:t>Netzwerk</a:t>
            </a:r>
            <a:r>
              <a:rPr lang="de-DE" sz="2400" dirty="0" smtClean="0"/>
              <a:t> kontinuierlich nutzen und weiterentwickeln. </a:t>
            </a:r>
            <a:endParaRPr lang="de-DE" sz="2400" dirty="0"/>
          </a:p>
          <a:p>
            <a:pPr>
              <a:buFontTx/>
              <a:buChar char="-"/>
            </a:pPr>
            <a:endParaRPr lang="de-DE" dirty="0" smtClean="0"/>
          </a:p>
          <a:p>
            <a:pPr marL="0" indent="0">
              <a:buNone/>
            </a:pPr>
            <a:r>
              <a:rPr lang="de-DE" sz="1600" dirty="0"/>
              <a:t> </a:t>
            </a:r>
            <a:r>
              <a:rPr lang="de-DE" sz="1600" dirty="0" smtClean="0"/>
              <a:t>Mehrjahresprogramm SCNAT 2012-2016  (Mai 2010)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118710545"/>
      </p:ext>
    </p:extLst>
  </p:cSld>
  <p:clrMapOvr>
    <a:masterClrMapping/>
  </p:clrMapOvr>
</p:sld>
</file>

<file path=ppt/theme/theme1.xml><?xml version="1.0" encoding="utf-8"?>
<a:theme xmlns:a="http://schemas.openxmlformats.org/drawingml/2006/main" name="PF_NWR_d_VORLAGE">
  <a:themeElements>
    <a:clrScheme name="">
      <a:dk1>
        <a:srgbClr val="333333"/>
      </a:dk1>
      <a:lt1>
        <a:srgbClr val="FFFFFF"/>
      </a:lt1>
      <a:dk2>
        <a:srgbClr val="333333"/>
      </a:dk2>
      <a:lt2>
        <a:srgbClr val="F6F6F6"/>
      </a:lt2>
      <a:accent1>
        <a:srgbClr val="E1EBF5"/>
      </a:accent1>
      <a:accent2>
        <a:srgbClr val="9CBDDE"/>
      </a:accent2>
      <a:accent3>
        <a:srgbClr val="FFFFFF"/>
      </a:accent3>
      <a:accent4>
        <a:srgbClr val="2A2A2A"/>
      </a:accent4>
      <a:accent5>
        <a:srgbClr val="EEF3F9"/>
      </a:accent5>
      <a:accent6>
        <a:srgbClr val="8DABC9"/>
      </a:accent6>
      <a:hlink>
        <a:srgbClr val="DF2046"/>
      </a:hlink>
      <a:folHlink>
        <a:srgbClr val="996670"/>
      </a:folHlink>
    </a:clrScheme>
    <a:fontScheme name="Office-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PF_NWR_d_VORLAGE.pot</Template>
  <TotalTime>0</TotalTime>
  <Words>264</Words>
  <Application>Microsoft Macintosh PowerPoint</Application>
  <PresentationFormat>A4-Papier (210x297 mm)</PresentationFormat>
  <Paragraphs>51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PF_NWR_d_VORLAGE</vt:lpstr>
      <vt:lpstr>Präsidentenkonferenz NWR 2013</vt:lpstr>
      <vt:lpstr>Zweck einer KRG im 18. Jhdt.</vt:lpstr>
      <vt:lpstr>Grundaufgaben (3) </vt:lpstr>
      <vt:lpstr>Zweck einer KRG heute (1)</vt:lpstr>
      <vt:lpstr>Zweck einer KRG heute (2)</vt:lpstr>
      <vt:lpstr>Mission der SCNAT (Auszug)</vt:lpstr>
    </vt:vector>
  </TitlesOfParts>
  <Company>Olivia Zwygart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Titelseite Titel</dc:title>
  <dc:creator>Olivia Zwygart</dc:creator>
  <cp:lastModifiedBy>Christian Preiwerk</cp:lastModifiedBy>
  <cp:revision>23</cp:revision>
  <cp:lastPrinted>2005-05-03T10:15:52Z</cp:lastPrinted>
  <dcterms:created xsi:type="dcterms:W3CDTF">2008-01-22T07:17:54Z</dcterms:created>
  <dcterms:modified xsi:type="dcterms:W3CDTF">2013-05-27T17:19:31Z</dcterms:modified>
</cp:coreProperties>
</file>