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6" r:id="rId2"/>
    <p:sldId id="267" r:id="rId3"/>
    <p:sldId id="268" r:id="rId4"/>
    <p:sldId id="269" r:id="rId5"/>
    <p:sldId id="272" r:id="rId6"/>
    <p:sldId id="270" r:id="rId7"/>
    <p:sldId id="271" r:id="rId8"/>
  </p:sldIdLst>
  <p:sldSz cx="9144000" cy="6858000" type="screen4x3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C0808"/>
    <a:srgbClr val="CC0099"/>
    <a:srgbClr val="C34395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6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099F7-7F84-4ED5-8430-7618475CA352}" type="datetimeFigureOut">
              <a:rPr lang="de-CH" smtClean="0"/>
              <a:t>14.09.2021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B0D99-AE67-42BA-A43C-49D8902374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4291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EA5144-8AB9-463A-B074-101294E2A021}" type="datetimeFigureOut">
              <a:rPr lang="de-DE"/>
              <a:pPr>
                <a:defRPr/>
              </a:pPr>
              <a:t>14.09.2021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370F96E-E1E3-46F4-967D-A7ED13FDBEC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70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baseline="-2500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9C978C-3D67-4CB6-B0E8-ABD05AEE119D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baseline="-2500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9C978C-3D67-4CB6-B0E8-ABD05AEE119D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6547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baseline="-2500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9C978C-3D67-4CB6-B0E8-ABD05AEE119D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2424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baseline="-2500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9C978C-3D67-4CB6-B0E8-ABD05AEE119D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2286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baseline="-2500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9C978C-3D67-4CB6-B0E8-ABD05AEE119D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7100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baseline="-2500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9C978C-3D67-4CB6-B0E8-ABD05AEE119D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8077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baseline="-2500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9C978C-3D67-4CB6-B0E8-ABD05AEE119D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856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E1AF-39EC-4789-BA32-A42A93BBFCF7}" type="datetimeFigureOut">
              <a:rPr lang="de-DE"/>
              <a:pPr>
                <a:defRPr/>
              </a:pPr>
              <a:t>14.09.2021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D0E5-2185-41AB-8AEE-6871DF39F48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CFDA3-0E7D-406D-93EE-A408DE331C97}" type="datetimeFigureOut">
              <a:rPr lang="de-DE"/>
              <a:pPr>
                <a:defRPr/>
              </a:pPr>
              <a:t>14.09.2021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A73AD-7D6D-496C-9545-E33C368BC73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B1ACE-1CFE-421F-93DB-C3E6CA07F142}" type="datetimeFigureOut">
              <a:rPr lang="de-DE"/>
              <a:pPr>
                <a:defRPr/>
              </a:pPr>
              <a:t>14.09.2021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07022-5782-4492-8723-A16B13593B0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0C030-70C1-4787-8CDB-FB52C08A3888}" type="datetimeFigureOut">
              <a:rPr lang="de-DE"/>
              <a:pPr>
                <a:defRPr/>
              </a:pPr>
              <a:t>14.09.2021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17D26-16AB-4777-8704-D6FC6C07105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26BB-8447-4678-9BBC-4C010D043A97}" type="datetimeFigureOut">
              <a:rPr lang="de-DE"/>
              <a:pPr>
                <a:defRPr/>
              </a:pPr>
              <a:t>14.09.2021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2CBC-DB39-4BEF-9673-97BC34B3F9F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2FAD-3219-459D-8F2A-1CDE2311BC8D}" type="datetimeFigureOut">
              <a:rPr lang="de-DE"/>
              <a:pPr>
                <a:defRPr/>
              </a:pPr>
              <a:t>14.09.2021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819DC-55D2-408E-8090-6F7769CD8EC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441A6-4448-483D-92E5-98A577FE7037}" type="datetimeFigureOut">
              <a:rPr lang="de-DE"/>
              <a:pPr>
                <a:defRPr/>
              </a:pPr>
              <a:t>14.09.2021</a:t>
            </a:fld>
            <a:endParaRPr lang="de-CH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44D83-7B1C-4F84-A160-63154890BFE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982A-3365-458D-9C53-5437C90BA039}" type="datetimeFigureOut">
              <a:rPr lang="de-DE"/>
              <a:pPr>
                <a:defRPr/>
              </a:pPr>
              <a:t>14.09.2021</a:t>
            </a:fld>
            <a:endParaRPr lang="de-CH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FB4B9-2342-4288-8EAE-1F64EC4E6BA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6CD04-6BD9-42C8-9CEF-7D24D1F0363B}" type="datetimeFigureOut">
              <a:rPr lang="de-DE"/>
              <a:pPr>
                <a:defRPr/>
              </a:pPr>
              <a:t>14.09.2021</a:t>
            </a:fld>
            <a:endParaRPr lang="de-CH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2DDA8-DA7B-4D45-89E8-3A2ADC53EEA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96CDE-EF73-4714-BEE6-CC1E8CDBBECE}" type="datetimeFigureOut">
              <a:rPr lang="de-DE"/>
              <a:pPr>
                <a:defRPr/>
              </a:pPr>
              <a:t>14.09.2021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D59C5-9624-4673-BB7B-40E6D9D4EE1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2B2D6-D7F6-4DDB-AABE-28E94FFA4A29}" type="datetimeFigureOut">
              <a:rPr lang="de-DE"/>
              <a:pPr>
                <a:defRPr/>
              </a:pPr>
              <a:t>14.09.2021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42B31-6ED4-4E16-8996-B0500826776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3317E9-5240-4BB8-986D-7D9A2B66017C}" type="datetimeFigureOut">
              <a:rPr lang="de-DE"/>
              <a:pPr>
                <a:defRPr/>
              </a:pPr>
              <a:t>14.09.2021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B43156-5EAB-4B8E-AA6E-695B48F9721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st-galler-nachrichten.ch/st-gallen/detail/article/schweizerisch-tiefste-maturitaetsquote-erhoehen-0072302/" TargetMode="External"/><Relationship Id="rId4" Type="http://schemas.openxmlformats.org/officeDocument/2006/relationships/hyperlink" Target="https://www.bfs.admin.ch/bfs/de/home/statistiken/bildung-wissenschaft/bildungsindikatoren/themen/bildungserfolg/maturitaetsquote.html#:~:text=Die%20Maturit%C3%A4tsquoten%20nach%20Wohnkanton%20der,und%20Neuenburg%20sogar%20%C3%BCber%2050%25.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ksr.ch/public/upload/assets/116275/Infoflyer%20Kinderkanti%20HS2021_komplett%20-f%C3%BCr%20Web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0000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Kinderkanti</a:t>
            </a:r>
            <a:r>
              <a:rPr lang="de-DE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Heerbrugg</a:t>
            </a:r>
            <a:r>
              <a:rPr lang="de-DE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- Ausgangslage</a:t>
            </a:r>
            <a:endParaRPr lang="de-DE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179512" y="1268760"/>
            <a:ext cx="3888432" cy="5544036"/>
            <a:chOff x="179512" y="1268760"/>
            <a:chExt cx="3888432" cy="5544036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528" y="1268760"/>
              <a:ext cx="3598350" cy="5328592"/>
            </a:xfrm>
            <a:prstGeom prst="rect">
              <a:avLst/>
            </a:prstGeom>
          </p:spPr>
        </p:pic>
        <p:sp>
          <p:nvSpPr>
            <p:cNvPr id="3" name="Rechteck 2"/>
            <p:cNvSpPr/>
            <p:nvPr/>
          </p:nvSpPr>
          <p:spPr>
            <a:xfrm>
              <a:off x="179512" y="6597352"/>
              <a:ext cx="3888432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CH" sz="800" dirty="0">
                  <a:hlinkClick r:id="rId4"/>
                </a:rPr>
                <a:t>Sekundarstufe II: Maturitätsquote | Bundesamt für Statistik (admin.ch</a:t>
              </a:r>
              <a:r>
                <a:rPr lang="de-CH" sz="800" dirty="0" smtClean="0">
                  <a:hlinkClick r:id="rId4"/>
                </a:rPr>
                <a:t>)</a:t>
              </a:r>
              <a:r>
                <a:rPr lang="de-CH" sz="800" dirty="0" smtClean="0"/>
                <a:t> [14.9.2021]</a:t>
              </a:r>
              <a:endParaRPr lang="de-CH" sz="800" dirty="0"/>
            </a:p>
          </p:txBody>
        </p:sp>
      </p:grpSp>
      <p:cxnSp>
        <p:nvCxnSpPr>
          <p:cNvPr id="9" name="Gerade Verbindung mit Pfeil 8"/>
          <p:cNvCxnSpPr/>
          <p:nvPr/>
        </p:nvCxnSpPr>
        <p:spPr>
          <a:xfrm>
            <a:off x="395536" y="4293096"/>
            <a:ext cx="576064" cy="576064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4065894" y="2060848"/>
            <a:ext cx="462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CH" dirty="0" err="1" smtClean="0"/>
              <a:t>Kt</a:t>
            </a:r>
            <a:r>
              <a:rPr lang="de-CH" dirty="0" smtClean="0"/>
              <a:t>. SG mit sehr tiefer gymnasialer</a:t>
            </a:r>
          </a:p>
          <a:p>
            <a:r>
              <a:rPr lang="de-CH" dirty="0"/>
              <a:t>	</a:t>
            </a:r>
            <a:r>
              <a:rPr lang="de-CH" dirty="0" smtClean="0"/>
              <a:t>Maturitätsquote: 	</a:t>
            </a:r>
            <a:r>
              <a:rPr lang="de-CH" dirty="0" smtClean="0">
                <a:solidFill>
                  <a:srgbClr val="FF0000"/>
                </a:solidFill>
              </a:rPr>
              <a:t>14.8% </a:t>
            </a:r>
            <a:r>
              <a:rPr lang="de-CH" dirty="0" smtClean="0"/>
              <a:t>(2018)</a:t>
            </a:r>
            <a:endParaRPr lang="de-CH" dirty="0"/>
          </a:p>
        </p:txBody>
      </p:sp>
      <p:sp>
        <p:nvSpPr>
          <p:cNvPr id="14" name="Textfeld 13"/>
          <p:cNvSpPr txBox="1"/>
          <p:nvPr/>
        </p:nvSpPr>
        <p:spPr>
          <a:xfrm>
            <a:off x="4065894" y="2852936"/>
            <a:ext cx="468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CH" dirty="0" smtClean="0"/>
              <a:t>St. Galler Rheintal: 	</a:t>
            </a:r>
            <a:r>
              <a:rPr lang="de-CH" dirty="0" smtClean="0">
                <a:solidFill>
                  <a:srgbClr val="FF0000"/>
                </a:solidFill>
              </a:rPr>
              <a:t>&lt;11% </a:t>
            </a:r>
            <a:r>
              <a:rPr lang="de-CH" dirty="0" smtClean="0"/>
              <a:t>(2016)</a:t>
            </a:r>
            <a:endParaRPr lang="de-CH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4427984" y="3789040"/>
            <a:ext cx="4320480" cy="1778714"/>
            <a:chOff x="4427984" y="3789040"/>
            <a:chExt cx="4320480" cy="1778714"/>
          </a:xfrm>
        </p:grpSpPr>
        <p:sp>
          <p:nvSpPr>
            <p:cNvPr id="15" name="Rechteck 14"/>
            <p:cNvSpPr/>
            <p:nvPr/>
          </p:nvSpPr>
          <p:spPr>
            <a:xfrm>
              <a:off x="4427984" y="5229200"/>
              <a:ext cx="43204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CH" sz="800" dirty="0">
                  <a:hlinkClick r:id="rId5"/>
                </a:rPr>
                <a:t>St. Galler Nachrichten - Schweizerisch tiefste Maturitätsquote erhöhen (st-galler-nachrichten.ch</a:t>
              </a:r>
              <a:r>
                <a:rPr lang="de-CH" sz="800" dirty="0" smtClean="0">
                  <a:hlinkClick r:id="rId5"/>
                </a:rPr>
                <a:t>)</a:t>
              </a:r>
              <a:r>
                <a:rPr lang="de-CH" sz="800" dirty="0" smtClean="0"/>
                <a:t> [14.9.2021]</a:t>
              </a:r>
              <a:endParaRPr lang="de-CH" sz="800" dirty="0"/>
            </a:p>
          </p:txBody>
        </p:sp>
        <p:grpSp>
          <p:nvGrpSpPr>
            <p:cNvPr id="19" name="Gruppieren 18"/>
            <p:cNvGrpSpPr/>
            <p:nvPr/>
          </p:nvGrpSpPr>
          <p:grpSpPr>
            <a:xfrm>
              <a:off x="4473442" y="3789040"/>
              <a:ext cx="4200552" cy="1368962"/>
              <a:chOff x="4473442" y="3789040"/>
              <a:chExt cx="4200552" cy="1368962"/>
            </a:xfrm>
          </p:grpSpPr>
          <p:pic>
            <p:nvPicPr>
              <p:cNvPr id="13" name="Grafik 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73442" y="3789040"/>
                <a:ext cx="4200552" cy="1368962"/>
              </a:xfrm>
              <a:prstGeom prst="rect">
                <a:avLst/>
              </a:prstGeom>
            </p:spPr>
          </p:pic>
          <p:cxnSp>
            <p:nvCxnSpPr>
              <p:cNvPr id="17" name="Gerade Verbindung mit Pfeil 16"/>
              <p:cNvCxnSpPr/>
              <p:nvPr/>
            </p:nvCxnSpPr>
            <p:spPr>
              <a:xfrm>
                <a:off x="5004048" y="4978800"/>
                <a:ext cx="2664296" cy="0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0000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Kinderkanti</a:t>
            </a:r>
            <a:r>
              <a:rPr lang="de-DE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Heerbrugg</a:t>
            </a:r>
            <a:r>
              <a:rPr lang="de-DE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- Vorbild</a:t>
            </a:r>
            <a:endParaRPr lang="de-DE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67544" y="1343154"/>
            <a:ext cx="468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CH" dirty="0"/>
              <a:t>s</a:t>
            </a:r>
            <a:r>
              <a:rPr lang="de-CH" dirty="0" smtClean="0"/>
              <a:t>eit ca. 10 Jahren:</a:t>
            </a:r>
            <a:endParaRPr lang="de-CH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2123728" y="1712486"/>
            <a:ext cx="4608512" cy="4754806"/>
            <a:chOff x="2123728" y="1916832"/>
            <a:chExt cx="4608512" cy="4754806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3728" y="1916832"/>
              <a:ext cx="4608512" cy="4442738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>
            <a:xfrm>
              <a:off x="2160240" y="6456194"/>
              <a:ext cx="4572000" cy="2154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de-CH" sz="800" dirty="0">
                  <a:hlinkClick r:id="rId4"/>
                </a:rPr>
                <a:t>Infoflyer </a:t>
              </a:r>
              <a:r>
                <a:rPr lang="de-CH" sz="800" dirty="0" err="1">
                  <a:hlinkClick r:id="rId4"/>
                </a:rPr>
                <a:t>Kinderkanti</a:t>
              </a:r>
              <a:r>
                <a:rPr lang="de-CH" sz="800" dirty="0">
                  <a:hlinkClick r:id="rId4"/>
                </a:rPr>
                <a:t> HS2021_ </a:t>
              </a:r>
              <a:r>
                <a:rPr lang="de-CH" sz="800" dirty="0" err="1">
                  <a:hlinkClick r:id="rId4"/>
                </a:rPr>
                <a:t>Innenseite_Vorlage</a:t>
              </a:r>
              <a:r>
                <a:rPr lang="de-CH" sz="800" dirty="0">
                  <a:hlinkClick r:id="rId4"/>
                </a:rPr>
                <a:t> (ksr.ch</a:t>
              </a:r>
              <a:r>
                <a:rPr lang="de-CH" sz="800" dirty="0" smtClean="0">
                  <a:hlinkClick r:id="rId4"/>
                </a:rPr>
                <a:t>)</a:t>
              </a:r>
              <a:r>
                <a:rPr lang="de-CH" sz="800" dirty="0" smtClean="0"/>
                <a:t> [14.9.2021]</a:t>
              </a:r>
              <a:endParaRPr lang="de-CH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60563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00000"/>
          </a:solidFill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Kinderkanti</a:t>
            </a:r>
            <a:r>
              <a:rPr lang="de-DE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Heerbrugg</a:t>
            </a:r>
            <a:endParaRPr lang="de-DE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6478" y="1094337"/>
            <a:ext cx="8930018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dirty="0" smtClean="0"/>
              <a:t>1. </a:t>
            </a:r>
            <a:r>
              <a:rPr lang="de-CH" dirty="0" err="1" smtClean="0"/>
              <a:t>Kinderkanti</a:t>
            </a:r>
            <a:r>
              <a:rPr lang="de-CH" dirty="0" smtClean="0"/>
              <a:t> </a:t>
            </a:r>
            <a:r>
              <a:rPr lang="de-CH" dirty="0" err="1" smtClean="0"/>
              <a:t>Heerbrugg</a:t>
            </a:r>
            <a:r>
              <a:rPr lang="de-CH" dirty="0" smtClean="0"/>
              <a:t>:	27. Oktober 2018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e-CH" sz="1600" dirty="0" smtClean="0"/>
              <a:t>Eigenes Logo aus Wettbewerb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e-CH" sz="1600" dirty="0"/>
              <a:t>Versand von Plakaten/Flyern an Primarschulen, Gemeinden, Banken im </a:t>
            </a:r>
            <a:r>
              <a:rPr lang="de-CH" sz="1600" dirty="0" smtClean="0"/>
              <a:t>Einzugsgebiet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e-CH" sz="1600" dirty="0" smtClean="0"/>
              <a:t>14 Module zu 45’ oder 90’ aus den Fachbereichen </a:t>
            </a:r>
            <a:r>
              <a:rPr lang="de-CH" sz="1600" i="1" dirty="0" smtClean="0"/>
              <a:t>Latein, Chinesisch, Geschichte, Philosophie, </a:t>
            </a:r>
            <a:r>
              <a:rPr lang="de-CH" sz="1600" i="1" dirty="0"/>
              <a:t>Bildnerisches Gestalten, Musik, </a:t>
            </a:r>
            <a:r>
              <a:rPr lang="de-CH" sz="1600" i="1" dirty="0" smtClean="0"/>
              <a:t>Physik, Biologie, Chemie, Französisch, Informatik, Mathematik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e-CH" sz="1600" dirty="0" smtClean="0"/>
              <a:t>Total: </a:t>
            </a:r>
            <a:r>
              <a:rPr lang="de-CH" sz="1600" dirty="0" smtClean="0">
                <a:solidFill>
                  <a:srgbClr val="FF0000"/>
                </a:solidFill>
              </a:rPr>
              <a:t>&gt; 200 Kinder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e-CH" sz="1600" dirty="0" err="1" smtClean="0"/>
              <a:t>Give-aways</a:t>
            </a:r>
            <a:r>
              <a:rPr lang="de-CH" sz="1600" dirty="0" smtClean="0"/>
              <a:t>: Bleistift und Schreibblock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e-CH" sz="1600" dirty="0" smtClean="0"/>
              <a:t>13 KSH-Schülerinnen/Schüler als Helferinnen/Helfer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e-CH" sz="1600" dirty="0" smtClean="0"/>
              <a:t>Rahmenprogramm für Begleitpersonen: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600" dirty="0" smtClean="0"/>
              <a:t>Schulhausführung (Um-/Neubau KSH 2014)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600" dirty="0" smtClean="0"/>
              <a:t>Referat zu Ausbildungsgängen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600" dirty="0" smtClean="0"/>
              <a:t>Gehirntraining durch Bewegungsaufgaben (FG Sport)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600" dirty="0" smtClean="0"/>
              <a:t>Mensa und </a:t>
            </a:r>
            <a:r>
              <a:rPr lang="de-CH" sz="1600" dirty="0" err="1" smtClean="0"/>
              <a:t>Mediothek</a:t>
            </a:r>
            <a:endParaRPr lang="de-CH" sz="16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2"/>
          <a:stretch/>
        </p:blipFill>
        <p:spPr>
          <a:xfrm rot="5400000">
            <a:off x="6228317" y="3964801"/>
            <a:ext cx="2808045" cy="237626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365" y="0"/>
            <a:ext cx="367363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00000"/>
          </a:solidFill>
        </p:spPr>
        <p:txBody>
          <a:bodyPr anchor="ctr">
            <a:normAutofit/>
          </a:bodyPr>
          <a:lstStyle/>
          <a:p>
            <a:pPr marL="539750" fontAlgn="auto">
              <a:spcAft>
                <a:spcPts val="0"/>
              </a:spcAft>
              <a:defRPr/>
            </a:pPr>
            <a:r>
              <a:rPr lang="de-DE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Die Module (2019)</a:t>
            </a:r>
            <a:endParaRPr lang="de-DE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365" y="0"/>
            <a:ext cx="3673635" cy="10668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340769"/>
            <a:ext cx="3179290" cy="460851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2167136"/>
            <a:ext cx="3166794" cy="425191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1046" y="1226001"/>
            <a:ext cx="2985964" cy="422607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8072" y="4293096"/>
            <a:ext cx="3158219" cy="23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00000"/>
          </a:solidFill>
        </p:spPr>
        <p:txBody>
          <a:bodyPr anchor="ctr">
            <a:normAutofit/>
          </a:bodyPr>
          <a:lstStyle/>
          <a:p>
            <a:pPr marL="630238" fontAlgn="auto">
              <a:spcAft>
                <a:spcPts val="0"/>
              </a:spcAft>
              <a:defRPr/>
            </a:pPr>
            <a:r>
              <a:rPr lang="de-DE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Die MINT-Module</a:t>
            </a:r>
            <a:endParaRPr lang="de-DE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365" y="0"/>
            <a:ext cx="3673635" cy="1066800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4548303" y="1351768"/>
            <a:ext cx="4272169" cy="1762555"/>
            <a:chOff x="1859851" y="384896"/>
            <a:chExt cx="4272169" cy="1762555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4"/>
            <a:srcRect b="70850"/>
            <a:stretch/>
          </p:blipFill>
          <p:spPr>
            <a:xfrm>
              <a:off x="1859851" y="384896"/>
              <a:ext cx="4272169" cy="1762555"/>
            </a:xfrm>
            <a:prstGeom prst="rect">
              <a:avLst/>
            </a:prstGeom>
          </p:spPr>
        </p:pic>
        <p:sp>
          <p:nvSpPr>
            <p:cNvPr id="17" name="Textfeld 16"/>
            <p:cNvSpPr txBox="1"/>
            <p:nvPr/>
          </p:nvSpPr>
          <p:spPr>
            <a:xfrm>
              <a:off x="2795955" y="1203309"/>
              <a:ext cx="2016224" cy="46166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CH" sz="2400" b="1" dirty="0">
                  <a:solidFill>
                    <a:srgbClr val="FF0000"/>
                  </a:solidFill>
                </a:rPr>
                <a:t>a</a:t>
              </a:r>
              <a:r>
                <a:rPr lang="de-CH" sz="2400" b="1" dirty="0" smtClean="0">
                  <a:solidFill>
                    <a:srgbClr val="FF0000"/>
                  </a:solidFill>
                </a:rPr>
                <a:t>usgebucht!</a:t>
              </a:r>
              <a:endParaRPr lang="de-CH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4572000" y="3369571"/>
            <a:ext cx="4263491" cy="3129168"/>
            <a:chOff x="4572000" y="3681797"/>
            <a:chExt cx="4263491" cy="3129168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3681797"/>
              <a:ext cx="4263491" cy="3129168"/>
            </a:xfrm>
            <a:prstGeom prst="rect">
              <a:avLst/>
            </a:prstGeom>
          </p:spPr>
        </p:pic>
        <p:sp>
          <p:nvSpPr>
            <p:cNvPr id="18" name="Textfeld 17"/>
            <p:cNvSpPr txBox="1"/>
            <p:nvPr/>
          </p:nvSpPr>
          <p:spPr>
            <a:xfrm>
              <a:off x="5727705" y="5739154"/>
              <a:ext cx="2016224" cy="46166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CH" sz="2400" b="1" dirty="0">
                  <a:solidFill>
                    <a:srgbClr val="FF0000"/>
                  </a:solidFill>
                </a:rPr>
                <a:t>a</a:t>
              </a:r>
              <a:r>
                <a:rPr lang="de-CH" sz="2400" b="1" dirty="0" smtClean="0">
                  <a:solidFill>
                    <a:srgbClr val="FF0000"/>
                  </a:solidFill>
                </a:rPr>
                <a:t>usgebucht!</a:t>
              </a:r>
              <a:endParaRPr lang="de-CH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5727705" y="4132393"/>
              <a:ext cx="2016224" cy="46166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CH" sz="2400" b="1" dirty="0">
                  <a:solidFill>
                    <a:srgbClr val="FF0000"/>
                  </a:solidFill>
                </a:rPr>
                <a:t>a</a:t>
              </a:r>
              <a:r>
                <a:rPr lang="de-CH" sz="2400" b="1" dirty="0" smtClean="0">
                  <a:solidFill>
                    <a:srgbClr val="FF0000"/>
                  </a:solidFill>
                </a:rPr>
                <a:t>usgebucht!</a:t>
              </a:r>
              <a:endParaRPr lang="de-CH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107504" y="1066800"/>
            <a:ext cx="4272169" cy="4172725"/>
            <a:chOff x="107504" y="1124744"/>
            <a:chExt cx="4272169" cy="4172725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6"/>
            <a:srcRect t="50000"/>
            <a:stretch/>
          </p:blipFill>
          <p:spPr>
            <a:xfrm>
              <a:off x="107504" y="1124744"/>
              <a:ext cx="4272169" cy="3096344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1043608" y="1747663"/>
              <a:ext cx="2016224" cy="46166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CH" sz="2400" b="1" dirty="0">
                  <a:solidFill>
                    <a:srgbClr val="FF0000"/>
                  </a:solidFill>
                </a:rPr>
                <a:t>a</a:t>
              </a:r>
              <a:r>
                <a:rPr lang="de-CH" sz="2400" b="1" dirty="0" smtClean="0">
                  <a:solidFill>
                    <a:srgbClr val="FF0000"/>
                  </a:solidFill>
                </a:rPr>
                <a:t>usgebucht!</a:t>
              </a:r>
              <a:endParaRPr lang="de-CH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043608" y="3360676"/>
              <a:ext cx="2016224" cy="46166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CH" sz="2400" b="1" dirty="0">
                  <a:solidFill>
                    <a:srgbClr val="FF0000"/>
                  </a:solidFill>
                </a:rPr>
                <a:t>a</a:t>
              </a:r>
              <a:r>
                <a:rPr lang="de-CH" sz="2400" b="1" dirty="0" smtClean="0">
                  <a:solidFill>
                    <a:srgbClr val="FF0000"/>
                  </a:solidFill>
                </a:rPr>
                <a:t>usgebucht!</a:t>
              </a:r>
              <a:endParaRPr lang="de-CH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1043608" y="4835804"/>
              <a:ext cx="2016224" cy="46166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CH" sz="2400" b="1" dirty="0">
                  <a:solidFill>
                    <a:srgbClr val="FF0000"/>
                  </a:solidFill>
                </a:rPr>
                <a:t>a</a:t>
              </a:r>
              <a:r>
                <a:rPr lang="de-CH" sz="2400" b="1" dirty="0" smtClean="0">
                  <a:solidFill>
                    <a:srgbClr val="FF0000"/>
                  </a:solidFill>
                </a:rPr>
                <a:t>usgebucht!</a:t>
              </a:r>
              <a:endParaRPr lang="de-CH" sz="2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6"/>
          <a:srcRect t="23010" b="51409"/>
          <a:stretch/>
        </p:blipFill>
        <p:spPr>
          <a:xfrm>
            <a:off x="107504" y="4123657"/>
            <a:ext cx="4272169" cy="158417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/>
          <a:srcRect t="79391"/>
          <a:stretch/>
        </p:blipFill>
        <p:spPr>
          <a:xfrm>
            <a:off x="107504" y="5599888"/>
            <a:ext cx="4313325" cy="125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1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00000"/>
          </a:solidFill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Kinderkanti</a:t>
            </a:r>
            <a:r>
              <a:rPr lang="de-DE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Heerbrugg</a:t>
            </a:r>
            <a:endParaRPr lang="de-DE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365" y="0"/>
            <a:ext cx="3673635" cy="10668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15" y="1700808"/>
            <a:ext cx="4153785" cy="4768577"/>
          </a:xfrm>
          <a:prstGeom prst="rect">
            <a:avLst/>
          </a:prstGeom>
        </p:spPr>
      </p:pic>
      <p:grpSp>
        <p:nvGrpSpPr>
          <p:cNvPr id="22" name="Gruppieren 21"/>
          <p:cNvGrpSpPr/>
          <p:nvPr/>
        </p:nvGrpSpPr>
        <p:grpSpPr>
          <a:xfrm>
            <a:off x="4552600" y="4180438"/>
            <a:ext cx="4411888" cy="1497406"/>
            <a:chOff x="4552600" y="4036422"/>
            <a:chExt cx="4411888" cy="1497406"/>
          </a:xfrm>
        </p:grpSpPr>
        <p:cxnSp>
          <p:nvCxnSpPr>
            <p:cNvPr id="5" name="Gerade Verbindung mit Pfeil 4"/>
            <p:cNvCxnSpPr/>
            <p:nvPr/>
          </p:nvCxnSpPr>
          <p:spPr>
            <a:xfrm flipH="1">
              <a:off x="4552600" y="4221088"/>
              <a:ext cx="720080" cy="10630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Gerade Verbindung mit Pfeil 6"/>
            <p:cNvCxnSpPr/>
            <p:nvPr/>
          </p:nvCxnSpPr>
          <p:spPr>
            <a:xfrm flipH="1">
              <a:off x="4552600" y="4221088"/>
              <a:ext cx="720080" cy="104240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 flipH="1">
              <a:off x="4552600" y="4221088"/>
              <a:ext cx="720080" cy="13127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5364088" y="4036422"/>
              <a:ext cx="3600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 smtClean="0"/>
                <a:t>Ausgebuchte Kurse nicht mehr anwählbar.</a:t>
              </a:r>
              <a:endParaRPr lang="de-CH" dirty="0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3832520" y="1700808"/>
            <a:ext cx="5131968" cy="936104"/>
            <a:chOff x="3832520" y="1556792"/>
            <a:chExt cx="5131968" cy="936104"/>
          </a:xfrm>
        </p:grpSpPr>
        <p:sp>
          <p:nvSpPr>
            <p:cNvPr id="13" name="Textfeld 12"/>
            <p:cNvSpPr txBox="1"/>
            <p:nvPr/>
          </p:nvSpPr>
          <p:spPr>
            <a:xfrm>
              <a:off x="5364088" y="1846565"/>
              <a:ext cx="3600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 smtClean="0"/>
                <a:t>Anzahl belegte Plätze von maximaler Zahl Plätze.</a:t>
              </a:r>
              <a:endParaRPr lang="de-CH" dirty="0"/>
            </a:p>
          </p:txBody>
        </p:sp>
        <p:cxnSp>
          <p:nvCxnSpPr>
            <p:cNvPr id="14" name="Gerade Verbindung mit Pfeil 13"/>
            <p:cNvCxnSpPr/>
            <p:nvPr/>
          </p:nvCxnSpPr>
          <p:spPr>
            <a:xfrm flipH="1">
              <a:off x="3832520" y="1556792"/>
              <a:ext cx="379440" cy="21602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/>
            <p:nvPr/>
          </p:nvCxnSpPr>
          <p:spPr>
            <a:xfrm flipH="1">
              <a:off x="4192560" y="1556792"/>
              <a:ext cx="667472" cy="59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/>
            <p:nvPr/>
          </p:nvCxnSpPr>
          <p:spPr>
            <a:xfrm flipH="1" flipV="1">
              <a:off x="4870312" y="1556792"/>
              <a:ext cx="493776" cy="43204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" name="Textfeld 19"/>
          <p:cNvSpPr txBox="1"/>
          <p:nvPr/>
        </p:nvSpPr>
        <p:spPr>
          <a:xfrm>
            <a:off x="370314" y="1167135"/>
            <a:ext cx="5569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/>
              <a:t>Stand der Anmeldungen 2021</a:t>
            </a:r>
            <a:endParaRPr lang="de-CH" sz="2400" b="1" dirty="0"/>
          </a:p>
        </p:txBody>
      </p:sp>
    </p:spTree>
    <p:extLst>
      <p:ext uri="{BB962C8B-B14F-4D97-AF65-F5344CB8AC3E}">
        <p14:creationId xmlns:p14="http://schemas.microsoft.com/office/powerpoint/2010/main" val="312089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00000"/>
          </a:solidFill>
        </p:spPr>
        <p:txBody>
          <a:bodyPr anchor="ctr">
            <a:normAutofit/>
          </a:bodyPr>
          <a:lstStyle/>
          <a:p>
            <a:pPr marL="1079500" fontAlgn="auto">
              <a:spcAft>
                <a:spcPts val="0"/>
              </a:spcAft>
              <a:defRPr/>
            </a:pPr>
            <a:r>
              <a:rPr lang="de-DE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Impressionen</a:t>
            </a:r>
            <a:endParaRPr lang="de-DE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365" y="0"/>
            <a:ext cx="3673635" cy="10668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071" y="1556791"/>
            <a:ext cx="2484278" cy="1656185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17" y="1184200"/>
            <a:ext cx="2376264" cy="1584176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0953" y="1547217"/>
            <a:ext cx="2102789" cy="1401859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4"/>
          <a:stretch/>
        </p:blipFill>
        <p:spPr>
          <a:xfrm>
            <a:off x="6938895" y="1020874"/>
            <a:ext cx="2045029" cy="1832062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06052"/>
            <a:ext cx="2375756" cy="1583837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607" y="3362533"/>
            <a:ext cx="2539150" cy="1692767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298" y="3356992"/>
            <a:ext cx="2555776" cy="1703851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96" y="5271901"/>
            <a:ext cx="2123728" cy="1415819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165234"/>
            <a:ext cx="2443728" cy="1629152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135280"/>
            <a:ext cx="2459788" cy="163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9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Bildschirmpräsentation (4:3)</PresentationFormat>
  <Paragraphs>42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Kantonsschule Heerbrugg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Patrik</dc:creator>
  <cp:lastModifiedBy>Good Patrik BLD-KSH-LK</cp:lastModifiedBy>
  <cp:revision>482</cp:revision>
  <cp:lastPrinted>2020-03-27T07:01:41Z</cp:lastPrinted>
  <dcterms:created xsi:type="dcterms:W3CDTF">2009-01-07T07:28:35Z</dcterms:created>
  <dcterms:modified xsi:type="dcterms:W3CDTF">2021-09-14T16:36:46Z</dcterms:modified>
</cp:coreProperties>
</file>