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65" r:id="rId6"/>
    <p:sldId id="260" r:id="rId7"/>
    <p:sldId id="262" r:id="rId8"/>
    <p:sldId id="264" r:id="rId9"/>
    <p:sldId id="269" r:id="rId10"/>
    <p:sldId id="261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9C464-911E-4CBF-A019-086509E7A789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901B8-701B-4DBB-8584-D02F8550B3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770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72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732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846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465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61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519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90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708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643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794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985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556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925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2BE9-F1AB-4A95-8333-CF4422AEC963}" type="datetimeFigureOut">
              <a:rPr lang="fr-CH" smtClean="0"/>
              <a:t>26.05.2021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0C70-3DB2-4E93-BB0D-9061690FEB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622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svsn@unil.ch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F1FE79A-7A01-BA41-90DB-76C386F3BCD1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 dirty="0"/>
          </a:p>
        </p:txBody>
      </p:sp>
      <p:sp>
        <p:nvSpPr>
          <p:cNvPr id="9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>
            <a:off x="7182195" y="3875623"/>
            <a:ext cx="5009805" cy="1850607"/>
          </a:xfrm>
          <a:prstGeom prst="round1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>
            <a:off x="2013893" y="1120229"/>
            <a:ext cx="10178108" cy="2350286"/>
          </a:xfrm>
          <a:prstGeom prst="round1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A1E066-989E-824A-BD3E-079137E32EB0}"/>
              </a:ext>
            </a:extLst>
          </p:cNvPr>
          <p:cNvSpPr txBox="1">
            <a:spLocks/>
          </p:cNvSpPr>
          <p:nvPr/>
        </p:nvSpPr>
        <p:spPr>
          <a:xfrm>
            <a:off x="2567758" y="1120230"/>
            <a:ext cx="8760330" cy="2350286"/>
          </a:xfrm>
          <a:prstGeom prst="rect">
            <a:avLst/>
          </a:prstGeom>
        </p:spPr>
        <p:txBody>
          <a:bodyPr vert="horz" lIns="82953" tIns="41476" rIns="82953" bIns="4147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D565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10082" indent="-10082">
              <a:lnSpc>
                <a:spcPts val="5625"/>
              </a:lnSpc>
              <a:tabLst>
                <a:tab pos="240511" algn="l"/>
              </a:tabLst>
            </a:pPr>
            <a:r>
              <a:rPr lang="de-CH" sz="4355" spc="-91" dirty="0" err="1" smtClean="0">
                <a:solidFill>
                  <a:srgbClr val="5B6468"/>
                </a:solidFill>
                <a:latin typeface="Avenir Next Condensed" charset="0"/>
              </a:rPr>
              <a:t>Événements</a:t>
            </a:r>
            <a:r>
              <a:rPr lang="de-CH" sz="4355" spc="-91" dirty="0" smtClean="0">
                <a:solidFill>
                  <a:srgbClr val="5B6468"/>
                </a:solidFill>
                <a:latin typeface="Avenir Next Condensed" charset="0"/>
              </a:rPr>
              <a:t> </a:t>
            </a:r>
            <a:r>
              <a:rPr lang="de-CH" sz="4355" spc="-91" dirty="0" err="1">
                <a:solidFill>
                  <a:srgbClr val="5B6468"/>
                </a:solidFill>
                <a:latin typeface="Avenir Next Condensed" charset="0"/>
              </a:rPr>
              <a:t>virtuels</a:t>
            </a:r>
            <a:r>
              <a:rPr lang="de-CH" sz="4355" spc="-91" dirty="0">
                <a:solidFill>
                  <a:srgbClr val="5B6468"/>
                </a:solidFill>
                <a:latin typeface="Avenir Next Condensed" charset="0"/>
              </a:rPr>
              <a:t>: </a:t>
            </a:r>
            <a:r>
              <a:rPr lang="de-CH" sz="4355" spc="-91" dirty="0" err="1">
                <a:solidFill>
                  <a:srgbClr val="5B6468"/>
                </a:solidFill>
                <a:latin typeface="Avenir Next Condensed" charset="0"/>
              </a:rPr>
              <a:t>expériences</a:t>
            </a:r>
            <a:r>
              <a:rPr lang="de-CH" sz="4355" spc="-91" dirty="0">
                <a:solidFill>
                  <a:srgbClr val="5B6468"/>
                </a:solidFill>
                <a:latin typeface="Avenir Next Condensed" charset="0"/>
              </a:rPr>
              <a:t> SVSN</a:t>
            </a:r>
            <a:endParaRPr lang="fr-FR" sz="4355" spc="-91" dirty="0">
              <a:solidFill>
                <a:srgbClr val="5B6468"/>
              </a:solidFill>
              <a:latin typeface="Avenir Next Condensed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1C2B3F-9287-CA41-B40A-E21254A80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1838"/>
            <a:ext cx="3337800" cy="11463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56" y="0"/>
            <a:ext cx="798244" cy="7982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614458" y="3990109"/>
            <a:ext cx="2909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/>
              <a:t>Julien Leuthold</a:t>
            </a:r>
          </a:p>
          <a:p>
            <a:r>
              <a:rPr lang="fr-CH" sz="3200" dirty="0" smtClean="0">
                <a:hlinkClick r:id="rId5"/>
              </a:rPr>
              <a:t>svsn@unil.ch</a:t>
            </a:r>
            <a:endParaRPr lang="fr-CH" sz="3200" dirty="0" smtClean="0"/>
          </a:p>
          <a:p>
            <a:r>
              <a:rPr lang="fr-CH" sz="3200" dirty="0" smtClean="0"/>
              <a:t>www.svsn.ch</a:t>
            </a: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7291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9242"/>
                </a:solidFill>
              </a:rPr>
              <a:t>Future developments</a:t>
            </a:r>
            <a:endParaRPr lang="en-GB" b="1" u="sng" dirty="0">
              <a:solidFill>
                <a:srgbClr val="00924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offer h</a:t>
            </a:r>
            <a:r>
              <a:rPr lang="en-GB" dirty="0" smtClean="0"/>
              <a:t>ybrid conferences (</a:t>
            </a:r>
            <a:r>
              <a:rPr lang="en-GB" dirty="0" err="1" smtClean="0"/>
              <a:t>Covid</a:t>
            </a:r>
            <a:r>
              <a:rPr lang="en-GB" dirty="0" smtClean="0"/>
              <a:t>, avoiding displacement), 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en-GB" sz="2800" dirty="0" smtClean="0"/>
              <a:t>with a record of the slides via Zoom,</a:t>
            </a:r>
          </a:p>
          <a:p>
            <a:pPr lvl="1">
              <a:buFontTx/>
              <a:buChar char="-"/>
            </a:pPr>
            <a:r>
              <a:rPr lang="en-GB" sz="2800" dirty="0" smtClean="0"/>
              <a:t>filming the speaker during the questions-answers,</a:t>
            </a:r>
          </a:p>
          <a:p>
            <a:pPr lvl="1">
              <a:buFontTx/>
              <a:buChar char="-"/>
            </a:pPr>
            <a:r>
              <a:rPr lang="en-GB" sz="2800" dirty="0" smtClean="0"/>
              <a:t>audio connexion via a room microphone,</a:t>
            </a:r>
          </a:p>
          <a:p>
            <a:pPr lvl="1">
              <a:buFontTx/>
              <a:buChar char="-"/>
            </a:pPr>
            <a:r>
              <a:rPr lang="en-GB" sz="2800" dirty="0" smtClean="0"/>
              <a:t>sharing the event live on Facebook?</a:t>
            </a:r>
          </a:p>
          <a:p>
            <a:pPr lvl="1">
              <a:buFontTx/>
              <a:buChar char="-"/>
            </a:pPr>
            <a:r>
              <a:rPr lang="en-GB" sz="2800" dirty="0"/>
              <a:t>f</a:t>
            </a:r>
            <a:r>
              <a:rPr lang="en-GB" sz="2800" dirty="0" smtClean="0"/>
              <a:t>oreign speakers?</a:t>
            </a:r>
            <a:endParaRPr lang="en-GB" sz="28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=&gt; Need </a:t>
            </a:r>
            <a:r>
              <a:rPr lang="en-GB" dirty="0" smtClean="0"/>
              <a:t>equipment + staff + editorial </a:t>
            </a:r>
            <a:r>
              <a:rPr lang="en-GB" dirty="0" smtClean="0"/>
              <a:t>work</a:t>
            </a: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56" y="0"/>
            <a:ext cx="798244" cy="7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5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009242"/>
                </a:solidFill>
              </a:rPr>
              <a:t>Conclusions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 smtClean="0">
                <a:sym typeface="Wingdings" panose="05000000000000000000" pitchFamily="2" charset="2"/>
              </a:rPr>
              <a:t></a:t>
            </a:r>
            <a:endParaRPr lang="en-GB" sz="54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Keeping contact with our </a:t>
            </a:r>
            <a:r>
              <a:rPr lang="en-GB" dirty="0" smtClean="0"/>
              <a:t>members,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Local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regional </a:t>
            </a:r>
            <a:r>
              <a:rPr lang="en-GB" dirty="0" smtClean="0"/>
              <a:t>outreach,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Increased visibility for </a:t>
            </a:r>
            <a:r>
              <a:rPr lang="en-GB" dirty="0"/>
              <a:t>the </a:t>
            </a:r>
            <a:r>
              <a:rPr lang="en-GB" dirty="0" smtClean="0"/>
              <a:t>Society,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Little added work,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3200" dirty="0" smtClean="0">
                <a:sym typeface="Wingdings" panose="05000000000000000000" pitchFamily="2" charset="2"/>
              </a:rPr>
              <a:t></a:t>
            </a:r>
            <a:endParaRPr lang="fr-CH" sz="3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but lacking the networking aspects. 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but could </a:t>
            </a:r>
            <a:r>
              <a:rPr lang="en-GB" dirty="0"/>
              <a:t>benefit from further </a:t>
            </a:r>
            <a:r>
              <a:rPr lang="en-GB" dirty="0" smtClean="0"/>
              <a:t>(national) advertisement.</a:t>
            </a:r>
          </a:p>
          <a:p>
            <a:pPr>
              <a:lnSpc>
                <a:spcPct val="100000"/>
              </a:lnSpc>
            </a:pPr>
            <a:r>
              <a:rPr lang="en-GB" dirty="0"/>
              <a:t>but </a:t>
            </a:r>
            <a:r>
              <a:rPr lang="en-GB" dirty="0" smtClean="0"/>
              <a:t>no </a:t>
            </a:r>
            <a:r>
              <a:rPr lang="en-GB" dirty="0"/>
              <a:t>new </a:t>
            </a:r>
            <a:r>
              <a:rPr lang="en-GB" dirty="0" smtClean="0"/>
              <a:t>membership?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b</a:t>
            </a:r>
            <a:r>
              <a:rPr lang="en-GB" dirty="0" smtClean="0"/>
              <a:t>ut very amateur product. </a:t>
            </a:r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56" y="-28575"/>
            <a:ext cx="798244" cy="79824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33337" y="6389695"/>
            <a:ext cx="122253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/>
              <a:t>There is an important potential to exploit and benefit from online tools, if we wish to go ahead…</a:t>
            </a:r>
            <a:endParaRPr lang="en-GB" sz="2300" b="1" dirty="0"/>
          </a:p>
        </p:txBody>
      </p:sp>
    </p:spTree>
    <p:extLst>
      <p:ext uri="{BB962C8B-B14F-4D97-AF65-F5344CB8AC3E}">
        <p14:creationId xmlns:p14="http://schemas.microsoft.com/office/powerpoint/2010/main" val="167032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9242"/>
                </a:solidFill>
              </a:rPr>
              <a:t>Technical aspects</a:t>
            </a:r>
            <a:endParaRPr lang="en-GB" b="1" u="sng" dirty="0">
              <a:solidFill>
                <a:srgbClr val="009242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4557"/>
          </a:xfrm>
        </p:spPr>
        <p:txBody>
          <a:bodyPr>
            <a:normAutofit/>
          </a:bodyPr>
          <a:lstStyle/>
          <a:p>
            <a:r>
              <a:rPr lang="en-GB" dirty="0" smtClean="0"/>
              <a:t>The committee decided to use Zoom, after a market study. </a:t>
            </a:r>
          </a:p>
          <a:p>
            <a:r>
              <a:rPr lang="en-GB" dirty="0" smtClean="0"/>
              <a:t>Using </a:t>
            </a:r>
            <a:r>
              <a:rPr lang="en-GB" dirty="0" smtClean="0"/>
              <a:t>a UNIL account, we can host up to 300 participants for an unlimited period. </a:t>
            </a:r>
          </a:p>
          <a:p>
            <a:r>
              <a:rPr lang="en-GB" dirty="0" smtClean="0"/>
              <a:t>The host and control can be shared, microphones can be muted, the conference is easy to record and a .mp4 video is </a:t>
            </a:r>
            <a:r>
              <a:rPr lang="en-GB" dirty="0"/>
              <a:t>automatically created (with agreement from the speaker). </a:t>
            </a:r>
            <a:endParaRPr lang="en-GB" dirty="0" smtClean="0"/>
          </a:p>
          <a:p>
            <a:r>
              <a:rPr lang="en-GB" dirty="0" smtClean="0"/>
              <a:t>Sound and video quality are excellent (all cameras switched off). Participants may unmute their microphone during the meeting and create interferences. </a:t>
            </a:r>
          </a:p>
          <a:p>
            <a:r>
              <a:rPr lang="en-GB" dirty="0" smtClean="0"/>
              <a:t>We have decided to let participants enter freely the meeting. 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56" y="0"/>
            <a:ext cx="798244" cy="7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9242"/>
                </a:solidFill>
              </a:rPr>
              <a:t>Participants</a:t>
            </a:r>
            <a:endParaRPr lang="en-GB" b="1" u="sng" dirty="0">
              <a:solidFill>
                <a:srgbClr val="00924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4680"/>
          </a:xfrm>
        </p:spPr>
        <p:txBody>
          <a:bodyPr>
            <a:normAutofit/>
          </a:bodyPr>
          <a:lstStyle/>
          <a:p>
            <a:r>
              <a:rPr lang="en-GB" dirty="0" smtClean="0"/>
              <a:t>Globally x2-x3 the number of participants during the meeting (55-150 connected, more?). More persons reached later, via YouTube. </a:t>
            </a:r>
          </a:p>
          <a:p>
            <a:r>
              <a:rPr lang="en-GB" dirty="0" smtClean="0"/>
              <a:t>People are used to videoconferences. No age bias. Less local and more regional. </a:t>
            </a:r>
          </a:p>
          <a:p>
            <a:r>
              <a:rPr lang="en-GB" dirty="0" smtClean="0"/>
              <a:t>Mix of members &amp; non-members, as ‘normal’ (</a:t>
            </a:r>
            <a:r>
              <a:rPr lang="en-GB" dirty="0" err="1" smtClean="0"/>
              <a:t>nb.</a:t>
            </a:r>
            <a:r>
              <a:rPr lang="en-GB" dirty="0" smtClean="0"/>
              <a:t> popular topics bring more </a:t>
            </a:r>
            <a:r>
              <a:rPr lang="en-GB" dirty="0" smtClean="0"/>
              <a:t>non-member people</a:t>
            </a:r>
            <a:r>
              <a:rPr lang="en-GB" dirty="0" smtClean="0"/>
              <a:t>). </a:t>
            </a:r>
            <a:endParaRPr lang="en-GB" dirty="0" smtClean="0"/>
          </a:p>
          <a:p>
            <a:r>
              <a:rPr lang="en-GB" dirty="0" smtClean="0"/>
              <a:t>Good participation of the public, using the chat and/or during the questions at the end. Might be useful having someone checking the </a:t>
            </a:r>
            <a:r>
              <a:rPr lang="en-GB" dirty="0"/>
              <a:t>chat </a:t>
            </a:r>
            <a:r>
              <a:rPr lang="en-GB" dirty="0" smtClean="0"/>
              <a:t>(and </a:t>
            </a:r>
            <a:r>
              <a:rPr lang="en-GB" dirty="0"/>
              <a:t>answering ‘urgent’ questions </a:t>
            </a:r>
            <a:r>
              <a:rPr lang="en-GB" dirty="0" smtClean="0"/>
              <a:t>during the presentation). </a:t>
            </a:r>
          </a:p>
          <a:p>
            <a:r>
              <a:rPr lang="en-GB" dirty="0" smtClean="0"/>
              <a:t>Informal discussion sometimes goes on after the last question. </a:t>
            </a:r>
          </a:p>
          <a:p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56" y="0"/>
            <a:ext cx="798244" cy="7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9242"/>
                </a:solidFill>
              </a:rPr>
              <a:t>Communication, advertisement</a:t>
            </a:r>
            <a:endParaRPr lang="en-GB" b="1" u="sng" dirty="0">
              <a:solidFill>
                <a:srgbClr val="00924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91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Similar tools: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800" dirty="0" smtClean="0"/>
              <a:t>Printed/e-mailed monthly program,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800" dirty="0"/>
              <a:t>e-mail </a:t>
            </a:r>
            <a:r>
              <a:rPr lang="en-GB" sz="2800" dirty="0" smtClean="0"/>
              <a:t>reminders to all members (+20-30% registrations every time), </a:t>
            </a:r>
            <a:endParaRPr lang="en-GB" sz="2800" dirty="0"/>
          </a:p>
          <a:p>
            <a:pPr marL="971550" lvl="1" indent="-514350">
              <a:buFont typeface="+mj-lt"/>
              <a:buAutoNum type="alphaLcPeriod"/>
            </a:pPr>
            <a:r>
              <a:rPr lang="en-GB" sz="2800" dirty="0"/>
              <a:t>W</a:t>
            </a:r>
            <a:r>
              <a:rPr lang="en-GB" sz="2800" dirty="0" smtClean="0"/>
              <a:t>ebsite,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800" dirty="0" smtClean="0"/>
              <a:t>Facebook,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800" dirty="0" smtClean="0"/>
              <a:t>Our program is sent to </a:t>
            </a:r>
            <a:r>
              <a:rPr lang="en-GB" sz="2800" dirty="0" smtClean="0"/>
              <a:t>media (forwarding the info?),</a:t>
            </a:r>
          </a:p>
          <a:p>
            <a:pPr marL="971550" lvl="1" indent="-514350">
              <a:buFont typeface="+mj-lt"/>
              <a:buAutoNum type="alphaLcPeriod"/>
            </a:pPr>
            <a:endParaRPr lang="en-GB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GB" sz="2800" dirty="0" smtClean="0"/>
              <a:t>No communication on the </a:t>
            </a:r>
            <a:r>
              <a:rPr lang="en-GB" sz="2800" i="1" dirty="0" err="1"/>
              <a:t>P</a:t>
            </a:r>
            <a:r>
              <a:rPr lang="en-GB" sz="2800" i="1" dirty="0" err="1" smtClean="0"/>
              <a:t>lateforme</a:t>
            </a:r>
            <a:r>
              <a:rPr lang="en-GB" sz="2800" i="1" dirty="0" smtClean="0"/>
              <a:t> NWR</a:t>
            </a:r>
            <a:r>
              <a:rPr lang="en-GB" sz="2800" dirty="0" smtClean="0"/>
              <a:t>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800" dirty="0" smtClean="0"/>
              <a:t>Encourage exchanges with the other Societies (from the same region)?</a:t>
            </a:r>
          </a:p>
          <a:p>
            <a:pPr marL="971550" lvl="1" indent="-514350">
              <a:buFont typeface="+mj-lt"/>
              <a:buAutoNum type="alphaLcPeriod"/>
            </a:pPr>
            <a:endParaRPr lang="en-GB" sz="2800" dirty="0"/>
          </a:p>
          <a:p>
            <a:r>
              <a:rPr lang="en-GB" dirty="0" smtClean="0"/>
              <a:t>We require a pre-registration, but the link to the meeting is provided on our website on the D-Day (and it is always the same). </a:t>
            </a:r>
            <a:endParaRPr lang="en-GB" dirty="0"/>
          </a:p>
          <a:p>
            <a:pPr marL="457200" lvl="1" indent="0">
              <a:buNone/>
            </a:pPr>
            <a:endParaRPr lang="en-GB" sz="28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56" y="0"/>
            <a:ext cx="798244" cy="7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u="sng" dirty="0" smtClean="0">
                <a:solidFill>
                  <a:srgbClr val="009242"/>
                </a:solidFill>
              </a:rPr>
              <a:t>Meeting</a:t>
            </a:r>
            <a:endParaRPr lang="fr-CH" b="1" u="sng" dirty="0">
              <a:solidFill>
                <a:srgbClr val="009242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5821679"/>
            <a:ext cx="10515600" cy="105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We have prepared our own </a:t>
            </a:r>
            <a:r>
              <a:rPr lang="en-GB" dirty="0" smtClean="0"/>
              <a:t>background, to provide our contact details during introduction and moderation of questions. </a:t>
            </a:r>
            <a:endParaRPr lang="en-GB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56" y="0"/>
            <a:ext cx="798244" cy="798244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36116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38663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u="sng" dirty="0" smtClean="0">
                <a:solidFill>
                  <a:srgbClr val="009242"/>
                </a:solidFill>
              </a:rPr>
              <a:t>YouTube</a:t>
            </a:r>
            <a:endParaRPr lang="fr-CH" b="1" u="sng" dirty="0">
              <a:solidFill>
                <a:srgbClr val="009242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05" y="1449388"/>
            <a:ext cx="8867990" cy="4341812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5821679"/>
            <a:ext cx="10515600" cy="105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Need a free Gmail account</a:t>
            </a:r>
          </a:p>
          <a:p>
            <a:r>
              <a:rPr lang="en-GB" dirty="0" smtClean="0"/>
              <a:t>Publication of the raw video takes only ca. 1h.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56" y="0"/>
            <a:ext cx="798244" cy="7982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43506" y="259028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 abonnés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8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u="sng" dirty="0" smtClean="0">
                <a:solidFill>
                  <a:srgbClr val="009242"/>
                </a:solidFill>
              </a:rPr>
              <a:t>YouTube</a:t>
            </a:r>
            <a:endParaRPr lang="fr-CH" b="1" u="sng" dirty="0">
              <a:solidFill>
                <a:srgbClr val="009242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2"/>
          <a:stretch/>
        </p:blipFill>
        <p:spPr>
          <a:xfrm>
            <a:off x="5349046" y="194944"/>
            <a:ext cx="6721034" cy="6525895"/>
          </a:xfr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838200" y="1825625"/>
            <a:ext cx="43281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General info about the content of the video, to attract ‘customers’. 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56" y="0"/>
            <a:ext cx="798244" cy="7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9242"/>
                </a:solidFill>
              </a:rPr>
              <a:t>YouTube</a:t>
            </a:r>
            <a:endParaRPr lang="en-GB" u="sng" dirty="0">
              <a:solidFill>
                <a:srgbClr val="00924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428750"/>
            <a:ext cx="5157787" cy="107632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Long-term </a:t>
            </a:r>
            <a:r>
              <a:rPr lang="en-GB" sz="2000" dirty="0"/>
              <a:t>accessibility. </a:t>
            </a:r>
          </a:p>
          <a:p>
            <a:r>
              <a:rPr lang="en-GB" sz="2000" dirty="0" smtClean="0"/>
              <a:t>Apparent wide impact on the community.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12153"/>
            <a:ext cx="5157787" cy="3070431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199" y="1428750"/>
            <a:ext cx="5472113" cy="1076325"/>
          </a:xfrm>
        </p:spPr>
        <p:txBody>
          <a:bodyPr>
            <a:noAutofit/>
          </a:bodyPr>
          <a:lstStyle/>
          <a:p>
            <a:r>
              <a:rPr lang="en-GB" sz="2000" dirty="0" smtClean="0"/>
              <a:t>70% views are visitors having left during the intro. </a:t>
            </a:r>
          </a:p>
          <a:p>
            <a:r>
              <a:rPr lang="en-GB" sz="2000" dirty="0" smtClean="0"/>
              <a:t>20</a:t>
            </a:r>
            <a:r>
              <a:rPr lang="en-GB" sz="2000" dirty="0" smtClean="0"/>
              <a:t>% watching </a:t>
            </a:r>
            <a:r>
              <a:rPr lang="en-GB" sz="2000" dirty="0" smtClean="0"/>
              <a:t>until </a:t>
            </a:r>
            <a:r>
              <a:rPr lang="en-GB" sz="2000" dirty="0" smtClean="0"/>
              <a:t>the end of the </a:t>
            </a:r>
            <a:r>
              <a:rPr lang="en-GB" sz="2000" dirty="0" smtClean="0"/>
              <a:t>presentation (10% until the end of questions). </a:t>
            </a:r>
            <a:endParaRPr lang="en-GB" sz="20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1643"/>
            <a:ext cx="5183188" cy="3291451"/>
          </a:xfrm>
        </p:spPr>
      </p:pic>
      <p:cxnSp>
        <p:nvCxnSpPr>
          <p:cNvPr id="10" name="Connecteur droit 9"/>
          <p:cNvCxnSpPr/>
          <p:nvPr/>
        </p:nvCxnSpPr>
        <p:spPr>
          <a:xfrm>
            <a:off x="6357257" y="5123543"/>
            <a:ext cx="0" cy="986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9470571" y="5123543"/>
            <a:ext cx="0" cy="986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805714" y="6168574"/>
            <a:ext cx="111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FF0000"/>
                </a:solidFill>
              </a:rPr>
              <a:t>end of intro (2’)</a:t>
            </a:r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646756" y="6168573"/>
            <a:ext cx="166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FF0000"/>
                </a:solidFill>
              </a:rPr>
              <a:t>end of presentation (65’)</a:t>
            </a:r>
            <a:endParaRPr lang="en-GB" sz="1600" i="1" dirty="0">
              <a:solidFill>
                <a:srgbClr val="FF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56" y="0"/>
            <a:ext cx="798244" cy="7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8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/>
          <a:stretch/>
        </p:blipFill>
        <p:spPr>
          <a:xfrm>
            <a:off x="5100646" y="103928"/>
            <a:ext cx="7015163" cy="668578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u="sng" dirty="0" smtClean="0">
                <a:solidFill>
                  <a:srgbClr val="009242"/>
                </a:solidFill>
              </a:rPr>
              <a:t>YouTube</a:t>
            </a:r>
            <a:endParaRPr lang="fr-CH" b="1" u="sng" dirty="0">
              <a:solidFill>
                <a:srgbClr val="009242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38200" y="1825625"/>
            <a:ext cx="43281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Reactions and comments from the users. </a:t>
            </a:r>
          </a:p>
          <a:p>
            <a:r>
              <a:rPr lang="en-GB" dirty="0" smtClean="0"/>
              <a:t>Need some regular checks… 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56" y="0"/>
            <a:ext cx="798244" cy="7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04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Grand écran</PresentationFormat>
  <Paragraphs>70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Avenir Next Condensed</vt:lpstr>
      <vt:lpstr>Calibri</vt:lpstr>
      <vt:lpstr>Calibri Light</vt:lpstr>
      <vt:lpstr>Wingdings</vt:lpstr>
      <vt:lpstr>Thème Office</vt:lpstr>
      <vt:lpstr>Présentation PowerPoint</vt:lpstr>
      <vt:lpstr>Technical aspects</vt:lpstr>
      <vt:lpstr>Participants</vt:lpstr>
      <vt:lpstr>Communication, advertisement</vt:lpstr>
      <vt:lpstr>Meeting</vt:lpstr>
      <vt:lpstr>YouTube</vt:lpstr>
      <vt:lpstr>YouTube</vt:lpstr>
      <vt:lpstr>YouTube</vt:lpstr>
      <vt:lpstr>YouTube</vt:lpstr>
      <vt:lpstr>Future developments</vt:lpstr>
      <vt:lpstr>Conclusions</vt:lpstr>
    </vt:vector>
  </TitlesOfParts>
  <Company>Schweizerischer Nationalfonds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techniques</dc:title>
  <dc:creator>Leuthold Julien</dc:creator>
  <cp:lastModifiedBy>Leuthold Julien</cp:lastModifiedBy>
  <cp:revision>26</cp:revision>
  <dcterms:created xsi:type="dcterms:W3CDTF">2021-05-12T15:53:36Z</dcterms:created>
  <dcterms:modified xsi:type="dcterms:W3CDTF">2021-05-26T20:04:10Z</dcterms:modified>
</cp:coreProperties>
</file>