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78" r:id="rId3"/>
    <p:sldId id="268" r:id="rId4"/>
    <p:sldId id="279" r:id="rId5"/>
    <p:sldId id="267" r:id="rId6"/>
    <p:sldId id="280" r:id="rId7"/>
    <p:sldId id="28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1D57-395B-4E0D-BB2B-237F5C70DC64}" type="datetimeFigureOut">
              <a:rPr lang="de-CH" smtClean="0"/>
              <a:pPr/>
              <a:t>31.05.2012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56777-C7ED-4B41-8AD4-33F74849273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176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www.globe-swiss.ch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Anlass für die Präsentation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17D64C-55D9-4BC3-8EC8-A986657FF414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11" descr="Erde_GLOB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179388" y="1160160"/>
            <a:ext cx="8785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3200" cap="small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Global Learning </a:t>
            </a:r>
            <a:r>
              <a:rPr lang="de-CH" sz="3200" cap="small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CH" sz="3200" cap="small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cap="small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Observations</a:t>
            </a:r>
            <a:r>
              <a:rPr lang="de-CH" sz="3200" cap="small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3200" cap="small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3200" cap="small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CH" sz="3200" cap="small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cap="small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Benefit</a:t>
            </a:r>
            <a:r>
              <a:rPr lang="de-CH" sz="3200" cap="small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cap="small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3200" cap="small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Environment</a:t>
            </a:r>
            <a:r>
              <a:rPr lang="de-CH" sz="3200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200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CH" sz="3200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200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CH" sz="3200" cap="small" dirty="0" smtClean="0">
                <a:solidFill>
                  <a:srgbClr val="92D050"/>
                </a:solidFill>
              </a:rPr>
              <a:t>Wissenstransfer und Forschung: Wenn Experten, Schülerinnen und Laien zusammenarbeiten</a:t>
            </a:r>
            <a: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de-CH" sz="3200" cap="small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200" cap="small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32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www.globe-swiss.ch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698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www.globe-swiss.ch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Anlass der Präsentation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F5059F4F-4B41-4211-ABAD-5D5873CCFE9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712968" cy="5040560"/>
          </a:xfrm>
          <a:prstGeom prst="rect">
            <a:avLst/>
          </a:prstGeom>
        </p:spPr>
        <p:txBody>
          <a:bodyPr/>
          <a:lstStyle>
            <a:lvl1pPr marL="342900" indent="-342900" eaLnBrk="1" hangingPunct="1"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eaLnBrk="1" hangingPunct="1">
              <a:defRPr/>
            </a:pPr>
            <a:r>
              <a:rPr lang="de-CH" sz="280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656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www.globe-swiss.ch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smtClean="0"/>
              <a:t>Anlass für die Präsentation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E817D64C-55D9-4BC3-8EC8-A986657FF414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50825" y="1124744"/>
            <a:ext cx="8713788" cy="5040536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605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4248472" cy="500141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Anlass für die Präsentation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E817D64C-55D9-4BC3-8EC8-A986657FF414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www.globe-swiss.ch</a:t>
            </a:r>
            <a:endParaRPr lang="de-CH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3"/>
          </p:nvPr>
        </p:nvSpPr>
        <p:spPr>
          <a:xfrm>
            <a:off x="4644008" y="1124744"/>
            <a:ext cx="4248472" cy="500141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7266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4248472" cy="500141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 smtClean="0"/>
              <a:t>Anlass für die Präsentation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E817D64C-55D9-4BC3-8EC8-A986657FF414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www.globe-swiss.ch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716463" y="1139686"/>
            <a:ext cx="4176712" cy="498281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7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1953-06F8-4657-A7CC-9888C4C37F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8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1605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5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56" r:id="rId4"/>
    <p:sldLayoutId id="2147483653" r:id="rId5"/>
    <p:sldLayoutId id="2147483659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10.gi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9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hyperlink" Target="http://www.phaeno.ethz.ch/glob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0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hyperlink" Target="mailto:tina.ullmann@science-et-cite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10.gif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www.globe-swiss.ch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680520" cy="365125"/>
          </a:xfrm>
        </p:spPr>
        <p:txBody>
          <a:bodyPr/>
          <a:lstStyle/>
          <a:p>
            <a:r>
              <a:rPr lang="de-CH" dirty="0" smtClean="0"/>
              <a:t>Konferenz Naturforschende Gesellschaften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9F4F-4B41-4211-ABAD-5D5873CCFE91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712968" cy="3312368"/>
          </a:xfrm>
        </p:spPr>
        <p:txBody>
          <a:bodyPr/>
          <a:lstStyle/>
          <a:p>
            <a:r>
              <a:rPr lang="de-CH" sz="2800" dirty="0" smtClean="0"/>
              <a:t>Naturwissenschaftsbasierte, jahreszeitliche Beobachtung durch Schülerinnen, Schüler und Erwachsene – «</a:t>
            </a:r>
            <a:r>
              <a:rPr lang="de-CH" sz="2800" dirty="0" err="1" smtClean="0"/>
              <a:t>Citizen</a:t>
            </a:r>
            <a:r>
              <a:rPr lang="de-CH" sz="2800" dirty="0" smtClean="0"/>
              <a:t> Science»</a:t>
            </a:r>
          </a:p>
          <a:p>
            <a:r>
              <a:rPr lang="de-CH" sz="2800" dirty="0" smtClean="0"/>
              <a:t>Initiiert durch Schulbildungsprogramm GLOBE Schweiz – seit April 2012 online</a:t>
            </a:r>
          </a:p>
          <a:p>
            <a:r>
              <a:rPr lang="de-CH" sz="2800" dirty="0" smtClean="0"/>
              <a:t>Zusammenarbeit mit ETHZ, MeteoSchweiz, Geografisches Institut Uni Bern, Science et </a:t>
            </a:r>
            <a:r>
              <a:rPr lang="de-CH" sz="2800" dirty="0" err="1" smtClean="0"/>
              <a:t>Cité</a:t>
            </a:r>
            <a:endParaRPr lang="de-CH" sz="28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51520" y="1124744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Arial" pitchFamily="34" charset="0"/>
                <a:cs typeface="Arial" pitchFamily="34" charset="0"/>
              </a:rPr>
              <a:t>PhaenoNet</a:t>
            </a:r>
            <a:endParaRPr lang="de-CH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30" y="116632"/>
            <a:ext cx="2407125" cy="6086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002994"/>
            <a:ext cx="1440160" cy="1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182" y="5002994"/>
            <a:ext cx="1645898" cy="123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382" y="5002994"/>
            <a:ext cx="1645898" cy="123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851" y="5003196"/>
            <a:ext cx="1645629" cy="12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982" y="5002994"/>
            <a:ext cx="1645898" cy="123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science-et-cite.ch/images/stories/logo/sc_rgb_pos_d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904" y="208574"/>
            <a:ext cx="1662055" cy="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948264" y="44624"/>
            <a:ext cx="2195736" cy="914618"/>
            <a:chOff x="6948264" y="44624"/>
            <a:chExt cx="2195736" cy="914618"/>
          </a:xfrm>
        </p:grpSpPr>
        <p:pic>
          <p:nvPicPr>
            <p:cNvPr id="16" name="Picture 2" descr="http://www.meteoschweiz.admin.ch/images/logoBund.gif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8248" r="11512" b="30795"/>
            <a:stretch/>
          </p:blipFill>
          <p:spPr bwMode="auto">
            <a:xfrm>
              <a:off x="6948264" y="44624"/>
              <a:ext cx="219573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7308011" y="620688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Bundesamt für Klimatologie und </a:t>
              </a:r>
            </a:p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Meteorologie MeteoSchweiz</a:t>
              </a:r>
              <a:endParaRPr lang="de-CH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3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www.globe-swiss.ch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680520" cy="365125"/>
          </a:xfrm>
        </p:spPr>
        <p:txBody>
          <a:bodyPr/>
          <a:lstStyle/>
          <a:p>
            <a:r>
              <a:rPr lang="de-CH" dirty="0" smtClean="0"/>
              <a:t>Konferenz Naturforschende Gesellschaften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9F4F-4B41-4211-ABAD-5D5873CCFE91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712968" cy="3312368"/>
          </a:xfrm>
        </p:spPr>
        <p:txBody>
          <a:bodyPr/>
          <a:lstStyle/>
          <a:p>
            <a:r>
              <a:rPr lang="de-CH" sz="2800" dirty="0" smtClean="0"/>
              <a:t>Sensibilisierung von Schülerinnen</a:t>
            </a:r>
            <a:r>
              <a:rPr lang="de-CH" sz="2800" dirty="0" smtClean="0"/>
              <a:t>, </a:t>
            </a:r>
            <a:r>
              <a:rPr lang="de-CH" sz="2800" dirty="0" smtClean="0"/>
              <a:t>Schülern </a:t>
            </a:r>
            <a:r>
              <a:rPr lang="de-CH" sz="2800" dirty="0" smtClean="0"/>
              <a:t>und </a:t>
            </a:r>
            <a:r>
              <a:rPr lang="de-CH" sz="2800" dirty="0" smtClean="0"/>
              <a:t>Erwachsenen für jahreszeitliche Phänomene – sind Teil eines naturwissenschaftlichen </a:t>
            </a:r>
            <a:r>
              <a:rPr lang="de-CH" sz="2800" dirty="0" smtClean="0"/>
              <a:t>Netzwerks</a:t>
            </a:r>
          </a:p>
          <a:p>
            <a:r>
              <a:rPr lang="de-CH" sz="2800" dirty="0" smtClean="0"/>
              <a:t>Generierung von grossen Datensätzen </a:t>
            </a:r>
            <a:endParaRPr lang="de-CH" sz="2800" dirty="0" smtClean="0"/>
          </a:p>
          <a:p>
            <a:r>
              <a:rPr lang="de-CH" sz="2800" dirty="0" smtClean="0"/>
              <a:t>Daten </a:t>
            </a:r>
            <a:r>
              <a:rPr lang="de-CH" sz="2800" dirty="0" smtClean="0"/>
              <a:t>für Abstützung der Pollenprognosen (MeteoSchweiz) und der Auswirkungen des Klimawandels auf Pflanzen (ETHZ)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124744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Arial" pitchFamily="34" charset="0"/>
                <a:cs typeface="Arial" pitchFamily="34" charset="0"/>
              </a:rPr>
              <a:t>Ziele</a:t>
            </a:r>
            <a:endParaRPr lang="de-CH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30" y="116632"/>
            <a:ext cx="2407125" cy="608698"/>
          </a:xfrm>
          <a:prstGeom prst="rect">
            <a:avLst/>
          </a:prstGeom>
        </p:spPr>
      </p:pic>
      <p:pic>
        <p:nvPicPr>
          <p:cNvPr id="17" name="Picture 2" descr="http://www.science-et-cite.ch/images/stories/logo/sc_rgb_pos_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904" y="208574"/>
            <a:ext cx="1662055" cy="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003196"/>
            <a:ext cx="1588031" cy="12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02993"/>
            <a:ext cx="1645897" cy="1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002992"/>
            <a:ext cx="1859867" cy="12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.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5003196"/>
            <a:ext cx="1442463" cy="12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1" y="5003197"/>
            <a:ext cx="1649741" cy="12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6948264" y="44624"/>
            <a:ext cx="2195736" cy="914618"/>
            <a:chOff x="6948264" y="44624"/>
            <a:chExt cx="2195736" cy="914618"/>
          </a:xfrm>
        </p:grpSpPr>
        <p:pic>
          <p:nvPicPr>
            <p:cNvPr id="19" name="Picture 2" descr="http://www.meteoschweiz.admin.ch/images/logoBund.gif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8248" r="11512" b="30795"/>
            <a:stretch/>
          </p:blipFill>
          <p:spPr bwMode="auto">
            <a:xfrm>
              <a:off x="6948264" y="44624"/>
              <a:ext cx="219573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7308011" y="620688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Bundesamt für Klimatologie und </a:t>
              </a:r>
            </a:p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Meteorologie MeteoSchweiz</a:t>
              </a:r>
              <a:endParaRPr lang="de-CH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5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1605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86" y="980728"/>
            <a:ext cx="7683980" cy="5328592"/>
          </a:xfrm>
          <a:prstGeom prst="rect">
            <a:avLst/>
          </a:prstGeom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/>
          <a:p>
            <a:r>
              <a:rPr lang="de-DE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www.globe-swiss.ch</a:t>
            </a:r>
            <a:endParaRPr lang="de-CH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680520" cy="365125"/>
          </a:xfrm>
        </p:spPr>
        <p:txBody>
          <a:bodyPr/>
          <a:lstStyle/>
          <a:p>
            <a:pPr algn="ctr"/>
            <a:r>
              <a:rPr lang="de-CH" sz="1400" dirty="0">
                <a:latin typeface="Arial" pitchFamily="34" charset="0"/>
                <a:cs typeface="Arial" pitchFamily="34" charset="0"/>
              </a:rPr>
              <a:t>Konferenz Naturforschende Gesellschaften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/>
            <a:fld id="{F5059F4F-4B41-4211-ABAD-5D5873CCFE91}" type="slidenum">
              <a:rPr lang="de-CH" sz="1400" smtClean="0"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de-CH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30" y="116632"/>
            <a:ext cx="2407125" cy="608698"/>
          </a:xfrm>
          <a:prstGeom prst="rect">
            <a:avLst/>
          </a:prstGeom>
        </p:spPr>
      </p:pic>
      <p:pic>
        <p:nvPicPr>
          <p:cNvPr id="12" name="Picture 2" descr="http://www.science-et-cite.ch/images/stories/logo/sc_rgb_pos_d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904" y="208574"/>
            <a:ext cx="1662055" cy="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6948264" y="44624"/>
            <a:ext cx="2195736" cy="914618"/>
            <a:chOff x="6948264" y="44624"/>
            <a:chExt cx="2195736" cy="914618"/>
          </a:xfrm>
        </p:grpSpPr>
        <p:pic>
          <p:nvPicPr>
            <p:cNvPr id="14" name="Picture 2" descr="http://www.meteoschweiz.admin.ch/images/logoBund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8248" r="11512" b="30795"/>
            <a:stretch/>
          </p:blipFill>
          <p:spPr bwMode="auto">
            <a:xfrm>
              <a:off x="6948264" y="44624"/>
              <a:ext cx="219573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7308011" y="620688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Bundesamt für Klimatologie und </a:t>
              </a:r>
            </a:p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Meteorologie MeteoSchweiz</a:t>
              </a:r>
              <a:endParaRPr lang="de-CH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1605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/>
          <a:p>
            <a:r>
              <a:rPr lang="de-DE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www.globe-swiss.ch</a:t>
            </a:r>
            <a:endParaRPr lang="de-CH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680520" cy="365125"/>
          </a:xfrm>
        </p:spPr>
        <p:txBody>
          <a:bodyPr/>
          <a:lstStyle/>
          <a:p>
            <a:pPr algn="ctr"/>
            <a:r>
              <a:rPr lang="de-CH" sz="1400" dirty="0">
                <a:latin typeface="Arial" pitchFamily="34" charset="0"/>
                <a:cs typeface="Arial" pitchFamily="34" charset="0"/>
              </a:rPr>
              <a:t>Konferenz Naturforschende Gesellschaften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/>
            <a:fld id="{F5059F4F-4B41-4211-ABAD-5D5873CCFE91}" type="slidenum">
              <a:rPr lang="de-CH" sz="1400" smtClean="0"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de-CH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30" y="116632"/>
            <a:ext cx="2407125" cy="608698"/>
          </a:xfrm>
          <a:prstGeom prst="rect">
            <a:avLst/>
          </a:prstGeom>
        </p:spPr>
      </p:pic>
      <p:pic>
        <p:nvPicPr>
          <p:cNvPr id="12" name="Picture 2" descr="http://www.science-et-cite.ch/images/stories/logo/sc_rgb_pos_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904" y="208574"/>
            <a:ext cx="1662055" cy="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34" y="1484784"/>
            <a:ext cx="163217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.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734" y="1484784"/>
            <a:ext cx="163217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.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930" y="1484784"/>
            <a:ext cx="91810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050" y="1484784"/>
            <a:ext cx="91810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4.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170" y="1484784"/>
            <a:ext cx="91810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6.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210" y="1484784"/>
            <a:ext cx="16362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haltsplatzhalter 4"/>
          <p:cNvSpPr>
            <a:spLocks noGrp="1"/>
          </p:cNvSpPr>
          <p:nvPr>
            <p:ph sz="half" idx="4294967295"/>
          </p:nvPr>
        </p:nvSpPr>
        <p:spPr>
          <a:xfrm>
            <a:off x="251520" y="2780928"/>
            <a:ext cx="8712968" cy="3312368"/>
          </a:xfrm>
          <a:prstGeom prst="rect">
            <a:avLst/>
          </a:prstGeom>
        </p:spPr>
        <p:txBody>
          <a:bodyPr/>
          <a:lstStyle/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Beobachtete Arten (zurzeit): Hasel, Buche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, Flieder, Bergahorn, Schwarzdorn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, Buschwindröschen</a:t>
            </a:r>
          </a:p>
          <a:p>
            <a:r>
              <a:rPr lang="de-CH" sz="2800" dirty="0" err="1" smtClean="0">
                <a:latin typeface="Arial" pitchFamily="34" charset="0"/>
                <a:cs typeface="Arial" pitchFamily="34" charset="0"/>
              </a:rPr>
              <a:t>Phänophasen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: Blüte, Knospung, Blattentwicklung, Blattverfärbung, </a:t>
            </a:r>
            <a:r>
              <a:rPr lang="de-CH" sz="2800" dirty="0" err="1" smtClean="0">
                <a:latin typeface="Arial" pitchFamily="34" charset="0"/>
                <a:cs typeface="Arial" pitchFamily="34" charset="0"/>
              </a:rPr>
              <a:t>Fruchtung</a:t>
            </a:r>
            <a:endParaRPr lang="de-CH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Ausbau: weitere Pflanzenarten, Tierarten und unbelebte Natur (Eis, Gletscher, Wetter…)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6948264" y="44624"/>
            <a:ext cx="2195736" cy="914618"/>
            <a:chOff x="6948264" y="44624"/>
            <a:chExt cx="2195736" cy="914618"/>
          </a:xfrm>
        </p:grpSpPr>
        <p:pic>
          <p:nvPicPr>
            <p:cNvPr id="18" name="Picture 2" descr="http://www.meteoschweiz.admin.ch/images/logoBund.gif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8248" r="11512" b="30795"/>
            <a:stretch/>
          </p:blipFill>
          <p:spPr bwMode="auto">
            <a:xfrm>
              <a:off x="6948264" y="44624"/>
              <a:ext cx="219573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7308011" y="620688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Bundesamt für Klimatologie und </a:t>
              </a:r>
            </a:p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Meteorologie MeteoSchweiz</a:t>
              </a:r>
              <a:endParaRPr lang="de-CH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1605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46060"/>
            <a:ext cx="8713092" cy="379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141924" y="5373216"/>
            <a:ext cx="548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hlinkClick r:id="rId4"/>
              </a:rPr>
              <a:t>http://</a:t>
            </a:r>
            <a:r>
              <a:rPr lang="de-CH" sz="2800" dirty="0" smtClean="0">
                <a:hlinkClick r:id="rId4"/>
              </a:rPr>
              <a:t>www.phaeno.ethz.ch/globe</a:t>
            </a:r>
            <a:r>
              <a:rPr lang="de-CH" sz="2800" dirty="0">
                <a:hlinkClick r:id="rId4"/>
              </a:rPr>
              <a:t>/</a:t>
            </a:r>
            <a:endParaRPr lang="de-CH" sz="2800" dirty="0"/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/>
          <a:p>
            <a:r>
              <a:rPr lang="de-DE" sz="1400" b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www.globe-swiss.ch</a:t>
            </a:r>
            <a:endParaRPr lang="de-CH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65928" y="6356350"/>
            <a:ext cx="3894304" cy="365125"/>
          </a:xfrm>
        </p:spPr>
        <p:txBody>
          <a:bodyPr/>
          <a:lstStyle/>
          <a:p>
            <a:pPr algn="ctr"/>
            <a:r>
              <a:rPr lang="de-CH" sz="1400" dirty="0">
                <a:latin typeface="Arial" pitchFamily="34" charset="0"/>
                <a:cs typeface="Arial" pitchFamily="34" charset="0"/>
              </a:rPr>
              <a:t>Konferenz Naturforschende Gesellschaften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/>
            <a:fld id="{F5059F4F-4B41-4211-ABAD-5D5873CCFE91}" type="slidenum">
              <a:rPr lang="de-CH" sz="1400" smtClean="0"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de-CH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30" y="116632"/>
            <a:ext cx="2407125" cy="608698"/>
          </a:xfrm>
          <a:prstGeom prst="rect">
            <a:avLst/>
          </a:prstGeom>
        </p:spPr>
      </p:pic>
      <p:pic>
        <p:nvPicPr>
          <p:cNvPr id="19" name="Picture 2" descr="http://www.science-et-cite.ch/images/stories/logo/sc_rgb_pos_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904" y="208574"/>
            <a:ext cx="1662055" cy="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948264" y="44624"/>
            <a:ext cx="2195736" cy="914618"/>
            <a:chOff x="6948264" y="44624"/>
            <a:chExt cx="2195736" cy="914618"/>
          </a:xfrm>
        </p:grpSpPr>
        <p:pic>
          <p:nvPicPr>
            <p:cNvPr id="15" name="Picture 2" descr="http://www.meteoschweiz.admin.ch/images/logoBund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8248" r="11512" b="30795"/>
            <a:stretch/>
          </p:blipFill>
          <p:spPr bwMode="auto">
            <a:xfrm>
              <a:off x="6948264" y="44624"/>
              <a:ext cx="219573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7308011" y="620688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Bundesamt für Klimatologie und </a:t>
              </a:r>
            </a:p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Meteorologie MeteoSchweiz</a:t>
              </a:r>
              <a:endParaRPr lang="de-CH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4168080" cy="4525963"/>
          </a:xfrm>
        </p:spPr>
        <p:txBody>
          <a:bodyPr/>
          <a:lstStyle/>
          <a:p>
            <a:pPr>
              <a:buNone/>
            </a:pPr>
            <a:r>
              <a:rPr lang="de-CH" sz="2200" b="1" dirty="0" smtClean="0"/>
              <a:t>Angebot 1</a:t>
            </a:r>
          </a:p>
          <a:p>
            <a:r>
              <a:rPr lang="de-CH" sz="2200" dirty="0" smtClean="0"/>
              <a:t>Praktische Weiterbildung vor Ort mit einem </a:t>
            </a:r>
            <a:r>
              <a:rPr lang="de-CH" sz="2200" dirty="0" err="1" smtClean="0"/>
              <a:t>Phänologen</a:t>
            </a:r>
            <a:r>
              <a:rPr lang="de-CH" sz="2200" dirty="0" smtClean="0"/>
              <a:t> zu den im PhaenoNet erfassten Pflanzen</a:t>
            </a:r>
          </a:p>
          <a:p>
            <a:r>
              <a:rPr lang="de-CH" sz="2200" dirty="0" smtClean="0"/>
              <a:t>Einführung in die Anwendung von PhaenoNet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3920" y="6356350"/>
            <a:ext cx="3678280" cy="365125"/>
          </a:xfrm>
        </p:spPr>
        <p:txBody>
          <a:bodyPr/>
          <a:lstStyle/>
          <a:p>
            <a:r>
              <a:rPr lang="de-CH" dirty="0" smtClean="0"/>
              <a:t>Konferenz Naturforschende Gesellschaften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www.globe-swiss.ch</a:t>
            </a:r>
            <a:endParaRPr lang="de-CH" dirty="0"/>
          </a:p>
        </p:txBody>
      </p:sp>
      <p:sp>
        <p:nvSpPr>
          <p:cNvPr id="25" name="Inhaltsplatzhalter 24"/>
          <p:cNvSpPr>
            <a:spLocks noGrp="1"/>
          </p:cNvSpPr>
          <p:nvPr>
            <p:ph sz="half" idx="13"/>
          </p:nvPr>
        </p:nvSpPr>
        <p:spPr>
          <a:xfrm>
            <a:off x="4644008" y="1600200"/>
            <a:ext cx="4271392" cy="4525963"/>
          </a:xfrm>
        </p:spPr>
        <p:txBody>
          <a:bodyPr/>
          <a:lstStyle/>
          <a:p>
            <a:pPr>
              <a:buNone/>
            </a:pPr>
            <a:r>
              <a:rPr lang="de-DE" sz="2200" b="1" dirty="0" smtClean="0"/>
              <a:t>Angebot 2</a:t>
            </a:r>
          </a:p>
          <a:p>
            <a:r>
              <a:rPr lang="de-DE" sz="2200" dirty="0" smtClean="0"/>
              <a:t>Beobachtertag am 22. September 2012 im phänologischen Garten von MeteoSchweiz in Payerne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8600" y="838200"/>
            <a:ext cx="3057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Arial" pitchFamily="34" charset="0"/>
                <a:cs typeface="Arial" pitchFamily="34" charset="0"/>
              </a:rPr>
              <a:t>Beobachtertag</a:t>
            </a:r>
            <a:endParaRPr lang="de-CH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30" y="116632"/>
            <a:ext cx="2407125" cy="608698"/>
          </a:xfrm>
          <a:prstGeom prst="rect">
            <a:avLst/>
          </a:prstGeom>
        </p:spPr>
      </p:pic>
      <p:pic>
        <p:nvPicPr>
          <p:cNvPr id="17" name="Picture 2" descr="http://www.science-et-cite.ch/images/stories/logo/sc_rgb_pos_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904" y="208574"/>
            <a:ext cx="1662055" cy="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atumsplatzhalter 1"/>
          <p:cNvSpPr txBox="1">
            <a:spLocks/>
          </p:cNvSpPr>
          <p:nvPr/>
        </p:nvSpPr>
        <p:spPr>
          <a:xfrm>
            <a:off x="6686872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www.science-et-cite.ch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4.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737813" cy="11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.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014159"/>
            <a:ext cx="1794614" cy="11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5.1.jpg"/>
          <p:cNvSpPr>
            <a:spLocks noChangeAspect="1" noChangeArrowheads="1"/>
          </p:cNvSpPr>
          <p:nvPr/>
        </p:nvSpPr>
        <p:spPr bwMode="auto">
          <a:xfrm>
            <a:off x="155575" y="-1371600"/>
            <a:ext cx="3819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" name="AutoShape 8" descr="5.1.jpg"/>
          <p:cNvSpPr>
            <a:spLocks noChangeAspect="1" noChangeArrowheads="1"/>
          </p:cNvSpPr>
          <p:nvPr/>
        </p:nvSpPr>
        <p:spPr bwMode="auto">
          <a:xfrm>
            <a:off x="307975" y="-1219200"/>
            <a:ext cx="3819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34" name="Picture 10" descr="5.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5012127"/>
            <a:ext cx="1560378" cy="11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8.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014159"/>
            <a:ext cx="1550107" cy="11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0.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014159"/>
            <a:ext cx="1553779" cy="11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meteoschweiz.admin.ch/images/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6948264" y="44624"/>
            <a:ext cx="2195736" cy="914618"/>
            <a:chOff x="6948264" y="44624"/>
            <a:chExt cx="2195736" cy="914618"/>
          </a:xfrm>
        </p:grpSpPr>
        <p:pic>
          <p:nvPicPr>
            <p:cNvPr id="4" name="Picture 2" descr="http://www.meteoschweiz.admin.ch/images/logoBund.gif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8248" r="11512" b="30795"/>
            <a:stretch/>
          </p:blipFill>
          <p:spPr bwMode="auto">
            <a:xfrm>
              <a:off x="6948264" y="44624"/>
              <a:ext cx="219573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7308011" y="620688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Bundesamt für Klimatologie und </a:t>
              </a:r>
            </a:p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Meteorologie MeteoSchweiz</a:t>
              </a:r>
              <a:endParaRPr lang="de-CH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5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www.globe-swiss.ch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680520" cy="365125"/>
          </a:xfrm>
        </p:spPr>
        <p:txBody>
          <a:bodyPr/>
          <a:lstStyle/>
          <a:p>
            <a:r>
              <a:rPr lang="de-CH" dirty="0" smtClean="0"/>
              <a:t>Konferenz Naturforschende Gesellschaften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712968" cy="3312368"/>
          </a:xfrm>
        </p:spPr>
        <p:txBody>
          <a:bodyPr/>
          <a:lstStyle/>
          <a:p>
            <a:r>
              <a:rPr lang="de-CH" sz="2800" dirty="0" smtClean="0"/>
              <a:t>für alle Mitglieder der </a:t>
            </a:r>
            <a:r>
              <a:rPr lang="de-CH" sz="2800" dirty="0" err="1" smtClean="0"/>
              <a:t>scnat</a:t>
            </a:r>
            <a:r>
              <a:rPr lang="de-CH" sz="2800" dirty="0" smtClean="0"/>
              <a:t> Plattform Naturwissenschaften und Region</a:t>
            </a:r>
          </a:p>
          <a:p>
            <a:r>
              <a:rPr lang="de-CH" sz="2800" dirty="0" smtClean="0"/>
              <a:t>kostenlos</a:t>
            </a:r>
          </a:p>
          <a:p>
            <a:r>
              <a:rPr lang="de-CH" sz="2800" dirty="0" smtClean="0"/>
              <a:t>Anmeldung und weitere Infos bei </a:t>
            </a:r>
            <a:r>
              <a:rPr lang="de-CH" sz="2800" dirty="0" smtClean="0">
                <a:hlinkClick r:id="rId2"/>
              </a:rPr>
              <a:t>tina.ullmann@science-et-cite.ch</a:t>
            </a:r>
            <a:r>
              <a:rPr lang="de-CH" sz="2800" dirty="0" smtClean="0"/>
              <a:t>, 031 313 19 13</a:t>
            </a:r>
          </a:p>
          <a:p>
            <a:pPr>
              <a:buNone/>
            </a:pPr>
            <a:endParaRPr lang="de-CH" sz="28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51520" y="1124744"/>
            <a:ext cx="3057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Arial" pitchFamily="34" charset="0"/>
                <a:cs typeface="Arial" pitchFamily="34" charset="0"/>
              </a:rPr>
              <a:t>Beobachtertag  </a:t>
            </a:r>
            <a:endParaRPr lang="de-CH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30" y="116632"/>
            <a:ext cx="2407125" cy="608698"/>
          </a:xfrm>
          <a:prstGeom prst="rect">
            <a:avLst/>
          </a:prstGeom>
        </p:spPr>
      </p:pic>
      <p:pic>
        <p:nvPicPr>
          <p:cNvPr id="17" name="Picture 2" descr="http://www.science-et-cite.ch/images/stories/logo/sc_rgb_pos_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904" y="208574"/>
            <a:ext cx="1662055" cy="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umsplatzhalter 1"/>
          <p:cNvSpPr txBox="1">
            <a:spLocks/>
          </p:cNvSpPr>
          <p:nvPr/>
        </p:nvSpPr>
        <p:spPr>
          <a:xfrm>
            <a:off x="6660232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www.science-et-cite.ch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2" y="4918348"/>
            <a:ext cx="131798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918347"/>
            <a:ext cx="915233" cy="12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91834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91834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918056"/>
            <a:ext cx="2016224" cy="122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918348"/>
            <a:ext cx="14281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6948264" y="44624"/>
            <a:ext cx="2195736" cy="914618"/>
            <a:chOff x="6948264" y="44624"/>
            <a:chExt cx="2195736" cy="914618"/>
          </a:xfrm>
        </p:grpSpPr>
        <p:pic>
          <p:nvPicPr>
            <p:cNvPr id="19" name="Picture 2" descr="http://www.meteoschweiz.admin.ch/images/logoBund.gif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8248" r="11512" b="30795"/>
            <a:stretch/>
          </p:blipFill>
          <p:spPr bwMode="auto">
            <a:xfrm>
              <a:off x="6948264" y="44624"/>
              <a:ext cx="219573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7308011" y="620688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Bundesamt für Klimatologie und </a:t>
              </a:r>
            </a:p>
            <a:p>
              <a:r>
                <a:rPr lang="de-CH" sz="800" b="1" dirty="0" smtClean="0">
                  <a:latin typeface="Arial" pitchFamily="34" charset="0"/>
                  <a:cs typeface="Arial" pitchFamily="34" charset="0"/>
                </a:rPr>
                <a:t>Meteorologie MeteoSchweiz</a:t>
              </a:r>
              <a:endParaRPr lang="de-CH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5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</Words>
  <Application>Microsoft Office PowerPoint</Application>
  <PresentationFormat>Bildschirmpräsentation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Eric Wyss</dc:creator>
  <cp:lastModifiedBy>Eric Wyss</cp:lastModifiedBy>
  <cp:revision>71</cp:revision>
  <dcterms:created xsi:type="dcterms:W3CDTF">2012-05-21T09:42:07Z</dcterms:created>
  <dcterms:modified xsi:type="dcterms:W3CDTF">2012-05-31T08:26:23Z</dcterms:modified>
</cp:coreProperties>
</file>