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9" r:id="rId9"/>
    <p:sldId id="262" r:id="rId10"/>
    <p:sldId id="264" r:id="rId11"/>
    <p:sldId id="266" r:id="rId12"/>
    <p:sldId id="263" r:id="rId13"/>
    <p:sldId id="267" r:id="rId14"/>
    <p:sldId id="271" r:id="rId15"/>
    <p:sldId id="273" r:id="rId16"/>
    <p:sldId id="265" r:id="rId17"/>
  </p:sldIdLst>
  <p:sldSz cx="9144000" cy="6858000" type="screen4x3"/>
  <p:notesSz cx="7099300" cy="10234613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itchFamily="126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itchFamily="126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itchFamily="126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itchFamily="126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itchFamily="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itchFamily="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itchFamily="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itchFamily="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itchFamily="126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967"/>
    <a:srgbClr val="3365A2"/>
    <a:srgbClr val="1D3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napToObjects="1">
      <p:cViewPr>
        <p:scale>
          <a:sx n="73" d="100"/>
          <a:sy n="73" d="100"/>
        </p:scale>
        <p:origin x="67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AD1B786B-FD31-4694-B5BA-0B4FA065D218}" type="datetime1">
              <a:rPr lang="de-CH" altLang="fr-FR"/>
              <a:pPr>
                <a:defRPr/>
              </a:pPr>
              <a:t>07.06.2016</a:t>
            </a:fld>
            <a:endParaRPr lang="de-DE" altLang="fr-F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743E58B0-F6C7-40B4-B363-A94E73D64914}" type="slidenum">
              <a:rPr lang="de-DE" altLang="fr-FR"/>
              <a:pPr>
                <a:defRPr/>
              </a:pPr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109159664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067D844F-4408-4B6A-A979-D0A300DDAB19}" type="datetime1">
              <a:rPr lang="de-CH" altLang="fr-FR"/>
              <a:pPr>
                <a:defRPr/>
              </a:pPr>
              <a:t>07.06.2016</a:t>
            </a:fld>
            <a:endParaRPr lang="de-DE" altLang="fr-FR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fr-FR" noProof="0" smtClean="0"/>
              <a:t>Mastertextformat bearbeiten</a:t>
            </a:r>
          </a:p>
          <a:p>
            <a:pPr lvl="1"/>
            <a:r>
              <a:rPr lang="de-CH" altLang="fr-FR" noProof="0" smtClean="0"/>
              <a:t>Zweite Ebene</a:t>
            </a:r>
          </a:p>
          <a:p>
            <a:pPr lvl="2"/>
            <a:r>
              <a:rPr lang="de-CH" altLang="fr-FR" noProof="0" smtClean="0"/>
              <a:t>Dritte Ebene</a:t>
            </a:r>
          </a:p>
          <a:p>
            <a:pPr lvl="3"/>
            <a:r>
              <a:rPr lang="de-CH" altLang="fr-FR" noProof="0" smtClean="0"/>
              <a:t>Vierte Ebene</a:t>
            </a:r>
          </a:p>
          <a:p>
            <a:pPr lvl="4"/>
            <a:r>
              <a:rPr lang="de-CH" altLang="fr-FR" noProof="0" smtClean="0"/>
              <a:t>Fünfte Ebene</a:t>
            </a:r>
            <a:endParaRPr lang="de-DE" altLang="fr-FR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6B3A799D-3440-489F-BB41-E75F6C8FE586}" type="slidenum">
              <a:rPr lang="de-DE" altLang="fr-FR"/>
              <a:pPr>
                <a:defRPr/>
              </a:pPr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83230337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3" descr="  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162" y="714375"/>
            <a:ext cx="2525863" cy="65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2988000"/>
            <a:ext cx="7848871" cy="65489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r-FR" dirty="0" smtClean="0"/>
              <a:t>Modifiez le style du titre</a:t>
            </a:r>
            <a:endParaRPr lang="de-DE" dirty="0"/>
          </a:p>
        </p:txBody>
      </p:sp>
      <p:sp>
        <p:nvSpPr>
          <p:cNvPr id="5" name="Textplatzhalter 2"/>
          <p:cNvSpPr>
            <a:spLocks noGrp="1"/>
          </p:cNvSpPr>
          <p:nvPr>
            <p:ph idx="1"/>
          </p:nvPr>
        </p:nvSpPr>
        <p:spPr>
          <a:xfrm>
            <a:off x="721360" y="3721686"/>
            <a:ext cx="7775511" cy="240447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defRPr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7433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3" descr="  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6400800"/>
            <a:ext cx="147637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28954" y="762001"/>
            <a:ext cx="7995919" cy="548639"/>
          </a:xfrm>
          <a:prstGeom prst="rect">
            <a:avLst/>
          </a:prstGeom>
        </p:spPr>
        <p:txBody>
          <a:bodyPr vert="horz"/>
          <a:lstStyle>
            <a:lvl1pPr>
              <a:defRPr sz="3300" b="1">
                <a:solidFill>
                  <a:srgbClr val="1A3967"/>
                </a:solidFill>
              </a:defRPr>
            </a:lvl1pPr>
            <a:lvl2pPr>
              <a:defRPr sz="3300"/>
            </a:lvl2pPr>
            <a:lvl3pPr>
              <a:defRPr sz="3300"/>
            </a:lvl3pPr>
            <a:lvl4pPr>
              <a:defRPr sz="3300"/>
            </a:lvl4pPr>
            <a:lvl5pPr>
              <a:defRPr sz="33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28637" y="1310640"/>
            <a:ext cx="7996237" cy="588963"/>
          </a:xfrm>
          <a:prstGeom prst="rect">
            <a:avLst/>
          </a:prstGeom>
        </p:spPr>
        <p:txBody>
          <a:bodyPr vert="horz"/>
          <a:lstStyle>
            <a:lvl1pPr>
              <a:defRPr sz="1800" b="1" i="0">
                <a:solidFill>
                  <a:schemeClr val="accent1"/>
                </a:solidFill>
              </a:defRPr>
            </a:lvl1pPr>
            <a:lvl2pPr>
              <a:defRPr sz="1800">
                <a:solidFill>
                  <a:srgbClr val="3365A2"/>
                </a:solidFill>
              </a:defRPr>
            </a:lvl2pPr>
            <a:lvl3pPr>
              <a:defRPr sz="1800">
                <a:solidFill>
                  <a:srgbClr val="3365A2"/>
                </a:solidFill>
              </a:defRPr>
            </a:lvl3pPr>
            <a:lvl4pPr>
              <a:defRPr sz="1800">
                <a:solidFill>
                  <a:srgbClr val="3365A2"/>
                </a:solidFill>
              </a:defRPr>
            </a:lvl4pPr>
            <a:lvl5pPr>
              <a:defRPr sz="1800">
                <a:solidFill>
                  <a:srgbClr val="3365A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28638" y="1900238"/>
            <a:ext cx="7996237" cy="4052887"/>
          </a:xfrm>
          <a:prstGeom prst="rect">
            <a:avLst/>
          </a:prstGeom>
        </p:spPr>
        <p:txBody>
          <a:bodyPr vert="horz"/>
          <a:lstStyle>
            <a:lvl1pPr marL="0" indent="-360000">
              <a:lnSpc>
                <a:spcPts val="2300"/>
              </a:lnSpc>
              <a:buClr>
                <a:srgbClr val="3365A2"/>
              </a:buClr>
              <a:buFont typeface="+mj-lt"/>
              <a:buAutoNum type="arabicPeriod"/>
              <a:tabLst>
                <a:tab pos="355600" algn="l"/>
              </a:tabLst>
              <a:defRPr sz="1400">
                <a:solidFill>
                  <a:schemeClr val="tx1"/>
                </a:solidFill>
              </a:defRPr>
            </a:lvl1pPr>
            <a:lvl2pPr marL="800100" indent="-342900">
              <a:buFont typeface="+mj-lt"/>
              <a:buAutoNum type="arabicPeriod"/>
              <a:defRPr sz="1400">
                <a:solidFill>
                  <a:schemeClr val="tx1"/>
                </a:solidFill>
              </a:defRPr>
            </a:lvl2pPr>
            <a:lvl3pPr marL="1257300" indent="-342900">
              <a:buFont typeface="+mj-lt"/>
              <a:buAutoNum type="arabicPeriod"/>
              <a:defRPr sz="1400">
                <a:solidFill>
                  <a:schemeClr val="tx1"/>
                </a:solidFill>
              </a:defRPr>
            </a:lvl3pPr>
            <a:lvl4pPr marL="1714500" indent="-342900">
              <a:buFont typeface="+mj-lt"/>
              <a:buAutoNum type="arabicPeriod"/>
              <a:defRPr sz="1400">
                <a:solidFill>
                  <a:schemeClr val="tx1"/>
                </a:solidFill>
              </a:defRPr>
            </a:lvl4pPr>
            <a:lvl5pPr marL="2171700" indent="-342900">
              <a:buFont typeface="+mj-lt"/>
              <a:buAutoNum type="arabicPeriod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551613" y="179388"/>
            <a:ext cx="1943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1A39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E3EF18-456B-4CD9-A3CC-BFB25A3C7E16}" type="slidenum">
              <a:rPr lang="de-DE" altLang="fr-FR"/>
              <a:pPr>
                <a:defRPr/>
              </a:pPr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92572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3" descr="  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6400800"/>
            <a:ext cx="147637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3"/>
          <p:cNvSpPr>
            <a:spLocks noGrp="1"/>
          </p:cNvSpPr>
          <p:nvPr>
            <p:ph sz="quarter" idx="10"/>
          </p:nvPr>
        </p:nvSpPr>
        <p:spPr>
          <a:xfrm>
            <a:off x="528954" y="762001"/>
            <a:ext cx="7995919" cy="548639"/>
          </a:xfrm>
          <a:prstGeom prst="rect">
            <a:avLst/>
          </a:prstGeom>
        </p:spPr>
        <p:txBody>
          <a:bodyPr vert="horz"/>
          <a:lstStyle>
            <a:lvl1pPr>
              <a:defRPr sz="3300" b="1">
                <a:solidFill>
                  <a:srgbClr val="1A3967"/>
                </a:solidFill>
              </a:defRPr>
            </a:lvl1pPr>
            <a:lvl2pPr>
              <a:defRPr sz="3300"/>
            </a:lvl2pPr>
            <a:lvl3pPr>
              <a:defRPr sz="3300"/>
            </a:lvl3pPr>
            <a:lvl4pPr>
              <a:defRPr sz="3300"/>
            </a:lvl4pPr>
            <a:lvl5pPr>
              <a:defRPr sz="33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28637" y="1310640"/>
            <a:ext cx="3840163" cy="588963"/>
          </a:xfrm>
          <a:prstGeom prst="rect">
            <a:avLst/>
          </a:prstGeom>
        </p:spPr>
        <p:txBody>
          <a:bodyPr vert="horz"/>
          <a:lstStyle>
            <a:lvl1pPr>
              <a:defRPr sz="1800" b="1" i="0">
                <a:solidFill>
                  <a:schemeClr val="accent1"/>
                </a:solidFill>
              </a:defRPr>
            </a:lvl1pPr>
            <a:lvl2pPr>
              <a:defRPr sz="1800">
                <a:solidFill>
                  <a:srgbClr val="3365A2"/>
                </a:solidFill>
              </a:defRPr>
            </a:lvl2pPr>
            <a:lvl3pPr>
              <a:defRPr sz="1800">
                <a:solidFill>
                  <a:srgbClr val="3365A2"/>
                </a:solidFill>
              </a:defRPr>
            </a:lvl3pPr>
            <a:lvl4pPr>
              <a:defRPr sz="1800">
                <a:solidFill>
                  <a:srgbClr val="3365A2"/>
                </a:solidFill>
              </a:defRPr>
            </a:lvl4pPr>
            <a:lvl5pPr>
              <a:defRPr sz="1800">
                <a:solidFill>
                  <a:srgbClr val="3365A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684710" y="1310640"/>
            <a:ext cx="3840163" cy="588963"/>
          </a:xfrm>
          <a:prstGeom prst="rect">
            <a:avLst/>
          </a:prstGeom>
        </p:spPr>
        <p:txBody>
          <a:bodyPr vert="horz"/>
          <a:lstStyle>
            <a:lvl1pPr>
              <a:defRPr sz="1800" b="1" i="0">
                <a:solidFill>
                  <a:schemeClr val="accent1"/>
                </a:solidFill>
              </a:defRPr>
            </a:lvl1pPr>
            <a:lvl2pPr>
              <a:defRPr sz="1800">
                <a:solidFill>
                  <a:srgbClr val="3365A2"/>
                </a:solidFill>
              </a:defRPr>
            </a:lvl2pPr>
            <a:lvl3pPr>
              <a:defRPr sz="1800">
                <a:solidFill>
                  <a:srgbClr val="3365A2"/>
                </a:solidFill>
              </a:defRPr>
            </a:lvl3pPr>
            <a:lvl4pPr>
              <a:defRPr sz="1800">
                <a:solidFill>
                  <a:srgbClr val="3365A2"/>
                </a:solidFill>
              </a:defRPr>
            </a:lvl4pPr>
            <a:lvl5pPr>
              <a:defRPr sz="1800">
                <a:solidFill>
                  <a:srgbClr val="3365A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684710" y="1900239"/>
            <a:ext cx="3840165" cy="1757361"/>
          </a:xfrm>
          <a:prstGeom prst="rect">
            <a:avLst/>
          </a:prstGeom>
        </p:spPr>
        <p:txBody>
          <a:bodyPr vert="horz"/>
          <a:lstStyle>
            <a:lvl1pPr marL="180000" indent="-180000">
              <a:lnSpc>
                <a:spcPts val="2300"/>
              </a:lnSpc>
              <a:buClr>
                <a:srgbClr val="3365A2"/>
              </a:buClr>
              <a:buFont typeface="Arial"/>
              <a:buChar char="•"/>
              <a:defRPr sz="1400">
                <a:solidFill>
                  <a:schemeClr val="tx1"/>
                </a:solidFill>
              </a:defRPr>
            </a:lvl1pPr>
            <a:lvl2pPr marL="800100" indent="-342900">
              <a:buFont typeface="+mj-lt"/>
              <a:buAutoNum type="arabicPeriod"/>
              <a:defRPr sz="1400">
                <a:solidFill>
                  <a:schemeClr val="tx1"/>
                </a:solidFill>
              </a:defRPr>
            </a:lvl2pPr>
            <a:lvl3pPr marL="1257300" indent="-342900">
              <a:buFont typeface="+mj-lt"/>
              <a:buAutoNum type="arabicPeriod"/>
              <a:defRPr sz="1400">
                <a:solidFill>
                  <a:schemeClr val="tx1"/>
                </a:solidFill>
              </a:defRPr>
            </a:lvl3pPr>
            <a:lvl4pPr marL="1714500" indent="-342900">
              <a:buFont typeface="+mj-lt"/>
              <a:buAutoNum type="arabicPeriod"/>
              <a:defRPr sz="1400">
                <a:solidFill>
                  <a:schemeClr val="tx1"/>
                </a:solidFill>
              </a:defRPr>
            </a:lvl4pPr>
            <a:lvl5pPr marL="2171700" indent="-342900">
              <a:buFont typeface="+mj-lt"/>
              <a:buAutoNum type="arabicPeriod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988560" y="3738245"/>
            <a:ext cx="3536314" cy="21336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noProof="0" smtClean="0"/>
              <a:t>Cliquez sur l'icône pour ajouter une image</a:t>
            </a:r>
            <a:endParaRPr lang="de-DE" noProof="0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5"/>
          </p:nvPr>
        </p:nvSpPr>
        <p:spPr>
          <a:xfrm>
            <a:off x="528637" y="1919605"/>
            <a:ext cx="3840162" cy="2855596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noProof="0" smtClean="0"/>
              <a:t>Cliquez sur l'icône pour ajouter une image</a:t>
            </a:r>
            <a:endParaRPr lang="de-DE" noProof="0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4988560" y="5729605"/>
            <a:ext cx="3648072" cy="314642"/>
          </a:xfrm>
          <a:prstGeom prst="rect">
            <a:avLst/>
          </a:prstGeom>
        </p:spPr>
        <p:txBody>
          <a:bodyPr vert="horz" lIns="0" anchor="t"/>
          <a:lstStyle>
            <a:lvl1pPr>
              <a:spcBef>
                <a:spcPts val="0"/>
              </a:spcBef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529584" y="4790281"/>
            <a:ext cx="3840165" cy="127523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300"/>
              </a:lnSpc>
              <a:buClr>
                <a:srgbClr val="3365A2"/>
              </a:buClr>
              <a:buFontTx/>
              <a:buNone/>
              <a:defRPr sz="1400">
                <a:solidFill>
                  <a:schemeClr val="tx1"/>
                </a:solidFill>
              </a:defRPr>
            </a:lvl1pPr>
            <a:lvl2pPr marL="800100" indent="-342900">
              <a:buFont typeface="+mj-lt"/>
              <a:buAutoNum type="arabicPeriod"/>
              <a:defRPr sz="1400">
                <a:solidFill>
                  <a:schemeClr val="tx1"/>
                </a:solidFill>
              </a:defRPr>
            </a:lvl2pPr>
            <a:lvl3pPr marL="1257300" indent="-342900">
              <a:buFont typeface="+mj-lt"/>
              <a:buAutoNum type="arabicPeriod"/>
              <a:defRPr sz="1400">
                <a:solidFill>
                  <a:schemeClr val="tx1"/>
                </a:solidFill>
              </a:defRPr>
            </a:lvl3pPr>
            <a:lvl4pPr marL="1714500" indent="-342900">
              <a:buFont typeface="+mj-lt"/>
              <a:buAutoNum type="arabicPeriod"/>
              <a:defRPr sz="1400">
                <a:solidFill>
                  <a:schemeClr val="tx1"/>
                </a:solidFill>
              </a:defRPr>
            </a:lvl4pPr>
            <a:lvl5pPr marL="2171700" indent="-342900">
              <a:buFont typeface="+mj-lt"/>
              <a:buAutoNum type="arabicPeriod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6551613" y="192088"/>
            <a:ext cx="1943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lang="de-DE" altLang="fr-FR" sz="1400" b="1">
                <a:solidFill>
                  <a:srgbClr val="1A39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ABF026-E642-467B-BCED-5C43BCB0DC06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424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3" descr="  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6400800"/>
            <a:ext cx="147637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639763" y="771525"/>
            <a:ext cx="7853362" cy="530383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noProof="0" smtClean="0"/>
              <a:t>Cliquez sur l'icône pour ajouter une image</a:t>
            </a:r>
            <a:endParaRPr lang="de-DE" noProof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51613" y="220663"/>
            <a:ext cx="1943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lang="de-DE" altLang="fr-FR" sz="1400" b="1">
                <a:solidFill>
                  <a:srgbClr val="1A39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7AC263-57F8-4CA5-A305-C098809BB1A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9488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  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6400800"/>
            <a:ext cx="147637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3"/>
          <p:cNvSpPr>
            <a:spLocks noGrp="1"/>
          </p:cNvSpPr>
          <p:nvPr>
            <p:ph sz="quarter" idx="10"/>
          </p:nvPr>
        </p:nvSpPr>
        <p:spPr>
          <a:xfrm>
            <a:off x="528954" y="762001"/>
            <a:ext cx="7995919" cy="548639"/>
          </a:xfrm>
          <a:prstGeom prst="rect">
            <a:avLst/>
          </a:prstGeom>
        </p:spPr>
        <p:txBody>
          <a:bodyPr vert="horz"/>
          <a:lstStyle>
            <a:lvl1pPr>
              <a:defRPr sz="3300" b="1">
                <a:solidFill>
                  <a:srgbClr val="1A3967"/>
                </a:solidFill>
              </a:defRPr>
            </a:lvl1pPr>
            <a:lvl2pPr>
              <a:defRPr sz="3300"/>
            </a:lvl2pPr>
            <a:lvl3pPr>
              <a:defRPr sz="3300"/>
            </a:lvl3pPr>
            <a:lvl4pPr>
              <a:defRPr sz="3300"/>
            </a:lvl4pPr>
            <a:lvl5pPr>
              <a:defRPr sz="33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abellenplatzhalter 4"/>
          <p:cNvSpPr>
            <a:spLocks noGrp="1"/>
          </p:cNvSpPr>
          <p:nvPr>
            <p:ph type="tbl" sz="quarter" idx="11"/>
          </p:nvPr>
        </p:nvSpPr>
        <p:spPr>
          <a:xfrm>
            <a:off x="660400" y="1900800"/>
            <a:ext cx="7864473" cy="4144400"/>
          </a:xfrm>
          <a:prstGeom prst="rect">
            <a:avLst/>
          </a:prstGeom>
        </p:spPr>
        <p:txBody>
          <a:bodyPr vert="horz" lIns="0"/>
          <a:lstStyle/>
          <a:p>
            <a:pPr lvl="0"/>
            <a:r>
              <a:rPr lang="fr-FR" noProof="0" smtClean="0"/>
              <a:t>Cliquez sur l'icône pour ajouter un tableau</a:t>
            </a:r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1613" y="220663"/>
            <a:ext cx="1943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lang="de-DE" altLang="fr-FR" sz="1400" b="1">
                <a:solidFill>
                  <a:srgbClr val="1A39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0524D7-F2D1-4B29-9D72-1AF9D23A5F5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0016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bg>
      <p:bgPr>
        <a:solidFill>
          <a:srgbClr val="1A39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3" descr="Integralia_DE_neg_def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644775"/>
            <a:ext cx="520382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42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671682" y="6421939"/>
            <a:ext cx="946448" cy="24742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EC051D-627C-400C-9CCE-700C0EF52940}" type="datetime1">
              <a:rPr lang="de-DE" smtClean="0"/>
              <a:pPr>
                <a:defRPr/>
              </a:pPr>
              <a:t>07.06.2016</a:t>
            </a:fld>
            <a:r>
              <a:rPr lang="de-DE" smtClean="0"/>
              <a:t> </a:t>
            </a:r>
            <a:endParaRPr lang="de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74114" y="6424458"/>
            <a:ext cx="936104" cy="27078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de-CH" smtClean="0"/>
              <a:t>l Folie </a:t>
            </a:r>
            <a:fld id="{C8A3CF84-CD23-4964-AA61-01637211D489}" type="slidenum">
              <a:rPr lang="de-CH" smtClean="0"/>
              <a:pPr>
                <a:defRPr/>
              </a:pPr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9398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647700" y="538163"/>
            <a:ext cx="7848600" cy="46037"/>
          </a:xfrm>
          <a:prstGeom prst="rect">
            <a:avLst/>
          </a:prstGeom>
          <a:solidFill>
            <a:srgbClr val="1A3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>
                <a:solidFill>
                  <a:srgbClr val="1A3962"/>
                </a:solidFill>
              </a:rPr>
              <a:t> </a:t>
            </a:r>
          </a:p>
        </p:txBody>
      </p:sp>
      <p:sp>
        <p:nvSpPr>
          <p:cNvPr id="10" name="Rechteck 9"/>
          <p:cNvSpPr/>
          <p:nvPr/>
        </p:nvSpPr>
        <p:spPr>
          <a:xfrm>
            <a:off x="650875" y="6340475"/>
            <a:ext cx="7850188" cy="25400"/>
          </a:xfrm>
          <a:prstGeom prst="rect">
            <a:avLst/>
          </a:prstGeom>
          <a:solidFill>
            <a:srgbClr val="1A3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>
                <a:solidFill>
                  <a:srgbClr val="1A3962"/>
                </a:solidFill>
              </a:rPr>
              <a:t> </a:t>
            </a:r>
          </a:p>
        </p:txBody>
      </p:sp>
      <p:sp>
        <p:nvSpPr>
          <p:cNvPr id="1028" name="ZoneTexte 1"/>
          <p:cNvSpPr txBox="1">
            <a:spLocks noChangeArrowheads="1"/>
          </p:cNvSpPr>
          <p:nvPr/>
        </p:nvSpPr>
        <p:spPr bwMode="auto">
          <a:xfrm>
            <a:off x="555625" y="6389688"/>
            <a:ext cx="38036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9pPr>
          </a:lstStyle>
          <a:p>
            <a:pPr eaLnBrk="1" hangingPunct="1">
              <a:defRPr/>
            </a:pPr>
            <a:r>
              <a:rPr lang="fr-CH" altLang="fr-FR" sz="900" dirty="0" smtClean="0">
                <a:solidFill>
                  <a:srgbClr val="1A3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8.06.01.P01/OC</a:t>
            </a:r>
          </a:p>
        </p:txBody>
      </p:sp>
      <p:sp>
        <p:nvSpPr>
          <p:cNvPr id="1029" name="ZoneTexte 5"/>
          <p:cNvSpPr txBox="1">
            <a:spLocks noChangeArrowheads="1"/>
          </p:cNvSpPr>
          <p:nvPr/>
        </p:nvSpPr>
        <p:spPr bwMode="auto">
          <a:xfrm>
            <a:off x="555624" y="60980"/>
            <a:ext cx="68365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9pPr>
          </a:lstStyle>
          <a:p>
            <a:pPr eaLnBrk="1" hangingPunct="1">
              <a:defRPr/>
            </a:pPr>
            <a:r>
              <a:rPr lang="fr-CH" altLang="fr-FR" sz="1100" dirty="0" err="1" smtClean="0">
                <a:solidFill>
                  <a:srgbClr val="1A3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</a:t>
            </a:r>
            <a:r>
              <a:rPr lang="fr-CH" altLang="fr-FR" sz="1100" baseline="0" dirty="0" smtClean="0">
                <a:solidFill>
                  <a:srgbClr val="1A3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den </a:t>
            </a:r>
            <a:r>
              <a:rPr lang="fr-CH" altLang="fr-FR" sz="1100" baseline="0" dirty="0" err="1" smtClean="0">
                <a:solidFill>
                  <a:srgbClr val="1A3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Klimawandel</a:t>
            </a:r>
            <a:r>
              <a:rPr lang="fr-CH" altLang="fr-FR" sz="1100" baseline="0" dirty="0" smtClean="0">
                <a:solidFill>
                  <a:srgbClr val="1A3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der Praxis – </a:t>
            </a:r>
            <a:r>
              <a:rPr lang="fr-CH" altLang="fr-FR" sz="1100" baseline="0" dirty="0" err="1" smtClean="0">
                <a:solidFill>
                  <a:srgbClr val="1A3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Universität</a:t>
            </a:r>
            <a:r>
              <a:rPr lang="fr-CH" altLang="fr-FR" sz="1100" baseline="0" dirty="0" smtClean="0">
                <a:solidFill>
                  <a:srgbClr val="1A3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Bern – 8. Juni 2016</a:t>
            </a:r>
          </a:p>
          <a:p>
            <a:pPr eaLnBrk="1" hangingPunct="1">
              <a:defRPr/>
            </a:pPr>
            <a:r>
              <a:rPr lang="fr-CH" altLang="fr-FR" sz="1100" baseline="0" dirty="0" smtClean="0">
                <a:solidFill>
                  <a:srgbClr val="1A3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5: </a:t>
            </a:r>
            <a:r>
              <a:rPr lang="fr-CH" altLang="fr-FR" sz="1100" baseline="0" dirty="0" err="1" smtClean="0">
                <a:solidFill>
                  <a:srgbClr val="1A3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Trockenheit</a:t>
            </a:r>
            <a:r>
              <a:rPr lang="fr-CH" altLang="fr-FR" sz="1100" baseline="0" dirty="0" smtClean="0">
                <a:solidFill>
                  <a:srgbClr val="1A3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fr-CH" altLang="fr-FR" sz="1100" baseline="0" dirty="0" err="1" smtClean="0">
                <a:solidFill>
                  <a:srgbClr val="1A3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Wasserressourcenmanagement</a:t>
            </a:r>
            <a:r>
              <a:rPr lang="fr-CH" altLang="fr-FR" sz="1100" baseline="0" dirty="0" smtClean="0">
                <a:solidFill>
                  <a:srgbClr val="1A3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CH" altLang="fr-FR" sz="1100" baseline="0" dirty="0" err="1" smtClean="0">
                <a:solidFill>
                  <a:srgbClr val="1A3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Vortrag</a:t>
            </a:r>
            <a:r>
              <a:rPr lang="fr-CH" altLang="fr-FR" sz="1100" baseline="0" dirty="0" smtClean="0">
                <a:solidFill>
                  <a:srgbClr val="1A3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 O. Chaix, INTEGRALIA AG</a:t>
            </a:r>
            <a:endParaRPr lang="fr-CH" altLang="fr-FR" sz="1100" dirty="0" smtClean="0">
              <a:solidFill>
                <a:srgbClr val="1A39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" name="ZoneTexte 7"/>
          <p:cNvSpPr txBox="1">
            <a:spLocks noChangeArrowheads="1"/>
          </p:cNvSpPr>
          <p:nvPr/>
        </p:nvSpPr>
        <p:spPr bwMode="auto">
          <a:xfrm>
            <a:off x="3927475" y="6389688"/>
            <a:ext cx="117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9pPr>
          </a:lstStyle>
          <a:p>
            <a:pPr algn="ctr" eaLnBrk="1" hangingPunct="1">
              <a:defRPr/>
            </a:pPr>
            <a:r>
              <a:rPr lang="fr-CH" altLang="fr-FR" sz="1200" dirty="0" smtClean="0">
                <a:solidFill>
                  <a:srgbClr val="1A3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Juni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1A3967"/>
          </a:solidFill>
          <a:latin typeface="Arial"/>
          <a:ea typeface="Geneva" pitchFamily="126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1A3967"/>
          </a:solidFill>
          <a:latin typeface="Arial" panose="020B0604020202020204" pitchFamily="34" charset="0"/>
          <a:ea typeface="Geneva" pitchFamily="126" charset="-128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1A3967"/>
          </a:solidFill>
          <a:latin typeface="Arial" panose="020B0604020202020204" pitchFamily="34" charset="0"/>
          <a:ea typeface="Geneva" pitchFamily="126" charset="-128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1A3967"/>
          </a:solidFill>
          <a:latin typeface="Arial" panose="020B0604020202020204" pitchFamily="34" charset="0"/>
          <a:ea typeface="Geneva" pitchFamily="126" charset="-128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1A3967"/>
          </a:solidFill>
          <a:latin typeface="Arial" panose="020B0604020202020204" pitchFamily="34" charset="0"/>
          <a:ea typeface="Geneva" pitchFamily="126" charset="-128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1A3967"/>
          </a:solidFill>
          <a:latin typeface="Arial" panose="020B0604020202020204" pitchFamily="34" charset="0"/>
          <a:ea typeface="Geneva" pitchFamily="126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1A3967"/>
          </a:solidFill>
          <a:latin typeface="Arial" panose="020B0604020202020204" pitchFamily="34" charset="0"/>
          <a:ea typeface="Geneva" pitchFamily="126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1A3967"/>
          </a:solidFill>
          <a:latin typeface="Arial" panose="020B0604020202020204" pitchFamily="34" charset="0"/>
          <a:ea typeface="Geneva" pitchFamily="126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1A3967"/>
          </a:solidFill>
          <a:latin typeface="Arial" panose="020B0604020202020204" pitchFamily="34" charset="0"/>
          <a:ea typeface="Geneva" pitchFamily="126" charset="-128"/>
        </a:defRPr>
      </a:lvl9pPr>
    </p:titleStyle>
    <p:bodyStyle>
      <a:lvl1pPr algn="l" defTabSz="457200" rtl="0" eaLnBrk="1" fontAlgn="base" hangingPunct="1">
        <a:lnSpc>
          <a:spcPts val="2700"/>
        </a:lnSpc>
        <a:spcBef>
          <a:spcPct val="20000"/>
        </a:spcBef>
        <a:spcAft>
          <a:spcPct val="0"/>
        </a:spcAft>
        <a:defRPr kern="1200">
          <a:solidFill>
            <a:srgbClr val="3365A2"/>
          </a:solidFill>
          <a:latin typeface="Arial"/>
          <a:ea typeface="Geneva" pitchFamily="126" charset="-128"/>
          <a:cs typeface="Arial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defRPr sz="2800" kern="1200">
          <a:solidFill>
            <a:srgbClr val="1D3255"/>
          </a:solidFill>
          <a:latin typeface="+mn-lt"/>
          <a:ea typeface="Geneva" pitchFamily="126" charset="-128"/>
          <a:cs typeface="+mn-cs"/>
        </a:defRPr>
      </a:lvl2pPr>
      <a:lvl3pPr marL="914400" algn="l" defTabSz="457200" rtl="0" eaLnBrk="1" fontAlgn="base" hangingPunct="1">
        <a:spcBef>
          <a:spcPct val="20000"/>
        </a:spcBef>
        <a:spcAft>
          <a:spcPct val="0"/>
        </a:spcAft>
        <a:defRPr sz="2400" kern="1200">
          <a:solidFill>
            <a:srgbClr val="1D3255"/>
          </a:solidFill>
          <a:latin typeface="+mn-lt"/>
          <a:ea typeface="Geneva" pitchFamily="126" charset="-128"/>
          <a:cs typeface="+mn-cs"/>
        </a:defRPr>
      </a:lvl3pPr>
      <a:lvl4pPr marL="1371600"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rgbClr val="1D3255"/>
          </a:solidFill>
          <a:latin typeface="+mn-lt"/>
          <a:ea typeface="Geneva" pitchFamily="126" charset="-128"/>
          <a:cs typeface="+mn-cs"/>
        </a:defRPr>
      </a:lvl4pPr>
      <a:lvl5pPr marL="1828800"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rgbClr val="1D3255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ws.admin.ch/NSBSubscriber/message/attachments/28597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afu.admin.ch/wasser/13465/13486/16390/16393/index.html?lang=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 bwMode="auto">
          <a:xfrm>
            <a:off x="647700" y="2891631"/>
            <a:ext cx="78486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Bestimmen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fr-FR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Risikogebieten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mit </a:t>
            </a:r>
            <a:r>
              <a:rPr lang="fr-FR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Handlungsbedarf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Trockenheit</a:t>
            </a:r>
            <a:endParaRPr lang="fr-FR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 bwMode="auto">
          <a:xfrm>
            <a:off x="664105" y="4861858"/>
            <a:ext cx="7775575" cy="1897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Olivier Chaix</a:t>
            </a:r>
          </a:p>
          <a:p>
            <a:pPr eaLnBrk="1" hangingPunct="1"/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INTEGRALIA AG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684212" y="1554162"/>
            <a:ext cx="7848600" cy="6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rgbClr val="1A3967"/>
                </a:solidFill>
                <a:latin typeface="Arial"/>
                <a:ea typeface="Geneva" pitchFamily="126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A3967"/>
                </a:solidFill>
                <a:latin typeface="Arial" panose="020B0604020202020204" pitchFamily="34" charset="0"/>
                <a:ea typeface="Geneva" pitchFamily="126" charset="-128"/>
                <a:cs typeface="Arial" panose="020B0604020202020204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A3967"/>
                </a:solidFill>
                <a:latin typeface="Arial" panose="020B0604020202020204" pitchFamily="34" charset="0"/>
                <a:ea typeface="Geneva" pitchFamily="126" charset="-128"/>
                <a:cs typeface="Arial" panose="020B0604020202020204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A3967"/>
                </a:solidFill>
                <a:latin typeface="Arial" panose="020B0604020202020204" pitchFamily="34" charset="0"/>
                <a:ea typeface="Geneva" pitchFamily="126" charset="-128"/>
                <a:cs typeface="Arial" panose="020B0604020202020204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A3967"/>
                </a:solidFill>
                <a:latin typeface="Arial" panose="020B0604020202020204" pitchFamily="34" charset="0"/>
                <a:ea typeface="Geneva" pitchFamily="126" charset="-128"/>
                <a:cs typeface="Arial" panose="020B0604020202020204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A3967"/>
                </a:solidFill>
                <a:latin typeface="Arial" panose="020B0604020202020204" pitchFamily="34" charset="0"/>
                <a:ea typeface="Geneva" pitchFamily="126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A3967"/>
                </a:solidFill>
                <a:latin typeface="Arial" panose="020B0604020202020204" pitchFamily="34" charset="0"/>
                <a:ea typeface="Geneva" pitchFamily="126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A3967"/>
                </a:solidFill>
                <a:latin typeface="Arial" panose="020B0604020202020204" pitchFamily="34" charset="0"/>
                <a:ea typeface="Geneva" pitchFamily="126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A3967"/>
                </a:solidFill>
                <a:latin typeface="Arial" panose="020B0604020202020204" pitchFamily="34" charset="0"/>
                <a:ea typeface="Geneva" pitchFamily="126" charset="-128"/>
              </a:defRPr>
            </a:lvl9pPr>
          </a:lstStyle>
          <a:p>
            <a:r>
              <a:rPr lang="fr-FR" alt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Session 5 – </a:t>
            </a:r>
            <a:r>
              <a:rPr lang="fr-FR" alt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Trockenheit</a:t>
            </a:r>
            <a:r>
              <a:rPr lang="fr-FR" alt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fr-FR" alt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Wasserressourcenmanagement</a:t>
            </a:r>
            <a:endParaRPr lang="fr-FR" alt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933823"/>
            <a:ext cx="4689474" cy="137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750906" y="6027576"/>
            <a:ext cx="5032310" cy="24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551613" y="188913"/>
            <a:ext cx="1943100" cy="365125"/>
          </a:xfrm>
          <a:prstGeom prst="rect">
            <a:avLst/>
          </a:prstGeom>
        </p:spPr>
        <p:txBody>
          <a:bodyPr/>
          <a:lstStyle/>
          <a:p>
            <a:fld id="{EE4F2FE3-25E2-4DB1-8CE7-D59A485DE798}" type="slidenum">
              <a:rPr lang="de-DE" altLang="fr-FR" smtClean="0"/>
              <a:pPr/>
              <a:t>10</a:t>
            </a:fld>
            <a:endParaRPr lang="de-DE" alt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316465" y="3295966"/>
            <a:ext cx="2021222" cy="2954223"/>
            <a:chOff x="316387" y="3104931"/>
            <a:chExt cx="2021222" cy="2954223"/>
          </a:xfrm>
        </p:grpSpPr>
        <p:sp>
          <p:nvSpPr>
            <p:cNvPr id="15" name="Rectangle 14"/>
            <p:cNvSpPr/>
            <p:nvPr/>
          </p:nvSpPr>
          <p:spPr>
            <a:xfrm>
              <a:off x="599022" y="4579424"/>
              <a:ext cx="1738587" cy="7305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fr-CH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mittel</a:t>
              </a:r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00"/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00"/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9022" y="5309989"/>
              <a:ext cx="1738587" cy="749165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fr-CH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gering</a:t>
              </a:r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00"/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00"/>
              <a:r>
                <a:rPr lang="fr-CH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null</a:t>
              </a:r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6759" y="3104932"/>
              <a:ext cx="1740850" cy="73399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fr-CH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sehr</a:t>
              </a:r>
              <a:r>
                <a:rPr lang="fr-CH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hoch</a:t>
              </a:r>
              <a:endParaRPr lang="fr-CH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00"/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00"/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9022" y="3845423"/>
              <a:ext cx="1738587" cy="7240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fr-CH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hoch</a:t>
              </a:r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00"/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00"/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6200000">
              <a:off x="-1019627" y="4440945"/>
              <a:ext cx="2954222" cy="282193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fr-CH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Relevanz</a:t>
              </a:r>
              <a:r>
                <a:rPr lang="fr-CH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des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Problemfeldes</a:t>
              </a:r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338128" y="3666903"/>
            <a:ext cx="3017453" cy="7435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km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38128" y="4400546"/>
            <a:ext cx="3017453" cy="7404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km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37688" y="5144583"/>
            <a:ext cx="3017894" cy="73690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km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38128" y="2529805"/>
            <a:ext cx="3017453" cy="112637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Innerschweizer</a:t>
            </a:r>
            <a:r>
              <a:rPr lang="fr-CH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Kantone</a:t>
            </a:r>
            <a:r>
              <a:rPr lang="fr-CH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ts val="1900"/>
              </a:lnSpc>
            </a:pPr>
            <a:r>
              <a:rPr lang="fr-CH" sz="16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Kilometer</a:t>
            </a:r>
            <a:r>
              <a:rPr lang="fr-CH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beschneite</a:t>
            </a:r>
            <a:r>
              <a:rPr lang="fr-CH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Skipisten</a:t>
            </a:r>
            <a:r>
              <a:rPr lang="fr-CH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</a:t>
            </a:r>
            <a:r>
              <a:rPr lang="fr-CH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Bilanzierungsraum</a:t>
            </a:r>
            <a:r>
              <a:rPr lang="fr-CH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inkl</a:t>
            </a:r>
            <a:r>
              <a:rPr lang="fr-CH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fr-CH" sz="16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Loipen</a:t>
            </a:r>
            <a:endParaRPr lang="fr-CH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Connecteur droit 38"/>
          <p:cNvCxnSpPr>
            <a:stCxn id="31" idx="1"/>
          </p:cNvCxnSpPr>
          <p:nvPr/>
        </p:nvCxnSpPr>
        <p:spPr>
          <a:xfrm flipV="1">
            <a:off x="2338128" y="4029967"/>
            <a:ext cx="860856" cy="86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2176464" y="4743001"/>
            <a:ext cx="1184183" cy="134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2176464" y="5485235"/>
            <a:ext cx="1184183" cy="134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367999" y="3678843"/>
            <a:ext cx="3552052" cy="7435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0.5%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67999" y="4412486"/>
            <a:ext cx="3552052" cy="7404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0.1%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67558" y="5156523"/>
            <a:ext cx="3552571" cy="73690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367999" y="2541745"/>
            <a:ext cx="3552052" cy="112637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Kanton</a:t>
            </a:r>
            <a:r>
              <a:rPr lang="fr-CH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Bern:</a:t>
            </a:r>
          </a:p>
          <a:p>
            <a:pPr algn="ctr">
              <a:lnSpc>
                <a:spcPts val="1900"/>
              </a:lnSpc>
            </a:pPr>
            <a:r>
              <a:rPr lang="fr-CH" sz="16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Anteil</a:t>
            </a:r>
            <a:r>
              <a:rPr lang="fr-CH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der </a:t>
            </a:r>
            <a:r>
              <a:rPr lang="fr-CH" sz="16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beschneiten</a:t>
            </a:r>
            <a:r>
              <a:rPr lang="fr-CH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Ski-</a:t>
            </a:r>
            <a:r>
              <a:rPr lang="fr-CH" sz="16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Pisten</a:t>
            </a:r>
            <a:r>
              <a:rPr lang="fr-CH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an der </a:t>
            </a:r>
            <a:r>
              <a:rPr lang="fr-CH" sz="16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Gesamtfläche</a:t>
            </a:r>
            <a:r>
              <a:rPr lang="fr-CH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des </a:t>
            </a:r>
            <a:r>
              <a:rPr lang="fr-CH" sz="16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Bilanzierungsraums</a:t>
            </a:r>
            <a:r>
              <a:rPr lang="fr-CH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gemäss</a:t>
            </a:r>
            <a:r>
              <a:rPr lang="fr-CH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Raumplanung</a:t>
            </a:r>
            <a:endParaRPr lang="fr-CH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Connecteur droit 46"/>
          <p:cNvCxnSpPr/>
          <p:nvPr/>
        </p:nvCxnSpPr>
        <p:spPr>
          <a:xfrm>
            <a:off x="4391103" y="4029966"/>
            <a:ext cx="2202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4391103" y="4761290"/>
            <a:ext cx="2202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4391103" y="5510905"/>
            <a:ext cx="2202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257857" y="1993967"/>
            <a:ext cx="6662272" cy="588963"/>
          </a:xfrm>
        </p:spPr>
        <p:txBody>
          <a:bodyPr/>
          <a:lstStyle/>
          <a:p>
            <a:r>
              <a:rPr lang="fr-CH" dirty="0" err="1" smtClean="0"/>
              <a:t>Restwasserproblematik</a:t>
            </a:r>
            <a:r>
              <a:rPr lang="fr-CH" dirty="0" smtClean="0"/>
              <a:t> </a:t>
            </a:r>
            <a:r>
              <a:rPr lang="fr-CH" dirty="0" err="1" smtClean="0"/>
              <a:t>wegen</a:t>
            </a:r>
            <a:r>
              <a:rPr lang="fr-CH" dirty="0" smtClean="0"/>
              <a:t> Beschneiung</a:t>
            </a:r>
            <a:endParaRPr lang="fr-CH" dirty="0"/>
          </a:p>
        </p:txBody>
      </p:sp>
      <p:grpSp>
        <p:nvGrpSpPr>
          <p:cNvPr id="26" name="Groupe 25"/>
          <p:cNvGrpSpPr/>
          <p:nvPr/>
        </p:nvGrpSpPr>
        <p:grpSpPr>
          <a:xfrm>
            <a:off x="1090538" y="2078744"/>
            <a:ext cx="1034154" cy="386396"/>
            <a:chOff x="828448" y="2070681"/>
            <a:chExt cx="1034154" cy="386396"/>
          </a:xfrm>
        </p:grpSpPr>
        <p:sp>
          <p:nvSpPr>
            <p:cNvPr id="27" name="Ellipse 26"/>
            <p:cNvSpPr/>
            <p:nvPr/>
          </p:nvSpPr>
          <p:spPr>
            <a:xfrm>
              <a:off x="1535356" y="2113614"/>
              <a:ext cx="327246" cy="300530"/>
            </a:xfrm>
            <a:prstGeom prst="ellipse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fr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8448" y="2070681"/>
              <a:ext cx="573743" cy="386396"/>
            </a:xfrm>
            <a:prstGeom prst="rect">
              <a:avLst/>
            </a:prstGeom>
            <a:ln w="19050">
              <a:solidFill>
                <a:srgbClr val="385D8A"/>
              </a:solidFill>
            </a:ln>
          </p:spPr>
        </p:pic>
      </p:grpSp>
      <p:pic>
        <p:nvPicPr>
          <p:cNvPr id="29" name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64" y="2078744"/>
            <a:ext cx="581392" cy="386396"/>
          </a:xfrm>
          <a:prstGeom prst="rect">
            <a:avLst/>
          </a:prstGeom>
          <a:ln w="19050">
            <a:solidFill>
              <a:srgbClr val="4F6228"/>
            </a:solidFill>
          </a:ln>
        </p:spPr>
      </p:pic>
      <p:sp>
        <p:nvSpPr>
          <p:cNvPr id="30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99022" y="659020"/>
            <a:ext cx="6662272" cy="588963"/>
          </a:xfrm>
        </p:spPr>
        <p:txBody>
          <a:bodyPr/>
          <a:lstStyle/>
          <a:p>
            <a:r>
              <a:rPr lang="fr-CH" dirty="0" err="1" smtClean="0"/>
              <a:t>Relevanz</a:t>
            </a:r>
            <a:r>
              <a:rPr lang="fr-CH" dirty="0" smtClean="0"/>
              <a:t> – </a:t>
            </a:r>
            <a:r>
              <a:rPr lang="fr-CH" dirty="0" err="1" smtClean="0"/>
              <a:t>Beispiele</a:t>
            </a:r>
            <a:r>
              <a:rPr lang="fr-CH" dirty="0" smtClean="0"/>
              <a:t> </a:t>
            </a:r>
            <a:r>
              <a:rPr lang="fr-CH" dirty="0" err="1" smtClean="0"/>
              <a:t>einer</a:t>
            </a:r>
            <a:r>
              <a:rPr lang="fr-CH" dirty="0" smtClean="0"/>
              <a:t> </a:t>
            </a:r>
            <a:r>
              <a:rPr lang="fr-CH" dirty="0" err="1" smtClean="0"/>
              <a:t>Relevanzskala</a:t>
            </a:r>
            <a:endParaRPr lang="fr-CH" dirty="0"/>
          </a:p>
        </p:txBody>
      </p:sp>
      <p:sp>
        <p:nvSpPr>
          <p:cNvPr id="35" name="ZoneTexte 34"/>
          <p:cNvSpPr txBox="1"/>
          <p:nvPr/>
        </p:nvSpPr>
        <p:spPr>
          <a:xfrm>
            <a:off x="698982" y="1145963"/>
            <a:ext cx="822106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Wie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wichtig ist ein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bestimmtes Problemfeld für die Bewertung des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Handlungs-bedarfs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 einem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Bilanzierungsraum?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37609" y="3668117"/>
            <a:ext cx="3017971" cy="2582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7" name="Rectangle 36"/>
          <p:cNvSpPr/>
          <p:nvPr/>
        </p:nvSpPr>
        <p:spPr>
          <a:xfrm>
            <a:off x="5355140" y="2422207"/>
            <a:ext cx="3746708" cy="37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8" name="Rectangle 37"/>
          <p:cNvSpPr/>
          <p:nvPr/>
        </p:nvSpPr>
        <p:spPr>
          <a:xfrm>
            <a:off x="2337168" y="2430444"/>
            <a:ext cx="3017971" cy="2582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021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CE3EF18-456B-4CD9-A3CC-BFB25A3C7E16}" type="slidenum">
              <a:rPr lang="de-DE" altLang="fr-FR" smtClean="0"/>
              <a:pPr>
                <a:defRPr/>
              </a:pPr>
              <a:t>11</a:t>
            </a:fld>
            <a:endParaRPr lang="de-DE" alt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71" y="2981413"/>
            <a:ext cx="8335556" cy="3379680"/>
          </a:xfrm>
          <a:prstGeom prst="rect">
            <a:avLst/>
          </a:prstGeom>
        </p:spPr>
      </p:pic>
      <p:sp>
        <p:nvSpPr>
          <p:cNvPr id="9" name="Espace réservé du texte 2"/>
          <p:cNvSpPr txBox="1">
            <a:spLocks/>
          </p:cNvSpPr>
          <p:nvPr/>
        </p:nvSpPr>
        <p:spPr>
          <a:xfrm>
            <a:off x="528638" y="792709"/>
            <a:ext cx="6662272" cy="588963"/>
          </a:xfrm>
          <a:prstGeom prst="rect">
            <a:avLst/>
          </a:prstGeom>
        </p:spPr>
        <p:txBody>
          <a:bodyPr vert="horz"/>
          <a:lstStyle>
            <a:lvl1pPr algn="l" defTabSz="457200" rtl="0" eaLnBrk="1" fontAlgn="base" hangingPunct="1">
              <a:lnSpc>
                <a:spcPts val="2700"/>
              </a:lnSpc>
              <a:spcBef>
                <a:spcPct val="20000"/>
              </a:spcBef>
              <a:spcAft>
                <a:spcPct val="0"/>
              </a:spcAft>
              <a:defRPr sz="1800" b="1" i="0" kern="1200">
                <a:solidFill>
                  <a:schemeClr val="accent1"/>
                </a:solidFill>
                <a:latin typeface="Arial"/>
                <a:ea typeface="Geneva" pitchFamily="126" charset="-128"/>
                <a:cs typeface="Arial"/>
              </a:defRPr>
            </a:lvl1pPr>
            <a:lvl2pPr marL="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rgbClr val="3365A2"/>
                </a:solidFill>
                <a:latin typeface="+mn-lt"/>
                <a:ea typeface="Geneva" pitchFamily="126" charset="-128"/>
                <a:cs typeface="+mn-cs"/>
              </a:defRPr>
            </a:lvl2pPr>
            <a:lvl3pPr marL="914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rgbClr val="3365A2"/>
                </a:solidFill>
                <a:latin typeface="+mn-lt"/>
                <a:ea typeface="Geneva" pitchFamily="126" charset="-128"/>
                <a:cs typeface="+mn-cs"/>
              </a:defRPr>
            </a:lvl3pPr>
            <a:lvl4pPr marL="1371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rgbClr val="3365A2"/>
                </a:solidFill>
                <a:latin typeface="+mn-lt"/>
                <a:ea typeface="Geneva" pitchFamily="126" charset="-128"/>
                <a:cs typeface="+mn-cs"/>
              </a:defRPr>
            </a:lvl4pPr>
            <a:lvl5pPr marL="1828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rgbClr val="3365A2"/>
                </a:solidFill>
                <a:latin typeface="+mn-lt"/>
                <a:ea typeface="Geneva" pitchFamily="12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err="1" smtClean="0"/>
              <a:t>Ausprägung</a:t>
            </a:r>
            <a:r>
              <a:rPr lang="fr-CH" dirty="0" smtClean="0"/>
              <a:t> – </a:t>
            </a:r>
            <a:r>
              <a:rPr lang="fr-CH" dirty="0" err="1" smtClean="0"/>
              <a:t>Beispiele</a:t>
            </a:r>
            <a:r>
              <a:rPr lang="fr-CH" dirty="0" smtClean="0"/>
              <a:t> </a:t>
            </a:r>
            <a:r>
              <a:rPr lang="fr-CH" dirty="0" err="1" smtClean="0"/>
              <a:t>einer</a:t>
            </a:r>
            <a:r>
              <a:rPr lang="fr-CH" dirty="0" smtClean="0"/>
              <a:t> </a:t>
            </a:r>
            <a:r>
              <a:rPr lang="fr-CH" dirty="0" err="1" smtClean="0"/>
              <a:t>Ausprägungsskala</a:t>
            </a:r>
            <a:endParaRPr lang="fr-CH" dirty="0"/>
          </a:p>
        </p:txBody>
      </p:sp>
      <p:grpSp>
        <p:nvGrpSpPr>
          <p:cNvPr id="10" name="Groupe 9"/>
          <p:cNvGrpSpPr/>
          <p:nvPr/>
        </p:nvGrpSpPr>
        <p:grpSpPr>
          <a:xfrm>
            <a:off x="1081778" y="2289232"/>
            <a:ext cx="8321366" cy="377810"/>
            <a:chOff x="834823" y="1158172"/>
            <a:chExt cx="7795676" cy="377810"/>
          </a:xfrm>
        </p:grpSpPr>
        <p:sp>
          <p:nvSpPr>
            <p:cNvPr id="11" name="Ellipse 10"/>
            <p:cNvSpPr/>
            <p:nvPr/>
          </p:nvSpPr>
          <p:spPr>
            <a:xfrm>
              <a:off x="1535356" y="1196812"/>
              <a:ext cx="327246" cy="300530"/>
            </a:xfrm>
            <a:prstGeom prst="ellipse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CH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2a</a:t>
              </a:r>
              <a:endParaRPr lang="fr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1565" y="1202099"/>
              <a:ext cx="6718934" cy="289957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CH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Nicht</a:t>
              </a:r>
              <a:r>
                <a:rPr lang="fr-CH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sichergestellte</a:t>
              </a:r>
              <a:r>
                <a:rPr lang="fr-CH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Versorgungssicherheit</a:t>
              </a:r>
              <a:r>
                <a:rPr lang="fr-CH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</a:t>
              </a:r>
              <a:r>
                <a:rPr lang="fr-CH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b="1" u="sng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öffentlichen</a:t>
              </a:r>
              <a:r>
                <a:rPr lang="fr-CH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Versorgungen</a:t>
              </a:r>
              <a:r>
                <a:rPr lang="fr-CH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wegen</a:t>
              </a:r>
              <a:r>
                <a:rPr lang="fr-CH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mangelnder</a:t>
              </a:r>
              <a:r>
                <a:rPr lang="fr-CH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Vernetzung</a:t>
              </a:r>
              <a:r>
                <a:rPr lang="fr-CH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fr-CH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Wasserversorgungen</a:t>
              </a:r>
              <a:endPara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823" y="1158172"/>
              <a:ext cx="560993" cy="377810"/>
            </a:xfrm>
            <a:prstGeom prst="rect">
              <a:avLst/>
            </a:prstGeom>
            <a:ln w="19050">
              <a:solidFill>
                <a:srgbClr val="385D8A"/>
              </a:solidFill>
            </a:ln>
          </p:spPr>
        </p:pic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71" y="2284127"/>
            <a:ext cx="560993" cy="382915"/>
          </a:xfrm>
          <a:prstGeom prst="rect">
            <a:avLst/>
          </a:prstGeom>
          <a:ln w="19050">
            <a:solidFill>
              <a:srgbClr val="4F6228"/>
            </a:solidFill>
          </a:ln>
        </p:spPr>
      </p:pic>
      <p:sp>
        <p:nvSpPr>
          <p:cNvPr id="15" name="ZoneTexte 14"/>
          <p:cNvSpPr txBox="1"/>
          <p:nvPr/>
        </p:nvSpPr>
        <p:spPr>
          <a:xfrm>
            <a:off x="528638" y="1323244"/>
            <a:ext cx="836197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Wie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schlimm das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Wasserknappheitsproblem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eines bestimmten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Problemfeldes? Wie gravierend wirkt es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sich in einem bestimmten Bilanzierungsraum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aus?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8769427" y="2981413"/>
            <a:ext cx="0" cy="310587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29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28868" y="714546"/>
            <a:ext cx="7996237" cy="588963"/>
          </a:xfrm>
        </p:spPr>
        <p:txBody>
          <a:bodyPr/>
          <a:lstStyle/>
          <a:p>
            <a:r>
              <a:rPr lang="fr-CH" dirty="0" err="1" smtClean="0"/>
              <a:t>Handlungsbedarf</a:t>
            </a:r>
            <a:r>
              <a:rPr lang="fr-CH" dirty="0" smtClean="0"/>
              <a:t> – </a:t>
            </a:r>
            <a:r>
              <a:rPr lang="fr-CH" dirty="0" err="1" smtClean="0"/>
              <a:t>Bestimmung</a:t>
            </a:r>
            <a:r>
              <a:rPr lang="fr-CH" dirty="0" smtClean="0"/>
              <a:t> des </a:t>
            </a:r>
            <a:r>
              <a:rPr lang="fr-CH" dirty="0" err="1" smtClean="0"/>
              <a:t>Handlungsbedarfs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CE3EF18-456B-4CD9-A3CC-BFB25A3C7E16}" type="slidenum">
              <a:rPr lang="de-DE" altLang="fr-FR" smtClean="0"/>
              <a:pPr>
                <a:defRPr/>
              </a:pPr>
              <a:t>12</a:t>
            </a:fld>
            <a:endParaRPr lang="de-DE" altLang="fr-FR"/>
          </a:p>
        </p:txBody>
      </p:sp>
      <p:grpSp>
        <p:nvGrpSpPr>
          <p:cNvPr id="39" name="Groupe 38"/>
          <p:cNvGrpSpPr/>
          <p:nvPr/>
        </p:nvGrpSpPr>
        <p:grpSpPr>
          <a:xfrm>
            <a:off x="664442" y="2093204"/>
            <a:ext cx="7860432" cy="3967963"/>
            <a:chOff x="1403648" y="764704"/>
            <a:chExt cx="6328603" cy="2746670"/>
          </a:xfrm>
        </p:grpSpPr>
        <p:sp>
          <p:nvSpPr>
            <p:cNvPr id="6" name="Rectangle 5"/>
            <p:cNvSpPr/>
            <p:nvPr/>
          </p:nvSpPr>
          <p:spPr>
            <a:xfrm>
              <a:off x="4171924" y="1517695"/>
              <a:ext cx="3550053" cy="158086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600" dirty="0" smtClean="0">
                <a:solidFill>
                  <a:prstClr val="white"/>
                </a:solidFill>
              </a:endParaRPr>
            </a:p>
            <a:p>
              <a:pPr algn="r"/>
              <a:endParaRPr lang="fr-CH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fr-CH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14356" y="2320809"/>
              <a:ext cx="1296144" cy="39538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CH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ering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mittel</a:t>
              </a:r>
              <a:endParaRPr lang="fr-CH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14356" y="2716192"/>
              <a:ext cx="1296144" cy="405449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null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gering</a:t>
              </a:r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12669" y="1522812"/>
              <a:ext cx="1297831" cy="3972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hoch</a:t>
              </a:r>
              <a:r>
                <a:rPr lang="fr-CH" sz="1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fr-CH" sz="16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sehr</a:t>
              </a:r>
              <a:r>
                <a:rPr lang="fr-CH" sz="1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hoch</a:t>
              </a:r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14356" y="1923567"/>
              <a:ext cx="1296144" cy="39186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mittel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hoch</a:t>
              </a:r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709423" y="2217036"/>
              <a:ext cx="1598829" cy="210379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Relevanz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Problemfeld</a:t>
              </a:r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78525" y="965004"/>
              <a:ext cx="1177509" cy="417340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eringe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mittlere</a:t>
              </a:r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56034" y="973981"/>
              <a:ext cx="1176217" cy="403718"/>
            </a:xfrm>
            <a:prstGeom prst="rect">
              <a:avLst/>
            </a:prstGeom>
            <a:solidFill>
              <a:srgbClr val="92D05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eine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geringe</a:t>
              </a:r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17432" y="971691"/>
              <a:ext cx="1182761" cy="411242"/>
            </a:xfrm>
            <a:prstGeom prst="rect">
              <a:avLst/>
            </a:prstGeom>
            <a:solidFill>
              <a:srgbClr val="FF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fr-CH" sz="16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tarke</a:t>
              </a:r>
              <a:r>
                <a:rPr lang="fr-CH" sz="1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fr-CH" sz="16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sehr</a:t>
              </a:r>
              <a:r>
                <a:rPr lang="fr-CH" sz="1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starke</a:t>
              </a:r>
              <a:endParaRPr lang="fr-CH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93291" y="971102"/>
              <a:ext cx="1185234" cy="411241"/>
            </a:xfrm>
            <a:prstGeom prst="rect">
              <a:avLst/>
            </a:prstGeom>
            <a:solidFill>
              <a:srgbClr val="FFC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mittlere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starke</a:t>
              </a:r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13761" y="1524276"/>
              <a:ext cx="1186432" cy="7911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17432" y="2307404"/>
              <a:ext cx="1159775" cy="39468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93291" y="1908767"/>
              <a:ext cx="1186432" cy="39159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mittel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hoch</a:t>
              </a:r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69602" y="1523098"/>
              <a:ext cx="1186432" cy="39695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78635" y="1921242"/>
              <a:ext cx="1172291" cy="396956"/>
            </a:xfrm>
            <a:prstGeom prst="rect">
              <a:avLst/>
            </a:prstGeom>
            <a:solidFill>
              <a:srgbClr val="FFFFC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50926" y="1525643"/>
              <a:ext cx="613362" cy="396956"/>
            </a:xfrm>
            <a:prstGeom prst="rect">
              <a:avLst/>
            </a:prstGeom>
            <a:solidFill>
              <a:srgbClr val="FFFFC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(1)</a:t>
              </a:r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91551" y="2313532"/>
              <a:ext cx="1186432" cy="380523"/>
            </a:xfrm>
            <a:prstGeom prst="rect">
              <a:avLst/>
            </a:prstGeom>
            <a:solidFill>
              <a:srgbClr val="FFFFC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gering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mittel</a:t>
              </a:r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00991" y="2701608"/>
              <a:ext cx="1189908" cy="396956"/>
            </a:xfrm>
            <a:prstGeom prst="rect">
              <a:avLst/>
            </a:prstGeom>
            <a:solidFill>
              <a:srgbClr val="FFFFC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13761" y="1517695"/>
              <a:ext cx="4708216" cy="158086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60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10980" y="764704"/>
              <a:ext cx="4714819" cy="207946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Ausprägung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des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untersuchten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Problemfelds</a:t>
              </a:r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Connecteur droit 25"/>
            <p:cNvCxnSpPr/>
            <p:nvPr/>
          </p:nvCxnSpPr>
          <p:spPr>
            <a:xfrm flipH="1">
              <a:off x="4184258" y="1517695"/>
              <a:ext cx="12264" cy="1580869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H="1">
              <a:off x="6542978" y="1523097"/>
              <a:ext cx="897" cy="799128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>
              <a:endCxn id="24" idx="1"/>
            </p:cNvCxnSpPr>
            <p:nvPr/>
          </p:nvCxnSpPr>
          <p:spPr>
            <a:xfrm flipH="1" flipV="1">
              <a:off x="3013761" y="2308130"/>
              <a:ext cx="3529217" cy="7306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 flipV="1">
              <a:off x="3043705" y="2696288"/>
              <a:ext cx="2327978" cy="7834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180587" y="1527895"/>
              <a:ext cx="1193264" cy="40584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hoch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 –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sehr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hoch</a:t>
              </a:r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203233" y="2717089"/>
              <a:ext cx="1186432" cy="380523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ull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gering</a:t>
              </a:r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969577" y="1536309"/>
              <a:ext cx="1321405" cy="380523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Handlungs-bedarf</a:t>
              </a:r>
              <a:r>
                <a:rPr lang="fr-CH" sz="1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fr-CH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Connecteur droit 32"/>
            <p:cNvCxnSpPr>
              <a:stCxn id="24" idx="0"/>
            </p:cNvCxnSpPr>
            <p:nvPr/>
          </p:nvCxnSpPr>
          <p:spPr>
            <a:xfrm>
              <a:off x="5367869" y="1517695"/>
              <a:ext cx="5896" cy="1182233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H="1">
              <a:off x="4200193" y="1923567"/>
              <a:ext cx="2964095" cy="1577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7161472" y="1522811"/>
              <a:ext cx="948" cy="400756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7265681" y="1607707"/>
              <a:ext cx="339609" cy="207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(2)</a:t>
              </a:r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Connecteur droit 36"/>
            <p:cNvCxnSpPr/>
            <p:nvPr/>
          </p:nvCxnSpPr>
          <p:spPr>
            <a:xfrm flipH="1">
              <a:off x="7144142" y="1923275"/>
              <a:ext cx="586499" cy="109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1403648" y="3153311"/>
              <a:ext cx="5774236" cy="3580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8600" indent="-228600">
                <a:buFontTx/>
                <a:buAutoNum type="arabicParenBoth"/>
              </a:pP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falls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die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geringe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Ausprägung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noch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ungewiss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</a:t>
              </a:r>
              <a:r>
                <a:rPr lang="fr-CH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oder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bestätigen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bleibt</a:t>
              </a:r>
              <a:endParaRPr lang="fr-CH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buFontTx/>
                <a:buAutoNum type="arabicParenBoth"/>
              </a:pP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falls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die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Ausprägung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eindeutig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als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"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keine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bis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gering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eingestuft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kann</a:t>
              </a:r>
              <a:r>
                <a:rPr lang="fr-CH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559030" y="1224026"/>
            <a:ext cx="796607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Wie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hoch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ist der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Bedarf nach der Erarbeitung einer regionalen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Wasser-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ressourcenplanung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bzw. -Bewirtschaftung in einem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Bilanzierungsraum?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2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528955" y="762001"/>
            <a:ext cx="2129840" cy="548639"/>
          </a:xfrm>
        </p:spPr>
        <p:txBody>
          <a:bodyPr/>
          <a:lstStyle/>
          <a:p>
            <a:r>
              <a:rPr lang="fr-CH" dirty="0" err="1" smtClean="0"/>
              <a:t>Resultate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753490" y="698022"/>
            <a:ext cx="6156207" cy="588963"/>
          </a:xfrm>
        </p:spPr>
        <p:txBody>
          <a:bodyPr/>
          <a:lstStyle/>
          <a:p>
            <a:r>
              <a:rPr lang="fr-CH" dirty="0" err="1" smtClean="0"/>
              <a:t>Beispiel</a:t>
            </a:r>
            <a:r>
              <a:rPr lang="fr-CH" dirty="0" smtClean="0"/>
              <a:t> des </a:t>
            </a:r>
            <a:r>
              <a:rPr lang="fr-CH" dirty="0" err="1" smtClean="0"/>
              <a:t>Kantons</a:t>
            </a:r>
            <a:r>
              <a:rPr lang="fr-CH" dirty="0" smtClean="0"/>
              <a:t> Bern – </a:t>
            </a:r>
            <a:r>
              <a:rPr lang="fr-CH" dirty="0" err="1" smtClean="0"/>
              <a:t>Ohne</a:t>
            </a:r>
            <a:r>
              <a:rPr lang="fr-CH" dirty="0" smtClean="0"/>
              <a:t> </a:t>
            </a:r>
            <a:r>
              <a:rPr lang="fr-CH" dirty="0" err="1" smtClean="0"/>
              <a:t>Zukunftsszenarien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CE3EF18-456B-4CD9-A3CC-BFB25A3C7E16}" type="slidenum">
              <a:rPr lang="de-DE" altLang="fr-FR" smtClean="0"/>
              <a:pPr>
                <a:defRPr/>
              </a:pPr>
              <a:t>13</a:t>
            </a:fld>
            <a:endParaRPr lang="de-DE" altLang="fr-FR"/>
          </a:p>
        </p:txBody>
      </p:sp>
      <p:grpSp>
        <p:nvGrpSpPr>
          <p:cNvPr id="24" name="Groupe 23"/>
          <p:cNvGrpSpPr/>
          <p:nvPr/>
        </p:nvGrpSpPr>
        <p:grpSpPr>
          <a:xfrm>
            <a:off x="434260" y="1204880"/>
            <a:ext cx="8184992" cy="5056766"/>
            <a:chOff x="309721" y="1814512"/>
            <a:chExt cx="7621826" cy="4552894"/>
          </a:xfrm>
        </p:grpSpPr>
        <p:pic>
          <p:nvPicPr>
            <p:cNvPr id="12" name="Image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721" y="1814512"/>
              <a:ext cx="2379345" cy="218122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3" name="Image 1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5761" y="1814512"/>
              <a:ext cx="2379345" cy="218122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4" name="Image 13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721" y="4184911"/>
              <a:ext cx="2379345" cy="218122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5" name="Image 14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21" y="4186181"/>
              <a:ext cx="2379345" cy="218122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6" name="Image 15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202" y="4170736"/>
              <a:ext cx="2379345" cy="218122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7" name="Image 16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042636" y="1886267"/>
              <a:ext cx="558800" cy="409575"/>
            </a:xfrm>
            <a:prstGeom prst="rect">
              <a:avLst/>
            </a:prstGeom>
            <a:ln w="19050">
              <a:solidFill>
                <a:srgbClr val="385D8A"/>
              </a:solidFill>
            </a:ln>
          </p:spPr>
        </p:pic>
        <p:pic>
          <p:nvPicPr>
            <p:cNvPr id="18" name="Image 17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4671376" y="1882457"/>
              <a:ext cx="558800" cy="409575"/>
            </a:xfrm>
            <a:prstGeom prst="rect">
              <a:avLst/>
            </a:prstGeom>
            <a:ln w="19050">
              <a:solidFill>
                <a:srgbClr val="385D8A"/>
              </a:solidFill>
            </a:ln>
          </p:spPr>
        </p:pic>
        <p:pic>
          <p:nvPicPr>
            <p:cNvPr id="19" name="Image 18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151" y="4262381"/>
              <a:ext cx="571500" cy="419100"/>
            </a:xfrm>
            <a:prstGeom prst="rect">
              <a:avLst/>
            </a:prstGeom>
            <a:ln w="19050">
              <a:solidFill>
                <a:srgbClr val="C00000"/>
              </a:solidFill>
            </a:ln>
          </p:spPr>
        </p:pic>
        <p:pic>
          <p:nvPicPr>
            <p:cNvPr id="20" name="Image 1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7280037" y="4243126"/>
              <a:ext cx="571500" cy="413385"/>
            </a:xfrm>
            <a:prstGeom prst="rect">
              <a:avLst/>
            </a:prstGeom>
            <a:ln w="19050">
              <a:solidFill>
                <a:srgbClr val="C00000"/>
              </a:solidFill>
            </a:ln>
          </p:spPr>
        </p:pic>
        <p:pic>
          <p:nvPicPr>
            <p:cNvPr id="21" name="Image 20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2022316" y="4268168"/>
              <a:ext cx="596900" cy="438150"/>
            </a:xfrm>
            <a:prstGeom prst="rect">
              <a:avLst/>
            </a:prstGeom>
            <a:ln w="19050">
              <a:solidFill>
                <a:srgbClr val="385D8A"/>
              </a:solidFill>
            </a:ln>
          </p:spPr>
        </p:pic>
        <p:pic>
          <p:nvPicPr>
            <p:cNvPr id="22" name="Image 21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202" y="1814512"/>
              <a:ext cx="2353945" cy="215836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23" name="Image 22"/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7972" y="1885632"/>
              <a:ext cx="563880" cy="402590"/>
            </a:xfrm>
            <a:prstGeom prst="rect">
              <a:avLst/>
            </a:prstGeom>
            <a:ln w="19050">
              <a:solidFill>
                <a:srgbClr val="385D8A"/>
              </a:solidFill>
            </a:ln>
          </p:spPr>
        </p:pic>
      </p:grpSp>
      <p:sp>
        <p:nvSpPr>
          <p:cNvPr id="37" name="ZoneTexte 36"/>
          <p:cNvSpPr txBox="1"/>
          <p:nvPr/>
        </p:nvSpPr>
        <p:spPr>
          <a:xfrm rot="20486159">
            <a:off x="1518317" y="3204132"/>
            <a:ext cx="230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err="1" smtClean="0">
                <a:solidFill>
                  <a:srgbClr val="FF0000"/>
                </a:solidFill>
              </a:rPr>
              <a:t>Keine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offizielle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Karten</a:t>
            </a:r>
            <a:r>
              <a:rPr lang="fr-CH" dirty="0" smtClean="0">
                <a:solidFill>
                  <a:srgbClr val="FF0000"/>
                </a:solidFill>
              </a:rPr>
              <a:t>!</a:t>
            </a:r>
            <a:endParaRPr lang="fr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5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528956" y="669670"/>
            <a:ext cx="7995919" cy="548639"/>
          </a:xfrm>
        </p:spPr>
        <p:txBody>
          <a:bodyPr/>
          <a:lstStyle/>
          <a:p>
            <a:r>
              <a:rPr lang="fr-CH" dirty="0" err="1" smtClean="0"/>
              <a:t>Synthese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6450768" y="1240223"/>
            <a:ext cx="2144789" cy="588963"/>
          </a:xfrm>
        </p:spPr>
        <p:txBody>
          <a:bodyPr/>
          <a:lstStyle/>
          <a:p>
            <a:r>
              <a:rPr lang="fr-CH" dirty="0" smtClean="0"/>
              <a:t>«</a:t>
            </a:r>
            <a:r>
              <a:rPr lang="fr-CH" dirty="0" err="1" smtClean="0"/>
              <a:t>Worst</a:t>
            </a:r>
            <a:r>
              <a:rPr lang="fr-CH" dirty="0" smtClean="0"/>
              <a:t> case»</a:t>
            </a:r>
          </a:p>
          <a:p>
            <a:r>
              <a:rPr lang="fr-CH" dirty="0" smtClean="0"/>
              <a:t>	«Trend»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CE3EF18-456B-4CD9-A3CC-BFB25A3C7E16}" type="slidenum">
              <a:rPr lang="de-DE" altLang="fr-FR" smtClean="0"/>
              <a:pPr>
                <a:defRPr/>
              </a:pPr>
              <a:t>14</a:t>
            </a:fld>
            <a:endParaRPr lang="de-DE" altLang="fr-FR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7280"/>
            <a:ext cx="5556738" cy="52407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28" y="2698447"/>
            <a:ext cx="4030614" cy="36440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592110" y="2754632"/>
            <a:ext cx="970817" cy="803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2753490" y="698022"/>
            <a:ext cx="6156207" cy="588963"/>
          </a:xfrm>
          <a:prstGeom prst="rect">
            <a:avLst/>
          </a:prstGeom>
        </p:spPr>
        <p:txBody>
          <a:bodyPr vert="horz"/>
          <a:lstStyle>
            <a:lvl1pPr algn="l" defTabSz="457200" rtl="0" eaLnBrk="1" fontAlgn="base" hangingPunct="1">
              <a:lnSpc>
                <a:spcPts val="2700"/>
              </a:lnSpc>
              <a:spcBef>
                <a:spcPct val="20000"/>
              </a:spcBef>
              <a:spcAft>
                <a:spcPct val="0"/>
              </a:spcAft>
              <a:defRPr sz="1800" b="1" i="0" kern="1200">
                <a:solidFill>
                  <a:schemeClr val="accent1"/>
                </a:solidFill>
                <a:latin typeface="Arial"/>
                <a:ea typeface="Geneva" pitchFamily="126" charset="-128"/>
                <a:cs typeface="Arial"/>
              </a:defRPr>
            </a:lvl1pPr>
            <a:lvl2pPr marL="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rgbClr val="3365A2"/>
                </a:solidFill>
                <a:latin typeface="+mn-lt"/>
                <a:ea typeface="Geneva" pitchFamily="126" charset="-128"/>
                <a:cs typeface="+mn-cs"/>
              </a:defRPr>
            </a:lvl2pPr>
            <a:lvl3pPr marL="914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rgbClr val="3365A2"/>
                </a:solidFill>
                <a:latin typeface="+mn-lt"/>
                <a:ea typeface="Geneva" pitchFamily="126" charset="-128"/>
                <a:cs typeface="+mn-cs"/>
              </a:defRPr>
            </a:lvl3pPr>
            <a:lvl4pPr marL="1371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rgbClr val="3365A2"/>
                </a:solidFill>
                <a:latin typeface="+mn-lt"/>
                <a:ea typeface="Geneva" pitchFamily="126" charset="-128"/>
                <a:cs typeface="+mn-cs"/>
              </a:defRPr>
            </a:lvl4pPr>
            <a:lvl5pPr marL="1828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rgbClr val="3365A2"/>
                </a:solidFill>
                <a:latin typeface="+mn-lt"/>
                <a:ea typeface="Geneva" pitchFamily="12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err="1" smtClean="0"/>
              <a:t>Beispiel</a:t>
            </a:r>
            <a:r>
              <a:rPr lang="fr-CH" dirty="0" smtClean="0"/>
              <a:t> des </a:t>
            </a:r>
            <a:r>
              <a:rPr lang="fr-CH" dirty="0" err="1" smtClean="0"/>
              <a:t>Kantons</a:t>
            </a:r>
            <a:r>
              <a:rPr lang="fr-CH" dirty="0" smtClean="0"/>
              <a:t> Bern – </a:t>
            </a:r>
            <a:r>
              <a:rPr lang="fr-CH" dirty="0" err="1" smtClean="0"/>
              <a:t>Ohne</a:t>
            </a:r>
            <a:r>
              <a:rPr lang="fr-CH" dirty="0" smtClean="0"/>
              <a:t> </a:t>
            </a:r>
            <a:r>
              <a:rPr lang="fr-CH" dirty="0" err="1" smtClean="0"/>
              <a:t>Zukunftsszenarien</a:t>
            </a:r>
            <a:endParaRPr lang="fr-CH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5556738" y="1534705"/>
            <a:ext cx="870956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7482822" y="2029018"/>
            <a:ext cx="0" cy="65314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 rot="20486159">
            <a:off x="4251982" y="5382554"/>
            <a:ext cx="230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err="1" smtClean="0">
                <a:solidFill>
                  <a:srgbClr val="FF0000"/>
                </a:solidFill>
              </a:rPr>
              <a:t>Keine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offizielle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Karten</a:t>
            </a:r>
            <a:r>
              <a:rPr lang="fr-CH" dirty="0" smtClean="0">
                <a:solidFill>
                  <a:srgbClr val="FF0000"/>
                </a:solidFill>
              </a:rPr>
              <a:t>!</a:t>
            </a:r>
            <a:endParaRPr lang="fr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4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2388" y="-363071"/>
            <a:ext cx="9157447" cy="1317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4" name="ZoneTexte 84"/>
          <p:cNvSpPr txBox="1"/>
          <p:nvPr/>
        </p:nvSpPr>
        <p:spPr>
          <a:xfrm>
            <a:off x="714940" y="7184810"/>
            <a:ext cx="2292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CH"/>
            </a:defPPr>
            <a:lvl1pPr>
              <a:defRPr sz="1200"/>
            </a:lvl1pPr>
          </a:lstStyle>
          <a:p>
            <a:r>
              <a:rPr lang="fr-CH" dirty="0" smtClean="0"/>
              <a:t>Der </a:t>
            </a:r>
            <a:r>
              <a:rPr lang="fr-CH" dirty="0" err="1" smtClean="0"/>
              <a:t>Bedarf</a:t>
            </a:r>
            <a:r>
              <a:rPr lang="fr-CH" dirty="0" smtClean="0"/>
              <a:t> </a:t>
            </a:r>
            <a:r>
              <a:rPr lang="fr-CH" dirty="0" err="1" smtClean="0"/>
              <a:t>ist</a:t>
            </a:r>
            <a:r>
              <a:rPr lang="fr-CH" dirty="0" smtClean="0"/>
              <a:t> </a:t>
            </a:r>
            <a:r>
              <a:rPr lang="fr-CH" dirty="0" err="1" smtClean="0"/>
              <a:t>höher</a:t>
            </a:r>
            <a:r>
              <a:rPr lang="fr-CH" dirty="0" smtClean="0"/>
              <a:t> </a:t>
            </a:r>
            <a:r>
              <a:rPr lang="fr-CH" dirty="0" err="1" smtClean="0"/>
              <a:t>als</a:t>
            </a:r>
            <a:r>
              <a:rPr lang="fr-CH" dirty="0" smtClean="0"/>
              <a:t> </a:t>
            </a:r>
            <a:r>
              <a:rPr lang="fr-CH" dirty="0" err="1" smtClean="0"/>
              <a:t>das</a:t>
            </a:r>
            <a:r>
              <a:rPr lang="fr-CH" dirty="0" smtClean="0"/>
              <a:t> </a:t>
            </a:r>
            <a:r>
              <a:rPr lang="fr-CH" dirty="0" err="1" smtClean="0"/>
              <a:t>nachhaltig</a:t>
            </a:r>
            <a:r>
              <a:rPr lang="fr-CH" dirty="0" smtClean="0"/>
              <a:t> </a:t>
            </a:r>
            <a:r>
              <a:rPr lang="fr-CH" dirty="0" err="1" smtClean="0"/>
              <a:t>verfügbare</a:t>
            </a:r>
            <a:r>
              <a:rPr lang="fr-CH" dirty="0" smtClean="0"/>
              <a:t> </a:t>
            </a:r>
            <a:r>
              <a:rPr lang="fr-CH" dirty="0" err="1" smtClean="0"/>
              <a:t>Dargebot</a:t>
            </a:r>
            <a:r>
              <a:rPr lang="fr-CH" dirty="0" smtClean="0"/>
              <a:t> und </a:t>
            </a:r>
            <a:r>
              <a:rPr lang="fr-CH" dirty="0" err="1" smtClean="0"/>
              <a:t>als</a:t>
            </a:r>
            <a:r>
              <a:rPr lang="fr-CH" dirty="0" smtClean="0"/>
              <a:t> die </a:t>
            </a:r>
            <a:r>
              <a:rPr lang="fr-CH" dirty="0" err="1" smtClean="0"/>
              <a:t>ermittelte</a:t>
            </a:r>
            <a:r>
              <a:rPr lang="fr-CH" dirty="0" smtClean="0"/>
              <a:t> </a:t>
            </a:r>
            <a:r>
              <a:rPr lang="fr-CH" dirty="0" err="1" smtClean="0"/>
              <a:t>effektive</a:t>
            </a:r>
            <a:r>
              <a:rPr lang="fr-CH" dirty="0"/>
              <a:t> </a:t>
            </a:r>
            <a:r>
              <a:rPr lang="fr-CH" dirty="0" err="1" smtClean="0"/>
              <a:t>konzessionierte</a:t>
            </a:r>
            <a:r>
              <a:rPr lang="fr-CH" dirty="0" smtClean="0"/>
              <a:t> </a:t>
            </a:r>
            <a:r>
              <a:rPr lang="fr-CH" dirty="0" err="1" smtClean="0"/>
              <a:t>Nutzung</a:t>
            </a:r>
            <a:endParaRPr lang="fr-CH" dirty="0"/>
          </a:p>
        </p:txBody>
      </p:sp>
      <p:sp>
        <p:nvSpPr>
          <p:cNvPr id="125" name="ZoneTexte 86"/>
          <p:cNvSpPr txBox="1"/>
          <p:nvPr/>
        </p:nvSpPr>
        <p:spPr>
          <a:xfrm>
            <a:off x="6418656" y="7145027"/>
            <a:ext cx="1478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CH"/>
            </a:defPPr>
            <a:lvl1pPr>
              <a:defRPr sz="1200"/>
            </a:lvl1pPr>
          </a:lstStyle>
          <a:p>
            <a:r>
              <a:rPr lang="fr-CH" dirty="0" err="1" smtClean="0"/>
              <a:t>Heute</a:t>
            </a:r>
            <a:r>
              <a:rPr lang="fr-CH" dirty="0" smtClean="0"/>
              <a:t> in </a:t>
            </a:r>
            <a:r>
              <a:rPr lang="fr-CH" dirty="0" err="1" smtClean="0"/>
              <a:t>einem</a:t>
            </a:r>
            <a:r>
              <a:rPr lang="fr-CH" dirty="0" smtClean="0"/>
              <a:t> </a:t>
            </a:r>
            <a:r>
              <a:rPr lang="fr-CH" dirty="0" err="1" smtClean="0"/>
              <a:t>Trockenjahr</a:t>
            </a:r>
            <a:r>
              <a:rPr lang="fr-CH" dirty="0" smtClean="0"/>
              <a:t> </a:t>
            </a:r>
            <a:r>
              <a:rPr lang="fr-CH" dirty="0" err="1" smtClean="0"/>
              <a:t>unbedenklich</a:t>
            </a:r>
            <a:endParaRPr lang="fr-CH" dirty="0"/>
          </a:p>
        </p:txBody>
      </p:sp>
      <p:sp>
        <p:nvSpPr>
          <p:cNvPr id="126" name="ZoneTexte 87"/>
          <p:cNvSpPr txBox="1"/>
          <p:nvPr/>
        </p:nvSpPr>
        <p:spPr>
          <a:xfrm>
            <a:off x="3547815" y="7228217"/>
            <a:ext cx="2456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CH"/>
            </a:defPPr>
            <a:lvl1pPr>
              <a:defRPr sz="1200"/>
            </a:lvl1pPr>
          </a:lstStyle>
          <a:p>
            <a:r>
              <a:rPr lang="fr-CH" dirty="0" smtClean="0"/>
              <a:t>Der </a:t>
            </a:r>
            <a:r>
              <a:rPr lang="fr-CH" dirty="0" err="1" smtClean="0"/>
              <a:t>Bedarf</a:t>
            </a:r>
            <a:r>
              <a:rPr lang="fr-CH" dirty="0" smtClean="0"/>
              <a:t> </a:t>
            </a:r>
            <a:r>
              <a:rPr lang="fr-CH" dirty="0" err="1" smtClean="0"/>
              <a:t>ist</a:t>
            </a:r>
            <a:r>
              <a:rPr lang="fr-CH" dirty="0" smtClean="0"/>
              <a:t>, </a:t>
            </a:r>
            <a:r>
              <a:rPr lang="fr-CH" dirty="0" err="1" smtClean="0"/>
              <a:t>wie</a:t>
            </a:r>
            <a:r>
              <a:rPr lang="fr-CH" dirty="0" smtClean="0"/>
              <a:t> </a:t>
            </a:r>
            <a:r>
              <a:rPr lang="fr-CH" dirty="0" err="1" smtClean="0"/>
              <a:t>bei</a:t>
            </a:r>
            <a:r>
              <a:rPr lang="fr-CH" dirty="0" smtClean="0"/>
              <a:t> der </a:t>
            </a:r>
            <a:r>
              <a:rPr lang="fr-CH" dirty="0" err="1" smtClean="0"/>
              <a:t>Beurteilung</a:t>
            </a:r>
            <a:r>
              <a:rPr lang="fr-CH" dirty="0" smtClean="0"/>
              <a:t> der </a:t>
            </a:r>
            <a:r>
              <a:rPr lang="fr-CH" dirty="0" err="1" smtClean="0"/>
              <a:t>Erschlies-sung</a:t>
            </a:r>
            <a:r>
              <a:rPr lang="fr-CH" dirty="0" smtClean="0"/>
              <a:t> </a:t>
            </a:r>
            <a:r>
              <a:rPr lang="fr-CH" dirty="0" err="1" smtClean="0"/>
              <a:t>vermutet</a:t>
            </a:r>
            <a:r>
              <a:rPr lang="fr-CH" dirty="0" smtClean="0"/>
              <a:t>, mit den </a:t>
            </a:r>
            <a:r>
              <a:rPr lang="fr-CH" dirty="0" err="1" smtClean="0"/>
              <a:t>verfügbaren</a:t>
            </a:r>
            <a:r>
              <a:rPr lang="fr-CH" dirty="0" smtClean="0"/>
              <a:t> </a:t>
            </a:r>
            <a:r>
              <a:rPr lang="fr-CH" dirty="0" err="1" smtClean="0"/>
              <a:t>Ressourcen</a:t>
            </a:r>
            <a:r>
              <a:rPr lang="fr-CH" dirty="0" smtClean="0"/>
              <a:t> </a:t>
            </a:r>
            <a:r>
              <a:rPr lang="fr-CH" dirty="0" err="1" smtClean="0"/>
              <a:t>nur</a:t>
            </a:r>
            <a:r>
              <a:rPr lang="fr-CH" dirty="0" smtClean="0"/>
              <a:t> </a:t>
            </a:r>
            <a:r>
              <a:rPr lang="fr-CH" dirty="0" err="1" smtClean="0"/>
              <a:t>knapp</a:t>
            </a:r>
            <a:r>
              <a:rPr lang="fr-CH" dirty="0" smtClean="0"/>
              <a:t> </a:t>
            </a:r>
            <a:r>
              <a:rPr lang="fr-CH" dirty="0" err="1" smtClean="0"/>
              <a:t>zu</a:t>
            </a:r>
            <a:r>
              <a:rPr lang="fr-CH" dirty="0" smtClean="0"/>
              <a:t> </a:t>
            </a:r>
            <a:r>
              <a:rPr lang="fr-CH" dirty="0" err="1" smtClean="0"/>
              <a:t>decken</a:t>
            </a:r>
            <a:r>
              <a:rPr lang="fr-CH" dirty="0" smtClean="0"/>
              <a:t>.</a:t>
            </a:r>
            <a:endParaRPr lang="fr-CH" dirty="0"/>
          </a:p>
        </p:txBody>
      </p:sp>
      <p:sp>
        <p:nvSpPr>
          <p:cNvPr id="72" name="Rectangle 71"/>
          <p:cNvSpPr/>
          <p:nvPr/>
        </p:nvSpPr>
        <p:spPr>
          <a:xfrm>
            <a:off x="1764933" y="5661187"/>
            <a:ext cx="7036163" cy="994701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758273" y="1820398"/>
            <a:ext cx="7042820" cy="718553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758272" y="2717757"/>
            <a:ext cx="7042821" cy="1054641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745683" y="3920113"/>
            <a:ext cx="7055411" cy="854619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763160" y="4916905"/>
            <a:ext cx="7037935" cy="61887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7" name="Rechteck 9"/>
          <p:cNvSpPr/>
          <p:nvPr/>
        </p:nvSpPr>
        <p:spPr>
          <a:xfrm>
            <a:off x="2824433" y="5932647"/>
            <a:ext cx="756291" cy="725833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GW 1</a:t>
            </a:r>
          </a:p>
        </p:txBody>
      </p:sp>
      <p:sp>
        <p:nvSpPr>
          <p:cNvPr id="78" name="Rechteck 9"/>
          <p:cNvSpPr/>
          <p:nvPr/>
        </p:nvSpPr>
        <p:spPr>
          <a:xfrm>
            <a:off x="2830959" y="4925264"/>
            <a:ext cx="756291" cy="606408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GW 2</a:t>
            </a:r>
          </a:p>
        </p:txBody>
      </p:sp>
      <p:sp>
        <p:nvSpPr>
          <p:cNvPr id="81" name="Rechteck 9"/>
          <p:cNvSpPr/>
          <p:nvPr/>
        </p:nvSpPr>
        <p:spPr>
          <a:xfrm>
            <a:off x="2830520" y="3917152"/>
            <a:ext cx="756291" cy="852776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GW 3</a:t>
            </a:r>
          </a:p>
        </p:txBody>
      </p:sp>
      <p:sp>
        <p:nvSpPr>
          <p:cNvPr id="86" name="Rechteck 9"/>
          <p:cNvSpPr/>
          <p:nvPr/>
        </p:nvSpPr>
        <p:spPr>
          <a:xfrm>
            <a:off x="2830959" y="1818316"/>
            <a:ext cx="756291" cy="72298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r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OF 5</a:t>
            </a:r>
          </a:p>
        </p:txBody>
      </p:sp>
      <p:sp>
        <p:nvSpPr>
          <p:cNvPr id="87" name="Rechteck 9"/>
          <p:cNvSpPr/>
          <p:nvPr/>
        </p:nvSpPr>
        <p:spPr>
          <a:xfrm>
            <a:off x="5197016" y="4481784"/>
            <a:ext cx="756291" cy="28471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tIns="36000" rIns="36000" bIns="36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Konzession für GW 3</a:t>
            </a:r>
          </a:p>
        </p:txBody>
      </p:sp>
      <p:sp>
        <p:nvSpPr>
          <p:cNvPr id="89" name="Rechteck 9"/>
          <p:cNvSpPr/>
          <p:nvPr/>
        </p:nvSpPr>
        <p:spPr>
          <a:xfrm>
            <a:off x="6113923" y="3364431"/>
            <a:ext cx="756291" cy="40442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r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Genutzte Konzession</a:t>
            </a:r>
          </a:p>
        </p:txBody>
      </p:sp>
      <p:cxnSp>
        <p:nvCxnSpPr>
          <p:cNvPr id="95" name="Connecteur droit 94"/>
          <p:cNvCxnSpPr/>
          <p:nvPr/>
        </p:nvCxnSpPr>
        <p:spPr>
          <a:xfrm flipH="1" flipV="1">
            <a:off x="1745684" y="1396872"/>
            <a:ext cx="12589" cy="526177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96" name="Rechteck 9"/>
          <p:cNvSpPr/>
          <p:nvPr/>
        </p:nvSpPr>
        <p:spPr>
          <a:xfrm>
            <a:off x="5194251" y="3092272"/>
            <a:ext cx="756291" cy="684368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r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Konzessio-nen</a:t>
            </a:r>
            <a:r>
              <a:rPr kumimoji="0" lang="de-CH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für Nutzung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OF 4</a:t>
            </a:r>
          </a:p>
        </p:txBody>
      </p:sp>
      <p:sp>
        <p:nvSpPr>
          <p:cNvPr id="111" name="ZoneTexte 110"/>
          <p:cNvSpPr txBox="1"/>
          <p:nvPr/>
        </p:nvSpPr>
        <p:spPr>
          <a:xfrm>
            <a:off x="1546863" y="1112523"/>
            <a:ext cx="1238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/>
            <a:r>
              <a:rPr lang="fr-CH" sz="12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m</a:t>
            </a:r>
            <a:r>
              <a:rPr lang="fr-CH" sz="1200" baseline="300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3</a:t>
            </a:r>
            <a:r>
              <a:rPr lang="fr-CH" sz="12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/ </a:t>
            </a:r>
            <a:r>
              <a:rPr lang="fr-CH" sz="12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Jahr</a:t>
            </a:r>
            <a:endParaRPr lang="fr-CH" sz="1200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defTabSz="914400" eaLnBrk="1" hangingPunct="1"/>
            <a:r>
              <a:rPr lang="fr-CH" sz="1200" dirty="0">
                <a:solidFill>
                  <a:prstClr val="black"/>
                </a:solidFill>
                <a:latin typeface="Verdana" pitchFamily="34" charset="0"/>
                <a:ea typeface="+mn-ea"/>
              </a:rPr>
              <a:t> </a:t>
            </a:r>
            <a:r>
              <a:rPr lang="fr-CH" sz="12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   /</a:t>
            </a:r>
            <a:r>
              <a:rPr lang="fr-CH" sz="12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Halbjahr</a:t>
            </a:r>
            <a:r>
              <a:rPr lang="fr-CH" sz="12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      </a:t>
            </a:r>
          </a:p>
          <a:p>
            <a:pPr defTabSz="914400" eaLnBrk="1" hangingPunct="1"/>
            <a:r>
              <a:rPr lang="fr-CH" sz="12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    /</a:t>
            </a:r>
            <a:r>
              <a:rPr lang="fr-CH" sz="12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Monat</a:t>
            </a:r>
            <a:endParaRPr lang="fr-CH" sz="1200" baseline="30000" dirty="0" smtClean="0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cxnSp>
        <p:nvCxnSpPr>
          <p:cNvPr id="112" name="Connecteur droit 111"/>
          <p:cNvCxnSpPr/>
          <p:nvPr/>
        </p:nvCxnSpPr>
        <p:spPr>
          <a:xfrm flipV="1">
            <a:off x="1758273" y="6655868"/>
            <a:ext cx="7387088" cy="277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113" name="Connecteur droit 112"/>
          <p:cNvCxnSpPr/>
          <p:nvPr/>
        </p:nvCxnSpPr>
        <p:spPr>
          <a:xfrm>
            <a:off x="1758273" y="3768851"/>
            <a:ext cx="6837459" cy="7789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sp>
        <p:nvSpPr>
          <p:cNvPr id="114" name="Rechteck 9"/>
          <p:cNvSpPr/>
          <p:nvPr/>
        </p:nvSpPr>
        <p:spPr>
          <a:xfrm>
            <a:off x="6119573" y="6059354"/>
            <a:ext cx="756291" cy="599289"/>
          </a:xfrm>
          <a:prstGeom prst="rect">
            <a:avLst/>
          </a:prstGeom>
          <a:solidFill>
            <a:srgbClr val="9BBB59">
              <a:lumMod val="75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tIns="36000" rIns="36000" b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9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Effektive Nutzung von GW 1</a:t>
            </a:r>
          </a:p>
        </p:txBody>
      </p:sp>
      <p:sp>
        <p:nvSpPr>
          <p:cNvPr id="116" name="Rechteck 9"/>
          <p:cNvSpPr/>
          <p:nvPr/>
        </p:nvSpPr>
        <p:spPr>
          <a:xfrm>
            <a:off x="6113923" y="5058502"/>
            <a:ext cx="756291" cy="469602"/>
          </a:xfrm>
          <a:prstGeom prst="rect">
            <a:avLst/>
          </a:prstGeom>
          <a:solidFill>
            <a:srgbClr val="9BBB59">
              <a:lumMod val="75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tIns="36000" rIns="36000" b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Genutzt ohne Konzession</a:t>
            </a:r>
          </a:p>
        </p:txBody>
      </p:sp>
      <p:sp>
        <p:nvSpPr>
          <p:cNvPr id="117" name="Rechteck 9"/>
          <p:cNvSpPr/>
          <p:nvPr/>
        </p:nvSpPr>
        <p:spPr>
          <a:xfrm>
            <a:off x="6121205" y="4289981"/>
            <a:ext cx="756291" cy="478485"/>
          </a:xfrm>
          <a:prstGeom prst="rect">
            <a:avLst/>
          </a:prstGeom>
          <a:solidFill>
            <a:srgbClr val="9BBB59">
              <a:lumMod val="75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tIns="36000" rIns="36000" b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Effektive Nutzung von GW 3</a:t>
            </a:r>
          </a:p>
        </p:txBody>
      </p:sp>
      <p:sp>
        <p:nvSpPr>
          <p:cNvPr id="118" name="Rechteck 9"/>
          <p:cNvSpPr/>
          <p:nvPr/>
        </p:nvSpPr>
        <p:spPr>
          <a:xfrm>
            <a:off x="6115588" y="2063996"/>
            <a:ext cx="756291" cy="479579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r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Genutzt ohne Konzession</a:t>
            </a:r>
          </a:p>
        </p:txBody>
      </p:sp>
      <p:sp>
        <p:nvSpPr>
          <p:cNvPr id="119" name="ZoneTexte 118"/>
          <p:cNvSpPr txBox="1"/>
          <p:nvPr/>
        </p:nvSpPr>
        <p:spPr>
          <a:xfrm rot="16200000">
            <a:off x="1019182" y="2193270"/>
            <a:ext cx="2202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/>
            <a:r>
              <a:rPr lang="fr-CH" sz="16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Ressourcen</a:t>
            </a:r>
            <a:r>
              <a:rPr lang="fr-CH" sz="16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</a:t>
            </a:r>
            <a:r>
              <a:rPr lang="fr-CH" sz="16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aus</a:t>
            </a:r>
            <a:r>
              <a:rPr lang="fr-CH" sz="16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</a:t>
            </a:r>
            <a:r>
              <a:rPr lang="fr-CH" sz="16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Oberflächen-gewässern</a:t>
            </a:r>
            <a:r>
              <a:rPr lang="fr-CH" sz="16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(OF)</a:t>
            </a:r>
          </a:p>
        </p:txBody>
      </p:sp>
      <p:sp>
        <p:nvSpPr>
          <p:cNvPr id="120" name="ZoneTexte 119"/>
          <p:cNvSpPr txBox="1"/>
          <p:nvPr/>
        </p:nvSpPr>
        <p:spPr>
          <a:xfrm rot="16200000">
            <a:off x="1106441" y="4845417"/>
            <a:ext cx="1928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/>
            <a:r>
              <a:rPr lang="fr-CH" sz="16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Grundwasser-ressourcen</a:t>
            </a:r>
            <a:r>
              <a:rPr lang="fr-CH" sz="16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(GW)</a:t>
            </a:r>
          </a:p>
        </p:txBody>
      </p:sp>
      <p:cxnSp>
        <p:nvCxnSpPr>
          <p:cNvPr id="121" name="Connecteur droit 49"/>
          <p:cNvCxnSpPr/>
          <p:nvPr/>
        </p:nvCxnSpPr>
        <p:spPr>
          <a:xfrm flipV="1">
            <a:off x="3544513" y="2538951"/>
            <a:ext cx="5060206" cy="234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122" name="Connecteur droit 49"/>
          <p:cNvCxnSpPr/>
          <p:nvPr/>
        </p:nvCxnSpPr>
        <p:spPr>
          <a:xfrm>
            <a:off x="5230776" y="3094531"/>
            <a:ext cx="1842129" cy="3256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130" name="Connecteur droit 129"/>
          <p:cNvCxnSpPr/>
          <p:nvPr/>
        </p:nvCxnSpPr>
        <p:spPr>
          <a:xfrm>
            <a:off x="3505001" y="2938401"/>
            <a:ext cx="4126133" cy="96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131" name="Connecteur droit 49"/>
          <p:cNvCxnSpPr/>
          <p:nvPr/>
        </p:nvCxnSpPr>
        <p:spPr>
          <a:xfrm>
            <a:off x="2830959" y="4760466"/>
            <a:ext cx="5773760" cy="1935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132" name="Connecteur droit 49"/>
          <p:cNvCxnSpPr/>
          <p:nvPr/>
        </p:nvCxnSpPr>
        <p:spPr>
          <a:xfrm flipV="1">
            <a:off x="2830959" y="5519993"/>
            <a:ext cx="5773760" cy="14876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sp>
        <p:nvSpPr>
          <p:cNvPr id="133" name="Rechteck 9"/>
          <p:cNvSpPr/>
          <p:nvPr/>
        </p:nvSpPr>
        <p:spPr>
          <a:xfrm>
            <a:off x="4330470" y="6191914"/>
            <a:ext cx="756291" cy="461542"/>
          </a:xfrm>
          <a:prstGeom prst="rect">
            <a:avLst/>
          </a:prstGeom>
          <a:solidFill>
            <a:srgbClr val="009999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Konform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geschützt</a:t>
            </a:r>
          </a:p>
        </p:txBody>
      </p:sp>
      <p:sp>
        <p:nvSpPr>
          <p:cNvPr id="134" name="Rechteck 9"/>
          <p:cNvSpPr/>
          <p:nvPr/>
        </p:nvSpPr>
        <p:spPr>
          <a:xfrm>
            <a:off x="4328379" y="4057213"/>
            <a:ext cx="756291" cy="718762"/>
          </a:xfrm>
          <a:prstGeom prst="rect">
            <a:avLst/>
          </a:prstGeom>
          <a:solidFill>
            <a:srgbClr val="009999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Konform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geschützt</a:t>
            </a:r>
          </a:p>
        </p:txBody>
      </p:sp>
      <p:sp>
        <p:nvSpPr>
          <p:cNvPr id="135" name="Rechteck 9"/>
          <p:cNvSpPr/>
          <p:nvPr/>
        </p:nvSpPr>
        <p:spPr>
          <a:xfrm>
            <a:off x="2830519" y="2939366"/>
            <a:ext cx="756291" cy="82874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r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OF 4</a:t>
            </a:r>
          </a:p>
        </p:txBody>
      </p:sp>
      <p:sp>
        <p:nvSpPr>
          <p:cNvPr id="136" name="Rechteck 9"/>
          <p:cNvSpPr/>
          <p:nvPr/>
        </p:nvSpPr>
        <p:spPr>
          <a:xfrm>
            <a:off x="7843541" y="4996403"/>
            <a:ext cx="756291" cy="530180"/>
          </a:xfrm>
          <a:prstGeom prst="rect">
            <a:avLst/>
          </a:prstGeom>
          <a:solidFill>
            <a:srgbClr val="C0504D">
              <a:lumMod val="75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tIns="36000" rIns="36000" b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Summe Bedarf aus GW 2</a:t>
            </a:r>
          </a:p>
        </p:txBody>
      </p:sp>
      <p:sp>
        <p:nvSpPr>
          <p:cNvPr id="137" name="Rechteck 9"/>
          <p:cNvSpPr/>
          <p:nvPr/>
        </p:nvSpPr>
        <p:spPr>
          <a:xfrm>
            <a:off x="7849190" y="4173389"/>
            <a:ext cx="756291" cy="607859"/>
          </a:xfrm>
          <a:prstGeom prst="rect">
            <a:avLst/>
          </a:prstGeom>
          <a:solidFill>
            <a:srgbClr val="C0504D">
              <a:lumMod val="75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tIns="36000" rIns="36000" b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Summe Bedarf aus GW 3</a:t>
            </a:r>
          </a:p>
        </p:txBody>
      </p:sp>
      <p:sp>
        <p:nvSpPr>
          <p:cNvPr id="138" name="Rechteck 9"/>
          <p:cNvSpPr/>
          <p:nvPr/>
        </p:nvSpPr>
        <p:spPr>
          <a:xfrm>
            <a:off x="7845707" y="2956014"/>
            <a:ext cx="756291" cy="812955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tIns="36000" rIns="36000" b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Summe Bedarf aus OF 4</a:t>
            </a:r>
          </a:p>
        </p:txBody>
      </p:sp>
      <p:sp>
        <p:nvSpPr>
          <p:cNvPr id="139" name="Rechteck 9"/>
          <p:cNvSpPr/>
          <p:nvPr/>
        </p:nvSpPr>
        <p:spPr>
          <a:xfrm>
            <a:off x="7839441" y="1948358"/>
            <a:ext cx="756291" cy="59059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tIns="36000" rIns="36000" b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Summe Bedarf aus OF 5</a:t>
            </a:r>
          </a:p>
        </p:txBody>
      </p:sp>
      <p:sp>
        <p:nvSpPr>
          <p:cNvPr id="140" name="Ellipse 139"/>
          <p:cNvSpPr/>
          <p:nvPr/>
        </p:nvSpPr>
        <p:spPr>
          <a:xfrm>
            <a:off x="7478548" y="5982758"/>
            <a:ext cx="254144" cy="221308"/>
          </a:xfrm>
          <a:prstGeom prst="ellipse">
            <a:avLst/>
          </a:prstGeom>
          <a:solidFill>
            <a:sysClr val="windowText" lastClr="000000">
              <a:lumMod val="65000"/>
              <a:lumOff val="35000"/>
            </a:sysClr>
          </a:solidFill>
          <a:ln w="63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Ellipse 140"/>
          <p:cNvSpPr/>
          <p:nvPr/>
        </p:nvSpPr>
        <p:spPr>
          <a:xfrm>
            <a:off x="7507008" y="3077314"/>
            <a:ext cx="254144" cy="221308"/>
          </a:xfrm>
          <a:prstGeom prst="ellipse">
            <a:avLst/>
          </a:prstGeom>
          <a:solidFill>
            <a:sysClr val="windowText" lastClr="000000">
              <a:lumMod val="65000"/>
              <a:lumOff val="35000"/>
            </a:sysClr>
          </a:solidFill>
          <a:ln w="63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42" name="Connecteur droit 69"/>
          <p:cNvCxnSpPr/>
          <p:nvPr/>
        </p:nvCxnSpPr>
        <p:spPr>
          <a:xfrm flipV="1">
            <a:off x="7235437" y="5714069"/>
            <a:ext cx="692618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143" name="Connecteur droit avec flèche 71"/>
          <p:cNvCxnSpPr/>
          <p:nvPr/>
        </p:nvCxnSpPr>
        <p:spPr>
          <a:xfrm flipV="1">
            <a:off x="7605620" y="5714069"/>
            <a:ext cx="0" cy="21881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triangle" w="lg" len="sm"/>
            <a:tailEnd type="triangle" w="lg" len="sm"/>
          </a:ln>
          <a:effectLst/>
        </p:spPr>
      </p:cxnSp>
      <p:sp>
        <p:nvSpPr>
          <p:cNvPr id="144" name="Ellipse 143"/>
          <p:cNvSpPr/>
          <p:nvPr/>
        </p:nvSpPr>
        <p:spPr>
          <a:xfrm>
            <a:off x="7507008" y="2056933"/>
            <a:ext cx="254144" cy="221308"/>
          </a:xfrm>
          <a:prstGeom prst="ellipse">
            <a:avLst/>
          </a:prstGeom>
          <a:solidFill>
            <a:sysClr val="windowText" lastClr="000000">
              <a:lumMod val="65000"/>
              <a:lumOff val="35000"/>
            </a:sysClr>
          </a:solidFill>
          <a:ln w="63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5" name="Ellipse 144"/>
          <p:cNvSpPr/>
          <p:nvPr/>
        </p:nvSpPr>
        <p:spPr>
          <a:xfrm>
            <a:off x="7478548" y="4395147"/>
            <a:ext cx="254144" cy="221308"/>
          </a:xfrm>
          <a:prstGeom prst="ellipse">
            <a:avLst/>
          </a:prstGeom>
          <a:solidFill>
            <a:sysClr val="windowText" lastClr="000000">
              <a:lumMod val="65000"/>
              <a:lumOff val="35000"/>
            </a:sysClr>
          </a:solidFill>
          <a:ln w="63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6" name="Ellipse 145"/>
          <p:cNvSpPr/>
          <p:nvPr/>
        </p:nvSpPr>
        <p:spPr>
          <a:xfrm>
            <a:off x="7478548" y="5148180"/>
            <a:ext cx="254144" cy="221308"/>
          </a:xfrm>
          <a:prstGeom prst="ellipse">
            <a:avLst/>
          </a:prstGeom>
          <a:solidFill>
            <a:sysClr val="windowText" lastClr="000000">
              <a:lumMod val="65000"/>
              <a:lumOff val="35000"/>
            </a:sysClr>
          </a:solidFill>
          <a:ln w="63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47" name="Connecteur droit 82"/>
          <p:cNvCxnSpPr/>
          <p:nvPr/>
        </p:nvCxnSpPr>
        <p:spPr>
          <a:xfrm>
            <a:off x="7460108" y="2956014"/>
            <a:ext cx="379333" cy="0"/>
          </a:xfrm>
          <a:prstGeom prst="line">
            <a:avLst/>
          </a:prstGeom>
          <a:noFill/>
          <a:ln w="41275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148" name="Connecteur droit 147"/>
          <p:cNvCxnSpPr/>
          <p:nvPr/>
        </p:nvCxnSpPr>
        <p:spPr>
          <a:xfrm>
            <a:off x="3568679" y="5930663"/>
            <a:ext cx="4359376" cy="61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/>
            <a:tailEnd type="none"/>
          </a:ln>
          <a:effectLst/>
        </p:spPr>
      </p:cxnSp>
      <p:sp>
        <p:nvSpPr>
          <p:cNvPr id="149" name="Rechteck 9"/>
          <p:cNvSpPr/>
          <p:nvPr/>
        </p:nvSpPr>
        <p:spPr>
          <a:xfrm>
            <a:off x="5230779" y="5659512"/>
            <a:ext cx="756291" cy="996192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tIns="36000" rIns="36000" b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Summe der </a:t>
            </a:r>
            <a:r>
              <a:rPr kumimoji="0" lang="de-CH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Konzessio-nen</a:t>
            </a:r>
            <a:r>
              <a:rPr kumimoji="0" lang="de-CH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für die Nutzung von GW 1</a:t>
            </a:r>
          </a:p>
        </p:txBody>
      </p:sp>
      <p:sp>
        <p:nvSpPr>
          <p:cNvPr id="150" name="ZoneTexte 149"/>
          <p:cNvSpPr txBox="1"/>
          <p:nvPr/>
        </p:nvSpPr>
        <p:spPr>
          <a:xfrm>
            <a:off x="2248369" y="172736"/>
            <a:ext cx="18864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fr-CH" dirty="0" err="1">
                <a:solidFill>
                  <a:prstClr val="black"/>
                </a:solidFill>
                <a:latin typeface="Arial Black" panose="020B0A04020102020204" pitchFamily="34" charset="0"/>
                <a:ea typeface="+mn-ea"/>
              </a:rPr>
              <a:t>R</a:t>
            </a:r>
            <a:r>
              <a:rPr lang="fr-CH" sz="16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essourcen</a:t>
            </a:r>
            <a:endParaRPr lang="fr-CH" dirty="0" smtClean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 defTabSz="914400" eaLnBrk="1" hangingPunct="1"/>
            <a:r>
              <a:rPr lang="fr-CH" sz="9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(</a:t>
            </a:r>
            <a:r>
              <a:rPr lang="fr-CH" sz="9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aus</a:t>
            </a:r>
            <a:r>
              <a:rPr lang="fr-CH" sz="9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</a:t>
            </a:r>
            <a:r>
              <a:rPr lang="fr-CH" sz="9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Kapitel</a:t>
            </a:r>
            <a:r>
              <a:rPr lang="fr-CH" sz="9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3.2, </a:t>
            </a:r>
            <a:r>
              <a:rPr lang="fr-CH" sz="9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Abb</a:t>
            </a:r>
            <a:r>
              <a:rPr lang="fr-CH" sz="9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. 14)</a:t>
            </a:r>
            <a:endParaRPr lang="fr-CH" sz="900" dirty="0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151" name="ZoneTexte 28"/>
          <p:cNvSpPr txBox="1"/>
          <p:nvPr/>
        </p:nvSpPr>
        <p:spPr>
          <a:xfrm>
            <a:off x="4814043" y="172736"/>
            <a:ext cx="18864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fr-CH" dirty="0" err="1" smtClean="0">
                <a:solidFill>
                  <a:prstClr val="black"/>
                </a:solidFill>
                <a:latin typeface="Arial Black" panose="020B0A04020102020204" pitchFamily="34" charset="0"/>
                <a:ea typeface="+mn-ea"/>
              </a:rPr>
              <a:t>E</a:t>
            </a:r>
            <a:r>
              <a:rPr lang="fr-CH" sz="16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rschliessung</a:t>
            </a:r>
            <a:endParaRPr lang="fr-CH" sz="1600" dirty="0" smtClean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 defTabSz="914400" eaLnBrk="1" hangingPunct="1"/>
            <a:r>
              <a:rPr lang="fr-CH" sz="9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(</a:t>
            </a:r>
            <a:r>
              <a:rPr lang="fr-CH" sz="9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aus</a:t>
            </a:r>
            <a:r>
              <a:rPr lang="fr-CH" sz="9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</a:t>
            </a:r>
            <a:r>
              <a:rPr lang="fr-CH" sz="9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Kapitel</a:t>
            </a:r>
            <a:r>
              <a:rPr lang="fr-CH" sz="9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4, </a:t>
            </a:r>
            <a:r>
              <a:rPr lang="fr-CH" sz="9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Abb</a:t>
            </a:r>
            <a:r>
              <a:rPr lang="fr-CH" sz="9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. 15)</a:t>
            </a:r>
          </a:p>
        </p:txBody>
      </p:sp>
      <p:sp>
        <p:nvSpPr>
          <p:cNvPr id="152" name="ZoneTexte 59"/>
          <p:cNvSpPr txBox="1"/>
          <p:nvPr/>
        </p:nvSpPr>
        <p:spPr>
          <a:xfrm>
            <a:off x="6856881" y="172736"/>
            <a:ext cx="21579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fr-CH" dirty="0" err="1" smtClean="0">
                <a:solidFill>
                  <a:prstClr val="black"/>
                </a:solidFill>
                <a:latin typeface="Arial Black" panose="020B0A04020102020204" pitchFamily="34" charset="0"/>
                <a:ea typeface="+mn-ea"/>
              </a:rPr>
              <a:t>B</a:t>
            </a:r>
            <a:r>
              <a:rPr lang="fr-CH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edarf</a:t>
            </a:r>
            <a:endParaRPr lang="fr-CH" dirty="0" smtClean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 defTabSz="914400" eaLnBrk="1" hangingPunct="1"/>
            <a:r>
              <a:rPr lang="fr-CH" sz="9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(</a:t>
            </a:r>
            <a:r>
              <a:rPr lang="fr-CH" sz="9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aus</a:t>
            </a:r>
            <a:r>
              <a:rPr lang="fr-CH" sz="9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</a:t>
            </a:r>
            <a:r>
              <a:rPr lang="fr-CH" sz="9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Kapitel</a:t>
            </a:r>
            <a:r>
              <a:rPr lang="fr-CH" sz="9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5, </a:t>
            </a:r>
            <a:r>
              <a:rPr lang="fr-CH" sz="9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konsumtiv</a:t>
            </a:r>
            <a:r>
              <a:rPr lang="fr-CH" sz="9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)</a:t>
            </a:r>
          </a:p>
        </p:txBody>
      </p:sp>
      <p:sp>
        <p:nvSpPr>
          <p:cNvPr id="153" name="Rechteck 9"/>
          <p:cNvSpPr/>
          <p:nvPr/>
        </p:nvSpPr>
        <p:spPr>
          <a:xfrm>
            <a:off x="6113923" y="2722242"/>
            <a:ext cx="756291" cy="375546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r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Genutzt ohne Konz.</a:t>
            </a:r>
          </a:p>
        </p:txBody>
      </p:sp>
      <p:sp>
        <p:nvSpPr>
          <p:cNvPr id="154" name="ZoneTexte 153"/>
          <p:cNvSpPr txBox="1"/>
          <p:nvPr/>
        </p:nvSpPr>
        <p:spPr>
          <a:xfrm>
            <a:off x="2176361" y="604784"/>
            <a:ext cx="2081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fr-CH" sz="12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Annahme</a:t>
            </a:r>
            <a:r>
              <a:rPr lang="fr-CH" sz="12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: </a:t>
            </a:r>
            <a:r>
              <a:rPr lang="fr-CH" sz="12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Darstellung</a:t>
            </a:r>
            <a:r>
              <a:rPr lang="fr-CH" sz="12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</a:t>
            </a:r>
            <a:r>
              <a:rPr lang="fr-CH" sz="12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für</a:t>
            </a:r>
            <a:r>
              <a:rPr lang="fr-CH" sz="12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</a:t>
            </a:r>
            <a:r>
              <a:rPr lang="fr-CH" sz="12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Trockenheitszenario</a:t>
            </a:r>
            <a:endParaRPr lang="fr-CH" sz="1200" dirty="0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155" name="ZoneTexte 154"/>
          <p:cNvSpPr txBox="1"/>
          <p:nvPr/>
        </p:nvSpPr>
        <p:spPr>
          <a:xfrm>
            <a:off x="6961273" y="600239"/>
            <a:ext cx="2081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fr-CH" sz="12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Annahme</a:t>
            </a:r>
            <a:r>
              <a:rPr lang="fr-CH" sz="12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: </a:t>
            </a:r>
            <a:r>
              <a:rPr lang="fr-CH" sz="12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Darstellung</a:t>
            </a:r>
            <a:r>
              <a:rPr lang="fr-CH" sz="12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</a:t>
            </a:r>
            <a:r>
              <a:rPr lang="fr-CH" sz="12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für</a:t>
            </a:r>
            <a:r>
              <a:rPr lang="fr-CH" sz="12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</a:t>
            </a:r>
            <a:r>
              <a:rPr lang="fr-CH" sz="12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Zukunftsszenario</a:t>
            </a:r>
            <a:endParaRPr lang="fr-CH" sz="1200" dirty="0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156" name="ZoneTexte 155"/>
          <p:cNvSpPr txBox="1"/>
          <p:nvPr/>
        </p:nvSpPr>
        <p:spPr>
          <a:xfrm>
            <a:off x="5026699" y="813349"/>
            <a:ext cx="1154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fr-CH" sz="12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Konzes-sionen</a:t>
            </a:r>
            <a:endParaRPr lang="fr-CH" sz="1200" dirty="0" smtClean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 defTabSz="914400" eaLnBrk="1" hangingPunct="1"/>
            <a:endParaRPr lang="fr-CH" sz="1200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 defTabSz="914400" eaLnBrk="1" hangingPunct="1"/>
            <a:endParaRPr lang="fr-CH" sz="1200" dirty="0" smtClean="0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157" name="ZoneTexte 81"/>
          <p:cNvSpPr txBox="1"/>
          <p:nvPr/>
        </p:nvSpPr>
        <p:spPr>
          <a:xfrm>
            <a:off x="5962721" y="831071"/>
            <a:ext cx="1033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fr-CH" sz="12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Verbrauch</a:t>
            </a:r>
            <a:r>
              <a:rPr lang="fr-CH" sz="12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</a:t>
            </a:r>
            <a:r>
              <a:rPr lang="fr-CH" sz="12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heute</a:t>
            </a:r>
            <a:endParaRPr lang="fr-CH" sz="1200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 defTabSz="914400" eaLnBrk="1" hangingPunct="1"/>
            <a:endParaRPr lang="fr-CH" sz="1200" dirty="0" smtClean="0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158" name="ZoneTexte 81"/>
          <p:cNvSpPr txBox="1"/>
          <p:nvPr/>
        </p:nvSpPr>
        <p:spPr>
          <a:xfrm>
            <a:off x="4132361" y="832009"/>
            <a:ext cx="1192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/>
            <a:r>
              <a:rPr lang="fr-CH" sz="1200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Grund-wasser-schutz</a:t>
            </a:r>
            <a:endParaRPr lang="fr-CH" sz="1200" dirty="0" smtClean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 defTabSz="914400" eaLnBrk="1" hangingPunct="1"/>
            <a:endParaRPr lang="fr-CH" sz="1200" dirty="0" smtClean="0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cxnSp>
        <p:nvCxnSpPr>
          <p:cNvPr id="159" name="Connecteur droit 158"/>
          <p:cNvCxnSpPr/>
          <p:nvPr/>
        </p:nvCxnSpPr>
        <p:spPr>
          <a:xfrm flipH="1">
            <a:off x="3190338" y="1133396"/>
            <a:ext cx="1243" cy="551088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tailEnd type="arrow"/>
          </a:ln>
          <a:effectLst/>
        </p:spPr>
      </p:cxnSp>
      <p:cxnSp>
        <p:nvCxnSpPr>
          <p:cNvPr id="160" name="Connecteur droit 159"/>
          <p:cNvCxnSpPr/>
          <p:nvPr/>
        </p:nvCxnSpPr>
        <p:spPr>
          <a:xfrm>
            <a:off x="4705158" y="1500387"/>
            <a:ext cx="0" cy="216159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tailEnd type="arrow"/>
          </a:ln>
          <a:effectLst/>
        </p:spPr>
      </p:cxnSp>
      <p:cxnSp>
        <p:nvCxnSpPr>
          <p:cNvPr id="161" name="Connecteur droit 160"/>
          <p:cNvCxnSpPr/>
          <p:nvPr/>
        </p:nvCxnSpPr>
        <p:spPr>
          <a:xfrm>
            <a:off x="5565697" y="1268288"/>
            <a:ext cx="0" cy="464198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tailEnd type="arrow"/>
          </a:ln>
          <a:effectLst/>
        </p:spPr>
      </p:cxnSp>
      <p:cxnSp>
        <p:nvCxnSpPr>
          <p:cNvPr id="162" name="Connecteur droit 161"/>
          <p:cNvCxnSpPr/>
          <p:nvPr/>
        </p:nvCxnSpPr>
        <p:spPr>
          <a:xfrm>
            <a:off x="6476008" y="1294656"/>
            <a:ext cx="0" cy="464198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tailEnd type="arrow"/>
          </a:ln>
          <a:effectLst/>
        </p:spPr>
      </p:cxnSp>
      <p:cxnSp>
        <p:nvCxnSpPr>
          <p:cNvPr id="163" name="Connecteur droit 162"/>
          <p:cNvCxnSpPr/>
          <p:nvPr/>
        </p:nvCxnSpPr>
        <p:spPr>
          <a:xfrm flipH="1">
            <a:off x="8103310" y="1164565"/>
            <a:ext cx="1243" cy="551088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tailEnd type="arrow"/>
          </a:ln>
          <a:effectLst/>
        </p:spPr>
      </p:cxnSp>
      <p:sp>
        <p:nvSpPr>
          <p:cNvPr id="164" name="Rechteck 9"/>
          <p:cNvSpPr/>
          <p:nvPr/>
        </p:nvSpPr>
        <p:spPr>
          <a:xfrm>
            <a:off x="7839442" y="5714080"/>
            <a:ext cx="756291" cy="936104"/>
          </a:xfrm>
          <a:prstGeom prst="rect">
            <a:avLst/>
          </a:prstGeom>
          <a:solidFill>
            <a:srgbClr val="C0504D">
              <a:lumMod val="75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tIns="36000" rIns="36000" b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Summe Bedarf aus GW 1</a:t>
            </a:r>
          </a:p>
        </p:txBody>
      </p:sp>
      <p:sp>
        <p:nvSpPr>
          <p:cNvPr id="165" name="Espace réservé du contenu 1"/>
          <p:cNvSpPr txBox="1">
            <a:spLocks/>
          </p:cNvSpPr>
          <p:nvPr/>
        </p:nvSpPr>
        <p:spPr>
          <a:xfrm>
            <a:off x="528956" y="950194"/>
            <a:ext cx="7995919" cy="5486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Geneva" pitchFamily="126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  <a:cs typeface="+mn-cs"/>
              </a:defRPr>
            </a:lvl9pPr>
          </a:lstStyle>
          <a:p>
            <a:r>
              <a:rPr lang="fr-CH" smtClean="0"/>
              <a:t>Vorgehen – Teil B</a:t>
            </a:r>
            <a:endParaRPr lang="fr-CH" dirty="0"/>
          </a:p>
        </p:txBody>
      </p:sp>
      <p:sp>
        <p:nvSpPr>
          <p:cNvPr id="166" name="Espace réservé du contenu 1"/>
          <p:cNvSpPr txBox="1">
            <a:spLocks/>
          </p:cNvSpPr>
          <p:nvPr/>
        </p:nvSpPr>
        <p:spPr>
          <a:xfrm>
            <a:off x="20445" y="67381"/>
            <a:ext cx="2705899" cy="5486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Geneva" pitchFamily="126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  <a:cs typeface="+mn-cs"/>
              </a:defRPr>
            </a:lvl9pPr>
          </a:lstStyle>
          <a:p>
            <a:pPr algn="l"/>
            <a:r>
              <a:rPr lang="fr-CH" sz="3300" b="1" dirty="0" err="1" smtClean="0">
                <a:solidFill>
                  <a:srgbClr val="1A3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Vorgehen</a:t>
            </a:r>
            <a:r>
              <a:rPr lang="fr-CH" sz="3300" b="1" dirty="0" smtClean="0">
                <a:solidFill>
                  <a:srgbClr val="1A3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Teil C</a:t>
            </a:r>
            <a:endParaRPr lang="fr-CH" sz="3300" b="1" dirty="0">
              <a:solidFill>
                <a:srgbClr val="1A39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Espace réservé du texte 2"/>
          <p:cNvSpPr txBox="1">
            <a:spLocks/>
          </p:cNvSpPr>
          <p:nvPr/>
        </p:nvSpPr>
        <p:spPr>
          <a:xfrm>
            <a:off x="72500" y="1207306"/>
            <a:ext cx="2144789" cy="58896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lnSpc>
                <a:spcPts val="2700"/>
              </a:lnSpc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3365A2"/>
                </a:solidFill>
                <a:latin typeface="Arial"/>
                <a:ea typeface="Geneva" pitchFamily="126" charset="-128"/>
                <a:cs typeface="Arial"/>
              </a:defRPr>
            </a:lvl1pPr>
            <a:lvl2pPr marL="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rgbClr val="1D3255"/>
                </a:solidFill>
                <a:latin typeface="+mn-lt"/>
                <a:ea typeface="Geneva" pitchFamily="126" charset="-128"/>
                <a:cs typeface="+mn-cs"/>
              </a:defRPr>
            </a:lvl2pPr>
            <a:lvl3pPr marL="914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1D3255"/>
                </a:solidFill>
                <a:latin typeface="+mn-lt"/>
                <a:ea typeface="Geneva" pitchFamily="126" charset="-128"/>
                <a:cs typeface="+mn-cs"/>
              </a:defRPr>
            </a:lvl3pPr>
            <a:lvl4pPr marL="1371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1D3255"/>
                </a:solidFill>
                <a:latin typeface="+mn-lt"/>
                <a:ea typeface="Geneva" pitchFamily="126" charset="-128"/>
                <a:cs typeface="+mn-cs"/>
              </a:defRPr>
            </a:lvl4pPr>
            <a:lvl5pPr marL="1828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1D3255"/>
                </a:solidFill>
                <a:latin typeface="+mn-lt"/>
                <a:ea typeface="Geneva" pitchFamily="12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dirty="0" err="1" smtClean="0"/>
              <a:t>Auszug</a:t>
            </a:r>
            <a:r>
              <a:rPr lang="fr-CH" b="1" dirty="0" smtClean="0"/>
              <a:t>:</a:t>
            </a:r>
          </a:p>
          <a:p>
            <a:r>
              <a:rPr lang="fr-CH" b="1" dirty="0" err="1" smtClean="0"/>
              <a:t>Das</a:t>
            </a:r>
            <a:r>
              <a:rPr lang="fr-CH" b="1" dirty="0" smtClean="0"/>
              <a:t> REB-</a:t>
            </a:r>
          </a:p>
          <a:p>
            <a:r>
              <a:rPr lang="fr-CH" b="1" dirty="0" err="1" smtClean="0"/>
              <a:t>Diagramm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114729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529099" y="818484"/>
            <a:ext cx="7995919" cy="548639"/>
          </a:xfrm>
        </p:spPr>
        <p:txBody>
          <a:bodyPr/>
          <a:lstStyle/>
          <a:p>
            <a:r>
              <a:rPr lang="fr-CH" dirty="0" err="1" smtClean="0"/>
              <a:t>Erfolgsfaktoren</a:t>
            </a:r>
            <a:r>
              <a:rPr lang="fr-CH" dirty="0" smtClean="0"/>
              <a:t> und </a:t>
            </a:r>
            <a:r>
              <a:rPr lang="fr-CH" dirty="0" err="1" smtClean="0"/>
              <a:t>Hindernisse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28782" y="1367123"/>
            <a:ext cx="7996237" cy="588963"/>
          </a:xfrm>
        </p:spPr>
        <p:txBody>
          <a:bodyPr/>
          <a:lstStyle/>
          <a:p>
            <a:r>
              <a:rPr lang="fr-CH" dirty="0" err="1" smtClean="0"/>
              <a:t>Erfolgsfaktoren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528783" y="1956722"/>
            <a:ext cx="7996237" cy="1581092"/>
          </a:xfrm>
        </p:spPr>
        <p:txBody>
          <a:bodyPr/>
          <a:lstStyle/>
          <a:p>
            <a:r>
              <a:rPr lang="fr-CH" dirty="0"/>
              <a:t>Die </a:t>
            </a:r>
            <a:r>
              <a:rPr lang="fr-CH" dirty="0" err="1"/>
              <a:t>Methode</a:t>
            </a:r>
            <a:r>
              <a:rPr lang="fr-CH" dirty="0"/>
              <a:t> </a:t>
            </a:r>
            <a:r>
              <a:rPr lang="fr-CH" dirty="0" err="1"/>
              <a:t>ist</a:t>
            </a:r>
            <a:r>
              <a:rPr lang="fr-CH" dirty="0"/>
              <a:t> </a:t>
            </a:r>
            <a:r>
              <a:rPr lang="fr-CH" b="1" dirty="0" err="1" smtClean="0"/>
              <a:t>flexibel</a:t>
            </a:r>
            <a:r>
              <a:rPr lang="fr-CH" dirty="0" smtClean="0"/>
              <a:t>: </a:t>
            </a:r>
            <a:r>
              <a:rPr lang="fr-CH" dirty="0" err="1" smtClean="0"/>
              <a:t>sie</a:t>
            </a:r>
            <a:r>
              <a:rPr lang="fr-CH" dirty="0" smtClean="0"/>
              <a:t> </a:t>
            </a:r>
            <a:r>
              <a:rPr lang="fr-CH" dirty="0" err="1" smtClean="0"/>
              <a:t>passt</a:t>
            </a:r>
            <a:r>
              <a:rPr lang="fr-CH" dirty="0" smtClean="0"/>
              <a:t> </a:t>
            </a:r>
            <a:r>
              <a:rPr lang="fr-CH" dirty="0" err="1"/>
              <a:t>sich</a:t>
            </a:r>
            <a:r>
              <a:rPr lang="fr-CH" dirty="0"/>
              <a:t> </a:t>
            </a:r>
            <a:r>
              <a:rPr lang="fr-CH" dirty="0" err="1" smtClean="0"/>
              <a:t>gut</a:t>
            </a:r>
            <a:r>
              <a:rPr lang="fr-CH" dirty="0" smtClean="0"/>
              <a:t> den </a:t>
            </a:r>
            <a:r>
              <a:rPr lang="fr-CH" dirty="0" err="1"/>
              <a:t>kantonalen</a:t>
            </a:r>
            <a:r>
              <a:rPr lang="fr-CH" dirty="0"/>
              <a:t> </a:t>
            </a:r>
            <a:r>
              <a:rPr lang="fr-CH" dirty="0" err="1"/>
              <a:t>Gegebenheiten</a:t>
            </a:r>
            <a:r>
              <a:rPr lang="fr-CH" dirty="0"/>
              <a:t> </a:t>
            </a:r>
            <a:r>
              <a:rPr lang="fr-CH" dirty="0" smtClean="0"/>
              <a:t>an.</a:t>
            </a:r>
          </a:p>
          <a:p>
            <a:r>
              <a:rPr lang="fr-CH" dirty="0" err="1" smtClean="0"/>
              <a:t>Sie</a:t>
            </a:r>
            <a:r>
              <a:rPr lang="fr-CH" dirty="0" smtClean="0"/>
              <a:t> </a:t>
            </a:r>
            <a:r>
              <a:rPr lang="fr-CH" dirty="0" err="1" smtClean="0"/>
              <a:t>ist</a:t>
            </a:r>
            <a:r>
              <a:rPr lang="fr-CH" dirty="0" smtClean="0"/>
              <a:t> </a:t>
            </a:r>
            <a:r>
              <a:rPr lang="fr-CH" dirty="0" err="1" smtClean="0"/>
              <a:t>beliebig</a:t>
            </a:r>
            <a:r>
              <a:rPr lang="fr-CH" dirty="0" smtClean="0"/>
              <a:t> </a:t>
            </a:r>
            <a:r>
              <a:rPr lang="fr-CH" b="1" dirty="0" err="1" smtClean="0"/>
              <a:t>ausbaubar</a:t>
            </a:r>
            <a:r>
              <a:rPr lang="fr-CH" dirty="0" smtClean="0"/>
              <a:t>: man </a:t>
            </a:r>
            <a:r>
              <a:rPr lang="fr-CH" dirty="0" err="1" smtClean="0"/>
              <a:t>kann</a:t>
            </a:r>
            <a:r>
              <a:rPr lang="fr-CH" dirty="0" smtClean="0"/>
              <a:t> </a:t>
            </a:r>
            <a:r>
              <a:rPr lang="fr-CH" dirty="0" err="1" smtClean="0"/>
              <a:t>damit</a:t>
            </a:r>
            <a:r>
              <a:rPr lang="fr-CH" dirty="0" smtClean="0"/>
              <a:t> </a:t>
            </a:r>
            <a:r>
              <a:rPr lang="fr-CH" dirty="0" err="1" smtClean="0"/>
              <a:t>sowhol</a:t>
            </a:r>
            <a:r>
              <a:rPr lang="fr-CH" dirty="0" smtClean="0"/>
              <a:t> </a:t>
            </a:r>
            <a:r>
              <a:rPr lang="fr-CH" dirty="0" err="1" smtClean="0"/>
              <a:t>einfache</a:t>
            </a:r>
            <a:r>
              <a:rPr lang="fr-CH" dirty="0" smtClean="0"/>
              <a:t> </a:t>
            </a:r>
            <a:r>
              <a:rPr lang="fr-CH" dirty="0" err="1" smtClean="0"/>
              <a:t>Fälle</a:t>
            </a:r>
            <a:r>
              <a:rPr lang="fr-CH" dirty="0" smtClean="0"/>
              <a:t> </a:t>
            </a:r>
            <a:r>
              <a:rPr lang="fr-CH" dirty="0" err="1" smtClean="0"/>
              <a:t>als</a:t>
            </a:r>
            <a:r>
              <a:rPr lang="fr-CH" dirty="0" smtClean="0"/>
              <a:t> </a:t>
            </a:r>
            <a:r>
              <a:rPr lang="fr-CH" dirty="0" err="1" smtClean="0"/>
              <a:t>auch</a:t>
            </a:r>
            <a:r>
              <a:rPr lang="fr-CH" dirty="0" smtClean="0"/>
              <a:t> </a:t>
            </a:r>
            <a:r>
              <a:rPr lang="fr-CH" dirty="0" err="1" smtClean="0"/>
              <a:t>recht</a:t>
            </a:r>
            <a:r>
              <a:rPr lang="fr-CH" dirty="0"/>
              <a:t> </a:t>
            </a:r>
            <a:r>
              <a:rPr lang="fr-CH" dirty="0" err="1" smtClean="0"/>
              <a:t>komplexe</a:t>
            </a:r>
            <a:r>
              <a:rPr lang="fr-CH" dirty="0" smtClean="0"/>
              <a:t>	</a:t>
            </a:r>
            <a:r>
              <a:rPr lang="fr-CH" dirty="0" err="1" smtClean="0"/>
              <a:t>Situationen</a:t>
            </a:r>
            <a:r>
              <a:rPr lang="fr-CH" dirty="0" smtClean="0"/>
              <a:t> </a:t>
            </a:r>
            <a:r>
              <a:rPr lang="fr-CH" dirty="0" err="1" smtClean="0"/>
              <a:t>beurteilen</a:t>
            </a:r>
            <a:r>
              <a:rPr lang="fr-CH" dirty="0" smtClean="0"/>
              <a:t>.</a:t>
            </a:r>
            <a:endParaRPr lang="fr-CH" dirty="0"/>
          </a:p>
          <a:p>
            <a:r>
              <a:rPr lang="fr-CH" dirty="0" err="1" smtClean="0"/>
              <a:t>Schon</a:t>
            </a:r>
            <a:r>
              <a:rPr lang="fr-CH" dirty="0" smtClean="0"/>
              <a:t> </a:t>
            </a:r>
            <a:r>
              <a:rPr lang="fr-CH" dirty="0" err="1" smtClean="0"/>
              <a:t>aufgrund</a:t>
            </a:r>
            <a:r>
              <a:rPr lang="fr-CH" dirty="0" smtClean="0"/>
              <a:t> des </a:t>
            </a:r>
            <a:r>
              <a:rPr lang="fr-CH" dirty="0" err="1" smtClean="0"/>
              <a:t>reinen</a:t>
            </a:r>
            <a:r>
              <a:rPr lang="fr-CH" dirty="0" smtClean="0"/>
              <a:t> </a:t>
            </a:r>
            <a:r>
              <a:rPr lang="fr-CH" dirty="0" err="1" smtClean="0"/>
              <a:t>Expertenwissens</a:t>
            </a:r>
            <a:r>
              <a:rPr lang="fr-CH" dirty="0" smtClean="0"/>
              <a:t> der </a:t>
            </a:r>
            <a:r>
              <a:rPr lang="fr-CH" dirty="0" err="1" smtClean="0"/>
              <a:t>kantonalen</a:t>
            </a:r>
            <a:r>
              <a:rPr lang="fr-CH" dirty="0" smtClean="0"/>
              <a:t> </a:t>
            </a:r>
            <a:r>
              <a:rPr lang="fr-CH" dirty="0" err="1" smtClean="0"/>
              <a:t>Fachleute</a:t>
            </a:r>
            <a:r>
              <a:rPr lang="fr-CH" dirty="0" smtClean="0"/>
              <a:t> </a:t>
            </a:r>
            <a:r>
              <a:rPr lang="fr-CH" dirty="0" err="1" smtClean="0"/>
              <a:t>kann</a:t>
            </a:r>
            <a:r>
              <a:rPr lang="fr-CH" dirty="0" smtClean="0"/>
              <a:t> </a:t>
            </a:r>
            <a:r>
              <a:rPr lang="fr-CH" dirty="0" err="1" smtClean="0"/>
              <a:t>sie</a:t>
            </a:r>
            <a:r>
              <a:rPr lang="fr-CH" dirty="0"/>
              <a:t> </a:t>
            </a:r>
            <a:r>
              <a:rPr lang="fr-CH" b="1" dirty="0" err="1" smtClean="0"/>
              <a:t>aussage</a:t>
            </a:r>
            <a:r>
              <a:rPr lang="fr-CH" b="1" dirty="0" smtClean="0"/>
              <a:t>-	</a:t>
            </a:r>
            <a:r>
              <a:rPr lang="fr-CH" b="1" dirty="0" err="1" smtClean="0"/>
              <a:t>kräftige</a:t>
            </a:r>
            <a:r>
              <a:rPr lang="fr-CH" b="1" dirty="0" smtClean="0"/>
              <a:t> </a:t>
            </a:r>
            <a:r>
              <a:rPr lang="fr-CH" b="1" dirty="0" err="1" smtClean="0"/>
              <a:t>Resultate</a:t>
            </a:r>
            <a:r>
              <a:rPr lang="fr-CH" dirty="0" err="1" smtClean="0"/>
              <a:t>.liefern</a:t>
            </a:r>
            <a:r>
              <a:rPr lang="fr-CH" dirty="0" smtClean="0"/>
              <a:t>.</a:t>
            </a:r>
          </a:p>
          <a:p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CE3EF18-456B-4CD9-A3CC-BFB25A3C7E16}" type="slidenum">
              <a:rPr lang="de-DE" altLang="fr-FR" smtClean="0"/>
              <a:pPr>
                <a:defRPr/>
              </a:pPr>
              <a:t>16</a:t>
            </a:fld>
            <a:endParaRPr lang="de-DE" altLang="fr-FR"/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498620" y="3712447"/>
            <a:ext cx="7996237" cy="588963"/>
          </a:xfrm>
          <a:prstGeom prst="rect">
            <a:avLst/>
          </a:prstGeom>
        </p:spPr>
        <p:txBody>
          <a:bodyPr vert="horz"/>
          <a:lstStyle>
            <a:lvl1pPr algn="l" defTabSz="457200" rtl="0" eaLnBrk="1" fontAlgn="base" hangingPunct="1">
              <a:lnSpc>
                <a:spcPts val="2700"/>
              </a:lnSpc>
              <a:spcBef>
                <a:spcPct val="20000"/>
              </a:spcBef>
              <a:spcAft>
                <a:spcPct val="0"/>
              </a:spcAft>
              <a:defRPr sz="1800" b="1" i="0" kern="1200">
                <a:solidFill>
                  <a:schemeClr val="accent1"/>
                </a:solidFill>
                <a:latin typeface="Arial"/>
                <a:ea typeface="Geneva" pitchFamily="126" charset="-128"/>
                <a:cs typeface="Arial"/>
              </a:defRPr>
            </a:lvl1pPr>
            <a:lvl2pPr marL="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rgbClr val="3365A2"/>
                </a:solidFill>
                <a:latin typeface="+mn-lt"/>
                <a:ea typeface="Geneva" pitchFamily="126" charset="-128"/>
                <a:cs typeface="+mn-cs"/>
              </a:defRPr>
            </a:lvl2pPr>
            <a:lvl3pPr marL="914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rgbClr val="3365A2"/>
                </a:solidFill>
                <a:latin typeface="+mn-lt"/>
                <a:ea typeface="Geneva" pitchFamily="126" charset="-128"/>
                <a:cs typeface="+mn-cs"/>
              </a:defRPr>
            </a:lvl3pPr>
            <a:lvl4pPr marL="1371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rgbClr val="3365A2"/>
                </a:solidFill>
                <a:latin typeface="+mn-lt"/>
                <a:ea typeface="Geneva" pitchFamily="126" charset="-128"/>
                <a:cs typeface="+mn-cs"/>
              </a:defRPr>
            </a:lvl4pPr>
            <a:lvl5pPr marL="1828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rgbClr val="3365A2"/>
                </a:solidFill>
                <a:latin typeface="+mn-lt"/>
                <a:ea typeface="Geneva" pitchFamily="12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err="1" smtClean="0"/>
              <a:t>Hindernisse</a:t>
            </a:r>
            <a:endParaRPr lang="fr-CH" dirty="0"/>
          </a:p>
        </p:txBody>
      </p:sp>
      <p:sp>
        <p:nvSpPr>
          <p:cNvPr id="7" name="Espace réservé du texte 3"/>
          <p:cNvSpPr txBox="1">
            <a:spLocks/>
          </p:cNvSpPr>
          <p:nvPr/>
        </p:nvSpPr>
        <p:spPr>
          <a:xfrm>
            <a:off x="498621" y="4244927"/>
            <a:ext cx="8469254" cy="1581092"/>
          </a:xfrm>
          <a:prstGeom prst="rect">
            <a:avLst/>
          </a:prstGeom>
        </p:spPr>
        <p:txBody>
          <a:bodyPr vert="horz"/>
          <a:lstStyle>
            <a:lvl1pPr marL="0" indent="-360000" algn="l" defTabSz="457200" rtl="0" eaLnBrk="1" fontAlgn="base" hangingPunct="1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lr>
                <a:srgbClr val="3365A2"/>
              </a:buClr>
              <a:buFont typeface="+mj-lt"/>
              <a:buAutoNum type="arabicPeriod"/>
              <a:tabLst>
                <a:tab pos="355600" algn="l"/>
              </a:tabLst>
              <a:defRPr sz="1400" kern="1200">
                <a:solidFill>
                  <a:schemeClr val="tx1"/>
                </a:solidFill>
                <a:latin typeface="Arial"/>
                <a:ea typeface="Geneva" pitchFamily="126" charset="-128"/>
                <a:cs typeface="Arial"/>
              </a:defRPr>
            </a:lvl1pPr>
            <a:lvl2pPr marL="8001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Geneva" pitchFamily="126" charset="-128"/>
                <a:cs typeface="+mn-cs"/>
              </a:defRPr>
            </a:lvl2pPr>
            <a:lvl3pPr marL="12573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Geneva" pitchFamily="126" charset="-128"/>
                <a:cs typeface="+mn-cs"/>
              </a:defRPr>
            </a:lvl3pPr>
            <a:lvl4pPr marL="17145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Geneva" pitchFamily="126" charset="-128"/>
                <a:cs typeface="+mn-cs"/>
              </a:defRPr>
            </a:lvl4pPr>
            <a:lvl5pPr marL="21717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Geneva" pitchFamily="12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smtClean="0"/>
              <a:t>Es </a:t>
            </a:r>
            <a:r>
              <a:rPr lang="fr-CH" dirty="0" err="1" smtClean="0"/>
              <a:t>gibt</a:t>
            </a:r>
            <a:r>
              <a:rPr lang="fr-CH" dirty="0" smtClean="0"/>
              <a:t> </a:t>
            </a:r>
            <a:r>
              <a:rPr lang="fr-CH" b="1" dirty="0" err="1" smtClean="0"/>
              <a:t>keine</a:t>
            </a:r>
            <a:r>
              <a:rPr lang="fr-CH" b="1" dirty="0" smtClean="0"/>
              <a:t> </a:t>
            </a:r>
            <a:r>
              <a:rPr lang="fr-CH" b="1" dirty="0" err="1" smtClean="0"/>
              <a:t>Gesetzesgrundlage</a:t>
            </a:r>
            <a:r>
              <a:rPr lang="fr-CH" dirty="0" smtClean="0"/>
              <a:t>, welche die </a:t>
            </a:r>
            <a:r>
              <a:rPr lang="fr-CH" dirty="0" err="1" smtClean="0"/>
              <a:t>Kantone</a:t>
            </a:r>
            <a:r>
              <a:rPr lang="fr-CH" dirty="0" smtClean="0"/>
              <a:t> </a:t>
            </a:r>
            <a:r>
              <a:rPr lang="fr-CH" dirty="0" err="1" smtClean="0"/>
              <a:t>verpflichtet</a:t>
            </a:r>
            <a:r>
              <a:rPr lang="fr-CH" dirty="0" smtClean="0"/>
              <a:t>, die </a:t>
            </a:r>
            <a:r>
              <a:rPr lang="fr-CH" dirty="0" err="1" smtClean="0"/>
              <a:t>Methode</a:t>
            </a:r>
            <a:r>
              <a:rPr lang="fr-CH" dirty="0" smtClean="0"/>
              <a:t> </a:t>
            </a:r>
            <a:r>
              <a:rPr lang="fr-CH" dirty="0" err="1" smtClean="0"/>
              <a:t>anzuwenden</a:t>
            </a:r>
            <a:r>
              <a:rPr lang="fr-CH" dirty="0" smtClean="0"/>
              <a:t>.</a:t>
            </a:r>
          </a:p>
          <a:p>
            <a:r>
              <a:rPr lang="fr-CH" dirty="0" smtClean="0"/>
              <a:t>Die </a:t>
            </a:r>
            <a:r>
              <a:rPr lang="fr-CH" dirty="0" err="1" smtClean="0"/>
              <a:t>Methode</a:t>
            </a:r>
            <a:r>
              <a:rPr lang="fr-CH" dirty="0" smtClean="0"/>
              <a:t> </a:t>
            </a:r>
            <a:r>
              <a:rPr lang="fr-CH" b="1" dirty="0" err="1" smtClean="0"/>
              <a:t>erscheint</a:t>
            </a:r>
            <a:r>
              <a:rPr lang="fr-CH" dirty="0" smtClean="0"/>
              <a:t> </a:t>
            </a:r>
            <a:r>
              <a:rPr lang="fr-CH" b="1" dirty="0" err="1" smtClean="0"/>
              <a:t>recht</a:t>
            </a:r>
            <a:r>
              <a:rPr lang="fr-CH" dirty="0" smtClean="0"/>
              <a:t> </a:t>
            </a:r>
            <a:r>
              <a:rPr lang="fr-CH" b="1" dirty="0" err="1" smtClean="0"/>
              <a:t>anspruchsvoll</a:t>
            </a:r>
            <a:r>
              <a:rPr lang="fr-CH" b="1" dirty="0" smtClean="0"/>
              <a:t> </a:t>
            </a:r>
            <a:r>
              <a:rPr lang="fr-CH" dirty="0" err="1" smtClean="0"/>
              <a:t>auf</a:t>
            </a:r>
            <a:r>
              <a:rPr lang="fr-CH" dirty="0" smtClean="0"/>
              <a:t> den </a:t>
            </a:r>
            <a:r>
              <a:rPr lang="fr-CH" dirty="0" err="1" smtClean="0"/>
              <a:t>ersten</a:t>
            </a:r>
            <a:r>
              <a:rPr lang="fr-CH" dirty="0" smtClean="0"/>
              <a:t> </a:t>
            </a:r>
            <a:r>
              <a:rPr lang="fr-CH" dirty="0" err="1" smtClean="0"/>
              <a:t>Blick</a:t>
            </a:r>
            <a:r>
              <a:rPr lang="fr-CH" dirty="0" smtClean="0"/>
              <a:t> (</a:t>
            </a:r>
            <a:r>
              <a:rPr lang="fr-CH" dirty="0" err="1" smtClean="0"/>
              <a:t>obwohl</a:t>
            </a:r>
            <a:r>
              <a:rPr lang="fr-CH" dirty="0" smtClean="0"/>
              <a:t> die Praxis </a:t>
            </a:r>
            <a:r>
              <a:rPr lang="fr-CH" dirty="0" err="1" smtClean="0"/>
              <a:t>zeigt</a:t>
            </a:r>
            <a:r>
              <a:rPr lang="fr-CH" dirty="0" smtClean="0"/>
              <a:t>, </a:t>
            </a:r>
            <a:r>
              <a:rPr lang="fr-CH" dirty="0" err="1" smtClean="0"/>
              <a:t>dass</a:t>
            </a:r>
            <a:r>
              <a:rPr lang="fr-CH" dirty="0" smtClean="0"/>
              <a:t> 	</a:t>
            </a:r>
            <a:r>
              <a:rPr lang="fr-CH" dirty="0" err="1" smtClean="0"/>
              <a:t>dem</a:t>
            </a:r>
            <a:r>
              <a:rPr lang="fr-CH" dirty="0" smtClean="0"/>
              <a:t> </a:t>
            </a:r>
            <a:r>
              <a:rPr lang="fr-CH" dirty="0" err="1" smtClean="0"/>
              <a:t>nicht</a:t>
            </a:r>
            <a:r>
              <a:rPr lang="fr-CH" dirty="0" smtClean="0"/>
              <a:t> </a:t>
            </a:r>
            <a:r>
              <a:rPr lang="fr-CH" dirty="0" err="1" smtClean="0"/>
              <a:t>so</a:t>
            </a:r>
            <a:r>
              <a:rPr lang="fr-CH" dirty="0" smtClean="0"/>
              <a:t> </a:t>
            </a:r>
            <a:r>
              <a:rPr lang="fr-CH" dirty="0" err="1" smtClean="0"/>
              <a:t>ist</a:t>
            </a:r>
            <a:r>
              <a:rPr lang="fr-CH" dirty="0" smtClean="0"/>
              <a:t>, </a:t>
            </a:r>
            <a:r>
              <a:rPr lang="fr-CH" dirty="0" err="1" smtClean="0"/>
              <a:t>wenn</a:t>
            </a:r>
            <a:r>
              <a:rPr lang="fr-CH" dirty="0" smtClean="0"/>
              <a:t> man </a:t>
            </a:r>
            <a:r>
              <a:rPr lang="fr-CH" dirty="0" err="1" smtClean="0"/>
              <a:t>sie</a:t>
            </a:r>
            <a:r>
              <a:rPr lang="fr-CH" dirty="0" smtClean="0"/>
              <a:t> </a:t>
            </a:r>
            <a:r>
              <a:rPr lang="fr-CH" dirty="0" err="1" smtClean="0"/>
              <a:t>zielgerichtet</a:t>
            </a:r>
            <a:r>
              <a:rPr lang="fr-CH" dirty="0" smtClean="0"/>
              <a:t> und </a:t>
            </a:r>
            <a:r>
              <a:rPr lang="fr-CH" dirty="0" err="1" smtClean="0"/>
              <a:t>pragmatisch</a:t>
            </a:r>
            <a:r>
              <a:rPr lang="fr-CH" dirty="0" smtClean="0"/>
              <a:t> </a:t>
            </a:r>
            <a:r>
              <a:rPr lang="fr-CH" dirty="0" err="1" smtClean="0"/>
              <a:t>anwendet</a:t>
            </a:r>
            <a:r>
              <a:rPr lang="fr-CH" dirty="0" smtClean="0"/>
              <a:t>).</a:t>
            </a:r>
          </a:p>
          <a:p>
            <a:r>
              <a:rPr lang="fr-CH" dirty="0" err="1" smtClean="0"/>
              <a:t>Über</a:t>
            </a:r>
            <a:r>
              <a:rPr lang="fr-CH" dirty="0" smtClean="0"/>
              <a:t> die </a:t>
            </a:r>
            <a:r>
              <a:rPr lang="fr-CH" dirty="0" err="1" smtClean="0"/>
              <a:t>Methode</a:t>
            </a:r>
            <a:r>
              <a:rPr lang="fr-CH" dirty="0" smtClean="0"/>
              <a:t> </a:t>
            </a:r>
            <a:r>
              <a:rPr lang="fr-CH" dirty="0" err="1" smtClean="0"/>
              <a:t>wurde</a:t>
            </a:r>
            <a:r>
              <a:rPr lang="fr-CH" dirty="0" smtClean="0"/>
              <a:t> </a:t>
            </a:r>
            <a:r>
              <a:rPr lang="fr-CH" b="1" dirty="0" err="1" smtClean="0"/>
              <a:t>noch</a:t>
            </a:r>
            <a:r>
              <a:rPr lang="fr-CH" b="1" dirty="0" smtClean="0"/>
              <a:t> </a:t>
            </a:r>
            <a:r>
              <a:rPr lang="fr-CH" b="1" dirty="0" err="1" smtClean="0"/>
              <a:t>nicht</a:t>
            </a:r>
            <a:r>
              <a:rPr lang="fr-CH" b="1" dirty="0"/>
              <a:t> </a:t>
            </a:r>
            <a:r>
              <a:rPr lang="fr-CH" b="1" dirty="0" err="1" smtClean="0"/>
              <a:t>breit</a:t>
            </a:r>
            <a:r>
              <a:rPr lang="fr-CH" b="1" dirty="0" smtClean="0"/>
              <a:t> </a:t>
            </a:r>
            <a:r>
              <a:rPr lang="fr-CH" b="1" dirty="0" err="1" smtClean="0"/>
              <a:t>informiert</a:t>
            </a:r>
            <a:r>
              <a:rPr lang="fr-CH" dirty="0" smtClean="0"/>
              <a:t> (</a:t>
            </a:r>
            <a:r>
              <a:rPr lang="fr-CH" dirty="0" err="1" smtClean="0"/>
              <a:t>soll</a:t>
            </a:r>
            <a:r>
              <a:rPr lang="fr-CH" dirty="0" smtClean="0"/>
              <a:t> </a:t>
            </a:r>
            <a:r>
              <a:rPr lang="fr-CH" dirty="0" err="1" smtClean="0"/>
              <a:t>im</a:t>
            </a:r>
            <a:r>
              <a:rPr lang="fr-CH" dirty="0" smtClean="0"/>
              <a:t> </a:t>
            </a:r>
            <a:r>
              <a:rPr lang="fr-CH" dirty="0" err="1" smtClean="0"/>
              <a:t>Frühjahr</a:t>
            </a:r>
            <a:r>
              <a:rPr lang="fr-CH" dirty="0" smtClean="0"/>
              <a:t> 2017 </a:t>
            </a:r>
            <a:r>
              <a:rPr lang="fr-CH" dirty="0" err="1" smtClean="0"/>
              <a:t>erfolgen</a:t>
            </a:r>
            <a:r>
              <a:rPr lang="fr-CH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284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1"/>
          <p:cNvSpPr>
            <a:spLocks noGrp="1"/>
          </p:cNvSpPr>
          <p:nvPr>
            <p:ph sz="quarter" idx="10"/>
          </p:nvPr>
        </p:nvSpPr>
        <p:spPr bwMode="auto">
          <a:xfrm>
            <a:off x="528638" y="762000"/>
            <a:ext cx="7996237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CH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Thematik</a:t>
            </a:r>
            <a:r>
              <a:rPr lang="fr-CH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= 3 </a:t>
            </a:r>
            <a:r>
              <a:rPr lang="fr-CH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Werkzeuge</a:t>
            </a:r>
            <a:r>
              <a:rPr lang="fr-CH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= 3 </a:t>
            </a:r>
            <a:r>
              <a:rPr lang="fr-CH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Berichte</a:t>
            </a:r>
            <a:endParaRPr lang="fr-CH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528638" y="1311275"/>
            <a:ext cx="7996237" cy="58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Auslöser</a:t>
            </a:r>
            <a:r>
              <a:rPr lang="fr-CH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der 3 </a:t>
            </a:r>
            <a:r>
              <a:rPr lang="fr-CH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Berichte</a:t>
            </a:r>
            <a:r>
              <a:rPr lang="fr-CH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fr-CH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fr-CH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Postulat </a:t>
            </a:r>
            <a:r>
              <a:rPr lang="fr-CH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fr-CH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fr-CH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Nationalrat</a:t>
            </a:r>
            <a:endParaRPr lang="fr-CH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fr-CH" altLang="fr-FR" sz="1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Bundesamt</a:t>
            </a:r>
            <a:r>
              <a:rPr lang="fr-CH" alt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1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fr-CH" alt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1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Umwelt</a:t>
            </a:r>
            <a:r>
              <a:rPr lang="fr-CH" altLang="fr-FR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1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Hrsg</a:t>
            </a:r>
            <a:r>
              <a:rPr lang="fr-CH" alt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(2014). </a:t>
            </a:r>
            <a:r>
              <a:rPr lang="fr-CH" altLang="fr-FR" sz="1400" b="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Umgang</a:t>
            </a:r>
            <a:r>
              <a:rPr lang="fr-CH" altLang="fr-FR" sz="14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mit </a:t>
            </a:r>
            <a:r>
              <a:rPr lang="fr-CH" altLang="fr-FR" sz="1400" b="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lokaler</a:t>
            </a:r>
            <a:r>
              <a:rPr lang="fr-CH" altLang="fr-FR" sz="14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1400" b="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Wasserknappheit</a:t>
            </a:r>
            <a:r>
              <a:rPr lang="fr-CH" altLang="fr-FR" sz="14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der Schweiz. </a:t>
            </a:r>
            <a:r>
              <a:rPr lang="fr-CH" altLang="fr-FR" sz="1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Bericht</a:t>
            </a:r>
            <a:r>
              <a:rPr lang="fr-CH" alt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fr-CH" altLang="fr-FR" sz="1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Bundesrates</a:t>
            </a:r>
            <a:r>
              <a:rPr lang="fr-CH" alt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1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fr-CH" alt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Postulat</a:t>
            </a:r>
            <a:r>
              <a:rPr lang="fr-CH" alt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fr-CH" altLang="fr-FR" sz="1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Wasser</a:t>
            </a:r>
            <a:r>
              <a:rPr lang="fr-CH" alt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fr-CH" altLang="fr-FR" sz="1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Landwirtschaft</a:t>
            </a:r>
            <a:r>
              <a:rPr lang="fr-CH" alt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altLang="fr-FR" sz="1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Zukünftige</a:t>
            </a:r>
            <a:r>
              <a:rPr lang="fr-CH" alt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1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Herausforderungen</a:t>
            </a:r>
            <a:r>
              <a:rPr lang="fr-CH" alt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(Postulat 10.3533 von </a:t>
            </a:r>
            <a:r>
              <a:rPr lang="fr-CH" altLang="fr-FR" sz="1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Nationalrat</a:t>
            </a:r>
            <a:r>
              <a:rPr lang="fr-CH" alt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1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Hansjörg</a:t>
            </a:r>
            <a:r>
              <a:rPr lang="fr-CH" alt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Walter </a:t>
            </a:r>
            <a:r>
              <a:rPr lang="fr-CH" altLang="fr-FR" sz="1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vom</a:t>
            </a:r>
            <a:r>
              <a:rPr lang="fr-CH" alt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17. Juni 2010). BAFU. Bern. 88 S.</a:t>
            </a:r>
          </a:p>
          <a:p>
            <a:r>
              <a:rPr lang="fr-CH" altLang="fr-FR" sz="1400" b="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fr-CH" altLang="fr-FR" sz="1400" b="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fr-CH" altLang="fr-FR" sz="1400" b="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www.news.admin.ch/NSBSubscriber/message/attachments/28597.pdf</a:t>
            </a:r>
            <a:r>
              <a:rPr lang="fr-CH" altLang="fr-FR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268" name="Espace réservé du texte 3"/>
          <p:cNvSpPr>
            <a:spLocks noGrp="1"/>
          </p:cNvSpPr>
          <p:nvPr>
            <p:ph type="body" sz="quarter" idx="12"/>
          </p:nvPr>
        </p:nvSpPr>
        <p:spPr bwMode="auto">
          <a:xfrm>
            <a:off x="528638" y="3723701"/>
            <a:ext cx="7996237" cy="22294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 eaLnBrk="1" hangingPunct="1">
              <a:buNone/>
            </a:pPr>
            <a:r>
              <a:rPr lang="fr-CH" altLang="fr-FR" b="1" dirty="0" err="1" smtClean="0">
                <a:solidFill>
                  <a:srgbClr val="336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Drei</a:t>
            </a:r>
            <a:r>
              <a:rPr lang="fr-CH" altLang="fr-FR" b="1" dirty="0" smtClean="0">
                <a:solidFill>
                  <a:srgbClr val="336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b="1" dirty="0" err="1" smtClean="0">
                <a:solidFill>
                  <a:srgbClr val="336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Berichte</a:t>
            </a:r>
            <a:r>
              <a:rPr lang="fr-CH" altLang="fr-FR" b="1" dirty="0" smtClean="0">
                <a:solidFill>
                  <a:srgbClr val="336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b="1" dirty="0" err="1" smtClean="0">
                <a:solidFill>
                  <a:srgbClr val="336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fr-CH" altLang="fr-FR" b="1" dirty="0" smtClean="0">
                <a:solidFill>
                  <a:srgbClr val="336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b="1" dirty="0" err="1" smtClean="0">
                <a:solidFill>
                  <a:srgbClr val="336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</a:t>
            </a:r>
            <a:r>
              <a:rPr lang="fr-CH" altLang="fr-FR" b="1" dirty="0" smtClean="0">
                <a:solidFill>
                  <a:srgbClr val="336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b="1" dirty="0" err="1" smtClean="0">
                <a:solidFill>
                  <a:srgbClr val="336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Wasserknappheit</a:t>
            </a:r>
            <a:r>
              <a:rPr lang="fr-CH" altLang="fr-FR" b="1" dirty="0" smtClean="0">
                <a:solidFill>
                  <a:srgbClr val="336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0" eaLnBrk="1" hangingPunct="1">
              <a:buNone/>
            </a:pPr>
            <a:r>
              <a:rPr lang="fr-CH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Bundesamt</a:t>
            </a:r>
            <a:r>
              <a:rPr lang="fr-CH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fr-CH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Umwelt</a:t>
            </a:r>
            <a:r>
              <a:rPr lang="fr-CH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Hrsg</a:t>
            </a:r>
            <a:r>
              <a:rPr lang="fr-CH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fr-CH" alt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Expertenberichte</a:t>
            </a:r>
            <a:r>
              <a:rPr lang="fr-CH" alt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fr-CH" alt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Umgang</a:t>
            </a:r>
            <a:r>
              <a:rPr lang="fr-CH" alt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 mit </a:t>
            </a:r>
            <a:r>
              <a:rPr lang="fr-CH" alt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lokaler</a:t>
            </a:r>
            <a:r>
              <a:rPr lang="fr-CH" alt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Wasserknappheit</a:t>
            </a:r>
            <a:r>
              <a:rPr lang="fr-CH" alt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der Schweiz:</a:t>
            </a:r>
          </a:p>
          <a:p>
            <a:pPr indent="0" eaLnBrk="1" hangingPunct="1">
              <a:buNone/>
            </a:pPr>
            <a:r>
              <a:rPr lang="fr-CH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(2016) 	</a:t>
            </a:r>
            <a:r>
              <a:rPr lang="fr-CH" alt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Bestimmung</a:t>
            </a:r>
            <a:r>
              <a:rPr lang="fr-CH" alt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fr-CH" alt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Regionen</a:t>
            </a:r>
            <a:r>
              <a:rPr lang="fr-CH" alt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 mit </a:t>
            </a:r>
            <a:r>
              <a:rPr lang="fr-CH" alt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Handlungsbedarf</a:t>
            </a:r>
            <a:r>
              <a:rPr lang="fr-CH" alt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</a:t>
            </a:r>
            <a:r>
              <a:rPr lang="fr-CH" alt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Trockenheit</a:t>
            </a:r>
            <a:r>
              <a:rPr lang="fr-CH" altLang="fr-FR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sog</a:t>
            </a:r>
            <a:r>
              <a:rPr lang="fr-CH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 «</a:t>
            </a:r>
            <a:r>
              <a:rPr lang="fr-CH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fr-CH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1»</a:t>
            </a:r>
            <a:endParaRPr lang="fr-CH" altLang="fr-FR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eaLnBrk="1" hangingPunct="1">
              <a:buNone/>
            </a:pPr>
            <a:r>
              <a:rPr lang="fr-CH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fr-CH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r>
              <a:rPr lang="fr-CH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)	</a:t>
            </a:r>
            <a:r>
              <a:rPr lang="fr-CH" alt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Vorgehen</a:t>
            </a:r>
            <a:r>
              <a:rPr lang="fr-CH" alt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fr-CH" alt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fr-CH" alt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regionale</a:t>
            </a:r>
            <a:r>
              <a:rPr lang="fr-CH" alt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Wasserressourcenplanung</a:t>
            </a:r>
            <a:r>
              <a:rPr lang="fr-CH" alt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fr-CH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fr-CH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2»</a:t>
            </a:r>
          </a:p>
          <a:p>
            <a:pPr indent="0" eaLnBrk="1" hangingPunct="1">
              <a:buNone/>
            </a:pPr>
            <a:r>
              <a:rPr lang="fr-CH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(2015) 	</a:t>
            </a:r>
            <a:r>
              <a:rPr lang="fr-CH" alt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Umgang</a:t>
            </a:r>
            <a:r>
              <a:rPr lang="fr-CH" alt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 mit </a:t>
            </a:r>
            <a:r>
              <a:rPr lang="fr-CH" alt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Wasserressourcen</a:t>
            </a:r>
            <a:r>
              <a:rPr lang="fr-CH" alt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H" alt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Ausnahmesituationen</a:t>
            </a:r>
            <a:r>
              <a:rPr lang="fr-CH" alt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fr-CH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fr-CH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3»</a:t>
            </a:r>
            <a:endParaRPr lang="fr-CH" altLang="fr-FR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eaLnBrk="1" hangingPunct="1">
              <a:buNone/>
            </a:pPr>
            <a:endParaRPr lang="fr-CH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Espace réservé du numéro de diapositive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6" charset="-128"/>
              </a:defRPr>
            </a:lvl9pPr>
          </a:lstStyle>
          <a:p>
            <a:fld id="{77C436FC-77B9-4D03-B4CD-695CAE86C7F2}" type="slidenum">
              <a:rPr lang="de-DE" altLang="fr-FR" smtClean="0">
                <a:solidFill>
                  <a:srgbClr val="1A3962"/>
                </a:solidFill>
                <a:latin typeface="Arial" panose="020B0604020202020204" pitchFamily="34" charset="0"/>
              </a:rPr>
              <a:pPr/>
              <a:t>2</a:t>
            </a:fld>
            <a:endParaRPr lang="de-DE" altLang="fr-FR" smtClean="0">
              <a:solidFill>
                <a:srgbClr val="1A396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528637" y="762001"/>
            <a:ext cx="7842000" cy="548639"/>
          </a:xfrm>
        </p:spPr>
        <p:txBody>
          <a:bodyPr/>
          <a:lstStyle/>
          <a:p>
            <a:r>
              <a:rPr lang="fr-CH" dirty="0" err="1" smtClean="0"/>
              <a:t>Methodenbericht</a:t>
            </a:r>
            <a:endParaRPr lang="fr-CH" dirty="0"/>
          </a:p>
          <a:p>
            <a:r>
              <a:rPr lang="fr-CH" dirty="0" smtClean="0"/>
              <a:t>«</a:t>
            </a:r>
            <a:r>
              <a:rPr lang="fr-CH" dirty="0" err="1" smtClean="0"/>
              <a:t>Modul</a:t>
            </a:r>
            <a:r>
              <a:rPr lang="fr-CH" dirty="0" smtClean="0"/>
              <a:t> 1»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CE3EF18-456B-4CD9-A3CC-BFB25A3C7E16}" type="slidenum">
              <a:rPr lang="de-DE" altLang="fr-FR" smtClean="0"/>
              <a:pPr>
                <a:defRPr/>
              </a:pPr>
              <a:t>3</a:t>
            </a:fld>
            <a:endParaRPr lang="de-DE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7175">
            <a:off x="4521314" y="357495"/>
            <a:ext cx="4289310" cy="6032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4013">
            <a:off x="1368396" y="3228205"/>
            <a:ext cx="3688347" cy="20263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563489" y="1754436"/>
            <a:ext cx="2862757" cy="588963"/>
          </a:xfrm>
        </p:spPr>
        <p:txBody>
          <a:bodyPr/>
          <a:lstStyle/>
          <a:p>
            <a:r>
              <a:rPr lang="fr-CH" sz="1400" b="0" dirty="0">
                <a:hlinkClick r:id="rId4"/>
              </a:rPr>
              <a:t>http://</a:t>
            </a:r>
            <a:r>
              <a:rPr lang="fr-CH" sz="1400" b="0" dirty="0" smtClean="0">
                <a:hlinkClick r:id="rId4"/>
              </a:rPr>
              <a:t>www.bafu.admin.ch/wasser/13465/13486/16390/16393/index.html?lang=de</a:t>
            </a:r>
            <a:r>
              <a:rPr lang="fr-CH" sz="1400" b="0" dirty="0" smtClean="0"/>
              <a:t> </a:t>
            </a:r>
          </a:p>
          <a:p>
            <a:r>
              <a:rPr lang="fr-CH" sz="1400" b="0" dirty="0" smtClean="0">
                <a:solidFill>
                  <a:srgbClr val="FF0000"/>
                </a:solidFill>
              </a:rPr>
              <a:t>En français: […]=</a:t>
            </a:r>
            <a:r>
              <a:rPr lang="fr-CH" sz="1400" b="0" dirty="0" err="1" smtClean="0">
                <a:solidFill>
                  <a:srgbClr val="FF0000"/>
                </a:solidFill>
              </a:rPr>
              <a:t>fr</a:t>
            </a:r>
            <a:endParaRPr lang="fr-CH" sz="1400" b="0" dirty="0">
              <a:solidFill>
                <a:srgbClr val="FF000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426246" y="2343399"/>
            <a:ext cx="1200838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1311007" y="3255963"/>
            <a:ext cx="286439" cy="3575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0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CH" dirty="0" err="1" smtClean="0"/>
              <a:t>Ziel</a:t>
            </a:r>
            <a:r>
              <a:rPr lang="fr-CH" dirty="0" smtClean="0"/>
              <a:t> und </a:t>
            </a:r>
            <a:r>
              <a:rPr lang="fr-CH" dirty="0" err="1" smtClean="0"/>
              <a:t>allgemeines</a:t>
            </a:r>
            <a:r>
              <a:rPr lang="fr-CH" dirty="0" smtClean="0"/>
              <a:t> </a:t>
            </a:r>
            <a:r>
              <a:rPr lang="fr-CH" dirty="0" err="1" smtClean="0"/>
              <a:t>Vorgehen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CE3EF18-456B-4CD9-A3CC-BFB25A3C7E16}" type="slidenum">
              <a:rPr lang="de-DE" altLang="fr-FR" smtClean="0"/>
              <a:pPr>
                <a:defRPr/>
              </a:pPr>
              <a:t>4</a:t>
            </a:fld>
            <a:endParaRPr lang="de-DE" altLang="fr-FR"/>
          </a:p>
        </p:txBody>
      </p:sp>
      <p:sp>
        <p:nvSpPr>
          <p:cNvPr id="13" name="Rechteck 7"/>
          <p:cNvSpPr/>
          <p:nvPr/>
        </p:nvSpPr>
        <p:spPr>
          <a:xfrm>
            <a:off x="2120453" y="1905999"/>
            <a:ext cx="2314358" cy="649213"/>
          </a:xfrm>
          <a:prstGeom prst="rect">
            <a:avLst/>
          </a:prstGeom>
          <a:solidFill>
            <a:srgbClr val="FEF79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A: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Vorarbeiten auf Kantonsebene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13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sz="13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2836" y="2648651"/>
            <a:ext cx="171872" cy="11476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44" name="Groupe 43"/>
          <p:cNvGrpSpPr/>
          <p:nvPr/>
        </p:nvGrpSpPr>
        <p:grpSpPr>
          <a:xfrm>
            <a:off x="2128932" y="3393882"/>
            <a:ext cx="6245182" cy="1083903"/>
            <a:chOff x="2128932" y="3393882"/>
            <a:chExt cx="6245182" cy="1083903"/>
          </a:xfrm>
        </p:grpSpPr>
        <p:sp>
          <p:nvSpPr>
            <p:cNvPr id="12" name="Rectangle 11"/>
            <p:cNvSpPr/>
            <p:nvPr/>
          </p:nvSpPr>
          <p:spPr>
            <a:xfrm>
              <a:off x="7925068" y="3707265"/>
              <a:ext cx="449046" cy="6401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5" name="Rechteck 7"/>
            <p:cNvSpPr/>
            <p:nvPr/>
          </p:nvSpPr>
          <p:spPr>
            <a:xfrm>
              <a:off x="5609544" y="3393882"/>
              <a:ext cx="2315524" cy="10839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13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Gesamtsynthese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13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 Wasserknappheits-hinweiskarten, basierend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13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auf kantonalem Expertenwissen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CH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CH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Connecteur droit avec flèche 19"/>
            <p:cNvCxnSpPr>
              <a:stCxn id="18" idx="3"/>
            </p:cNvCxnSpPr>
            <p:nvPr/>
          </p:nvCxnSpPr>
          <p:spPr>
            <a:xfrm>
              <a:off x="4444456" y="3911716"/>
              <a:ext cx="117092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4604057" y="3900371"/>
              <a:ext cx="172556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NEIN</a:t>
              </a:r>
              <a:endParaRPr lang="fr-CH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98479" y="3654362"/>
              <a:ext cx="449046" cy="6401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28" name="Grafik 95"/>
            <p:cNvPicPr/>
            <p:nvPr/>
          </p:nvPicPr>
          <p:blipFill rotWithShape="1">
            <a:blip r:embed="rId2"/>
            <a:srcRect l="64226" b="2040"/>
            <a:stretch/>
          </p:blipFill>
          <p:spPr>
            <a:xfrm>
              <a:off x="7898479" y="3654363"/>
              <a:ext cx="449046" cy="6401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Organigramme : Décision 17"/>
            <p:cNvSpPr/>
            <p:nvPr/>
          </p:nvSpPr>
          <p:spPr>
            <a:xfrm>
              <a:off x="2128932" y="3560015"/>
              <a:ext cx="2315524" cy="703402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3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Vertiefen</a:t>
              </a:r>
              <a:r>
                <a:rPr lang="fr-CH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algn="ctr"/>
              <a:r>
                <a:rPr lang="fr-CH" sz="13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Präzisieren</a:t>
              </a:r>
              <a:r>
                <a:rPr lang="fr-CH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fr-CH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>
              <a:off x="3277049" y="3399244"/>
              <a:ext cx="0" cy="1698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e 44"/>
          <p:cNvGrpSpPr/>
          <p:nvPr/>
        </p:nvGrpSpPr>
        <p:grpSpPr>
          <a:xfrm>
            <a:off x="3264739" y="4263417"/>
            <a:ext cx="428030" cy="947122"/>
            <a:chOff x="3264739" y="4263417"/>
            <a:chExt cx="428030" cy="947122"/>
          </a:xfrm>
        </p:grpSpPr>
        <p:cxnSp>
          <p:nvCxnSpPr>
            <p:cNvPr id="21" name="Connecteur droit avec flèche 20"/>
            <p:cNvCxnSpPr>
              <a:stCxn id="18" idx="2"/>
              <a:endCxn id="23" idx="0"/>
            </p:cNvCxnSpPr>
            <p:nvPr/>
          </p:nvCxnSpPr>
          <p:spPr>
            <a:xfrm>
              <a:off x="3286694" y="4263417"/>
              <a:ext cx="0" cy="9471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3264739" y="4608714"/>
              <a:ext cx="42803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JA</a:t>
              </a:r>
              <a:endParaRPr lang="fr-CH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1718529" y="3059871"/>
            <a:ext cx="2725927" cy="3017372"/>
            <a:chOff x="1718529" y="3059871"/>
            <a:chExt cx="2725927" cy="3017372"/>
          </a:xfrm>
        </p:grpSpPr>
        <p:cxnSp>
          <p:nvCxnSpPr>
            <p:cNvPr id="11" name="Connecteur droit 10"/>
            <p:cNvCxnSpPr/>
            <p:nvPr/>
          </p:nvCxnSpPr>
          <p:spPr>
            <a:xfrm flipV="1">
              <a:off x="1718529" y="3059871"/>
              <a:ext cx="573652" cy="6255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eck 7"/>
            <p:cNvSpPr/>
            <p:nvPr/>
          </p:nvSpPr>
          <p:spPr>
            <a:xfrm>
              <a:off x="2128932" y="5210539"/>
              <a:ext cx="2315524" cy="86670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13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Teil C: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13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Vertieftes Vorgehen für einzelne Bilanzierungs-räume oder Problemfelder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CH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CH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Connecteur droit 30"/>
            <p:cNvCxnSpPr/>
            <p:nvPr/>
          </p:nvCxnSpPr>
          <p:spPr>
            <a:xfrm>
              <a:off x="1718529" y="5606769"/>
              <a:ext cx="410403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V="1">
              <a:off x="1718529" y="3066127"/>
              <a:ext cx="0" cy="2540642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/>
          <p:cNvGrpSpPr/>
          <p:nvPr/>
        </p:nvGrpSpPr>
        <p:grpSpPr>
          <a:xfrm>
            <a:off x="4444456" y="5014176"/>
            <a:ext cx="4059982" cy="1295580"/>
            <a:chOff x="4444456" y="5014176"/>
            <a:chExt cx="4059982" cy="1295580"/>
          </a:xfrm>
        </p:grpSpPr>
        <p:sp>
          <p:nvSpPr>
            <p:cNvPr id="6" name="Rectangle 65"/>
            <p:cNvSpPr/>
            <p:nvPr/>
          </p:nvSpPr>
          <p:spPr>
            <a:xfrm>
              <a:off x="7925081" y="5884115"/>
              <a:ext cx="579357" cy="4256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Rectangle 65"/>
            <p:cNvSpPr/>
            <p:nvPr/>
          </p:nvSpPr>
          <p:spPr>
            <a:xfrm>
              <a:off x="7911364" y="5855540"/>
              <a:ext cx="579357" cy="4256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8" name="Rectangle 65"/>
            <p:cNvSpPr/>
            <p:nvPr/>
          </p:nvSpPr>
          <p:spPr>
            <a:xfrm>
              <a:off x="7920032" y="5833315"/>
              <a:ext cx="579357" cy="4256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9" name="Rectangle 65"/>
            <p:cNvSpPr/>
            <p:nvPr/>
          </p:nvSpPr>
          <p:spPr>
            <a:xfrm>
              <a:off x="7894632" y="5807915"/>
              <a:ext cx="579357" cy="4256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0" name="Rectangle 65"/>
            <p:cNvSpPr/>
            <p:nvPr/>
          </p:nvSpPr>
          <p:spPr>
            <a:xfrm>
              <a:off x="7869232" y="5785690"/>
              <a:ext cx="579357" cy="4256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" name="Rechteck 7"/>
            <p:cNvSpPr/>
            <p:nvPr/>
          </p:nvSpPr>
          <p:spPr>
            <a:xfrm>
              <a:off x="5609544" y="5122109"/>
              <a:ext cx="2315524" cy="11114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13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Vertiefte Synthese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13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basierend auf einer detaillierteren Analyse von </a:t>
              </a:r>
              <a:r>
                <a:rPr lang="de-CH" sz="1300" b="1" u="sng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de-CH" sz="13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essourcen, </a:t>
              </a:r>
              <a:r>
                <a:rPr lang="de-CH" sz="1300" b="1" u="sng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de-CH" sz="13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rschliessung und Wasser-</a:t>
              </a:r>
              <a:r>
                <a:rPr lang="de-CH" sz="1300" b="1" u="sng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de-CH" sz="13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edarf (REB)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CH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CH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08197" y="5076331"/>
              <a:ext cx="449046" cy="6401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86895" y="5050695"/>
              <a:ext cx="449046" cy="6401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>
              <a:off x="4444456" y="5606769"/>
              <a:ext cx="117092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Grafik 95"/>
            <p:cNvPicPr/>
            <p:nvPr/>
          </p:nvPicPr>
          <p:blipFill rotWithShape="1">
            <a:blip r:embed="rId2"/>
            <a:srcRect l="64226" b="2040"/>
            <a:stretch/>
          </p:blipFill>
          <p:spPr>
            <a:xfrm>
              <a:off x="7865593" y="5014176"/>
              <a:ext cx="449046" cy="6401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5647" y="5760200"/>
              <a:ext cx="575502" cy="4240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36" name="Textfeld 1"/>
            <p:cNvSpPr txBox="1"/>
            <p:nvPr/>
          </p:nvSpPr>
          <p:spPr>
            <a:xfrm>
              <a:off x="7845923" y="5707063"/>
              <a:ext cx="2648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800" b="1" dirty="0" smtClean="0"/>
                <a:t>R</a:t>
              </a:r>
              <a:endParaRPr lang="de-CH" sz="800" b="1" dirty="0"/>
            </a:p>
          </p:txBody>
        </p:sp>
        <p:sp>
          <p:nvSpPr>
            <p:cNvPr id="37" name="Textfeld 34"/>
            <p:cNvSpPr txBox="1"/>
            <p:nvPr/>
          </p:nvSpPr>
          <p:spPr>
            <a:xfrm>
              <a:off x="8022748" y="5707063"/>
              <a:ext cx="25680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800" b="1" dirty="0" smtClean="0"/>
                <a:t>E</a:t>
              </a:r>
              <a:endParaRPr lang="de-CH" sz="800" b="1" dirty="0"/>
            </a:p>
          </p:txBody>
        </p:sp>
        <p:sp>
          <p:nvSpPr>
            <p:cNvPr id="38" name="Textfeld 36"/>
            <p:cNvSpPr txBox="1"/>
            <p:nvPr/>
          </p:nvSpPr>
          <p:spPr>
            <a:xfrm>
              <a:off x="8219756" y="5707063"/>
              <a:ext cx="2632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800" b="1" dirty="0" smtClean="0"/>
                <a:t>B</a:t>
              </a:r>
              <a:endParaRPr lang="de-CH" sz="800" b="1" dirty="0"/>
            </a:p>
          </p:txBody>
        </p:sp>
      </p:grpSp>
      <p:sp>
        <p:nvSpPr>
          <p:cNvPr id="39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28954" y="1213676"/>
            <a:ext cx="8504877" cy="588963"/>
          </a:xfrm>
        </p:spPr>
        <p:txBody>
          <a:bodyPr/>
          <a:lstStyle/>
          <a:p>
            <a:r>
              <a:rPr lang="fr-CH" dirty="0" err="1" smtClean="0"/>
              <a:t>Ziel</a:t>
            </a:r>
            <a:r>
              <a:rPr lang="fr-CH" dirty="0" smtClean="0"/>
              <a:t>: </a:t>
            </a:r>
            <a:r>
              <a:rPr lang="fr-CH" b="0" dirty="0" err="1" smtClean="0">
                <a:latin typeface="Arial Narrow" panose="020B0606020202030204" pitchFamily="34" charset="0"/>
              </a:rPr>
              <a:t>Gebiete</a:t>
            </a:r>
            <a:r>
              <a:rPr lang="fr-CH" b="0" dirty="0" smtClean="0">
                <a:latin typeface="Arial Narrow" panose="020B0606020202030204" pitchFamily="34" charset="0"/>
              </a:rPr>
              <a:t> mit </a:t>
            </a:r>
            <a:r>
              <a:rPr lang="fr-CH" b="0" dirty="0" err="1" smtClean="0">
                <a:latin typeface="Arial Narrow" panose="020B0606020202030204" pitchFamily="34" charset="0"/>
              </a:rPr>
              <a:t>Handlungsbedarf</a:t>
            </a:r>
            <a:r>
              <a:rPr lang="fr-CH" b="0" dirty="0" smtClean="0">
                <a:latin typeface="Arial Narrow" panose="020B0606020202030204" pitchFamily="34" charset="0"/>
              </a:rPr>
              <a:t> </a:t>
            </a:r>
            <a:r>
              <a:rPr lang="fr-CH" b="0" dirty="0" err="1" smtClean="0">
                <a:latin typeface="Arial Narrow" panose="020B0606020202030204" pitchFamily="34" charset="0"/>
              </a:rPr>
              <a:t>für</a:t>
            </a:r>
            <a:r>
              <a:rPr lang="fr-CH" b="0" dirty="0" smtClean="0">
                <a:latin typeface="Arial Narrow" panose="020B0606020202030204" pitchFamily="34" charset="0"/>
              </a:rPr>
              <a:t> </a:t>
            </a:r>
            <a:r>
              <a:rPr lang="fr-CH" b="0" dirty="0" err="1" smtClean="0">
                <a:latin typeface="Arial Narrow" panose="020B0606020202030204" pitchFamily="34" charset="0"/>
              </a:rPr>
              <a:t>eine</a:t>
            </a:r>
            <a:r>
              <a:rPr lang="fr-CH" b="0" dirty="0" smtClean="0">
                <a:latin typeface="Arial Narrow" panose="020B0606020202030204" pitchFamily="34" charset="0"/>
              </a:rPr>
              <a:t> </a:t>
            </a:r>
            <a:r>
              <a:rPr lang="fr-CH" b="0" dirty="0" err="1" smtClean="0">
                <a:latin typeface="Arial Narrow" panose="020B0606020202030204" pitchFamily="34" charset="0"/>
              </a:rPr>
              <a:t>regionale</a:t>
            </a:r>
            <a:r>
              <a:rPr lang="fr-CH" b="0" dirty="0" smtClean="0">
                <a:latin typeface="Arial Narrow" panose="020B0606020202030204" pitchFamily="34" charset="0"/>
              </a:rPr>
              <a:t> </a:t>
            </a:r>
            <a:r>
              <a:rPr lang="fr-CH" b="0" dirty="0" err="1" smtClean="0">
                <a:latin typeface="Arial Narrow" panose="020B0606020202030204" pitchFamily="34" charset="0"/>
              </a:rPr>
              <a:t>Wasserressourcenplanung</a:t>
            </a:r>
            <a:r>
              <a:rPr lang="fr-CH" b="0" dirty="0" smtClean="0">
                <a:latin typeface="Arial Narrow" panose="020B0606020202030204" pitchFamily="34" charset="0"/>
              </a:rPr>
              <a:t> </a:t>
            </a:r>
            <a:r>
              <a:rPr lang="fr-CH" b="0" dirty="0" err="1" smtClean="0">
                <a:latin typeface="Arial Narrow" panose="020B0606020202030204" pitchFamily="34" charset="0"/>
              </a:rPr>
              <a:t>identifizieren</a:t>
            </a:r>
            <a:endParaRPr lang="fr-CH" b="0" dirty="0">
              <a:latin typeface="Arial Narrow" panose="020B0606020202030204" pitchFamily="34" charset="0"/>
            </a:endParaRPr>
          </a:p>
        </p:txBody>
      </p:sp>
      <p:sp>
        <p:nvSpPr>
          <p:cNvPr id="4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28954" y="1872810"/>
            <a:ext cx="1393975" cy="588963"/>
          </a:xfrm>
        </p:spPr>
        <p:txBody>
          <a:bodyPr/>
          <a:lstStyle/>
          <a:p>
            <a:r>
              <a:rPr lang="fr-CH" dirty="0" err="1" smtClean="0"/>
              <a:t>Vorgehen</a:t>
            </a:r>
            <a:r>
              <a:rPr lang="fr-CH" dirty="0" smtClean="0"/>
              <a:t>:</a:t>
            </a:r>
            <a:endParaRPr lang="fr-CH" b="0" dirty="0">
              <a:latin typeface="Arial Narrow" panose="020B0606020202030204" pitchFamily="34" charset="0"/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2119287" y="2555212"/>
            <a:ext cx="2315524" cy="834950"/>
            <a:chOff x="2119287" y="2555212"/>
            <a:chExt cx="2315524" cy="834950"/>
          </a:xfrm>
        </p:grpSpPr>
        <p:sp>
          <p:nvSpPr>
            <p:cNvPr id="14" name="Rechteck 7"/>
            <p:cNvSpPr/>
            <p:nvPr/>
          </p:nvSpPr>
          <p:spPr>
            <a:xfrm>
              <a:off x="2119287" y="2742090"/>
              <a:ext cx="2315524" cy="6480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13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Teil B: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13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Situationsanalyse für jeden Bilanzierungsraum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CH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CH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Connecteur droit avec flèche 16"/>
            <p:cNvCxnSpPr>
              <a:stCxn id="13" idx="2"/>
              <a:endCxn id="14" idx="0"/>
            </p:cNvCxnSpPr>
            <p:nvPr/>
          </p:nvCxnSpPr>
          <p:spPr>
            <a:xfrm flipH="1">
              <a:off x="3277049" y="2555212"/>
              <a:ext cx="583" cy="1868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874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CH" dirty="0" err="1" smtClean="0"/>
              <a:t>Vorgehen</a:t>
            </a:r>
            <a:r>
              <a:rPr lang="fr-CH" dirty="0" smtClean="0"/>
              <a:t> – Teil A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err="1" smtClean="0"/>
              <a:t>Auf</a:t>
            </a:r>
            <a:r>
              <a:rPr lang="fr-CH" dirty="0" smtClean="0"/>
              <a:t> </a:t>
            </a:r>
            <a:r>
              <a:rPr lang="fr-CH" dirty="0" err="1" smtClean="0"/>
              <a:t>gesamtkantonaler</a:t>
            </a:r>
            <a:r>
              <a:rPr lang="fr-CH" dirty="0" smtClean="0"/>
              <a:t> </a:t>
            </a:r>
            <a:r>
              <a:rPr lang="fr-CH" dirty="0" err="1" smtClean="0"/>
              <a:t>Ebene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CE3EF18-456B-4CD9-A3CC-BFB25A3C7E16}" type="slidenum">
              <a:rPr lang="de-DE" altLang="fr-FR" smtClean="0"/>
              <a:pPr>
                <a:defRPr/>
              </a:pPr>
              <a:t>5</a:t>
            </a:fld>
            <a:endParaRPr lang="de-DE" altLang="fr-FR"/>
          </a:p>
        </p:txBody>
      </p:sp>
      <p:grpSp>
        <p:nvGrpSpPr>
          <p:cNvPr id="18" name="Groupe 17"/>
          <p:cNvGrpSpPr/>
          <p:nvPr/>
        </p:nvGrpSpPr>
        <p:grpSpPr>
          <a:xfrm>
            <a:off x="528953" y="2170087"/>
            <a:ext cx="7995919" cy="2666317"/>
            <a:chOff x="528953" y="2170088"/>
            <a:chExt cx="7995919" cy="2240146"/>
          </a:xfrm>
        </p:grpSpPr>
        <p:sp>
          <p:nvSpPr>
            <p:cNvPr id="6" name="Rechteck 7"/>
            <p:cNvSpPr/>
            <p:nvPr/>
          </p:nvSpPr>
          <p:spPr>
            <a:xfrm>
              <a:off x="528953" y="2170088"/>
              <a:ext cx="7995919" cy="224014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Teil A: </a:t>
              </a:r>
              <a:r>
                <a:rPr lang="de-CH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Vorarbeiten auf Kantonsebene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CH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CH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hteck 43"/>
            <p:cNvSpPr/>
            <p:nvPr/>
          </p:nvSpPr>
          <p:spPr>
            <a:xfrm>
              <a:off x="600962" y="3706899"/>
              <a:ext cx="7893750" cy="268384"/>
            </a:xfrm>
            <a:prstGeom prst="rect">
              <a:avLst/>
            </a:prstGeom>
            <a:solidFill>
              <a:srgbClr val="FEF798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Kanton in Bilanzierungsräume aufteilen</a:t>
              </a:r>
            </a:p>
          </p:txBody>
        </p:sp>
        <p:sp>
          <p:nvSpPr>
            <p:cNvPr id="8" name="Rechteck 43"/>
            <p:cNvSpPr/>
            <p:nvPr/>
          </p:nvSpPr>
          <p:spPr>
            <a:xfrm>
              <a:off x="600962" y="3329358"/>
              <a:ext cx="7893750" cy="303855"/>
            </a:xfrm>
            <a:prstGeom prst="rect">
              <a:avLst/>
            </a:prstGeom>
            <a:solidFill>
              <a:srgbClr val="FEF798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Wissensstand des Kantons abklären - verfügbare kantonale Grundlagen</a:t>
              </a:r>
            </a:p>
          </p:txBody>
        </p:sp>
        <p:sp>
          <p:nvSpPr>
            <p:cNvPr id="9" name="Rechteck 8"/>
            <p:cNvSpPr/>
            <p:nvPr/>
          </p:nvSpPr>
          <p:spPr>
            <a:xfrm>
              <a:off x="600961" y="2958632"/>
              <a:ext cx="7893751" cy="281135"/>
            </a:xfrm>
            <a:prstGeom prst="rect">
              <a:avLst/>
            </a:prstGeom>
            <a:solidFill>
              <a:srgbClr val="FEF798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 untersuchende Problemfelder festlegen</a:t>
              </a:r>
              <a:endParaRPr lang="de-CH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CH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hteck 43"/>
            <p:cNvSpPr/>
            <p:nvPr/>
          </p:nvSpPr>
          <p:spPr>
            <a:xfrm>
              <a:off x="600962" y="2569827"/>
              <a:ext cx="7893750" cy="319745"/>
            </a:xfrm>
            <a:prstGeom prst="rect">
              <a:avLst/>
            </a:prstGeom>
            <a:solidFill>
              <a:srgbClr val="FEF798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Ziele, Detailierungsgrad und Arbeitsweise definieren</a:t>
              </a:r>
            </a:p>
          </p:txBody>
        </p:sp>
        <p:sp>
          <p:nvSpPr>
            <p:cNvPr id="16" name="Rechteck 43"/>
            <p:cNvSpPr/>
            <p:nvPr/>
          </p:nvSpPr>
          <p:spPr>
            <a:xfrm>
              <a:off x="600962" y="4061992"/>
              <a:ext cx="7893750" cy="268384"/>
            </a:xfrm>
            <a:prstGeom prst="rect">
              <a:avLst/>
            </a:prstGeom>
            <a:solidFill>
              <a:srgbClr val="FEF798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Umgang mit Zukunftsszenarien festlegen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600961" y="3108646"/>
            <a:ext cx="7893751" cy="3346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616041" y="3980189"/>
            <a:ext cx="7893751" cy="3346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409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0" y="6121"/>
            <a:ext cx="9144000" cy="685021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78" name="Groupe 77"/>
          <p:cNvGrpSpPr/>
          <p:nvPr/>
        </p:nvGrpSpPr>
        <p:grpSpPr>
          <a:xfrm>
            <a:off x="1021762" y="102908"/>
            <a:ext cx="3454898" cy="590359"/>
            <a:chOff x="1021762" y="102908"/>
            <a:chExt cx="3454898" cy="590359"/>
          </a:xfrm>
        </p:grpSpPr>
        <p:cxnSp>
          <p:nvCxnSpPr>
            <p:cNvPr id="15" name="Connecteur droit 14"/>
            <p:cNvCxnSpPr/>
            <p:nvPr/>
          </p:nvCxnSpPr>
          <p:spPr>
            <a:xfrm flipH="1" flipV="1">
              <a:off x="1021762" y="490820"/>
              <a:ext cx="2006613" cy="1497"/>
            </a:xfrm>
            <a:prstGeom prst="line">
              <a:avLst/>
            </a:prstGeom>
            <a:ln w="38100">
              <a:solidFill>
                <a:srgbClr val="4F622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H="1" flipV="1">
              <a:off x="2470047" y="489322"/>
              <a:ext cx="2006613" cy="1497"/>
            </a:xfrm>
            <a:prstGeom prst="line">
              <a:avLst/>
            </a:prstGeom>
            <a:ln w="38100">
              <a:solidFill>
                <a:srgbClr val="385D8A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e 2"/>
            <p:cNvGrpSpPr/>
            <p:nvPr/>
          </p:nvGrpSpPr>
          <p:grpSpPr>
            <a:xfrm>
              <a:off x="1684693" y="298950"/>
              <a:ext cx="1144935" cy="394317"/>
              <a:chOff x="1684693" y="298950"/>
              <a:chExt cx="1144935" cy="394317"/>
            </a:xfrm>
          </p:grpSpPr>
          <p:sp>
            <p:nvSpPr>
              <p:cNvPr id="44" name="Ellipse 43"/>
              <p:cNvSpPr/>
              <p:nvPr/>
            </p:nvSpPr>
            <p:spPr>
              <a:xfrm>
                <a:off x="2407840" y="298950"/>
                <a:ext cx="421788" cy="394317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3a</a:t>
                </a:r>
                <a:endParaRPr lang="fr-CH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2046266" y="298950"/>
                <a:ext cx="421788" cy="394317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2a</a:t>
                </a:r>
                <a:endParaRPr lang="fr-CH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Ellipse 56"/>
              <p:cNvSpPr/>
              <p:nvPr/>
            </p:nvSpPr>
            <p:spPr>
              <a:xfrm>
                <a:off x="1684693" y="298950"/>
                <a:ext cx="421788" cy="394317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fr-CH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" name="Rectangle 81"/>
            <p:cNvSpPr/>
            <p:nvPr/>
          </p:nvSpPr>
          <p:spPr>
            <a:xfrm>
              <a:off x="3028375" y="102908"/>
              <a:ext cx="271647" cy="2364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fr-CH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fr-CH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6009096" y="1261688"/>
            <a:ext cx="2087790" cy="5259695"/>
            <a:chOff x="6009096" y="1261688"/>
            <a:chExt cx="2087790" cy="5259695"/>
          </a:xfrm>
        </p:grpSpPr>
        <p:cxnSp>
          <p:nvCxnSpPr>
            <p:cNvPr id="21" name="Connecteur droit 20"/>
            <p:cNvCxnSpPr/>
            <p:nvPr/>
          </p:nvCxnSpPr>
          <p:spPr>
            <a:xfrm flipH="1" flipV="1">
              <a:off x="6026211" y="5379627"/>
              <a:ext cx="1147499" cy="1497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H="1" flipV="1">
              <a:off x="6026211" y="6344379"/>
              <a:ext cx="1147499" cy="1497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H="1" flipV="1">
              <a:off x="6049718" y="1457815"/>
              <a:ext cx="1147499" cy="1497"/>
            </a:xfrm>
            <a:prstGeom prst="line">
              <a:avLst/>
            </a:prstGeom>
            <a:ln w="38100">
              <a:solidFill>
                <a:srgbClr val="385D8A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H="1" flipV="1">
              <a:off x="6009096" y="4395630"/>
              <a:ext cx="1147499" cy="1497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 flipV="1">
              <a:off x="6053498" y="3416514"/>
              <a:ext cx="1147499" cy="1497"/>
            </a:xfrm>
            <a:prstGeom prst="line">
              <a:avLst/>
            </a:prstGeom>
            <a:ln w="38100">
              <a:solidFill>
                <a:srgbClr val="385D8A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H="1" flipV="1">
              <a:off x="6052766" y="2441761"/>
              <a:ext cx="1147499" cy="1497"/>
            </a:xfrm>
            <a:prstGeom prst="line">
              <a:avLst/>
            </a:prstGeom>
            <a:ln w="38100">
              <a:solidFill>
                <a:srgbClr val="385D8A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 flipV="1">
              <a:off x="6922100" y="5371321"/>
              <a:ext cx="1147499" cy="1497"/>
            </a:xfrm>
            <a:prstGeom prst="line">
              <a:avLst/>
            </a:prstGeom>
            <a:ln w="38100">
              <a:solidFill>
                <a:srgbClr val="4F622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H="1" flipV="1">
              <a:off x="6922100" y="6336073"/>
              <a:ext cx="1147499" cy="1497"/>
            </a:xfrm>
            <a:prstGeom prst="line">
              <a:avLst/>
            </a:prstGeom>
            <a:ln w="38100">
              <a:solidFill>
                <a:srgbClr val="4F622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H="1" flipV="1">
              <a:off x="6945607" y="1449509"/>
              <a:ext cx="1147499" cy="1497"/>
            </a:xfrm>
            <a:prstGeom prst="line">
              <a:avLst/>
            </a:prstGeom>
            <a:ln w="38100">
              <a:solidFill>
                <a:srgbClr val="4F622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H="1" flipV="1">
              <a:off x="6904985" y="4387324"/>
              <a:ext cx="1147499" cy="1497"/>
            </a:xfrm>
            <a:prstGeom prst="line">
              <a:avLst/>
            </a:prstGeom>
            <a:ln w="38100">
              <a:solidFill>
                <a:srgbClr val="4F622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H="1" flipV="1">
              <a:off x="6949387" y="3408208"/>
              <a:ext cx="1147499" cy="1497"/>
            </a:xfrm>
            <a:prstGeom prst="line">
              <a:avLst/>
            </a:prstGeom>
            <a:ln w="38100">
              <a:solidFill>
                <a:srgbClr val="4F622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H="1" flipV="1">
              <a:off x="6948655" y="2433455"/>
              <a:ext cx="1147499" cy="1497"/>
            </a:xfrm>
            <a:prstGeom prst="line">
              <a:avLst/>
            </a:prstGeom>
            <a:ln w="38100">
              <a:solidFill>
                <a:srgbClr val="4F622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lipse 35"/>
            <p:cNvSpPr/>
            <p:nvPr/>
          </p:nvSpPr>
          <p:spPr>
            <a:xfrm>
              <a:off x="6806932" y="4180915"/>
              <a:ext cx="421788" cy="39431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fr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Ellipse 37"/>
            <p:cNvSpPr/>
            <p:nvPr/>
          </p:nvSpPr>
          <p:spPr>
            <a:xfrm>
              <a:off x="6806932" y="2234763"/>
              <a:ext cx="421788" cy="39431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fr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6806932" y="3207839"/>
              <a:ext cx="421788" cy="39431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fr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Ellipse 40"/>
            <p:cNvSpPr/>
            <p:nvPr/>
          </p:nvSpPr>
          <p:spPr>
            <a:xfrm>
              <a:off x="6806932" y="1261688"/>
              <a:ext cx="421788" cy="39431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CH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5b</a:t>
              </a:r>
              <a:endParaRPr lang="fr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Ellipse 44"/>
            <p:cNvSpPr/>
            <p:nvPr/>
          </p:nvSpPr>
          <p:spPr>
            <a:xfrm>
              <a:off x="6806932" y="6127066"/>
              <a:ext cx="421788" cy="39431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fr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Ellipse 45"/>
            <p:cNvSpPr/>
            <p:nvPr/>
          </p:nvSpPr>
          <p:spPr>
            <a:xfrm>
              <a:off x="6806932" y="5153990"/>
              <a:ext cx="421788" cy="39431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fr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965383" y="1243881"/>
            <a:ext cx="3560468" cy="3340412"/>
            <a:chOff x="965383" y="1243881"/>
            <a:chExt cx="3560468" cy="3340412"/>
          </a:xfrm>
        </p:grpSpPr>
        <p:cxnSp>
          <p:nvCxnSpPr>
            <p:cNvPr id="12" name="Connecteur droit 11"/>
            <p:cNvCxnSpPr/>
            <p:nvPr/>
          </p:nvCxnSpPr>
          <p:spPr>
            <a:xfrm flipH="1" flipV="1">
              <a:off x="1001615" y="4390979"/>
              <a:ext cx="2316840" cy="1496"/>
            </a:xfrm>
            <a:prstGeom prst="line">
              <a:avLst/>
            </a:prstGeom>
            <a:ln w="38100">
              <a:solidFill>
                <a:srgbClr val="4F622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 flipV="1">
              <a:off x="965383" y="2453303"/>
              <a:ext cx="2006613" cy="1497"/>
            </a:xfrm>
            <a:prstGeom prst="line">
              <a:avLst/>
            </a:prstGeom>
            <a:ln w="38100">
              <a:solidFill>
                <a:srgbClr val="4F622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H="1" flipV="1">
              <a:off x="1006387" y="1435525"/>
              <a:ext cx="2006613" cy="1497"/>
            </a:xfrm>
            <a:prstGeom prst="line">
              <a:avLst/>
            </a:prstGeom>
            <a:ln w="38100">
              <a:solidFill>
                <a:srgbClr val="4F622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H="1" flipV="1">
              <a:off x="2209011" y="4389482"/>
              <a:ext cx="2316840" cy="1496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H="1" flipV="1">
              <a:off x="2172780" y="2451805"/>
              <a:ext cx="2006613" cy="1497"/>
            </a:xfrm>
            <a:prstGeom prst="line">
              <a:avLst/>
            </a:prstGeom>
            <a:ln w="38100">
              <a:solidFill>
                <a:srgbClr val="385D8A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H="1" flipV="1">
              <a:off x="2213783" y="1434028"/>
              <a:ext cx="2006613" cy="1497"/>
            </a:xfrm>
            <a:prstGeom prst="line">
              <a:avLst/>
            </a:prstGeom>
            <a:ln w="38100">
              <a:solidFill>
                <a:srgbClr val="385D8A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e 41"/>
            <p:cNvSpPr/>
            <p:nvPr/>
          </p:nvSpPr>
          <p:spPr>
            <a:xfrm>
              <a:off x="2046266" y="4189976"/>
              <a:ext cx="421788" cy="39431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3" name="Ellipse 42"/>
            <p:cNvSpPr/>
            <p:nvPr/>
          </p:nvSpPr>
          <p:spPr>
            <a:xfrm>
              <a:off x="2046266" y="2237794"/>
              <a:ext cx="421788" cy="39431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fr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2287315" y="1243881"/>
              <a:ext cx="421788" cy="39431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CH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3b</a:t>
              </a:r>
              <a:endParaRPr lang="fr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Ellipse 57"/>
            <p:cNvSpPr/>
            <p:nvPr/>
          </p:nvSpPr>
          <p:spPr>
            <a:xfrm>
              <a:off x="1925742" y="1243881"/>
              <a:ext cx="421788" cy="39431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CH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2b</a:t>
              </a:r>
              <a:endParaRPr lang="fr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5924951" y="595913"/>
            <a:ext cx="657894" cy="4670897"/>
            <a:chOff x="5924951" y="595913"/>
            <a:chExt cx="657894" cy="4670897"/>
          </a:xfrm>
        </p:grpSpPr>
        <p:cxnSp>
          <p:nvCxnSpPr>
            <p:cNvPr id="6" name="Connecteur droit 5"/>
            <p:cNvCxnSpPr/>
            <p:nvPr/>
          </p:nvCxnSpPr>
          <p:spPr>
            <a:xfrm flipH="1">
              <a:off x="5957203" y="628925"/>
              <a:ext cx="466438" cy="407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flipH="1">
              <a:off x="5939561" y="1342958"/>
              <a:ext cx="466438" cy="407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H="1">
              <a:off x="5939561" y="2325685"/>
              <a:ext cx="466438" cy="407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H="1">
              <a:off x="5924951" y="3289693"/>
              <a:ext cx="466438" cy="407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H="1">
              <a:off x="5965284" y="5250498"/>
              <a:ext cx="466438" cy="407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6408844" y="595913"/>
              <a:ext cx="20790" cy="467089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riangle isocèle 68"/>
            <p:cNvSpPr/>
            <p:nvPr/>
          </p:nvSpPr>
          <p:spPr>
            <a:xfrm>
              <a:off x="6254056" y="3895687"/>
              <a:ext cx="328789" cy="27106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63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fr-CH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fr-CH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riangle isocèle 75"/>
            <p:cNvSpPr/>
            <p:nvPr/>
          </p:nvSpPr>
          <p:spPr>
            <a:xfrm>
              <a:off x="6254056" y="1689850"/>
              <a:ext cx="328789" cy="27106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63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fr-CH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fr-CH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CE3EF18-456B-4CD9-A3CC-BFB25A3C7E16}" type="slidenum">
              <a:rPr lang="de-DE" altLang="fr-FR" smtClean="0"/>
              <a:pPr>
                <a:defRPr/>
              </a:pPr>
              <a:t>6</a:t>
            </a:fld>
            <a:endParaRPr lang="de-DE" altLang="fr-FR"/>
          </a:p>
        </p:txBody>
      </p:sp>
      <p:sp>
        <p:nvSpPr>
          <p:cNvPr id="37" name="Rectangle 36"/>
          <p:cNvSpPr/>
          <p:nvPr/>
        </p:nvSpPr>
        <p:spPr>
          <a:xfrm>
            <a:off x="7697868" y="32541"/>
            <a:ext cx="1446132" cy="68047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Ökologie</a:t>
            </a:r>
            <a:r>
              <a:rPr lang="fr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fr-CH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Oberflächen-gewässer</a:t>
            </a:r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(Schutz der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Oberflächen-gewässer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e 58"/>
          <p:cNvGrpSpPr/>
          <p:nvPr/>
        </p:nvGrpSpPr>
        <p:grpSpPr>
          <a:xfrm>
            <a:off x="6063192" y="288612"/>
            <a:ext cx="2043388" cy="394317"/>
            <a:chOff x="6063192" y="288612"/>
            <a:chExt cx="2043388" cy="394317"/>
          </a:xfrm>
        </p:grpSpPr>
        <p:cxnSp>
          <p:nvCxnSpPr>
            <p:cNvPr id="27" name="Connecteur droit 26"/>
            <p:cNvCxnSpPr/>
            <p:nvPr/>
          </p:nvCxnSpPr>
          <p:spPr>
            <a:xfrm flipH="1" flipV="1">
              <a:off x="6063192" y="495106"/>
              <a:ext cx="1147499" cy="1497"/>
            </a:xfrm>
            <a:prstGeom prst="line">
              <a:avLst/>
            </a:prstGeom>
            <a:ln w="38100">
              <a:solidFill>
                <a:srgbClr val="385D8A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H="1" flipV="1">
              <a:off x="6959081" y="486800"/>
              <a:ext cx="1147499" cy="1497"/>
            </a:xfrm>
            <a:prstGeom prst="line">
              <a:avLst/>
            </a:prstGeom>
            <a:ln w="38100">
              <a:solidFill>
                <a:srgbClr val="4F622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lipse 39"/>
            <p:cNvSpPr/>
            <p:nvPr/>
          </p:nvSpPr>
          <p:spPr>
            <a:xfrm>
              <a:off x="6806932" y="288612"/>
              <a:ext cx="421788" cy="39431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CH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fr-CH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fr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2949992" y="1019809"/>
            <a:ext cx="1876569" cy="89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Wasserversorgung</a:t>
            </a:r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949992" y="2004180"/>
            <a:ext cx="1873723" cy="89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Landwirtschaft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liche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Bewässerung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949992" y="2988552"/>
            <a:ext cx="1873723" cy="89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Beschneiung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949992" y="3972923"/>
            <a:ext cx="1873723" cy="89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Wärme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</a:p>
          <a:p>
            <a:pPr algn="ctr"/>
            <a:r>
              <a:rPr lang="fr-CH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ühlung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49992" y="5941662"/>
            <a:ext cx="1873723" cy="89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Abwasser-entsorgung</a:t>
            </a:r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949992" y="4957295"/>
            <a:ext cx="1873723" cy="89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Wasserkraft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949992" y="34099"/>
            <a:ext cx="1873723" cy="8970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Öffentliche</a:t>
            </a:r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Wasserversorgung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34099"/>
            <a:ext cx="1443645" cy="68032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Nachhaltige</a:t>
            </a:r>
            <a:r>
              <a:rPr lang="fr-CH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Grundwasser-nutzung</a:t>
            </a:r>
            <a:endParaRPr lang="fr-CH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(Schutz des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Grundwasers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996" y="36118"/>
            <a:ext cx="1385876" cy="937614"/>
          </a:xfrm>
          <a:prstGeom prst="rect">
            <a:avLst/>
          </a:prstGeom>
          <a:ln w="76200">
            <a:solidFill>
              <a:srgbClr val="4F6228"/>
            </a:solidFill>
          </a:ln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815" y="77072"/>
            <a:ext cx="1195695" cy="819733"/>
          </a:xfrm>
          <a:prstGeom prst="rect">
            <a:avLst/>
          </a:prstGeom>
          <a:ln w="38100">
            <a:solidFill>
              <a:srgbClr val="385D8A"/>
            </a:solidFill>
          </a:ln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873" y="2046382"/>
            <a:ext cx="1227580" cy="819733"/>
          </a:xfrm>
          <a:prstGeom prst="rect">
            <a:avLst/>
          </a:prstGeom>
          <a:ln w="38100">
            <a:solidFill>
              <a:srgbClr val="385D8A"/>
            </a:solidFill>
          </a:ln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815" y="3031036"/>
            <a:ext cx="1195695" cy="819733"/>
          </a:xfrm>
          <a:prstGeom prst="rect">
            <a:avLst/>
          </a:prstGeom>
          <a:ln w="38100">
            <a:solidFill>
              <a:srgbClr val="385D8A"/>
            </a:solidFill>
          </a:ln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815" y="4015691"/>
            <a:ext cx="1195695" cy="81973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815" y="5000346"/>
            <a:ext cx="1195695" cy="81973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2843" y="5985004"/>
            <a:ext cx="1211637" cy="81973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51" y="36084"/>
            <a:ext cx="1380042" cy="958902"/>
          </a:xfrm>
          <a:prstGeom prst="rect">
            <a:avLst/>
          </a:prstGeom>
          <a:ln w="76200">
            <a:solidFill>
              <a:srgbClr val="4F6228"/>
            </a:solidFill>
          </a:ln>
        </p:spPr>
      </p:pic>
      <p:sp>
        <p:nvSpPr>
          <p:cNvPr id="72" name="Rectangle 71"/>
          <p:cNvSpPr/>
          <p:nvPr/>
        </p:nvSpPr>
        <p:spPr>
          <a:xfrm>
            <a:off x="3006265" y="5018081"/>
            <a:ext cx="271647" cy="23649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fr-CH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006265" y="5986251"/>
            <a:ext cx="271647" cy="23649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fr-CH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Connecteur droit 73"/>
          <p:cNvCxnSpPr/>
          <p:nvPr/>
        </p:nvCxnSpPr>
        <p:spPr>
          <a:xfrm flipH="1">
            <a:off x="1476222" y="0"/>
            <a:ext cx="1168" cy="6858000"/>
          </a:xfrm>
          <a:prstGeom prst="line">
            <a:avLst/>
          </a:prstGeom>
          <a:ln w="76200">
            <a:solidFill>
              <a:srgbClr val="4F622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7650667" y="6121"/>
            <a:ext cx="0" cy="6850215"/>
          </a:xfrm>
          <a:prstGeom prst="line">
            <a:avLst/>
          </a:prstGeom>
          <a:ln w="76200">
            <a:solidFill>
              <a:srgbClr val="4F622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Image 7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4742" y="1072448"/>
            <a:ext cx="1195695" cy="819733"/>
          </a:xfrm>
          <a:prstGeom prst="rect">
            <a:avLst/>
          </a:prstGeom>
          <a:ln w="38100">
            <a:solidFill>
              <a:srgbClr val="385D8A"/>
            </a:solidFill>
          </a:ln>
        </p:spPr>
      </p:pic>
      <p:sp>
        <p:nvSpPr>
          <p:cNvPr id="81" name="Rectangle 80"/>
          <p:cNvSpPr/>
          <p:nvPr/>
        </p:nvSpPr>
        <p:spPr>
          <a:xfrm>
            <a:off x="3025616" y="4045741"/>
            <a:ext cx="271647" cy="23649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fr-CH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013000" y="2089190"/>
            <a:ext cx="271647" cy="23649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fr-CH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037802" y="93871"/>
            <a:ext cx="271647" cy="23649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fr-CH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671219" y="-80759"/>
            <a:ext cx="5848137" cy="751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6" name="Rectangle 85"/>
          <p:cNvSpPr/>
          <p:nvPr/>
        </p:nvSpPr>
        <p:spPr>
          <a:xfrm>
            <a:off x="7546266" y="-121689"/>
            <a:ext cx="1770215" cy="751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7" name="Rectangle 86"/>
          <p:cNvSpPr/>
          <p:nvPr/>
        </p:nvSpPr>
        <p:spPr>
          <a:xfrm>
            <a:off x="-216118" y="-551361"/>
            <a:ext cx="1770215" cy="751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4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-3880807" y="2700730"/>
            <a:ext cx="3757728" cy="588963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fr-CH" dirty="0" err="1" smtClean="0"/>
              <a:t>Häufigste</a:t>
            </a:r>
            <a:r>
              <a:rPr lang="fr-CH" dirty="0" smtClean="0"/>
              <a:t> </a:t>
            </a:r>
            <a:r>
              <a:rPr lang="fr-CH" dirty="0" err="1" smtClean="0"/>
              <a:t>Problemfelder</a:t>
            </a:r>
            <a:r>
              <a:rPr lang="fr-CH" dirty="0"/>
              <a:t>?</a:t>
            </a:r>
            <a:endParaRPr lang="fr-CH" dirty="0"/>
          </a:p>
          <a:p>
            <a:pPr>
              <a:lnSpc>
                <a:spcPts val="2200"/>
              </a:lnSpc>
            </a:pPr>
            <a:r>
              <a:rPr lang="fr-CH" b="0" dirty="0" smtClean="0"/>
              <a:t>(</a:t>
            </a:r>
            <a:r>
              <a:rPr lang="fr-CH" b="0" dirty="0" err="1" smtClean="0"/>
              <a:t>insbesondere</a:t>
            </a:r>
            <a:r>
              <a:rPr lang="fr-CH" b="0" dirty="0" smtClean="0"/>
              <a:t> </a:t>
            </a:r>
            <a:r>
              <a:rPr lang="fr-CH" b="0" dirty="0" err="1" smtClean="0"/>
              <a:t>bei</a:t>
            </a:r>
            <a:r>
              <a:rPr lang="fr-CH" b="0" dirty="0" smtClean="0"/>
              <a:t> </a:t>
            </a:r>
            <a:r>
              <a:rPr lang="fr-CH" b="0" dirty="0" err="1" smtClean="0"/>
              <a:t>Trockenheit</a:t>
            </a:r>
            <a:r>
              <a:rPr lang="fr-CH" b="0" dirty="0" smtClean="0"/>
              <a:t>)</a:t>
            </a:r>
            <a:endParaRPr lang="fr-CH" b="0" dirty="0"/>
          </a:p>
        </p:txBody>
      </p:sp>
    </p:spTree>
    <p:extLst>
      <p:ext uri="{BB962C8B-B14F-4D97-AF65-F5344CB8AC3E}">
        <p14:creationId xmlns:p14="http://schemas.microsoft.com/office/powerpoint/2010/main" val="171094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81" grpId="0" animBg="1"/>
      <p:bldP spid="83" grpId="0" animBg="1"/>
      <p:bldP spid="85" grpId="0" animBg="1"/>
      <p:bldP spid="80" grpId="0" animBg="1"/>
      <p:bldP spid="86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CE3EF18-456B-4CD9-A3CC-BFB25A3C7E16}" type="slidenum">
              <a:rPr lang="de-DE" altLang="fr-FR" smtClean="0"/>
              <a:pPr>
                <a:defRPr/>
              </a:pPr>
              <a:t>7</a:t>
            </a:fld>
            <a:endParaRPr lang="de-DE" alt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46" y="0"/>
            <a:ext cx="8840506" cy="68579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Espace réservé du texte 2"/>
          <p:cNvSpPr txBox="1">
            <a:spLocks/>
          </p:cNvSpPr>
          <p:nvPr/>
        </p:nvSpPr>
        <p:spPr>
          <a:xfrm rot="16200000">
            <a:off x="-2893075" y="3224213"/>
            <a:ext cx="6678613" cy="588963"/>
          </a:xfrm>
          <a:prstGeom prst="rect">
            <a:avLst/>
          </a:prstGeom>
        </p:spPr>
        <p:txBody>
          <a:bodyPr vert="horz"/>
          <a:lstStyle>
            <a:lvl1pPr algn="l" defTabSz="457200" rtl="0" eaLnBrk="1" fontAlgn="base" hangingPunct="1">
              <a:lnSpc>
                <a:spcPts val="2700"/>
              </a:lnSpc>
              <a:spcBef>
                <a:spcPct val="20000"/>
              </a:spcBef>
              <a:spcAft>
                <a:spcPct val="0"/>
              </a:spcAft>
              <a:defRPr sz="1800" b="1" i="0" kern="1200">
                <a:solidFill>
                  <a:schemeClr val="accent1"/>
                </a:solidFill>
                <a:latin typeface="Arial"/>
                <a:ea typeface="Geneva" pitchFamily="126" charset="-128"/>
                <a:cs typeface="Arial"/>
              </a:defRPr>
            </a:lvl1pPr>
            <a:lvl2pPr marL="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rgbClr val="3365A2"/>
                </a:solidFill>
                <a:latin typeface="+mn-lt"/>
                <a:ea typeface="Geneva" pitchFamily="126" charset="-128"/>
                <a:cs typeface="+mn-cs"/>
              </a:defRPr>
            </a:lvl2pPr>
            <a:lvl3pPr marL="914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rgbClr val="3365A2"/>
                </a:solidFill>
                <a:latin typeface="+mn-lt"/>
                <a:ea typeface="Geneva" pitchFamily="126" charset="-128"/>
                <a:cs typeface="+mn-cs"/>
              </a:defRPr>
            </a:lvl3pPr>
            <a:lvl4pPr marL="1371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rgbClr val="3365A2"/>
                </a:solidFill>
                <a:latin typeface="+mn-lt"/>
                <a:ea typeface="Geneva" pitchFamily="126" charset="-128"/>
                <a:cs typeface="+mn-cs"/>
              </a:defRPr>
            </a:lvl4pPr>
            <a:lvl5pPr marL="1828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rgbClr val="3365A2"/>
                </a:solidFill>
                <a:latin typeface="+mn-lt"/>
                <a:ea typeface="Geneva" pitchFamily="12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</a:pPr>
            <a:r>
              <a:rPr lang="fr-CH" dirty="0" err="1" smtClean="0"/>
              <a:t>Beispiele</a:t>
            </a:r>
            <a:r>
              <a:rPr lang="fr-CH" dirty="0" smtClean="0"/>
              <a:t> </a:t>
            </a:r>
            <a:r>
              <a:rPr lang="fr-CH" dirty="0" err="1" smtClean="0"/>
              <a:t>für</a:t>
            </a:r>
            <a:r>
              <a:rPr lang="fr-CH" dirty="0" smtClean="0"/>
              <a:t> die Wahl der </a:t>
            </a:r>
            <a:r>
              <a:rPr lang="fr-CH" dirty="0" err="1" smtClean="0"/>
              <a:t>Problemfelder</a:t>
            </a:r>
            <a:endParaRPr lang="fr-CH" dirty="0" smtClean="0"/>
          </a:p>
          <a:p>
            <a:pPr algn="ctr">
              <a:lnSpc>
                <a:spcPts val="2200"/>
              </a:lnSpc>
            </a:pPr>
            <a:r>
              <a:rPr lang="fr-CH" b="0" dirty="0" smtClean="0">
                <a:latin typeface="Arial Narrow" panose="020B0606020202030204" pitchFamily="34" charset="0"/>
              </a:rPr>
              <a:t>(AKV = </a:t>
            </a:r>
            <a:r>
              <a:rPr lang="fr-CH" b="0" dirty="0" err="1" smtClean="0">
                <a:latin typeface="Arial Narrow" panose="020B0606020202030204" pitchFamily="34" charset="0"/>
              </a:rPr>
              <a:t>Aufsichtwskommission</a:t>
            </a:r>
            <a:r>
              <a:rPr lang="fr-CH" b="0" dirty="0" smtClean="0">
                <a:latin typeface="Arial Narrow" panose="020B0606020202030204" pitchFamily="34" charset="0"/>
              </a:rPr>
              <a:t> </a:t>
            </a:r>
            <a:r>
              <a:rPr lang="fr-CH" b="0" dirty="0" err="1" smtClean="0">
                <a:latin typeface="Arial Narrow" panose="020B0606020202030204" pitchFamily="34" charset="0"/>
              </a:rPr>
              <a:t>Vierwaldstättersee</a:t>
            </a:r>
            <a:r>
              <a:rPr lang="fr-CH" b="0" dirty="0" smtClean="0">
                <a:latin typeface="Arial Narrow" panose="020B0606020202030204" pitchFamily="34" charset="0"/>
              </a:rPr>
              <a:t> = UR, SZ, OW, NW, LU)</a:t>
            </a:r>
            <a:endParaRPr lang="fr-CH" b="0" dirty="0">
              <a:latin typeface="Arial Narrow" panose="020B0606020202030204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927847" y="5472953"/>
            <a:ext cx="8310282" cy="134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329714" y="0"/>
            <a:ext cx="1814286" cy="5370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8113485" y="0"/>
            <a:ext cx="1227819" cy="5370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7692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0"/>
            <a:ext cx="9148995" cy="694870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09133" y="1188878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1" dirty="0" err="1" smtClean="0">
                <a:latin typeface="Arial Narrow" panose="020B0606020202030204" pitchFamily="34" charset="0"/>
              </a:rPr>
              <a:t>Hergiswil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2458048" y="2218396"/>
            <a:ext cx="714809" cy="26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CH" sz="1600" b="1" dirty="0" err="1" smtClean="0">
                <a:latin typeface="Arial Narrow" panose="020B0606020202030204" pitchFamily="34" charset="0"/>
              </a:rPr>
              <a:t>Kerns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3172857" y="1539392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1" dirty="0" smtClean="0">
                <a:latin typeface="Arial Narrow" panose="020B0606020202030204" pitchFamily="34" charset="0"/>
              </a:rPr>
              <a:t>Stans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2965742" y="2714541"/>
            <a:ext cx="1011683" cy="42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CH" sz="1600" b="1" dirty="0" err="1" smtClean="0">
                <a:latin typeface="Arial Narrow" panose="020B0606020202030204" pitchFamily="34" charset="0"/>
              </a:rPr>
              <a:t>Wolfen-schiessen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562814" y="3340645"/>
            <a:ext cx="1011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smtClean="0">
                <a:latin typeface="Arial Narrow" panose="020B0606020202030204" pitchFamily="34" charset="0"/>
              </a:rPr>
              <a:t>Engelberg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3613745" y="2349747"/>
            <a:ext cx="1011683" cy="596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CH" sz="1600" b="1" dirty="0" err="1" smtClean="0">
                <a:latin typeface="Arial Narrow" panose="020B0606020202030204" pitchFamily="34" charset="0"/>
              </a:rPr>
              <a:t>Ober-ricken-bach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1743239" y="1722617"/>
            <a:ext cx="889792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CH" sz="1600" b="1" dirty="0" err="1" smtClean="0">
                <a:latin typeface="Arial Narrow" panose="020B0606020202030204" pitchFamily="34" charset="0"/>
              </a:rPr>
              <a:t>Alpnach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1244255" y="2647809"/>
            <a:ext cx="88979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CH" sz="1600" b="1" dirty="0" smtClean="0">
                <a:latin typeface="Arial Narrow" panose="020B0606020202030204" pitchFamily="34" charset="0"/>
              </a:rPr>
              <a:t>Sarnen-</a:t>
            </a:r>
            <a:r>
              <a:rPr lang="fr-CH" sz="1600" b="1" dirty="0" err="1" smtClean="0">
                <a:latin typeface="Arial Narrow" panose="020B0606020202030204" pitchFamily="34" charset="0"/>
              </a:rPr>
              <a:t>Giswil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105914" y="3761561"/>
            <a:ext cx="889792" cy="26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CH" sz="1600" b="1" dirty="0" err="1" smtClean="0">
                <a:latin typeface="Arial Narrow" panose="020B0606020202030204" pitchFamily="34" charset="0"/>
              </a:rPr>
              <a:t>Lungern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1930435" y="2945872"/>
            <a:ext cx="105522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CH" sz="1600" b="1" dirty="0" err="1" smtClean="0">
                <a:latin typeface="Arial Narrow" panose="020B0606020202030204" pitchFamily="34" charset="0"/>
              </a:rPr>
              <a:t>Sach</a:t>
            </a:r>
            <a:r>
              <a:rPr lang="fr-CH" sz="1600" b="1" dirty="0" smtClean="0">
                <a:latin typeface="Arial Narrow" panose="020B0606020202030204" pitchFamily="34" charset="0"/>
              </a:rPr>
              <a:t>-</a:t>
            </a:r>
          </a:p>
          <a:p>
            <a:pPr>
              <a:lnSpc>
                <a:spcPts val="1300"/>
              </a:lnSpc>
            </a:pPr>
            <a:r>
              <a:rPr lang="fr-CH" sz="1600" b="1" dirty="0" err="1" smtClean="0">
                <a:latin typeface="Arial Narrow" panose="020B0606020202030204" pitchFamily="34" charset="0"/>
              </a:rPr>
              <a:t>seln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520846" y="652458"/>
            <a:ext cx="889792" cy="26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CH" sz="1600" b="1" dirty="0" err="1" smtClean="0">
                <a:latin typeface="Arial Narrow" panose="020B0606020202030204" pitchFamily="34" charset="0"/>
              </a:rPr>
              <a:t>Luzern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349931" y="1182545"/>
            <a:ext cx="889792" cy="26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CH" sz="1600" b="1" dirty="0" err="1" smtClean="0">
                <a:latin typeface="Arial Narrow" panose="020B0606020202030204" pitchFamily="34" charset="0"/>
              </a:rPr>
              <a:t>Gersau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220263" y="915159"/>
            <a:ext cx="889792" cy="26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CH" sz="1600" b="1" dirty="0" smtClean="0">
                <a:latin typeface="Arial Narrow" panose="020B0606020202030204" pitchFamily="34" charset="0"/>
              </a:rPr>
              <a:t>Schwyz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3562814" y="125611"/>
            <a:ext cx="88979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CH" sz="1600" b="1" dirty="0" err="1" smtClean="0">
                <a:latin typeface="Arial Narrow" panose="020B0606020202030204" pitchFamily="34" charset="0"/>
              </a:rPr>
              <a:t>Küss-nacht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3595420" y="782273"/>
            <a:ext cx="889792" cy="26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CH" sz="1600" b="1" dirty="0" err="1" smtClean="0">
                <a:latin typeface="Arial Narrow" panose="020B0606020202030204" pitchFamily="34" charset="0"/>
              </a:rPr>
              <a:t>Weggis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041692" y="389757"/>
            <a:ext cx="889792" cy="26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CH" sz="1600" b="1" dirty="0" err="1" smtClean="0">
                <a:latin typeface="Arial Narrow" panose="020B0606020202030204" pitchFamily="34" charset="0"/>
              </a:rPr>
              <a:t>Lauerz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4022856" y="5982857"/>
            <a:ext cx="1011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smtClean="0">
                <a:latin typeface="Arial Narrow" panose="020B0606020202030204" pitchFamily="34" charset="0"/>
              </a:rPr>
              <a:t>Urseren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4801698" y="5409968"/>
            <a:ext cx="1143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smtClean="0">
                <a:latin typeface="Arial Narrow" panose="020B0606020202030204" pitchFamily="34" charset="0"/>
              </a:rPr>
              <a:t>Andermatt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017071" y="5065677"/>
            <a:ext cx="1143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err="1" smtClean="0">
                <a:latin typeface="Arial Narrow" panose="020B0606020202030204" pitchFamily="34" charset="0"/>
              </a:rPr>
              <a:t>Göschenen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725003" y="4690015"/>
            <a:ext cx="1143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err="1" smtClean="0">
                <a:latin typeface="Arial Narrow" panose="020B0606020202030204" pitchFamily="34" charset="0"/>
              </a:rPr>
              <a:t>Wassen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5944923" y="3803841"/>
            <a:ext cx="1469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err="1" smtClean="0">
                <a:latin typeface="Arial Narrow" panose="020B0606020202030204" pitchFamily="34" charset="0"/>
              </a:rPr>
              <a:t>Maderanertal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6480461" y="1584821"/>
            <a:ext cx="1469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err="1" smtClean="0">
                <a:latin typeface="Arial Narrow" panose="020B0606020202030204" pitchFamily="34" charset="0"/>
              </a:rPr>
              <a:t>Muotathal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5296616" y="1682862"/>
            <a:ext cx="1469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err="1" smtClean="0">
                <a:latin typeface="Arial Narrow" panose="020B0606020202030204" pitchFamily="34" charset="0"/>
              </a:rPr>
              <a:t>Sisikon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6021867" y="2623992"/>
            <a:ext cx="1469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err="1" smtClean="0">
                <a:latin typeface="Arial Narrow" panose="020B0606020202030204" pitchFamily="34" charset="0"/>
              </a:rPr>
              <a:t>Schächental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5322622" y="2395196"/>
            <a:ext cx="69924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CH" sz="1600" b="1" dirty="0" smtClean="0">
                <a:latin typeface="Arial Narrow" panose="020B0606020202030204" pitchFamily="34" charset="0"/>
              </a:rPr>
              <a:t>Alt-   </a:t>
            </a:r>
            <a:r>
              <a:rPr lang="fr-CH" sz="1600" b="1" dirty="0" err="1" smtClean="0">
                <a:latin typeface="Arial Narrow" panose="020B0606020202030204" pitchFamily="34" charset="0"/>
              </a:rPr>
              <a:t>dorf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5006527" y="3989428"/>
            <a:ext cx="1469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err="1" smtClean="0">
                <a:latin typeface="Arial Narrow" panose="020B0606020202030204" pitchFamily="34" charset="0"/>
              </a:rPr>
              <a:t>Gurtnellen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5399464" y="3467857"/>
            <a:ext cx="1469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err="1" smtClean="0">
                <a:latin typeface="Arial Narrow" panose="020B0606020202030204" pitchFamily="34" charset="0"/>
              </a:rPr>
              <a:t>Silenen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5012735" y="3202353"/>
            <a:ext cx="1469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err="1" smtClean="0">
                <a:latin typeface="Arial Narrow" panose="020B0606020202030204" pitchFamily="34" charset="0"/>
              </a:rPr>
              <a:t>Erstfeld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4239398" y="2235152"/>
            <a:ext cx="1469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err="1" smtClean="0">
                <a:latin typeface="Arial Narrow" panose="020B0606020202030204" pitchFamily="34" charset="0"/>
              </a:rPr>
              <a:t>Isenthal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4972999" y="2674854"/>
            <a:ext cx="69924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CH" sz="1600" b="1" dirty="0" err="1" smtClean="0">
                <a:latin typeface="Arial Narrow" panose="020B0606020202030204" pitchFamily="34" charset="0"/>
              </a:rPr>
              <a:t>See-dorf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79" name="Ellipse 78"/>
          <p:cNvSpPr/>
          <p:nvPr/>
        </p:nvSpPr>
        <p:spPr>
          <a:xfrm>
            <a:off x="1520506" y="3477053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1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80" name="Ellipse 79"/>
          <p:cNvSpPr/>
          <p:nvPr/>
        </p:nvSpPr>
        <p:spPr>
          <a:xfrm>
            <a:off x="1258048" y="3069528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2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1969854" y="3296539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3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2553802" y="2565156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4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1636140" y="1945450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5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84" name="Ellipse 83"/>
          <p:cNvSpPr/>
          <p:nvPr/>
        </p:nvSpPr>
        <p:spPr>
          <a:xfrm>
            <a:off x="2520846" y="1220903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6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3857329" y="3667905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7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3181611" y="2422021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8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3670218" y="2107449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9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3277722" y="1307707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10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91" name="Ellipse 90"/>
          <p:cNvSpPr/>
          <p:nvPr/>
        </p:nvSpPr>
        <p:spPr>
          <a:xfrm>
            <a:off x="4538410" y="5707609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12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92" name="Ellipse 91"/>
          <p:cNvSpPr/>
          <p:nvPr/>
        </p:nvSpPr>
        <p:spPr>
          <a:xfrm>
            <a:off x="5306408" y="5716658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13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93" name="Ellipse 92"/>
          <p:cNvSpPr/>
          <p:nvPr/>
        </p:nvSpPr>
        <p:spPr>
          <a:xfrm>
            <a:off x="4156789" y="4772584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14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94" name="Ellipse 93"/>
          <p:cNvSpPr/>
          <p:nvPr/>
        </p:nvSpPr>
        <p:spPr>
          <a:xfrm>
            <a:off x="4488000" y="4314740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15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95" name="Ellipse 94"/>
          <p:cNvSpPr/>
          <p:nvPr/>
        </p:nvSpPr>
        <p:spPr>
          <a:xfrm>
            <a:off x="5427104" y="4346937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16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96" name="Ellipse 95"/>
          <p:cNvSpPr/>
          <p:nvPr/>
        </p:nvSpPr>
        <p:spPr>
          <a:xfrm>
            <a:off x="6345380" y="3572892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17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97" name="Ellipse 96"/>
          <p:cNvSpPr/>
          <p:nvPr/>
        </p:nvSpPr>
        <p:spPr>
          <a:xfrm>
            <a:off x="5799663" y="3296539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18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98" name="Ellipse 97"/>
          <p:cNvSpPr/>
          <p:nvPr/>
        </p:nvSpPr>
        <p:spPr>
          <a:xfrm>
            <a:off x="4814182" y="3467857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19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99" name="Ellipse 98"/>
          <p:cNvSpPr/>
          <p:nvPr/>
        </p:nvSpPr>
        <p:spPr>
          <a:xfrm>
            <a:off x="6353308" y="2963843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20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100" name="Ellipse 99"/>
          <p:cNvSpPr/>
          <p:nvPr/>
        </p:nvSpPr>
        <p:spPr>
          <a:xfrm>
            <a:off x="5601427" y="2907442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21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101" name="Ellipse 100"/>
          <p:cNvSpPr/>
          <p:nvPr/>
        </p:nvSpPr>
        <p:spPr>
          <a:xfrm>
            <a:off x="4875606" y="3001341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22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102" name="Ellipse 101"/>
          <p:cNvSpPr/>
          <p:nvPr/>
        </p:nvSpPr>
        <p:spPr>
          <a:xfrm>
            <a:off x="4505075" y="2580599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23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103" name="Ellipse 102"/>
          <p:cNvSpPr/>
          <p:nvPr/>
        </p:nvSpPr>
        <p:spPr>
          <a:xfrm>
            <a:off x="5902999" y="1856593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24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104" name="Ellipse 103"/>
          <p:cNvSpPr/>
          <p:nvPr/>
        </p:nvSpPr>
        <p:spPr>
          <a:xfrm>
            <a:off x="7038352" y="1888246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25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105" name="Ellipse 104"/>
          <p:cNvSpPr/>
          <p:nvPr/>
        </p:nvSpPr>
        <p:spPr>
          <a:xfrm>
            <a:off x="5288605" y="1107819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26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106" name="Ellipse 105"/>
          <p:cNvSpPr/>
          <p:nvPr/>
        </p:nvSpPr>
        <p:spPr>
          <a:xfrm>
            <a:off x="5191699" y="94846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27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107" name="Ellipse 106"/>
          <p:cNvSpPr/>
          <p:nvPr/>
        </p:nvSpPr>
        <p:spPr>
          <a:xfrm>
            <a:off x="4476852" y="915159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28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108" name="Ellipse 107"/>
          <p:cNvSpPr/>
          <p:nvPr/>
        </p:nvSpPr>
        <p:spPr>
          <a:xfrm>
            <a:off x="4098825" y="183826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29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109" name="Ellipse 108"/>
          <p:cNvSpPr/>
          <p:nvPr/>
        </p:nvSpPr>
        <p:spPr>
          <a:xfrm>
            <a:off x="3692230" y="523485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30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110" name="Ellipse 109"/>
          <p:cNvSpPr/>
          <p:nvPr/>
        </p:nvSpPr>
        <p:spPr>
          <a:xfrm>
            <a:off x="2683211" y="256975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31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111" name="Espace réservé du texte 2"/>
          <p:cNvSpPr txBox="1">
            <a:spLocks/>
          </p:cNvSpPr>
          <p:nvPr/>
        </p:nvSpPr>
        <p:spPr>
          <a:xfrm>
            <a:off x="112662" y="246539"/>
            <a:ext cx="2126592" cy="588963"/>
          </a:xfrm>
          <a:prstGeom prst="rect">
            <a:avLst/>
          </a:prstGeom>
        </p:spPr>
        <p:txBody>
          <a:bodyPr vert="horz"/>
          <a:lstStyle>
            <a:lvl1pPr algn="l" defTabSz="457200" rtl="0" eaLnBrk="1" fontAlgn="base" hangingPunct="1">
              <a:lnSpc>
                <a:spcPts val="2700"/>
              </a:lnSpc>
              <a:spcBef>
                <a:spcPct val="20000"/>
              </a:spcBef>
              <a:spcAft>
                <a:spcPct val="0"/>
              </a:spcAft>
              <a:defRPr sz="1800" b="1" i="0" kern="1200">
                <a:solidFill>
                  <a:schemeClr val="accent1"/>
                </a:solidFill>
                <a:latin typeface="Arial"/>
                <a:ea typeface="Geneva" pitchFamily="126" charset="-128"/>
                <a:cs typeface="Arial"/>
              </a:defRPr>
            </a:lvl1pPr>
            <a:lvl2pPr marL="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rgbClr val="3365A2"/>
                </a:solidFill>
                <a:latin typeface="+mn-lt"/>
                <a:ea typeface="Geneva" pitchFamily="126" charset="-128"/>
                <a:cs typeface="+mn-cs"/>
              </a:defRPr>
            </a:lvl2pPr>
            <a:lvl3pPr marL="914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rgbClr val="3365A2"/>
                </a:solidFill>
                <a:latin typeface="+mn-lt"/>
                <a:ea typeface="Geneva" pitchFamily="126" charset="-128"/>
                <a:cs typeface="+mn-cs"/>
              </a:defRPr>
            </a:lvl3pPr>
            <a:lvl4pPr marL="1371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rgbClr val="3365A2"/>
                </a:solidFill>
                <a:latin typeface="+mn-lt"/>
                <a:ea typeface="Geneva" pitchFamily="126" charset="-128"/>
                <a:cs typeface="+mn-cs"/>
              </a:defRPr>
            </a:lvl4pPr>
            <a:lvl5pPr marL="1828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rgbClr val="3365A2"/>
                </a:solidFill>
                <a:latin typeface="+mn-lt"/>
                <a:ea typeface="Geneva" pitchFamily="12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12" name="Forme libre 111"/>
          <p:cNvSpPr/>
          <p:nvPr/>
        </p:nvSpPr>
        <p:spPr>
          <a:xfrm>
            <a:off x="1552575" y="4219575"/>
            <a:ext cx="1038225" cy="381000"/>
          </a:xfrm>
          <a:custGeom>
            <a:avLst/>
            <a:gdLst>
              <a:gd name="connsiteX0" fmla="*/ 0 w 1038225"/>
              <a:gd name="connsiteY0" fmla="*/ 0 h 381000"/>
              <a:gd name="connsiteX1" fmla="*/ 104775 w 1038225"/>
              <a:gd name="connsiteY1" fmla="*/ 76200 h 381000"/>
              <a:gd name="connsiteX2" fmla="*/ 133350 w 1038225"/>
              <a:gd name="connsiteY2" fmla="*/ 95250 h 381000"/>
              <a:gd name="connsiteX3" fmla="*/ 200025 w 1038225"/>
              <a:gd name="connsiteY3" fmla="*/ 123825 h 381000"/>
              <a:gd name="connsiteX4" fmla="*/ 257175 w 1038225"/>
              <a:gd name="connsiteY4" fmla="*/ 161925 h 381000"/>
              <a:gd name="connsiteX5" fmla="*/ 285750 w 1038225"/>
              <a:gd name="connsiteY5" fmla="*/ 180975 h 381000"/>
              <a:gd name="connsiteX6" fmla="*/ 352425 w 1038225"/>
              <a:gd name="connsiteY6" fmla="*/ 238125 h 381000"/>
              <a:gd name="connsiteX7" fmla="*/ 381000 w 1038225"/>
              <a:gd name="connsiteY7" fmla="*/ 257175 h 381000"/>
              <a:gd name="connsiteX8" fmla="*/ 523875 w 1038225"/>
              <a:gd name="connsiteY8" fmla="*/ 276225 h 381000"/>
              <a:gd name="connsiteX9" fmla="*/ 581025 w 1038225"/>
              <a:gd name="connsiteY9" fmla="*/ 314325 h 381000"/>
              <a:gd name="connsiteX10" fmla="*/ 609600 w 1038225"/>
              <a:gd name="connsiteY10" fmla="*/ 333375 h 381000"/>
              <a:gd name="connsiteX11" fmla="*/ 638175 w 1038225"/>
              <a:gd name="connsiteY11" fmla="*/ 342900 h 381000"/>
              <a:gd name="connsiteX12" fmla="*/ 695325 w 1038225"/>
              <a:gd name="connsiteY12" fmla="*/ 381000 h 381000"/>
              <a:gd name="connsiteX13" fmla="*/ 790575 w 1038225"/>
              <a:gd name="connsiteY13" fmla="*/ 352425 h 381000"/>
              <a:gd name="connsiteX14" fmla="*/ 809625 w 1038225"/>
              <a:gd name="connsiteY14" fmla="*/ 295275 h 381000"/>
              <a:gd name="connsiteX15" fmla="*/ 866775 w 1038225"/>
              <a:gd name="connsiteY15" fmla="*/ 247650 h 381000"/>
              <a:gd name="connsiteX16" fmla="*/ 914400 w 1038225"/>
              <a:gd name="connsiteY16" fmla="*/ 190500 h 381000"/>
              <a:gd name="connsiteX17" fmla="*/ 942975 w 1038225"/>
              <a:gd name="connsiteY17" fmla="*/ 161925 h 381000"/>
              <a:gd name="connsiteX18" fmla="*/ 962025 w 1038225"/>
              <a:gd name="connsiteY18" fmla="*/ 133350 h 381000"/>
              <a:gd name="connsiteX19" fmla="*/ 990600 w 1038225"/>
              <a:gd name="connsiteY19" fmla="*/ 76200 h 381000"/>
              <a:gd name="connsiteX20" fmla="*/ 1019175 w 1038225"/>
              <a:gd name="connsiteY20" fmla="*/ 57150 h 381000"/>
              <a:gd name="connsiteX21" fmla="*/ 1038225 w 1038225"/>
              <a:gd name="connsiteY21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8225" h="381000">
                <a:moveTo>
                  <a:pt x="0" y="0"/>
                </a:moveTo>
                <a:cubicBezTo>
                  <a:pt x="65503" y="52403"/>
                  <a:pt x="30709" y="26823"/>
                  <a:pt x="104775" y="76200"/>
                </a:cubicBezTo>
                <a:cubicBezTo>
                  <a:pt x="114300" y="82550"/>
                  <a:pt x="122490" y="91630"/>
                  <a:pt x="133350" y="95250"/>
                </a:cubicBezTo>
                <a:cubicBezTo>
                  <a:pt x="162911" y="105104"/>
                  <a:pt x="170600" y="106170"/>
                  <a:pt x="200025" y="123825"/>
                </a:cubicBezTo>
                <a:cubicBezTo>
                  <a:pt x="219658" y="135605"/>
                  <a:pt x="238125" y="149225"/>
                  <a:pt x="257175" y="161925"/>
                </a:cubicBezTo>
                <a:cubicBezTo>
                  <a:pt x="266700" y="168275"/>
                  <a:pt x="277655" y="172880"/>
                  <a:pt x="285750" y="180975"/>
                </a:cubicBezTo>
                <a:cubicBezTo>
                  <a:pt x="320366" y="215591"/>
                  <a:pt x="309658" y="207577"/>
                  <a:pt x="352425" y="238125"/>
                </a:cubicBezTo>
                <a:cubicBezTo>
                  <a:pt x="361740" y="244779"/>
                  <a:pt x="370761" y="252055"/>
                  <a:pt x="381000" y="257175"/>
                </a:cubicBezTo>
                <a:cubicBezTo>
                  <a:pt x="419907" y="276629"/>
                  <a:pt x="498339" y="274097"/>
                  <a:pt x="523875" y="276225"/>
                </a:cubicBezTo>
                <a:lnTo>
                  <a:pt x="581025" y="314325"/>
                </a:lnTo>
                <a:cubicBezTo>
                  <a:pt x="590550" y="320675"/>
                  <a:pt x="598740" y="329755"/>
                  <a:pt x="609600" y="333375"/>
                </a:cubicBezTo>
                <a:cubicBezTo>
                  <a:pt x="619125" y="336550"/>
                  <a:pt x="629398" y="338024"/>
                  <a:pt x="638175" y="342900"/>
                </a:cubicBezTo>
                <a:cubicBezTo>
                  <a:pt x="658189" y="354019"/>
                  <a:pt x="695325" y="381000"/>
                  <a:pt x="695325" y="381000"/>
                </a:cubicBezTo>
                <a:cubicBezTo>
                  <a:pt x="713972" y="378336"/>
                  <a:pt x="773588" y="379604"/>
                  <a:pt x="790575" y="352425"/>
                </a:cubicBezTo>
                <a:cubicBezTo>
                  <a:pt x="801218" y="335397"/>
                  <a:pt x="795426" y="309474"/>
                  <a:pt x="809625" y="295275"/>
                </a:cubicBezTo>
                <a:cubicBezTo>
                  <a:pt x="893107" y="211793"/>
                  <a:pt x="787209" y="313955"/>
                  <a:pt x="866775" y="247650"/>
                </a:cubicBezTo>
                <a:cubicBezTo>
                  <a:pt x="912311" y="209704"/>
                  <a:pt x="880343" y="231368"/>
                  <a:pt x="914400" y="190500"/>
                </a:cubicBezTo>
                <a:cubicBezTo>
                  <a:pt x="923024" y="180152"/>
                  <a:pt x="934351" y="172273"/>
                  <a:pt x="942975" y="161925"/>
                </a:cubicBezTo>
                <a:cubicBezTo>
                  <a:pt x="950304" y="153131"/>
                  <a:pt x="956905" y="143589"/>
                  <a:pt x="962025" y="133350"/>
                </a:cubicBezTo>
                <a:cubicBezTo>
                  <a:pt x="977519" y="102362"/>
                  <a:pt x="963303" y="103497"/>
                  <a:pt x="990600" y="76200"/>
                </a:cubicBezTo>
                <a:cubicBezTo>
                  <a:pt x="998695" y="68105"/>
                  <a:pt x="1009650" y="63500"/>
                  <a:pt x="1019175" y="57150"/>
                </a:cubicBezTo>
                <a:lnTo>
                  <a:pt x="1038225" y="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4" name="Forme libre 113"/>
          <p:cNvSpPr/>
          <p:nvPr/>
        </p:nvSpPr>
        <p:spPr>
          <a:xfrm>
            <a:off x="2895600" y="6238875"/>
            <a:ext cx="771525" cy="723936"/>
          </a:xfrm>
          <a:custGeom>
            <a:avLst/>
            <a:gdLst>
              <a:gd name="connsiteX0" fmla="*/ 771525 w 771525"/>
              <a:gd name="connsiteY0" fmla="*/ 0 h 723936"/>
              <a:gd name="connsiteX1" fmla="*/ 685800 w 771525"/>
              <a:gd name="connsiteY1" fmla="*/ 28575 h 723936"/>
              <a:gd name="connsiteX2" fmla="*/ 581025 w 771525"/>
              <a:gd name="connsiteY2" fmla="*/ 38100 h 723936"/>
              <a:gd name="connsiteX3" fmla="*/ 533400 w 771525"/>
              <a:gd name="connsiteY3" fmla="*/ 76200 h 723936"/>
              <a:gd name="connsiteX4" fmla="*/ 476250 w 771525"/>
              <a:gd name="connsiteY4" fmla="*/ 95250 h 723936"/>
              <a:gd name="connsiteX5" fmla="*/ 409575 w 771525"/>
              <a:gd name="connsiteY5" fmla="*/ 123825 h 723936"/>
              <a:gd name="connsiteX6" fmla="*/ 381000 w 771525"/>
              <a:gd name="connsiteY6" fmla="*/ 133350 h 723936"/>
              <a:gd name="connsiteX7" fmla="*/ 323850 w 771525"/>
              <a:gd name="connsiteY7" fmla="*/ 171450 h 723936"/>
              <a:gd name="connsiteX8" fmla="*/ 323850 w 771525"/>
              <a:gd name="connsiteY8" fmla="*/ 304800 h 723936"/>
              <a:gd name="connsiteX9" fmla="*/ 314325 w 771525"/>
              <a:gd name="connsiteY9" fmla="*/ 333375 h 723936"/>
              <a:gd name="connsiteX10" fmla="*/ 276225 w 771525"/>
              <a:gd name="connsiteY10" fmla="*/ 390525 h 723936"/>
              <a:gd name="connsiteX11" fmla="*/ 257175 w 771525"/>
              <a:gd name="connsiteY11" fmla="*/ 419100 h 723936"/>
              <a:gd name="connsiteX12" fmla="*/ 219075 w 771525"/>
              <a:gd name="connsiteY12" fmla="*/ 504825 h 723936"/>
              <a:gd name="connsiteX13" fmla="*/ 209550 w 771525"/>
              <a:gd name="connsiteY13" fmla="*/ 533400 h 723936"/>
              <a:gd name="connsiteX14" fmla="*/ 180975 w 771525"/>
              <a:gd name="connsiteY14" fmla="*/ 552450 h 723936"/>
              <a:gd name="connsiteX15" fmla="*/ 142875 w 771525"/>
              <a:gd name="connsiteY15" fmla="*/ 590550 h 723936"/>
              <a:gd name="connsiteX16" fmla="*/ 123825 w 771525"/>
              <a:gd name="connsiteY16" fmla="*/ 619125 h 723936"/>
              <a:gd name="connsiteX17" fmla="*/ 38100 w 771525"/>
              <a:gd name="connsiteY17" fmla="*/ 695325 h 723936"/>
              <a:gd name="connsiteX18" fmla="*/ 0 w 771525"/>
              <a:gd name="connsiteY18" fmla="*/ 723900 h 72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1525" h="723936">
                <a:moveTo>
                  <a:pt x="771525" y="0"/>
                </a:moveTo>
                <a:cubicBezTo>
                  <a:pt x="742995" y="11412"/>
                  <a:pt x="716562" y="24473"/>
                  <a:pt x="685800" y="28575"/>
                </a:cubicBezTo>
                <a:cubicBezTo>
                  <a:pt x="651039" y="33210"/>
                  <a:pt x="615950" y="34925"/>
                  <a:pt x="581025" y="38100"/>
                </a:cubicBezTo>
                <a:cubicBezTo>
                  <a:pt x="476812" y="72838"/>
                  <a:pt x="631877" y="14652"/>
                  <a:pt x="533400" y="76200"/>
                </a:cubicBezTo>
                <a:cubicBezTo>
                  <a:pt x="516372" y="86843"/>
                  <a:pt x="492958" y="84111"/>
                  <a:pt x="476250" y="95250"/>
                </a:cubicBezTo>
                <a:cubicBezTo>
                  <a:pt x="432749" y="124251"/>
                  <a:pt x="463394" y="108448"/>
                  <a:pt x="409575" y="123825"/>
                </a:cubicBezTo>
                <a:cubicBezTo>
                  <a:pt x="399921" y="126583"/>
                  <a:pt x="389777" y="128474"/>
                  <a:pt x="381000" y="133350"/>
                </a:cubicBezTo>
                <a:cubicBezTo>
                  <a:pt x="360986" y="144469"/>
                  <a:pt x="323850" y="171450"/>
                  <a:pt x="323850" y="171450"/>
                </a:cubicBezTo>
                <a:cubicBezTo>
                  <a:pt x="333091" y="254622"/>
                  <a:pt x="340180" y="239480"/>
                  <a:pt x="323850" y="304800"/>
                </a:cubicBezTo>
                <a:cubicBezTo>
                  <a:pt x="321415" y="314540"/>
                  <a:pt x="319201" y="324598"/>
                  <a:pt x="314325" y="333375"/>
                </a:cubicBezTo>
                <a:cubicBezTo>
                  <a:pt x="303206" y="353389"/>
                  <a:pt x="288925" y="371475"/>
                  <a:pt x="276225" y="390525"/>
                </a:cubicBezTo>
                <a:cubicBezTo>
                  <a:pt x="269875" y="400050"/>
                  <a:pt x="260795" y="408240"/>
                  <a:pt x="257175" y="419100"/>
                </a:cubicBezTo>
                <a:cubicBezTo>
                  <a:pt x="208028" y="566542"/>
                  <a:pt x="264358" y="414259"/>
                  <a:pt x="219075" y="504825"/>
                </a:cubicBezTo>
                <a:cubicBezTo>
                  <a:pt x="214585" y="513805"/>
                  <a:pt x="215822" y="525560"/>
                  <a:pt x="209550" y="533400"/>
                </a:cubicBezTo>
                <a:cubicBezTo>
                  <a:pt x="202399" y="542339"/>
                  <a:pt x="190500" y="546100"/>
                  <a:pt x="180975" y="552450"/>
                </a:cubicBezTo>
                <a:cubicBezTo>
                  <a:pt x="160193" y="614795"/>
                  <a:pt x="189057" y="553605"/>
                  <a:pt x="142875" y="590550"/>
                </a:cubicBezTo>
                <a:cubicBezTo>
                  <a:pt x="133936" y="597701"/>
                  <a:pt x="131430" y="610569"/>
                  <a:pt x="123825" y="619125"/>
                </a:cubicBezTo>
                <a:cubicBezTo>
                  <a:pt x="17970" y="738212"/>
                  <a:pt x="106347" y="638452"/>
                  <a:pt x="38100" y="695325"/>
                </a:cubicBezTo>
                <a:cubicBezTo>
                  <a:pt x="1116" y="726145"/>
                  <a:pt x="24448" y="723900"/>
                  <a:pt x="0" y="72390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5" name="Forme libre 114"/>
          <p:cNvSpPr/>
          <p:nvPr/>
        </p:nvSpPr>
        <p:spPr>
          <a:xfrm>
            <a:off x="-9525" y="4000500"/>
            <a:ext cx="1184661" cy="1382173"/>
          </a:xfrm>
          <a:custGeom>
            <a:avLst/>
            <a:gdLst>
              <a:gd name="connsiteX0" fmla="*/ 1171575 w 1184661"/>
              <a:gd name="connsiteY0" fmla="*/ 0 h 1382173"/>
              <a:gd name="connsiteX1" fmla="*/ 1171575 w 1184661"/>
              <a:gd name="connsiteY1" fmla="*/ 219075 h 1382173"/>
              <a:gd name="connsiteX2" fmla="*/ 1162050 w 1184661"/>
              <a:gd name="connsiteY2" fmla="*/ 247650 h 1382173"/>
              <a:gd name="connsiteX3" fmla="*/ 1152525 w 1184661"/>
              <a:gd name="connsiteY3" fmla="*/ 285750 h 1382173"/>
              <a:gd name="connsiteX4" fmla="*/ 1019175 w 1184661"/>
              <a:gd name="connsiteY4" fmla="*/ 295275 h 1382173"/>
              <a:gd name="connsiteX5" fmla="*/ 990600 w 1184661"/>
              <a:gd name="connsiteY5" fmla="*/ 304800 h 1382173"/>
              <a:gd name="connsiteX6" fmla="*/ 952500 w 1184661"/>
              <a:gd name="connsiteY6" fmla="*/ 581025 h 1382173"/>
              <a:gd name="connsiteX7" fmla="*/ 942975 w 1184661"/>
              <a:gd name="connsiteY7" fmla="*/ 609600 h 1382173"/>
              <a:gd name="connsiteX8" fmla="*/ 971550 w 1184661"/>
              <a:gd name="connsiteY8" fmla="*/ 619125 h 1382173"/>
              <a:gd name="connsiteX9" fmla="*/ 1028700 w 1184661"/>
              <a:gd name="connsiteY9" fmla="*/ 600075 h 1382173"/>
              <a:gd name="connsiteX10" fmla="*/ 1095375 w 1184661"/>
              <a:gd name="connsiteY10" fmla="*/ 609600 h 1382173"/>
              <a:gd name="connsiteX11" fmla="*/ 1095375 w 1184661"/>
              <a:gd name="connsiteY11" fmla="*/ 666750 h 1382173"/>
              <a:gd name="connsiteX12" fmla="*/ 1066800 w 1184661"/>
              <a:gd name="connsiteY12" fmla="*/ 685800 h 1382173"/>
              <a:gd name="connsiteX13" fmla="*/ 1076325 w 1184661"/>
              <a:gd name="connsiteY13" fmla="*/ 723900 h 1382173"/>
              <a:gd name="connsiteX14" fmla="*/ 1114425 w 1184661"/>
              <a:gd name="connsiteY14" fmla="*/ 781050 h 1382173"/>
              <a:gd name="connsiteX15" fmla="*/ 1133475 w 1184661"/>
              <a:gd name="connsiteY15" fmla="*/ 809625 h 1382173"/>
              <a:gd name="connsiteX16" fmla="*/ 1143000 w 1184661"/>
              <a:gd name="connsiteY16" fmla="*/ 838200 h 1382173"/>
              <a:gd name="connsiteX17" fmla="*/ 1104900 w 1184661"/>
              <a:gd name="connsiteY17" fmla="*/ 885825 h 1382173"/>
              <a:gd name="connsiteX18" fmla="*/ 1019175 w 1184661"/>
              <a:gd name="connsiteY18" fmla="*/ 952500 h 1382173"/>
              <a:gd name="connsiteX19" fmla="*/ 981075 w 1184661"/>
              <a:gd name="connsiteY19" fmla="*/ 962025 h 1382173"/>
              <a:gd name="connsiteX20" fmla="*/ 914400 w 1184661"/>
              <a:gd name="connsiteY20" fmla="*/ 1000125 h 1382173"/>
              <a:gd name="connsiteX21" fmla="*/ 847725 w 1184661"/>
              <a:gd name="connsiteY21" fmla="*/ 1047750 h 1382173"/>
              <a:gd name="connsiteX22" fmla="*/ 762000 w 1184661"/>
              <a:gd name="connsiteY22" fmla="*/ 1038225 h 1382173"/>
              <a:gd name="connsiteX23" fmla="*/ 733425 w 1184661"/>
              <a:gd name="connsiteY23" fmla="*/ 1028700 h 1382173"/>
              <a:gd name="connsiteX24" fmla="*/ 695325 w 1184661"/>
              <a:gd name="connsiteY24" fmla="*/ 1019175 h 1382173"/>
              <a:gd name="connsiteX25" fmla="*/ 609600 w 1184661"/>
              <a:gd name="connsiteY25" fmla="*/ 1028700 h 1382173"/>
              <a:gd name="connsiteX26" fmla="*/ 581025 w 1184661"/>
              <a:gd name="connsiteY26" fmla="*/ 1038225 h 1382173"/>
              <a:gd name="connsiteX27" fmla="*/ 561975 w 1184661"/>
              <a:gd name="connsiteY27" fmla="*/ 1066800 h 1382173"/>
              <a:gd name="connsiteX28" fmla="*/ 533400 w 1184661"/>
              <a:gd name="connsiteY28" fmla="*/ 1085850 h 1382173"/>
              <a:gd name="connsiteX29" fmla="*/ 485775 w 1184661"/>
              <a:gd name="connsiteY29" fmla="*/ 1133475 h 1382173"/>
              <a:gd name="connsiteX30" fmla="*/ 400050 w 1184661"/>
              <a:gd name="connsiteY30" fmla="*/ 1200150 h 1382173"/>
              <a:gd name="connsiteX31" fmla="*/ 342900 w 1184661"/>
              <a:gd name="connsiteY31" fmla="*/ 1247775 h 1382173"/>
              <a:gd name="connsiteX32" fmla="*/ 314325 w 1184661"/>
              <a:gd name="connsiteY32" fmla="*/ 1257300 h 1382173"/>
              <a:gd name="connsiteX33" fmla="*/ 285750 w 1184661"/>
              <a:gd name="connsiteY33" fmla="*/ 1276350 h 1382173"/>
              <a:gd name="connsiteX34" fmla="*/ 228600 w 1184661"/>
              <a:gd name="connsiteY34" fmla="*/ 1295400 h 1382173"/>
              <a:gd name="connsiteX35" fmla="*/ 200025 w 1184661"/>
              <a:gd name="connsiteY35" fmla="*/ 1304925 h 1382173"/>
              <a:gd name="connsiteX36" fmla="*/ 133350 w 1184661"/>
              <a:gd name="connsiteY36" fmla="*/ 1314450 h 1382173"/>
              <a:gd name="connsiteX37" fmla="*/ 76200 w 1184661"/>
              <a:gd name="connsiteY37" fmla="*/ 1333500 h 1382173"/>
              <a:gd name="connsiteX38" fmla="*/ 19050 w 1184661"/>
              <a:gd name="connsiteY38" fmla="*/ 1381125 h 1382173"/>
              <a:gd name="connsiteX39" fmla="*/ 0 w 1184661"/>
              <a:gd name="connsiteY39" fmla="*/ 1381125 h 138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84661" h="1382173">
                <a:moveTo>
                  <a:pt x="1171575" y="0"/>
                </a:moveTo>
                <a:cubicBezTo>
                  <a:pt x="1190899" y="96619"/>
                  <a:pt x="1187041" y="56678"/>
                  <a:pt x="1171575" y="219075"/>
                </a:cubicBezTo>
                <a:cubicBezTo>
                  <a:pt x="1170623" y="229070"/>
                  <a:pt x="1164808" y="237996"/>
                  <a:pt x="1162050" y="247650"/>
                </a:cubicBezTo>
                <a:cubicBezTo>
                  <a:pt x="1158454" y="260237"/>
                  <a:pt x="1164944" y="281610"/>
                  <a:pt x="1152525" y="285750"/>
                </a:cubicBezTo>
                <a:cubicBezTo>
                  <a:pt x="1110249" y="299842"/>
                  <a:pt x="1063625" y="292100"/>
                  <a:pt x="1019175" y="295275"/>
                </a:cubicBezTo>
                <a:cubicBezTo>
                  <a:pt x="1009650" y="298450"/>
                  <a:pt x="998954" y="299231"/>
                  <a:pt x="990600" y="304800"/>
                </a:cubicBezTo>
                <a:cubicBezTo>
                  <a:pt x="904345" y="362303"/>
                  <a:pt x="958036" y="500749"/>
                  <a:pt x="952500" y="581025"/>
                </a:cubicBezTo>
                <a:cubicBezTo>
                  <a:pt x="951809" y="591041"/>
                  <a:pt x="946150" y="600075"/>
                  <a:pt x="942975" y="609600"/>
                </a:cubicBezTo>
                <a:cubicBezTo>
                  <a:pt x="952500" y="612775"/>
                  <a:pt x="961571" y="620234"/>
                  <a:pt x="971550" y="619125"/>
                </a:cubicBezTo>
                <a:cubicBezTo>
                  <a:pt x="991508" y="616907"/>
                  <a:pt x="1028700" y="600075"/>
                  <a:pt x="1028700" y="600075"/>
                </a:cubicBezTo>
                <a:cubicBezTo>
                  <a:pt x="1050925" y="603250"/>
                  <a:pt x="1074859" y="600482"/>
                  <a:pt x="1095375" y="609600"/>
                </a:cubicBezTo>
                <a:cubicBezTo>
                  <a:pt x="1130544" y="625231"/>
                  <a:pt x="1111006" y="651119"/>
                  <a:pt x="1095375" y="666750"/>
                </a:cubicBezTo>
                <a:cubicBezTo>
                  <a:pt x="1087280" y="674845"/>
                  <a:pt x="1076325" y="679450"/>
                  <a:pt x="1066800" y="685800"/>
                </a:cubicBezTo>
                <a:cubicBezTo>
                  <a:pt x="1069975" y="698500"/>
                  <a:pt x="1070471" y="712191"/>
                  <a:pt x="1076325" y="723900"/>
                </a:cubicBezTo>
                <a:cubicBezTo>
                  <a:pt x="1086564" y="744378"/>
                  <a:pt x="1101725" y="762000"/>
                  <a:pt x="1114425" y="781050"/>
                </a:cubicBezTo>
                <a:cubicBezTo>
                  <a:pt x="1120775" y="790575"/>
                  <a:pt x="1129855" y="798765"/>
                  <a:pt x="1133475" y="809625"/>
                </a:cubicBezTo>
                <a:lnTo>
                  <a:pt x="1143000" y="838200"/>
                </a:lnTo>
                <a:cubicBezTo>
                  <a:pt x="1127363" y="885110"/>
                  <a:pt x="1144670" y="852684"/>
                  <a:pt x="1104900" y="885825"/>
                </a:cubicBezTo>
                <a:cubicBezTo>
                  <a:pt x="1076073" y="909847"/>
                  <a:pt x="1060444" y="942183"/>
                  <a:pt x="1019175" y="952500"/>
                </a:cubicBezTo>
                <a:lnTo>
                  <a:pt x="981075" y="962025"/>
                </a:lnTo>
                <a:cubicBezTo>
                  <a:pt x="888947" y="1031121"/>
                  <a:pt x="987126" y="963762"/>
                  <a:pt x="914400" y="1000125"/>
                </a:cubicBezTo>
                <a:cubicBezTo>
                  <a:pt x="900472" y="1007089"/>
                  <a:pt x="856354" y="1041278"/>
                  <a:pt x="847725" y="1047750"/>
                </a:cubicBezTo>
                <a:cubicBezTo>
                  <a:pt x="819150" y="1044575"/>
                  <a:pt x="790360" y="1042952"/>
                  <a:pt x="762000" y="1038225"/>
                </a:cubicBezTo>
                <a:cubicBezTo>
                  <a:pt x="752096" y="1036574"/>
                  <a:pt x="743079" y="1031458"/>
                  <a:pt x="733425" y="1028700"/>
                </a:cubicBezTo>
                <a:cubicBezTo>
                  <a:pt x="720838" y="1025104"/>
                  <a:pt x="708025" y="1022350"/>
                  <a:pt x="695325" y="1019175"/>
                </a:cubicBezTo>
                <a:cubicBezTo>
                  <a:pt x="666750" y="1022350"/>
                  <a:pt x="637960" y="1023973"/>
                  <a:pt x="609600" y="1028700"/>
                </a:cubicBezTo>
                <a:cubicBezTo>
                  <a:pt x="599696" y="1030351"/>
                  <a:pt x="588865" y="1031953"/>
                  <a:pt x="581025" y="1038225"/>
                </a:cubicBezTo>
                <a:cubicBezTo>
                  <a:pt x="572086" y="1045376"/>
                  <a:pt x="570070" y="1058705"/>
                  <a:pt x="561975" y="1066800"/>
                </a:cubicBezTo>
                <a:cubicBezTo>
                  <a:pt x="553880" y="1074895"/>
                  <a:pt x="542925" y="1079500"/>
                  <a:pt x="533400" y="1085850"/>
                </a:cubicBezTo>
                <a:cubicBezTo>
                  <a:pt x="494145" y="1144732"/>
                  <a:pt x="537730" y="1087293"/>
                  <a:pt x="485775" y="1133475"/>
                </a:cubicBezTo>
                <a:cubicBezTo>
                  <a:pt x="340916" y="1262238"/>
                  <a:pt x="484224" y="1158063"/>
                  <a:pt x="400050" y="1200150"/>
                </a:cubicBezTo>
                <a:cubicBezTo>
                  <a:pt x="337724" y="1231313"/>
                  <a:pt x="406097" y="1205644"/>
                  <a:pt x="342900" y="1247775"/>
                </a:cubicBezTo>
                <a:cubicBezTo>
                  <a:pt x="334546" y="1253344"/>
                  <a:pt x="323305" y="1252810"/>
                  <a:pt x="314325" y="1257300"/>
                </a:cubicBezTo>
                <a:cubicBezTo>
                  <a:pt x="304086" y="1262420"/>
                  <a:pt x="296211" y="1271701"/>
                  <a:pt x="285750" y="1276350"/>
                </a:cubicBezTo>
                <a:cubicBezTo>
                  <a:pt x="267400" y="1284505"/>
                  <a:pt x="247650" y="1289050"/>
                  <a:pt x="228600" y="1295400"/>
                </a:cubicBezTo>
                <a:cubicBezTo>
                  <a:pt x="219075" y="1298575"/>
                  <a:pt x="209964" y="1303505"/>
                  <a:pt x="200025" y="1304925"/>
                </a:cubicBezTo>
                <a:lnTo>
                  <a:pt x="133350" y="1314450"/>
                </a:lnTo>
                <a:cubicBezTo>
                  <a:pt x="114300" y="1320800"/>
                  <a:pt x="90399" y="1319301"/>
                  <a:pt x="76200" y="1333500"/>
                </a:cubicBezTo>
                <a:cubicBezTo>
                  <a:pt x="60336" y="1349364"/>
                  <a:pt x="41152" y="1372284"/>
                  <a:pt x="19050" y="1381125"/>
                </a:cubicBezTo>
                <a:cubicBezTo>
                  <a:pt x="13154" y="1383483"/>
                  <a:pt x="6350" y="1381125"/>
                  <a:pt x="0" y="1381125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6" name="Forme libre 115"/>
          <p:cNvSpPr/>
          <p:nvPr/>
        </p:nvSpPr>
        <p:spPr>
          <a:xfrm>
            <a:off x="-19050" y="3705225"/>
            <a:ext cx="1076325" cy="428625"/>
          </a:xfrm>
          <a:custGeom>
            <a:avLst/>
            <a:gdLst>
              <a:gd name="connsiteX0" fmla="*/ 1076325 w 1076325"/>
              <a:gd name="connsiteY0" fmla="*/ 95250 h 428625"/>
              <a:gd name="connsiteX1" fmla="*/ 1028700 w 1076325"/>
              <a:gd name="connsiteY1" fmla="*/ 66675 h 428625"/>
              <a:gd name="connsiteX2" fmla="*/ 971550 w 1076325"/>
              <a:gd name="connsiteY2" fmla="*/ 47625 h 428625"/>
              <a:gd name="connsiteX3" fmla="*/ 942975 w 1076325"/>
              <a:gd name="connsiteY3" fmla="*/ 38100 h 428625"/>
              <a:gd name="connsiteX4" fmla="*/ 885825 w 1076325"/>
              <a:gd name="connsiteY4" fmla="*/ 28575 h 428625"/>
              <a:gd name="connsiteX5" fmla="*/ 838200 w 1076325"/>
              <a:gd name="connsiteY5" fmla="*/ 19050 h 428625"/>
              <a:gd name="connsiteX6" fmla="*/ 676275 w 1076325"/>
              <a:gd name="connsiteY6" fmla="*/ 0 h 428625"/>
              <a:gd name="connsiteX7" fmla="*/ 581025 w 1076325"/>
              <a:gd name="connsiteY7" fmla="*/ 19050 h 428625"/>
              <a:gd name="connsiteX8" fmla="*/ 552450 w 1076325"/>
              <a:gd name="connsiteY8" fmla="*/ 28575 h 428625"/>
              <a:gd name="connsiteX9" fmla="*/ 523875 w 1076325"/>
              <a:gd name="connsiteY9" fmla="*/ 47625 h 428625"/>
              <a:gd name="connsiteX10" fmla="*/ 485775 w 1076325"/>
              <a:gd name="connsiteY10" fmla="*/ 66675 h 428625"/>
              <a:gd name="connsiteX11" fmla="*/ 457200 w 1076325"/>
              <a:gd name="connsiteY11" fmla="*/ 95250 h 428625"/>
              <a:gd name="connsiteX12" fmla="*/ 400050 w 1076325"/>
              <a:gd name="connsiteY12" fmla="*/ 133350 h 428625"/>
              <a:gd name="connsiteX13" fmla="*/ 342900 w 1076325"/>
              <a:gd name="connsiteY13" fmla="*/ 161925 h 428625"/>
              <a:gd name="connsiteX14" fmla="*/ 295275 w 1076325"/>
              <a:gd name="connsiteY14" fmla="*/ 200025 h 428625"/>
              <a:gd name="connsiteX15" fmla="*/ 276225 w 1076325"/>
              <a:gd name="connsiteY15" fmla="*/ 228600 h 428625"/>
              <a:gd name="connsiteX16" fmla="*/ 219075 w 1076325"/>
              <a:gd name="connsiteY16" fmla="*/ 266700 h 428625"/>
              <a:gd name="connsiteX17" fmla="*/ 200025 w 1076325"/>
              <a:gd name="connsiteY17" fmla="*/ 295275 h 428625"/>
              <a:gd name="connsiteX18" fmla="*/ 133350 w 1076325"/>
              <a:gd name="connsiteY18" fmla="*/ 333375 h 428625"/>
              <a:gd name="connsiteX19" fmla="*/ 104775 w 1076325"/>
              <a:gd name="connsiteY19" fmla="*/ 352425 h 428625"/>
              <a:gd name="connsiteX20" fmla="*/ 66675 w 1076325"/>
              <a:gd name="connsiteY20" fmla="*/ 371475 h 428625"/>
              <a:gd name="connsiteX21" fmla="*/ 38100 w 1076325"/>
              <a:gd name="connsiteY21" fmla="*/ 400050 h 428625"/>
              <a:gd name="connsiteX22" fmla="*/ 0 w 1076325"/>
              <a:gd name="connsiteY22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76325" h="428625">
                <a:moveTo>
                  <a:pt x="1076325" y="95250"/>
                </a:moveTo>
                <a:cubicBezTo>
                  <a:pt x="1060450" y="85725"/>
                  <a:pt x="1045554" y="74336"/>
                  <a:pt x="1028700" y="66675"/>
                </a:cubicBezTo>
                <a:cubicBezTo>
                  <a:pt x="1010419" y="58366"/>
                  <a:pt x="990600" y="53975"/>
                  <a:pt x="971550" y="47625"/>
                </a:cubicBezTo>
                <a:cubicBezTo>
                  <a:pt x="962025" y="44450"/>
                  <a:pt x="952879" y="39751"/>
                  <a:pt x="942975" y="38100"/>
                </a:cubicBezTo>
                <a:lnTo>
                  <a:pt x="885825" y="28575"/>
                </a:lnTo>
                <a:cubicBezTo>
                  <a:pt x="869897" y="25679"/>
                  <a:pt x="854169" y="21712"/>
                  <a:pt x="838200" y="19050"/>
                </a:cubicBezTo>
                <a:cubicBezTo>
                  <a:pt x="775031" y="8522"/>
                  <a:pt x="743987" y="6771"/>
                  <a:pt x="676275" y="0"/>
                </a:cubicBezTo>
                <a:cubicBezTo>
                  <a:pt x="644525" y="6350"/>
                  <a:pt x="611742" y="8811"/>
                  <a:pt x="581025" y="19050"/>
                </a:cubicBezTo>
                <a:cubicBezTo>
                  <a:pt x="571500" y="22225"/>
                  <a:pt x="561430" y="24085"/>
                  <a:pt x="552450" y="28575"/>
                </a:cubicBezTo>
                <a:cubicBezTo>
                  <a:pt x="542211" y="33695"/>
                  <a:pt x="533814" y="41945"/>
                  <a:pt x="523875" y="47625"/>
                </a:cubicBezTo>
                <a:cubicBezTo>
                  <a:pt x="511547" y="54670"/>
                  <a:pt x="497329" y="58422"/>
                  <a:pt x="485775" y="66675"/>
                </a:cubicBezTo>
                <a:cubicBezTo>
                  <a:pt x="474814" y="74505"/>
                  <a:pt x="467833" y="86980"/>
                  <a:pt x="457200" y="95250"/>
                </a:cubicBezTo>
                <a:cubicBezTo>
                  <a:pt x="439128" y="109306"/>
                  <a:pt x="421770" y="126110"/>
                  <a:pt x="400050" y="133350"/>
                </a:cubicBezTo>
                <a:cubicBezTo>
                  <a:pt x="360615" y="146495"/>
                  <a:pt x="379829" y="137306"/>
                  <a:pt x="342900" y="161925"/>
                </a:cubicBezTo>
                <a:cubicBezTo>
                  <a:pt x="288305" y="243817"/>
                  <a:pt x="361000" y="147445"/>
                  <a:pt x="295275" y="200025"/>
                </a:cubicBezTo>
                <a:cubicBezTo>
                  <a:pt x="286336" y="207176"/>
                  <a:pt x="284840" y="221062"/>
                  <a:pt x="276225" y="228600"/>
                </a:cubicBezTo>
                <a:cubicBezTo>
                  <a:pt x="258995" y="243677"/>
                  <a:pt x="219075" y="266700"/>
                  <a:pt x="219075" y="266700"/>
                </a:cubicBezTo>
                <a:cubicBezTo>
                  <a:pt x="212725" y="276225"/>
                  <a:pt x="208120" y="287180"/>
                  <a:pt x="200025" y="295275"/>
                </a:cubicBezTo>
                <a:cubicBezTo>
                  <a:pt x="184554" y="310746"/>
                  <a:pt x="150781" y="323414"/>
                  <a:pt x="133350" y="333375"/>
                </a:cubicBezTo>
                <a:cubicBezTo>
                  <a:pt x="123411" y="339055"/>
                  <a:pt x="114714" y="346745"/>
                  <a:pt x="104775" y="352425"/>
                </a:cubicBezTo>
                <a:cubicBezTo>
                  <a:pt x="92447" y="359470"/>
                  <a:pt x="78229" y="363222"/>
                  <a:pt x="66675" y="371475"/>
                </a:cubicBezTo>
                <a:cubicBezTo>
                  <a:pt x="55714" y="379305"/>
                  <a:pt x="48448" y="391426"/>
                  <a:pt x="38100" y="400050"/>
                </a:cubicBezTo>
                <a:cubicBezTo>
                  <a:pt x="-26522" y="453902"/>
                  <a:pt x="30293" y="398332"/>
                  <a:pt x="0" y="428625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7" name="ZoneTexte 116"/>
          <p:cNvSpPr txBox="1"/>
          <p:nvPr/>
        </p:nvSpPr>
        <p:spPr>
          <a:xfrm>
            <a:off x="1626791" y="4158705"/>
            <a:ext cx="1125934" cy="26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CH" sz="16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Hasliberg</a:t>
            </a:r>
            <a:endParaRPr lang="fr-CH" sz="16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118" name="ZoneTexte 117"/>
          <p:cNvSpPr txBox="1"/>
          <p:nvPr/>
        </p:nvSpPr>
        <p:spPr>
          <a:xfrm>
            <a:off x="1709133" y="4797868"/>
            <a:ext cx="1125934" cy="26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CH" sz="16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Oberhasli</a:t>
            </a:r>
            <a:endParaRPr lang="fr-CH" sz="16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119" name="ZoneTexte 118"/>
          <p:cNvSpPr txBox="1"/>
          <p:nvPr/>
        </p:nvSpPr>
        <p:spPr>
          <a:xfrm>
            <a:off x="126868" y="4583161"/>
            <a:ext cx="1125934" cy="42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CH" sz="16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Brienzer-see</a:t>
            </a:r>
            <a:endParaRPr lang="fr-CH" sz="16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132114" y="5448031"/>
            <a:ext cx="1125934" cy="26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CH" sz="16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Lütschine</a:t>
            </a:r>
            <a:endParaRPr lang="fr-CH" sz="16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121" name="Forme libre 120"/>
          <p:cNvSpPr/>
          <p:nvPr/>
        </p:nvSpPr>
        <p:spPr>
          <a:xfrm>
            <a:off x="1104900" y="4895850"/>
            <a:ext cx="647700" cy="2095500"/>
          </a:xfrm>
          <a:custGeom>
            <a:avLst/>
            <a:gdLst>
              <a:gd name="connsiteX0" fmla="*/ 0 w 647700"/>
              <a:gd name="connsiteY0" fmla="*/ 0 h 2095500"/>
              <a:gd name="connsiteX1" fmla="*/ 47625 w 647700"/>
              <a:gd name="connsiteY1" fmla="*/ 38100 h 2095500"/>
              <a:gd name="connsiteX2" fmla="*/ 133350 w 647700"/>
              <a:gd name="connsiteY2" fmla="*/ 66675 h 2095500"/>
              <a:gd name="connsiteX3" fmla="*/ 190500 w 647700"/>
              <a:gd name="connsiteY3" fmla="*/ 85725 h 2095500"/>
              <a:gd name="connsiteX4" fmla="*/ 219075 w 647700"/>
              <a:gd name="connsiteY4" fmla="*/ 95250 h 2095500"/>
              <a:gd name="connsiteX5" fmla="*/ 228600 w 647700"/>
              <a:gd name="connsiteY5" fmla="*/ 123825 h 2095500"/>
              <a:gd name="connsiteX6" fmla="*/ 238125 w 647700"/>
              <a:gd name="connsiteY6" fmla="*/ 171450 h 2095500"/>
              <a:gd name="connsiteX7" fmla="*/ 304800 w 647700"/>
              <a:gd name="connsiteY7" fmla="*/ 257175 h 2095500"/>
              <a:gd name="connsiteX8" fmla="*/ 333375 w 647700"/>
              <a:gd name="connsiteY8" fmla="*/ 276225 h 2095500"/>
              <a:gd name="connsiteX9" fmla="*/ 381000 w 647700"/>
              <a:gd name="connsiteY9" fmla="*/ 323850 h 2095500"/>
              <a:gd name="connsiteX10" fmla="*/ 466725 w 647700"/>
              <a:gd name="connsiteY10" fmla="*/ 400050 h 2095500"/>
              <a:gd name="connsiteX11" fmla="*/ 542925 w 647700"/>
              <a:gd name="connsiteY11" fmla="*/ 438150 h 2095500"/>
              <a:gd name="connsiteX12" fmla="*/ 590550 w 647700"/>
              <a:gd name="connsiteY12" fmla="*/ 495300 h 2095500"/>
              <a:gd name="connsiteX13" fmla="*/ 619125 w 647700"/>
              <a:gd name="connsiteY13" fmla="*/ 523875 h 2095500"/>
              <a:gd name="connsiteX14" fmla="*/ 647700 w 647700"/>
              <a:gd name="connsiteY14" fmla="*/ 619125 h 2095500"/>
              <a:gd name="connsiteX15" fmla="*/ 638175 w 647700"/>
              <a:gd name="connsiteY15" fmla="*/ 676275 h 2095500"/>
              <a:gd name="connsiteX16" fmla="*/ 600075 w 647700"/>
              <a:gd name="connsiteY16" fmla="*/ 733425 h 2095500"/>
              <a:gd name="connsiteX17" fmla="*/ 542925 w 647700"/>
              <a:gd name="connsiteY17" fmla="*/ 781050 h 2095500"/>
              <a:gd name="connsiteX18" fmla="*/ 504825 w 647700"/>
              <a:gd name="connsiteY18" fmla="*/ 838200 h 2095500"/>
              <a:gd name="connsiteX19" fmla="*/ 476250 w 647700"/>
              <a:gd name="connsiteY19" fmla="*/ 866775 h 2095500"/>
              <a:gd name="connsiteX20" fmla="*/ 447675 w 647700"/>
              <a:gd name="connsiteY20" fmla="*/ 923925 h 2095500"/>
              <a:gd name="connsiteX21" fmla="*/ 409575 w 647700"/>
              <a:gd name="connsiteY21" fmla="*/ 981075 h 2095500"/>
              <a:gd name="connsiteX22" fmla="*/ 390525 w 647700"/>
              <a:gd name="connsiteY22" fmla="*/ 1009650 h 2095500"/>
              <a:gd name="connsiteX23" fmla="*/ 400050 w 647700"/>
              <a:gd name="connsiteY23" fmla="*/ 1038225 h 2095500"/>
              <a:gd name="connsiteX24" fmla="*/ 390525 w 647700"/>
              <a:gd name="connsiteY24" fmla="*/ 1104900 h 2095500"/>
              <a:gd name="connsiteX25" fmla="*/ 371475 w 647700"/>
              <a:gd name="connsiteY25" fmla="*/ 1133475 h 2095500"/>
              <a:gd name="connsiteX26" fmla="*/ 314325 w 647700"/>
              <a:gd name="connsiteY26" fmla="*/ 1181100 h 2095500"/>
              <a:gd name="connsiteX27" fmla="*/ 266700 w 647700"/>
              <a:gd name="connsiteY27" fmla="*/ 1238250 h 2095500"/>
              <a:gd name="connsiteX28" fmla="*/ 238125 w 647700"/>
              <a:gd name="connsiteY28" fmla="*/ 1276350 h 2095500"/>
              <a:gd name="connsiteX29" fmla="*/ 219075 w 647700"/>
              <a:gd name="connsiteY29" fmla="*/ 1304925 h 2095500"/>
              <a:gd name="connsiteX30" fmla="*/ 190500 w 647700"/>
              <a:gd name="connsiteY30" fmla="*/ 1333500 h 2095500"/>
              <a:gd name="connsiteX31" fmla="*/ 180975 w 647700"/>
              <a:gd name="connsiteY31" fmla="*/ 1362075 h 2095500"/>
              <a:gd name="connsiteX32" fmla="*/ 238125 w 647700"/>
              <a:gd name="connsiteY32" fmla="*/ 1400175 h 2095500"/>
              <a:gd name="connsiteX33" fmla="*/ 295275 w 647700"/>
              <a:gd name="connsiteY33" fmla="*/ 1438275 h 2095500"/>
              <a:gd name="connsiteX34" fmla="*/ 323850 w 647700"/>
              <a:gd name="connsiteY34" fmla="*/ 1457325 h 2095500"/>
              <a:gd name="connsiteX35" fmla="*/ 352425 w 647700"/>
              <a:gd name="connsiteY35" fmla="*/ 1485900 h 2095500"/>
              <a:gd name="connsiteX36" fmla="*/ 400050 w 647700"/>
              <a:gd name="connsiteY36" fmla="*/ 1504950 h 2095500"/>
              <a:gd name="connsiteX37" fmla="*/ 428625 w 647700"/>
              <a:gd name="connsiteY37" fmla="*/ 1524000 h 2095500"/>
              <a:gd name="connsiteX38" fmla="*/ 485775 w 647700"/>
              <a:gd name="connsiteY38" fmla="*/ 1581150 h 2095500"/>
              <a:gd name="connsiteX39" fmla="*/ 495300 w 647700"/>
              <a:gd name="connsiteY39" fmla="*/ 1609725 h 2095500"/>
              <a:gd name="connsiteX40" fmla="*/ 466725 w 647700"/>
              <a:gd name="connsiteY40" fmla="*/ 1628775 h 2095500"/>
              <a:gd name="connsiteX41" fmla="*/ 400050 w 647700"/>
              <a:gd name="connsiteY41" fmla="*/ 1666875 h 2095500"/>
              <a:gd name="connsiteX42" fmla="*/ 371475 w 647700"/>
              <a:gd name="connsiteY42" fmla="*/ 1685925 h 2095500"/>
              <a:gd name="connsiteX43" fmla="*/ 314325 w 647700"/>
              <a:gd name="connsiteY43" fmla="*/ 1704975 h 2095500"/>
              <a:gd name="connsiteX44" fmla="*/ 285750 w 647700"/>
              <a:gd name="connsiteY44" fmla="*/ 1733550 h 2095500"/>
              <a:gd name="connsiteX45" fmla="*/ 257175 w 647700"/>
              <a:gd name="connsiteY45" fmla="*/ 1752600 h 2095500"/>
              <a:gd name="connsiteX46" fmla="*/ 247650 w 647700"/>
              <a:gd name="connsiteY46" fmla="*/ 1781175 h 2095500"/>
              <a:gd name="connsiteX47" fmla="*/ 266700 w 647700"/>
              <a:gd name="connsiteY47" fmla="*/ 1838325 h 2095500"/>
              <a:gd name="connsiteX48" fmla="*/ 295275 w 647700"/>
              <a:gd name="connsiteY48" fmla="*/ 1895475 h 2095500"/>
              <a:gd name="connsiteX49" fmla="*/ 276225 w 647700"/>
              <a:gd name="connsiteY49" fmla="*/ 1924050 h 2095500"/>
              <a:gd name="connsiteX50" fmla="*/ 247650 w 647700"/>
              <a:gd name="connsiteY50" fmla="*/ 1943100 h 2095500"/>
              <a:gd name="connsiteX51" fmla="*/ 285750 w 647700"/>
              <a:gd name="connsiteY51" fmla="*/ 2000250 h 2095500"/>
              <a:gd name="connsiteX52" fmla="*/ 304800 w 647700"/>
              <a:gd name="connsiteY52" fmla="*/ 2028825 h 2095500"/>
              <a:gd name="connsiteX53" fmla="*/ 304800 w 647700"/>
              <a:gd name="connsiteY53" fmla="*/ 209550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47700" h="2095500">
                <a:moveTo>
                  <a:pt x="0" y="0"/>
                </a:moveTo>
                <a:cubicBezTo>
                  <a:pt x="15875" y="12700"/>
                  <a:pt x="29777" y="28365"/>
                  <a:pt x="47625" y="38100"/>
                </a:cubicBezTo>
                <a:lnTo>
                  <a:pt x="133350" y="66675"/>
                </a:lnTo>
                <a:lnTo>
                  <a:pt x="190500" y="85725"/>
                </a:lnTo>
                <a:lnTo>
                  <a:pt x="219075" y="95250"/>
                </a:lnTo>
                <a:cubicBezTo>
                  <a:pt x="222250" y="104775"/>
                  <a:pt x="226165" y="114085"/>
                  <a:pt x="228600" y="123825"/>
                </a:cubicBezTo>
                <a:cubicBezTo>
                  <a:pt x="232527" y="139531"/>
                  <a:pt x="231426" y="156712"/>
                  <a:pt x="238125" y="171450"/>
                </a:cubicBezTo>
                <a:cubicBezTo>
                  <a:pt x="251077" y="199944"/>
                  <a:pt x="279228" y="235865"/>
                  <a:pt x="304800" y="257175"/>
                </a:cubicBezTo>
                <a:cubicBezTo>
                  <a:pt x="313594" y="264504"/>
                  <a:pt x="323850" y="269875"/>
                  <a:pt x="333375" y="276225"/>
                </a:cubicBezTo>
                <a:cubicBezTo>
                  <a:pt x="372630" y="335107"/>
                  <a:pt x="329045" y="277668"/>
                  <a:pt x="381000" y="323850"/>
                </a:cubicBezTo>
                <a:cubicBezTo>
                  <a:pt x="413457" y="352700"/>
                  <a:pt x="429666" y="381521"/>
                  <a:pt x="466725" y="400050"/>
                </a:cubicBezTo>
                <a:cubicBezTo>
                  <a:pt x="510492" y="421933"/>
                  <a:pt x="509823" y="410565"/>
                  <a:pt x="542925" y="438150"/>
                </a:cubicBezTo>
                <a:cubicBezTo>
                  <a:pt x="588461" y="476096"/>
                  <a:pt x="556493" y="454432"/>
                  <a:pt x="590550" y="495300"/>
                </a:cubicBezTo>
                <a:cubicBezTo>
                  <a:pt x="599174" y="505648"/>
                  <a:pt x="609600" y="514350"/>
                  <a:pt x="619125" y="523875"/>
                </a:cubicBezTo>
                <a:cubicBezTo>
                  <a:pt x="642315" y="593444"/>
                  <a:pt x="633305" y="561544"/>
                  <a:pt x="647700" y="619125"/>
                </a:cubicBezTo>
                <a:cubicBezTo>
                  <a:pt x="644525" y="638175"/>
                  <a:pt x="645603" y="658448"/>
                  <a:pt x="638175" y="676275"/>
                </a:cubicBezTo>
                <a:cubicBezTo>
                  <a:pt x="629369" y="697409"/>
                  <a:pt x="619125" y="720725"/>
                  <a:pt x="600075" y="733425"/>
                </a:cubicBezTo>
                <a:cubicBezTo>
                  <a:pt x="574675" y="750358"/>
                  <a:pt x="562670" y="755663"/>
                  <a:pt x="542925" y="781050"/>
                </a:cubicBezTo>
                <a:cubicBezTo>
                  <a:pt x="528869" y="799122"/>
                  <a:pt x="521014" y="822011"/>
                  <a:pt x="504825" y="838200"/>
                </a:cubicBezTo>
                <a:cubicBezTo>
                  <a:pt x="495300" y="847725"/>
                  <a:pt x="484874" y="856427"/>
                  <a:pt x="476250" y="866775"/>
                </a:cubicBezTo>
                <a:cubicBezTo>
                  <a:pt x="433965" y="917517"/>
                  <a:pt x="476314" y="872375"/>
                  <a:pt x="447675" y="923925"/>
                </a:cubicBezTo>
                <a:cubicBezTo>
                  <a:pt x="436556" y="943939"/>
                  <a:pt x="422275" y="962025"/>
                  <a:pt x="409575" y="981075"/>
                </a:cubicBezTo>
                <a:lnTo>
                  <a:pt x="390525" y="1009650"/>
                </a:lnTo>
                <a:cubicBezTo>
                  <a:pt x="393700" y="1019175"/>
                  <a:pt x="400050" y="1028185"/>
                  <a:pt x="400050" y="1038225"/>
                </a:cubicBezTo>
                <a:cubicBezTo>
                  <a:pt x="400050" y="1060676"/>
                  <a:pt x="396976" y="1083396"/>
                  <a:pt x="390525" y="1104900"/>
                </a:cubicBezTo>
                <a:cubicBezTo>
                  <a:pt x="387236" y="1115865"/>
                  <a:pt x="378804" y="1124681"/>
                  <a:pt x="371475" y="1133475"/>
                </a:cubicBezTo>
                <a:cubicBezTo>
                  <a:pt x="348556" y="1160977"/>
                  <a:pt x="342422" y="1162369"/>
                  <a:pt x="314325" y="1181100"/>
                </a:cubicBezTo>
                <a:cubicBezTo>
                  <a:pt x="272221" y="1244255"/>
                  <a:pt x="321705" y="1174078"/>
                  <a:pt x="266700" y="1238250"/>
                </a:cubicBezTo>
                <a:cubicBezTo>
                  <a:pt x="256369" y="1250303"/>
                  <a:pt x="247352" y="1263432"/>
                  <a:pt x="238125" y="1276350"/>
                </a:cubicBezTo>
                <a:cubicBezTo>
                  <a:pt x="231471" y="1285665"/>
                  <a:pt x="226404" y="1296131"/>
                  <a:pt x="219075" y="1304925"/>
                </a:cubicBezTo>
                <a:cubicBezTo>
                  <a:pt x="210451" y="1315273"/>
                  <a:pt x="200025" y="1323975"/>
                  <a:pt x="190500" y="1333500"/>
                </a:cubicBezTo>
                <a:cubicBezTo>
                  <a:pt x="187325" y="1343025"/>
                  <a:pt x="175139" y="1353905"/>
                  <a:pt x="180975" y="1362075"/>
                </a:cubicBezTo>
                <a:cubicBezTo>
                  <a:pt x="194283" y="1380706"/>
                  <a:pt x="219075" y="1387475"/>
                  <a:pt x="238125" y="1400175"/>
                </a:cubicBezTo>
                <a:lnTo>
                  <a:pt x="295275" y="1438275"/>
                </a:lnTo>
                <a:cubicBezTo>
                  <a:pt x="304800" y="1444625"/>
                  <a:pt x="315755" y="1449230"/>
                  <a:pt x="323850" y="1457325"/>
                </a:cubicBezTo>
                <a:cubicBezTo>
                  <a:pt x="333375" y="1466850"/>
                  <a:pt x="341002" y="1478761"/>
                  <a:pt x="352425" y="1485900"/>
                </a:cubicBezTo>
                <a:cubicBezTo>
                  <a:pt x="366924" y="1494962"/>
                  <a:pt x="384757" y="1497304"/>
                  <a:pt x="400050" y="1504950"/>
                </a:cubicBezTo>
                <a:cubicBezTo>
                  <a:pt x="410289" y="1510070"/>
                  <a:pt x="420069" y="1516395"/>
                  <a:pt x="428625" y="1524000"/>
                </a:cubicBezTo>
                <a:cubicBezTo>
                  <a:pt x="448761" y="1541898"/>
                  <a:pt x="485775" y="1581150"/>
                  <a:pt x="485775" y="1581150"/>
                </a:cubicBezTo>
                <a:cubicBezTo>
                  <a:pt x="488950" y="1590675"/>
                  <a:pt x="499029" y="1600403"/>
                  <a:pt x="495300" y="1609725"/>
                </a:cubicBezTo>
                <a:cubicBezTo>
                  <a:pt x="491048" y="1620354"/>
                  <a:pt x="476040" y="1622121"/>
                  <a:pt x="466725" y="1628775"/>
                </a:cubicBezTo>
                <a:cubicBezTo>
                  <a:pt x="359242" y="1705548"/>
                  <a:pt x="482487" y="1625657"/>
                  <a:pt x="400050" y="1666875"/>
                </a:cubicBezTo>
                <a:cubicBezTo>
                  <a:pt x="389811" y="1671995"/>
                  <a:pt x="381936" y="1681276"/>
                  <a:pt x="371475" y="1685925"/>
                </a:cubicBezTo>
                <a:cubicBezTo>
                  <a:pt x="353125" y="1694080"/>
                  <a:pt x="314325" y="1704975"/>
                  <a:pt x="314325" y="1704975"/>
                </a:cubicBezTo>
                <a:cubicBezTo>
                  <a:pt x="304800" y="1714500"/>
                  <a:pt x="296098" y="1724926"/>
                  <a:pt x="285750" y="1733550"/>
                </a:cubicBezTo>
                <a:cubicBezTo>
                  <a:pt x="276956" y="1740879"/>
                  <a:pt x="264326" y="1743661"/>
                  <a:pt x="257175" y="1752600"/>
                </a:cubicBezTo>
                <a:cubicBezTo>
                  <a:pt x="250903" y="1760440"/>
                  <a:pt x="250825" y="1771650"/>
                  <a:pt x="247650" y="1781175"/>
                </a:cubicBezTo>
                <a:cubicBezTo>
                  <a:pt x="254000" y="1800225"/>
                  <a:pt x="255561" y="1821617"/>
                  <a:pt x="266700" y="1838325"/>
                </a:cubicBezTo>
                <a:cubicBezTo>
                  <a:pt x="291319" y="1875254"/>
                  <a:pt x="282130" y="1856040"/>
                  <a:pt x="295275" y="1895475"/>
                </a:cubicBezTo>
                <a:cubicBezTo>
                  <a:pt x="288925" y="1905000"/>
                  <a:pt x="284320" y="1915955"/>
                  <a:pt x="276225" y="1924050"/>
                </a:cubicBezTo>
                <a:cubicBezTo>
                  <a:pt x="268130" y="1932145"/>
                  <a:pt x="246230" y="1931741"/>
                  <a:pt x="247650" y="1943100"/>
                </a:cubicBezTo>
                <a:cubicBezTo>
                  <a:pt x="250490" y="1965818"/>
                  <a:pt x="273050" y="1981200"/>
                  <a:pt x="285750" y="2000250"/>
                </a:cubicBezTo>
                <a:cubicBezTo>
                  <a:pt x="292100" y="2009775"/>
                  <a:pt x="304800" y="2017377"/>
                  <a:pt x="304800" y="2028825"/>
                </a:cubicBezTo>
                <a:lnTo>
                  <a:pt x="304800" y="209550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2" name="ZoneTexte 121"/>
          <p:cNvSpPr txBox="1"/>
          <p:nvPr/>
        </p:nvSpPr>
        <p:spPr>
          <a:xfrm>
            <a:off x="6765872" y="5117580"/>
            <a:ext cx="227815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dirty="0" err="1" smtClean="0">
                <a:latin typeface="Arial Narrow" panose="020B0606020202030204" pitchFamily="34" charset="0"/>
              </a:rPr>
              <a:t>Einzugsgebiete</a:t>
            </a:r>
            <a:r>
              <a:rPr lang="fr-CH" dirty="0" smtClean="0">
                <a:latin typeface="Arial Narrow" panose="020B0606020202030204" pitchFamily="34" charset="0"/>
              </a:rPr>
              <a:t>:</a:t>
            </a:r>
          </a:p>
          <a:p>
            <a:r>
              <a:rPr lang="fr-CH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AKV (</a:t>
            </a:r>
            <a:r>
              <a:rPr lang="fr-CH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Entscheid</a:t>
            </a:r>
            <a:r>
              <a:rPr lang="fr-CH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24.9.15)</a:t>
            </a:r>
          </a:p>
          <a:p>
            <a:r>
              <a:rPr lang="fr-CH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Kt.Bern</a:t>
            </a:r>
            <a:r>
              <a:rPr lang="fr-CH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(</a:t>
            </a:r>
            <a:r>
              <a:rPr lang="fr-CH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zum</a:t>
            </a:r>
            <a:r>
              <a:rPr lang="fr-CH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fr-CH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Vergleich</a:t>
            </a:r>
            <a:r>
              <a:rPr lang="fr-CH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)</a:t>
            </a:r>
            <a:endParaRPr lang="fr-CH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74563" y="3083660"/>
            <a:ext cx="1125934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CH" sz="16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Obere</a:t>
            </a:r>
            <a:endParaRPr lang="fr-CH" sz="16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fr-CH" sz="16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Emme</a:t>
            </a:r>
            <a:endParaRPr lang="fr-CH" sz="16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125" name="Forme libre 124"/>
          <p:cNvSpPr/>
          <p:nvPr/>
        </p:nvSpPr>
        <p:spPr>
          <a:xfrm>
            <a:off x="9525" y="2324100"/>
            <a:ext cx="400050" cy="1514475"/>
          </a:xfrm>
          <a:custGeom>
            <a:avLst/>
            <a:gdLst>
              <a:gd name="connsiteX0" fmla="*/ 0 w 400050"/>
              <a:gd name="connsiteY0" fmla="*/ 0 h 1514475"/>
              <a:gd name="connsiteX1" fmla="*/ 47625 w 400050"/>
              <a:gd name="connsiteY1" fmla="*/ 47625 h 1514475"/>
              <a:gd name="connsiteX2" fmla="*/ 66675 w 400050"/>
              <a:gd name="connsiteY2" fmla="*/ 76200 h 1514475"/>
              <a:gd name="connsiteX3" fmla="*/ 95250 w 400050"/>
              <a:gd name="connsiteY3" fmla="*/ 85725 h 1514475"/>
              <a:gd name="connsiteX4" fmla="*/ 142875 w 400050"/>
              <a:gd name="connsiteY4" fmla="*/ 142875 h 1514475"/>
              <a:gd name="connsiteX5" fmla="*/ 152400 w 400050"/>
              <a:gd name="connsiteY5" fmla="*/ 219075 h 1514475"/>
              <a:gd name="connsiteX6" fmla="*/ 161925 w 400050"/>
              <a:gd name="connsiteY6" fmla="*/ 247650 h 1514475"/>
              <a:gd name="connsiteX7" fmla="*/ 190500 w 400050"/>
              <a:gd name="connsiteY7" fmla="*/ 266700 h 1514475"/>
              <a:gd name="connsiteX8" fmla="*/ 200025 w 400050"/>
              <a:gd name="connsiteY8" fmla="*/ 400050 h 1514475"/>
              <a:gd name="connsiteX9" fmla="*/ 209550 w 400050"/>
              <a:gd name="connsiteY9" fmla="*/ 504825 h 1514475"/>
              <a:gd name="connsiteX10" fmla="*/ 219075 w 400050"/>
              <a:gd name="connsiteY10" fmla="*/ 561975 h 1514475"/>
              <a:gd name="connsiteX11" fmla="*/ 238125 w 400050"/>
              <a:gd name="connsiteY11" fmla="*/ 619125 h 1514475"/>
              <a:gd name="connsiteX12" fmla="*/ 228600 w 400050"/>
              <a:gd name="connsiteY12" fmla="*/ 657225 h 1514475"/>
              <a:gd name="connsiteX13" fmla="*/ 171450 w 400050"/>
              <a:gd name="connsiteY13" fmla="*/ 714375 h 1514475"/>
              <a:gd name="connsiteX14" fmla="*/ 161925 w 400050"/>
              <a:gd name="connsiteY14" fmla="*/ 742950 h 1514475"/>
              <a:gd name="connsiteX15" fmla="*/ 104775 w 400050"/>
              <a:gd name="connsiteY15" fmla="*/ 781050 h 1514475"/>
              <a:gd name="connsiteX16" fmla="*/ 76200 w 400050"/>
              <a:gd name="connsiteY16" fmla="*/ 809625 h 1514475"/>
              <a:gd name="connsiteX17" fmla="*/ 66675 w 400050"/>
              <a:gd name="connsiteY17" fmla="*/ 838200 h 1514475"/>
              <a:gd name="connsiteX18" fmla="*/ 57150 w 400050"/>
              <a:gd name="connsiteY18" fmla="*/ 981075 h 1514475"/>
              <a:gd name="connsiteX19" fmla="*/ 76200 w 400050"/>
              <a:gd name="connsiteY19" fmla="*/ 1171575 h 1514475"/>
              <a:gd name="connsiteX20" fmla="*/ 85725 w 400050"/>
              <a:gd name="connsiteY20" fmla="*/ 1200150 h 1514475"/>
              <a:gd name="connsiteX21" fmla="*/ 152400 w 400050"/>
              <a:gd name="connsiteY21" fmla="*/ 1276350 h 1514475"/>
              <a:gd name="connsiteX22" fmla="*/ 180975 w 400050"/>
              <a:gd name="connsiteY22" fmla="*/ 1295400 h 1514475"/>
              <a:gd name="connsiteX23" fmla="*/ 238125 w 400050"/>
              <a:gd name="connsiteY23" fmla="*/ 1352550 h 1514475"/>
              <a:gd name="connsiteX24" fmla="*/ 257175 w 400050"/>
              <a:gd name="connsiteY24" fmla="*/ 1381125 h 1514475"/>
              <a:gd name="connsiteX25" fmla="*/ 285750 w 400050"/>
              <a:gd name="connsiteY25" fmla="*/ 1400175 h 1514475"/>
              <a:gd name="connsiteX26" fmla="*/ 323850 w 400050"/>
              <a:gd name="connsiteY26" fmla="*/ 1438275 h 1514475"/>
              <a:gd name="connsiteX27" fmla="*/ 381000 w 400050"/>
              <a:gd name="connsiteY27" fmla="*/ 1504950 h 1514475"/>
              <a:gd name="connsiteX28" fmla="*/ 400050 w 400050"/>
              <a:gd name="connsiteY28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00050" h="1514475">
                <a:moveTo>
                  <a:pt x="0" y="0"/>
                </a:moveTo>
                <a:cubicBezTo>
                  <a:pt x="15875" y="15875"/>
                  <a:pt x="32841" y="30729"/>
                  <a:pt x="47625" y="47625"/>
                </a:cubicBezTo>
                <a:cubicBezTo>
                  <a:pt x="55163" y="56240"/>
                  <a:pt x="57736" y="69049"/>
                  <a:pt x="66675" y="76200"/>
                </a:cubicBezTo>
                <a:cubicBezTo>
                  <a:pt x="74515" y="82472"/>
                  <a:pt x="85725" y="82550"/>
                  <a:pt x="95250" y="85725"/>
                </a:cubicBezTo>
                <a:cubicBezTo>
                  <a:pt x="106563" y="97038"/>
                  <a:pt x="137902" y="124641"/>
                  <a:pt x="142875" y="142875"/>
                </a:cubicBezTo>
                <a:cubicBezTo>
                  <a:pt x="149610" y="167571"/>
                  <a:pt x="147821" y="193890"/>
                  <a:pt x="152400" y="219075"/>
                </a:cubicBezTo>
                <a:cubicBezTo>
                  <a:pt x="154196" y="228953"/>
                  <a:pt x="155653" y="239810"/>
                  <a:pt x="161925" y="247650"/>
                </a:cubicBezTo>
                <a:cubicBezTo>
                  <a:pt x="169076" y="256589"/>
                  <a:pt x="180975" y="260350"/>
                  <a:pt x="190500" y="266700"/>
                </a:cubicBezTo>
                <a:cubicBezTo>
                  <a:pt x="232450" y="329626"/>
                  <a:pt x="200025" y="268032"/>
                  <a:pt x="200025" y="400050"/>
                </a:cubicBezTo>
                <a:cubicBezTo>
                  <a:pt x="200025" y="435119"/>
                  <a:pt x="205452" y="469996"/>
                  <a:pt x="209550" y="504825"/>
                </a:cubicBezTo>
                <a:cubicBezTo>
                  <a:pt x="211807" y="524005"/>
                  <a:pt x="214391" y="543239"/>
                  <a:pt x="219075" y="561975"/>
                </a:cubicBezTo>
                <a:cubicBezTo>
                  <a:pt x="223945" y="581456"/>
                  <a:pt x="238125" y="619125"/>
                  <a:pt x="238125" y="619125"/>
                </a:cubicBezTo>
                <a:cubicBezTo>
                  <a:pt x="234950" y="631825"/>
                  <a:pt x="236107" y="646501"/>
                  <a:pt x="228600" y="657225"/>
                </a:cubicBezTo>
                <a:cubicBezTo>
                  <a:pt x="213150" y="679296"/>
                  <a:pt x="171450" y="714375"/>
                  <a:pt x="171450" y="714375"/>
                </a:cubicBezTo>
                <a:cubicBezTo>
                  <a:pt x="168275" y="723900"/>
                  <a:pt x="167494" y="734596"/>
                  <a:pt x="161925" y="742950"/>
                </a:cubicBezTo>
                <a:cubicBezTo>
                  <a:pt x="141540" y="773528"/>
                  <a:pt x="134733" y="771064"/>
                  <a:pt x="104775" y="781050"/>
                </a:cubicBezTo>
                <a:cubicBezTo>
                  <a:pt x="95250" y="790575"/>
                  <a:pt x="83672" y="798417"/>
                  <a:pt x="76200" y="809625"/>
                </a:cubicBezTo>
                <a:cubicBezTo>
                  <a:pt x="70631" y="817979"/>
                  <a:pt x="67784" y="828221"/>
                  <a:pt x="66675" y="838200"/>
                </a:cubicBezTo>
                <a:cubicBezTo>
                  <a:pt x="61404" y="885639"/>
                  <a:pt x="60325" y="933450"/>
                  <a:pt x="57150" y="981075"/>
                </a:cubicBezTo>
                <a:cubicBezTo>
                  <a:pt x="61307" y="1035120"/>
                  <a:pt x="64665" y="1113902"/>
                  <a:pt x="76200" y="1171575"/>
                </a:cubicBezTo>
                <a:cubicBezTo>
                  <a:pt x="78169" y="1181420"/>
                  <a:pt x="80744" y="1191433"/>
                  <a:pt x="85725" y="1200150"/>
                </a:cubicBezTo>
                <a:cubicBezTo>
                  <a:pt x="99737" y="1224670"/>
                  <a:pt x="131743" y="1258644"/>
                  <a:pt x="152400" y="1276350"/>
                </a:cubicBezTo>
                <a:cubicBezTo>
                  <a:pt x="161092" y="1283800"/>
                  <a:pt x="172419" y="1287795"/>
                  <a:pt x="180975" y="1295400"/>
                </a:cubicBezTo>
                <a:cubicBezTo>
                  <a:pt x="201111" y="1313298"/>
                  <a:pt x="223181" y="1330134"/>
                  <a:pt x="238125" y="1352550"/>
                </a:cubicBezTo>
                <a:cubicBezTo>
                  <a:pt x="244475" y="1362075"/>
                  <a:pt x="249080" y="1373030"/>
                  <a:pt x="257175" y="1381125"/>
                </a:cubicBezTo>
                <a:cubicBezTo>
                  <a:pt x="265270" y="1389220"/>
                  <a:pt x="276225" y="1393825"/>
                  <a:pt x="285750" y="1400175"/>
                </a:cubicBezTo>
                <a:cubicBezTo>
                  <a:pt x="304800" y="1457325"/>
                  <a:pt x="279400" y="1406525"/>
                  <a:pt x="323850" y="1438275"/>
                </a:cubicBezTo>
                <a:cubicBezTo>
                  <a:pt x="403508" y="1495174"/>
                  <a:pt x="330659" y="1454609"/>
                  <a:pt x="381000" y="1504950"/>
                </a:cubicBezTo>
                <a:cubicBezTo>
                  <a:pt x="386020" y="1509970"/>
                  <a:pt x="393700" y="1511300"/>
                  <a:pt x="400050" y="1514475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3" name="Forme libre 112"/>
          <p:cNvSpPr/>
          <p:nvPr/>
        </p:nvSpPr>
        <p:spPr>
          <a:xfrm>
            <a:off x="4557713" y="1578769"/>
            <a:ext cx="114300" cy="47625"/>
          </a:xfrm>
          <a:custGeom>
            <a:avLst/>
            <a:gdLst>
              <a:gd name="connsiteX0" fmla="*/ 0 w 114300"/>
              <a:gd name="connsiteY0" fmla="*/ 47625 h 47625"/>
              <a:gd name="connsiteX1" fmla="*/ 11906 w 114300"/>
              <a:gd name="connsiteY1" fmla="*/ 42862 h 47625"/>
              <a:gd name="connsiteX2" fmla="*/ 26193 w 114300"/>
              <a:gd name="connsiteY2" fmla="*/ 38100 h 47625"/>
              <a:gd name="connsiteX3" fmla="*/ 47625 w 114300"/>
              <a:gd name="connsiteY3" fmla="*/ 26194 h 47625"/>
              <a:gd name="connsiteX4" fmla="*/ 54768 w 114300"/>
              <a:gd name="connsiteY4" fmla="*/ 21431 h 47625"/>
              <a:gd name="connsiteX5" fmla="*/ 69056 w 114300"/>
              <a:gd name="connsiteY5" fmla="*/ 16669 h 47625"/>
              <a:gd name="connsiteX6" fmla="*/ 76200 w 114300"/>
              <a:gd name="connsiteY6" fmla="*/ 11906 h 47625"/>
              <a:gd name="connsiteX7" fmla="*/ 90487 w 114300"/>
              <a:gd name="connsiteY7" fmla="*/ 9525 h 47625"/>
              <a:gd name="connsiteX8" fmla="*/ 104775 w 114300"/>
              <a:gd name="connsiteY8" fmla="*/ 4762 h 47625"/>
              <a:gd name="connsiteX9" fmla="*/ 114300 w 114300"/>
              <a:gd name="connsiteY9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" h="47625">
                <a:moveTo>
                  <a:pt x="0" y="47625"/>
                </a:moveTo>
                <a:cubicBezTo>
                  <a:pt x="3969" y="46037"/>
                  <a:pt x="7889" y="44323"/>
                  <a:pt x="11906" y="42862"/>
                </a:cubicBezTo>
                <a:cubicBezTo>
                  <a:pt x="16624" y="41146"/>
                  <a:pt x="26193" y="38100"/>
                  <a:pt x="26193" y="38100"/>
                </a:cubicBezTo>
                <a:cubicBezTo>
                  <a:pt x="42570" y="27183"/>
                  <a:pt x="35051" y="30385"/>
                  <a:pt x="47625" y="26194"/>
                </a:cubicBezTo>
                <a:cubicBezTo>
                  <a:pt x="50006" y="24606"/>
                  <a:pt x="52153" y="22593"/>
                  <a:pt x="54768" y="21431"/>
                </a:cubicBezTo>
                <a:cubicBezTo>
                  <a:pt x="59356" y="19392"/>
                  <a:pt x="69056" y="16669"/>
                  <a:pt x="69056" y="16669"/>
                </a:cubicBezTo>
                <a:cubicBezTo>
                  <a:pt x="71437" y="15081"/>
                  <a:pt x="73485" y="12811"/>
                  <a:pt x="76200" y="11906"/>
                </a:cubicBezTo>
                <a:cubicBezTo>
                  <a:pt x="80780" y="10379"/>
                  <a:pt x="85803" y="10696"/>
                  <a:pt x="90487" y="9525"/>
                </a:cubicBezTo>
                <a:cubicBezTo>
                  <a:pt x="95357" y="8307"/>
                  <a:pt x="100012" y="6350"/>
                  <a:pt x="104775" y="4762"/>
                </a:cubicBezTo>
                <a:cubicBezTo>
                  <a:pt x="112983" y="2026"/>
                  <a:pt x="110143" y="4155"/>
                  <a:pt x="114300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4" name="Forme libre 123"/>
          <p:cNvSpPr/>
          <p:nvPr/>
        </p:nvSpPr>
        <p:spPr>
          <a:xfrm>
            <a:off x="4572220" y="1480952"/>
            <a:ext cx="106936" cy="126392"/>
          </a:xfrm>
          <a:custGeom>
            <a:avLst/>
            <a:gdLst>
              <a:gd name="connsiteX0" fmla="*/ 42643 w 106936"/>
              <a:gd name="connsiteY0" fmla="*/ 186 h 126392"/>
              <a:gd name="connsiteX1" fmla="*/ 83124 w 106936"/>
              <a:gd name="connsiteY1" fmla="*/ 4948 h 126392"/>
              <a:gd name="connsiteX2" fmla="*/ 92649 w 106936"/>
              <a:gd name="connsiteY2" fmla="*/ 7329 h 126392"/>
              <a:gd name="connsiteX3" fmla="*/ 106936 w 106936"/>
              <a:gd name="connsiteY3" fmla="*/ 9711 h 126392"/>
              <a:gd name="connsiteX4" fmla="*/ 104555 w 106936"/>
              <a:gd name="connsiteY4" fmla="*/ 47811 h 126392"/>
              <a:gd name="connsiteX5" fmla="*/ 83124 w 106936"/>
              <a:gd name="connsiteY5" fmla="*/ 76386 h 126392"/>
              <a:gd name="connsiteX6" fmla="*/ 75980 w 106936"/>
              <a:gd name="connsiteY6" fmla="*/ 97817 h 126392"/>
              <a:gd name="connsiteX7" fmla="*/ 73599 w 106936"/>
              <a:gd name="connsiteY7" fmla="*/ 104961 h 126392"/>
              <a:gd name="connsiteX8" fmla="*/ 59311 w 106936"/>
              <a:gd name="connsiteY8" fmla="*/ 114486 h 126392"/>
              <a:gd name="connsiteX9" fmla="*/ 45024 w 106936"/>
              <a:gd name="connsiteY9" fmla="*/ 119248 h 126392"/>
              <a:gd name="connsiteX10" fmla="*/ 28355 w 106936"/>
              <a:gd name="connsiteY10" fmla="*/ 124011 h 126392"/>
              <a:gd name="connsiteX11" fmla="*/ 14068 w 106936"/>
              <a:gd name="connsiteY11" fmla="*/ 126392 h 126392"/>
              <a:gd name="connsiteX12" fmla="*/ 2161 w 106936"/>
              <a:gd name="connsiteY12" fmla="*/ 121629 h 126392"/>
              <a:gd name="connsiteX13" fmla="*/ 9305 w 106936"/>
              <a:gd name="connsiteY13" fmla="*/ 59717 h 126392"/>
              <a:gd name="connsiteX14" fmla="*/ 16449 w 106936"/>
              <a:gd name="connsiteY14" fmla="*/ 45429 h 126392"/>
              <a:gd name="connsiteX15" fmla="*/ 23593 w 106936"/>
              <a:gd name="connsiteY15" fmla="*/ 40667 h 126392"/>
              <a:gd name="connsiteX16" fmla="*/ 28355 w 106936"/>
              <a:gd name="connsiteY16" fmla="*/ 33523 h 126392"/>
              <a:gd name="connsiteX17" fmla="*/ 35499 w 106936"/>
              <a:gd name="connsiteY17" fmla="*/ 26379 h 126392"/>
              <a:gd name="connsiteX18" fmla="*/ 42643 w 106936"/>
              <a:gd name="connsiteY18" fmla="*/ 12092 h 126392"/>
              <a:gd name="connsiteX19" fmla="*/ 42643 w 106936"/>
              <a:gd name="connsiteY19" fmla="*/ 186 h 12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936" h="126392">
                <a:moveTo>
                  <a:pt x="42643" y="186"/>
                </a:moveTo>
                <a:cubicBezTo>
                  <a:pt x="49390" y="-1005"/>
                  <a:pt x="76579" y="3857"/>
                  <a:pt x="83124" y="4948"/>
                </a:cubicBezTo>
                <a:cubicBezTo>
                  <a:pt x="86352" y="5486"/>
                  <a:pt x="89440" y="6687"/>
                  <a:pt x="92649" y="7329"/>
                </a:cubicBezTo>
                <a:cubicBezTo>
                  <a:pt x="97383" y="8276"/>
                  <a:pt x="102174" y="8917"/>
                  <a:pt x="106936" y="9711"/>
                </a:cubicBezTo>
                <a:cubicBezTo>
                  <a:pt x="106142" y="22411"/>
                  <a:pt x="107375" y="35403"/>
                  <a:pt x="104555" y="47811"/>
                </a:cubicBezTo>
                <a:cubicBezTo>
                  <a:pt x="101787" y="59990"/>
                  <a:pt x="87954" y="65518"/>
                  <a:pt x="83124" y="76386"/>
                </a:cubicBezTo>
                <a:cubicBezTo>
                  <a:pt x="83118" y="76400"/>
                  <a:pt x="77173" y="94238"/>
                  <a:pt x="75980" y="97817"/>
                </a:cubicBezTo>
                <a:cubicBezTo>
                  <a:pt x="75186" y="100198"/>
                  <a:pt x="75688" y="103569"/>
                  <a:pt x="73599" y="104961"/>
                </a:cubicBezTo>
                <a:cubicBezTo>
                  <a:pt x="68836" y="108136"/>
                  <a:pt x="64741" y="112676"/>
                  <a:pt x="59311" y="114486"/>
                </a:cubicBezTo>
                <a:lnTo>
                  <a:pt x="45024" y="119248"/>
                </a:lnTo>
                <a:cubicBezTo>
                  <a:pt x="38221" y="121515"/>
                  <a:pt x="35822" y="122517"/>
                  <a:pt x="28355" y="124011"/>
                </a:cubicBezTo>
                <a:cubicBezTo>
                  <a:pt x="23621" y="124958"/>
                  <a:pt x="18830" y="125598"/>
                  <a:pt x="14068" y="126392"/>
                </a:cubicBezTo>
                <a:cubicBezTo>
                  <a:pt x="10099" y="124804"/>
                  <a:pt x="2926" y="125835"/>
                  <a:pt x="2161" y="121629"/>
                </a:cubicBezTo>
                <a:cubicBezTo>
                  <a:pt x="-3103" y="92679"/>
                  <a:pt x="2011" y="81602"/>
                  <a:pt x="9305" y="59717"/>
                </a:cubicBezTo>
                <a:cubicBezTo>
                  <a:pt x="11242" y="53906"/>
                  <a:pt x="11832" y="50046"/>
                  <a:pt x="16449" y="45429"/>
                </a:cubicBezTo>
                <a:cubicBezTo>
                  <a:pt x="18473" y="43405"/>
                  <a:pt x="21212" y="42254"/>
                  <a:pt x="23593" y="40667"/>
                </a:cubicBezTo>
                <a:cubicBezTo>
                  <a:pt x="25180" y="38286"/>
                  <a:pt x="26523" y="35722"/>
                  <a:pt x="28355" y="33523"/>
                </a:cubicBezTo>
                <a:cubicBezTo>
                  <a:pt x="30511" y="30936"/>
                  <a:pt x="33343" y="28966"/>
                  <a:pt x="35499" y="26379"/>
                </a:cubicBezTo>
                <a:cubicBezTo>
                  <a:pt x="38626" y="22626"/>
                  <a:pt x="42011" y="17145"/>
                  <a:pt x="42643" y="12092"/>
                </a:cubicBezTo>
                <a:cubicBezTo>
                  <a:pt x="43135" y="8154"/>
                  <a:pt x="35896" y="1377"/>
                  <a:pt x="42643" y="186"/>
                </a:cubicBezTo>
                <a:close/>
              </a:path>
            </a:pathLst>
          </a:custGeom>
          <a:solidFill>
            <a:srgbClr val="9E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Forme libre 1"/>
          <p:cNvSpPr/>
          <p:nvPr/>
        </p:nvSpPr>
        <p:spPr>
          <a:xfrm>
            <a:off x="4574381" y="1602248"/>
            <a:ext cx="116682" cy="226552"/>
          </a:xfrm>
          <a:custGeom>
            <a:avLst/>
            <a:gdLst>
              <a:gd name="connsiteX0" fmla="*/ 11907 w 116682"/>
              <a:gd name="connsiteY0" fmla="*/ 17002 h 226552"/>
              <a:gd name="connsiteX1" fmla="*/ 40482 w 116682"/>
              <a:gd name="connsiteY1" fmla="*/ 9858 h 226552"/>
              <a:gd name="connsiteX2" fmla="*/ 54769 w 116682"/>
              <a:gd name="connsiteY2" fmla="*/ 333 h 226552"/>
              <a:gd name="connsiteX3" fmla="*/ 102394 w 116682"/>
              <a:gd name="connsiteY3" fmla="*/ 2715 h 226552"/>
              <a:gd name="connsiteX4" fmla="*/ 107157 w 116682"/>
              <a:gd name="connsiteY4" fmla="*/ 17002 h 226552"/>
              <a:gd name="connsiteX5" fmla="*/ 102394 w 116682"/>
              <a:gd name="connsiteY5" fmla="*/ 33671 h 226552"/>
              <a:gd name="connsiteX6" fmla="*/ 95250 w 116682"/>
              <a:gd name="connsiteY6" fmla="*/ 38433 h 226552"/>
              <a:gd name="connsiteX7" fmla="*/ 83344 w 116682"/>
              <a:gd name="connsiteY7" fmla="*/ 40815 h 226552"/>
              <a:gd name="connsiteX8" fmla="*/ 85725 w 116682"/>
              <a:gd name="connsiteY8" fmla="*/ 50340 h 226552"/>
              <a:gd name="connsiteX9" fmla="*/ 97632 w 116682"/>
              <a:gd name="connsiteY9" fmla="*/ 64627 h 226552"/>
              <a:gd name="connsiteX10" fmla="*/ 100013 w 116682"/>
              <a:gd name="connsiteY10" fmla="*/ 71771 h 226552"/>
              <a:gd name="connsiteX11" fmla="*/ 95250 w 116682"/>
              <a:gd name="connsiteY11" fmla="*/ 107490 h 226552"/>
              <a:gd name="connsiteX12" fmla="*/ 92869 w 116682"/>
              <a:gd name="connsiteY12" fmla="*/ 124158 h 226552"/>
              <a:gd name="connsiteX13" fmla="*/ 90488 w 116682"/>
              <a:gd name="connsiteY13" fmla="*/ 131302 h 226552"/>
              <a:gd name="connsiteX14" fmla="*/ 92869 w 116682"/>
              <a:gd name="connsiteY14" fmla="*/ 143208 h 226552"/>
              <a:gd name="connsiteX15" fmla="*/ 92869 w 116682"/>
              <a:gd name="connsiteY15" fmla="*/ 164640 h 226552"/>
              <a:gd name="connsiteX16" fmla="*/ 102394 w 116682"/>
              <a:gd name="connsiteY16" fmla="*/ 171783 h 226552"/>
              <a:gd name="connsiteX17" fmla="*/ 114300 w 116682"/>
              <a:gd name="connsiteY17" fmla="*/ 186071 h 226552"/>
              <a:gd name="connsiteX18" fmla="*/ 116682 w 116682"/>
              <a:gd name="connsiteY18" fmla="*/ 193215 h 226552"/>
              <a:gd name="connsiteX19" fmla="*/ 114300 w 116682"/>
              <a:gd name="connsiteY19" fmla="*/ 214646 h 226552"/>
              <a:gd name="connsiteX20" fmla="*/ 107157 w 116682"/>
              <a:gd name="connsiteY20" fmla="*/ 221790 h 226552"/>
              <a:gd name="connsiteX21" fmla="*/ 92869 w 116682"/>
              <a:gd name="connsiteY21" fmla="*/ 226552 h 226552"/>
              <a:gd name="connsiteX22" fmla="*/ 23813 w 116682"/>
              <a:gd name="connsiteY22" fmla="*/ 224171 h 226552"/>
              <a:gd name="connsiteX23" fmla="*/ 14288 w 116682"/>
              <a:gd name="connsiteY23" fmla="*/ 221790 h 226552"/>
              <a:gd name="connsiteX24" fmla="*/ 0 w 116682"/>
              <a:gd name="connsiteY24" fmla="*/ 217027 h 226552"/>
              <a:gd name="connsiteX25" fmla="*/ 9525 w 116682"/>
              <a:gd name="connsiteY25" fmla="*/ 202740 h 226552"/>
              <a:gd name="connsiteX26" fmla="*/ 14288 w 116682"/>
              <a:gd name="connsiteY26" fmla="*/ 195596 h 226552"/>
              <a:gd name="connsiteX27" fmla="*/ 28575 w 116682"/>
              <a:gd name="connsiteY27" fmla="*/ 188452 h 226552"/>
              <a:gd name="connsiteX28" fmla="*/ 33338 w 116682"/>
              <a:gd name="connsiteY28" fmla="*/ 181308 h 226552"/>
              <a:gd name="connsiteX29" fmla="*/ 26194 w 116682"/>
              <a:gd name="connsiteY29" fmla="*/ 176546 h 226552"/>
              <a:gd name="connsiteX30" fmla="*/ 21432 w 116682"/>
              <a:gd name="connsiteY30" fmla="*/ 169402 h 226552"/>
              <a:gd name="connsiteX31" fmla="*/ 9525 w 116682"/>
              <a:gd name="connsiteY31" fmla="*/ 150352 h 226552"/>
              <a:gd name="connsiteX32" fmla="*/ 7144 w 116682"/>
              <a:gd name="connsiteY32" fmla="*/ 107490 h 226552"/>
              <a:gd name="connsiteX33" fmla="*/ 11907 w 116682"/>
              <a:gd name="connsiteY33" fmla="*/ 100346 h 226552"/>
              <a:gd name="connsiteX34" fmla="*/ 19050 w 116682"/>
              <a:gd name="connsiteY34" fmla="*/ 93202 h 226552"/>
              <a:gd name="connsiteX35" fmla="*/ 11907 w 116682"/>
              <a:gd name="connsiteY35" fmla="*/ 88440 h 226552"/>
              <a:gd name="connsiteX36" fmla="*/ 11907 w 116682"/>
              <a:gd name="connsiteY36" fmla="*/ 50340 h 226552"/>
              <a:gd name="connsiteX37" fmla="*/ 14288 w 116682"/>
              <a:gd name="connsiteY37" fmla="*/ 43196 h 226552"/>
              <a:gd name="connsiteX38" fmla="*/ 21432 w 116682"/>
              <a:gd name="connsiteY38" fmla="*/ 40815 h 226552"/>
              <a:gd name="connsiteX39" fmla="*/ 11907 w 116682"/>
              <a:gd name="connsiteY39" fmla="*/ 17002 h 22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6682" h="226552">
                <a:moveTo>
                  <a:pt x="11907" y="17002"/>
                </a:moveTo>
                <a:cubicBezTo>
                  <a:pt x="15082" y="11842"/>
                  <a:pt x="31331" y="13417"/>
                  <a:pt x="40482" y="9858"/>
                </a:cubicBezTo>
                <a:cubicBezTo>
                  <a:pt x="45816" y="7783"/>
                  <a:pt x="54769" y="333"/>
                  <a:pt x="54769" y="333"/>
                </a:cubicBezTo>
                <a:cubicBezTo>
                  <a:pt x="70644" y="1127"/>
                  <a:pt x="87247" y="-2104"/>
                  <a:pt x="102394" y="2715"/>
                </a:cubicBezTo>
                <a:cubicBezTo>
                  <a:pt x="107178" y="4237"/>
                  <a:pt x="107157" y="17002"/>
                  <a:pt x="107157" y="17002"/>
                </a:cubicBezTo>
                <a:cubicBezTo>
                  <a:pt x="107002" y="17621"/>
                  <a:pt x="103635" y="32120"/>
                  <a:pt x="102394" y="33671"/>
                </a:cubicBezTo>
                <a:cubicBezTo>
                  <a:pt x="100606" y="35906"/>
                  <a:pt x="97930" y="37428"/>
                  <a:pt x="95250" y="38433"/>
                </a:cubicBezTo>
                <a:cubicBezTo>
                  <a:pt x="91460" y="39854"/>
                  <a:pt x="87313" y="40021"/>
                  <a:pt x="83344" y="40815"/>
                </a:cubicBezTo>
                <a:cubicBezTo>
                  <a:pt x="84138" y="43990"/>
                  <a:pt x="84436" y="47332"/>
                  <a:pt x="85725" y="50340"/>
                </a:cubicBezTo>
                <a:cubicBezTo>
                  <a:pt x="88211" y="56139"/>
                  <a:pt x="93343" y="60338"/>
                  <a:pt x="97632" y="64627"/>
                </a:cubicBezTo>
                <a:cubicBezTo>
                  <a:pt x="98426" y="67008"/>
                  <a:pt x="100013" y="69261"/>
                  <a:pt x="100013" y="71771"/>
                </a:cubicBezTo>
                <a:cubicBezTo>
                  <a:pt x="100013" y="95081"/>
                  <a:pt x="99975" y="93318"/>
                  <a:pt x="95250" y="107490"/>
                </a:cubicBezTo>
                <a:cubicBezTo>
                  <a:pt x="94456" y="113046"/>
                  <a:pt x="93970" y="118655"/>
                  <a:pt x="92869" y="124158"/>
                </a:cubicBezTo>
                <a:cubicBezTo>
                  <a:pt x="92377" y="126619"/>
                  <a:pt x="90488" y="128792"/>
                  <a:pt x="90488" y="131302"/>
                </a:cubicBezTo>
                <a:cubicBezTo>
                  <a:pt x="90488" y="135349"/>
                  <a:pt x="92075" y="139239"/>
                  <a:pt x="92869" y="143208"/>
                </a:cubicBezTo>
                <a:cubicBezTo>
                  <a:pt x="90232" y="151119"/>
                  <a:pt x="87631" y="155211"/>
                  <a:pt x="92869" y="164640"/>
                </a:cubicBezTo>
                <a:cubicBezTo>
                  <a:pt x="94796" y="168109"/>
                  <a:pt x="99381" y="169200"/>
                  <a:pt x="102394" y="171783"/>
                </a:cubicBezTo>
                <a:cubicBezTo>
                  <a:pt x="107004" y="175734"/>
                  <a:pt x="111543" y="180558"/>
                  <a:pt x="114300" y="186071"/>
                </a:cubicBezTo>
                <a:cubicBezTo>
                  <a:pt x="115423" y="188316"/>
                  <a:pt x="115888" y="190834"/>
                  <a:pt x="116682" y="193215"/>
                </a:cubicBezTo>
                <a:cubicBezTo>
                  <a:pt x="115888" y="200359"/>
                  <a:pt x="116573" y="207827"/>
                  <a:pt x="114300" y="214646"/>
                </a:cubicBezTo>
                <a:cubicBezTo>
                  <a:pt x="113235" y="217841"/>
                  <a:pt x="110101" y="220155"/>
                  <a:pt x="107157" y="221790"/>
                </a:cubicBezTo>
                <a:cubicBezTo>
                  <a:pt x="102769" y="224228"/>
                  <a:pt x="92869" y="226552"/>
                  <a:pt x="92869" y="226552"/>
                </a:cubicBezTo>
                <a:cubicBezTo>
                  <a:pt x="69850" y="225758"/>
                  <a:pt x="46803" y="225564"/>
                  <a:pt x="23813" y="224171"/>
                </a:cubicBezTo>
                <a:cubicBezTo>
                  <a:pt x="20546" y="223973"/>
                  <a:pt x="17423" y="222730"/>
                  <a:pt x="14288" y="221790"/>
                </a:cubicBezTo>
                <a:cubicBezTo>
                  <a:pt x="9479" y="220347"/>
                  <a:pt x="0" y="217027"/>
                  <a:pt x="0" y="217027"/>
                </a:cubicBezTo>
                <a:cubicBezTo>
                  <a:pt x="4186" y="204472"/>
                  <a:pt x="-384" y="214631"/>
                  <a:pt x="9525" y="202740"/>
                </a:cubicBezTo>
                <a:cubicBezTo>
                  <a:pt x="11357" y="200541"/>
                  <a:pt x="12264" y="197620"/>
                  <a:pt x="14288" y="195596"/>
                </a:cubicBezTo>
                <a:cubicBezTo>
                  <a:pt x="18905" y="190979"/>
                  <a:pt x="22764" y="190389"/>
                  <a:pt x="28575" y="188452"/>
                </a:cubicBezTo>
                <a:cubicBezTo>
                  <a:pt x="30163" y="186071"/>
                  <a:pt x="33899" y="184114"/>
                  <a:pt x="33338" y="181308"/>
                </a:cubicBezTo>
                <a:cubicBezTo>
                  <a:pt x="32777" y="178502"/>
                  <a:pt x="28218" y="178570"/>
                  <a:pt x="26194" y="176546"/>
                </a:cubicBezTo>
                <a:cubicBezTo>
                  <a:pt x="24170" y="174522"/>
                  <a:pt x="23095" y="171731"/>
                  <a:pt x="21432" y="169402"/>
                </a:cubicBezTo>
                <a:cubicBezTo>
                  <a:pt x="11126" y="154973"/>
                  <a:pt x="16986" y="165273"/>
                  <a:pt x="9525" y="150352"/>
                </a:cubicBezTo>
                <a:cubicBezTo>
                  <a:pt x="7056" y="134301"/>
                  <a:pt x="1588" y="122305"/>
                  <a:pt x="7144" y="107490"/>
                </a:cubicBezTo>
                <a:cubicBezTo>
                  <a:pt x="8149" y="104810"/>
                  <a:pt x="10075" y="102545"/>
                  <a:pt x="11907" y="100346"/>
                </a:cubicBezTo>
                <a:cubicBezTo>
                  <a:pt x="14063" y="97759"/>
                  <a:pt x="16669" y="95583"/>
                  <a:pt x="19050" y="93202"/>
                </a:cubicBezTo>
                <a:cubicBezTo>
                  <a:pt x="16669" y="91615"/>
                  <a:pt x="13494" y="90821"/>
                  <a:pt x="11907" y="88440"/>
                </a:cubicBezTo>
                <a:cubicBezTo>
                  <a:pt x="6355" y="80112"/>
                  <a:pt x="11739" y="51600"/>
                  <a:pt x="11907" y="50340"/>
                </a:cubicBezTo>
                <a:cubicBezTo>
                  <a:pt x="12239" y="47852"/>
                  <a:pt x="12513" y="44971"/>
                  <a:pt x="14288" y="43196"/>
                </a:cubicBezTo>
                <a:cubicBezTo>
                  <a:pt x="16063" y="41421"/>
                  <a:pt x="19051" y="41609"/>
                  <a:pt x="21432" y="40815"/>
                </a:cubicBezTo>
                <a:cubicBezTo>
                  <a:pt x="29509" y="35429"/>
                  <a:pt x="8732" y="22162"/>
                  <a:pt x="11907" y="17002"/>
                </a:cubicBezTo>
                <a:close/>
              </a:path>
            </a:pathLst>
          </a:custGeom>
          <a:solidFill>
            <a:srgbClr val="CDCD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9" name="Ellipse 88"/>
          <p:cNvSpPr/>
          <p:nvPr/>
        </p:nvSpPr>
        <p:spPr>
          <a:xfrm>
            <a:off x="4588683" y="1761691"/>
            <a:ext cx="386283" cy="298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b="1" dirty="0" smtClean="0">
                <a:latin typeface="Arial Narrow" panose="020B0606020202030204" pitchFamily="34" charset="0"/>
              </a:rPr>
              <a:t>11</a:t>
            </a:r>
            <a:endParaRPr lang="fr-CH" b="1" dirty="0">
              <a:latin typeface="Arial Narrow" panose="020B0606020202030204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3935556" y="1530789"/>
            <a:ext cx="1205707" cy="317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fr-CH" sz="1600" b="1" dirty="0" err="1" smtClean="0">
                <a:latin typeface="Arial Narrow" panose="020B0606020202030204" pitchFamily="34" charset="0"/>
              </a:rPr>
              <a:t>Beckenried</a:t>
            </a:r>
            <a:endParaRPr lang="fr-CH" sz="1600" b="1" dirty="0">
              <a:latin typeface="Arial Narrow" panose="020B0606020202030204" pitchFamily="34" charset="0"/>
            </a:endParaRPr>
          </a:p>
        </p:txBody>
      </p:sp>
      <p:sp>
        <p:nvSpPr>
          <p:cNvPr id="90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910" y="181532"/>
            <a:ext cx="2055565" cy="588963"/>
          </a:xfrm>
        </p:spPr>
        <p:txBody>
          <a:bodyPr/>
          <a:lstStyle/>
          <a:p>
            <a:r>
              <a:rPr lang="fr-CH" dirty="0" err="1" smtClean="0">
                <a:solidFill>
                  <a:srgbClr val="FF0000"/>
                </a:solidFill>
              </a:rPr>
              <a:t>Beispiele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einer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Aufteilung</a:t>
            </a:r>
            <a:r>
              <a:rPr lang="fr-CH" dirty="0" smtClean="0">
                <a:solidFill>
                  <a:srgbClr val="FF0000"/>
                </a:solidFill>
              </a:rPr>
              <a:t> in </a:t>
            </a:r>
            <a:r>
              <a:rPr lang="fr-CH" dirty="0" err="1" smtClean="0">
                <a:solidFill>
                  <a:srgbClr val="FF0000"/>
                </a:solidFill>
              </a:rPr>
              <a:t>Bilanzierungs-räumen</a:t>
            </a:r>
            <a:endParaRPr lang="fr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8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98476" y="1926824"/>
            <a:ext cx="7996237" cy="588963"/>
          </a:xfrm>
        </p:spPr>
        <p:txBody>
          <a:bodyPr/>
          <a:lstStyle/>
          <a:p>
            <a:r>
              <a:rPr lang="fr-CH" dirty="0" err="1" smtClean="0"/>
              <a:t>Arbeiten</a:t>
            </a:r>
            <a:r>
              <a:rPr lang="fr-CH" dirty="0" smtClean="0"/>
              <a:t> in den </a:t>
            </a:r>
            <a:r>
              <a:rPr lang="fr-CH" dirty="0" err="1" smtClean="0"/>
              <a:t>Bilanzierungsräumen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CE3EF18-456B-4CD9-A3CC-BFB25A3C7E16}" type="slidenum">
              <a:rPr lang="de-DE" altLang="fr-FR" smtClean="0"/>
              <a:pPr>
                <a:defRPr/>
              </a:pPr>
              <a:t>9</a:t>
            </a:fld>
            <a:endParaRPr lang="de-DE" altLang="fr-FR"/>
          </a:p>
        </p:txBody>
      </p:sp>
      <p:sp>
        <p:nvSpPr>
          <p:cNvPr id="6" name="Rechteck 7"/>
          <p:cNvSpPr/>
          <p:nvPr/>
        </p:nvSpPr>
        <p:spPr>
          <a:xfrm>
            <a:off x="528636" y="3001791"/>
            <a:ext cx="8086553" cy="25066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B: </a:t>
            </a:r>
            <a:r>
              <a:rPr lang="de-CH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Situationsanalyse für jeden Bilanzierungsraum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8"/>
          <p:cNvSpPr/>
          <p:nvPr/>
        </p:nvSpPr>
        <p:spPr>
          <a:xfrm>
            <a:off x="616147" y="4065710"/>
            <a:ext cx="7908727" cy="3789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Ausprägung des Wasserknappheitsproblems in jedem Problemfeld ermitteln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43"/>
          <p:cNvSpPr/>
          <p:nvPr/>
        </p:nvSpPr>
        <p:spPr>
          <a:xfrm>
            <a:off x="604850" y="5027003"/>
            <a:ext cx="7920024" cy="361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Synthese erstellen: kantonale Wasserknappheitshinweiskarte</a:t>
            </a:r>
          </a:p>
        </p:txBody>
      </p:sp>
      <p:sp>
        <p:nvSpPr>
          <p:cNvPr id="9" name="Rechteck 43"/>
          <p:cNvSpPr/>
          <p:nvPr/>
        </p:nvSpPr>
        <p:spPr>
          <a:xfrm>
            <a:off x="616147" y="4541708"/>
            <a:ext cx="7908727" cy="361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Handlungsbedarf pro Bilanzierungsraum und Problemfeld ermitteln</a:t>
            </a:r>
            <a:endParaRPr lang="de-CH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43"/>
          <p:cNvSpPr/>
          <p:nvPr/>
        </p:nvSpPr>
        <p:spPr>
          <a:xfrm>
            <a:off x="616147" y="3571117"/>
            <a:ext cx="7908728" cy="3710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Relevanz jedes Problemfelds ermitteln</a:t>
            </a:r>
          </a:p>
        </p:txBody>
      </p:sp>
      <p:sp>
        <p:nvSpPr>
          <p:cNvPr id="11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528956" y="950194"/>
            <a:ext cx="7995919" cy="548639"/>
          </a:xfrm>
        </p:spPr>
        <p:txBody>
          <a:bodyPr/>
          <a:lstStyle/>
          <a:p>
            <a:r>
              <a:rPr lang="fr-CH" dirty="0" err="1" smtClean="0"/>
              <a:t>Vorgehen</a:t>
            </a:r>
            <a:r>
              <a:rPr lang="fr-CH" dirty="0" smtClean="0"/>
              <a:t> – Teil B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748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lia_Vorlage_def_DE">
  <a:themeElements>
    <a:clrScheme name="Benutzerdefiniert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f.pot [Mode de compatibilité]" id="{744B1CCE-6C48-47FA-9A4A-4E585C1DEB8D}" vid="{0307A8C8-2543-4153-97EE-983BE8651B8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powerpoint_d</Template>
  <TotalTime>263</TotalTime>
  <Words>954</Words>
  <Application>Microsoft Office PowerPoint</Application>
  <PresentationFormat>Affichage à l'écran (4:3)</PresentationFormat>
  <Paragraphs>308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Geneva</vt:lpstr>
      <vt:lpstr>Verdana</vt:lpstr>
      <vt:lpstr>Wingdings 3</vt:lpstr>
      <vt:lpstr>Integralia_Vorlage_def_DE</vt:lpstr>
      <vt:lpstr>Bestimmen von Risikogebieten mit Handlungsbedarf bei Trockenheit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Chaix</dc:creator>
  <cp:lastModifiedBy>Olivier Chaix</cp:lastModifiedBy>
  <cp:revision>29</cp:revision>
  <cp:lastPrinted>2016-06-06T15:33:20Z</cp:lastPrinted>
  <dcterms:created xsi:type="dcterms:W3CDTF">2016-06-06T07:58:00Z</dcterms:created>
  <dcterms:modified xsi:type="dcterms:W3CDTF">2016-06-07T18:24:20Z</dcterms:modified>
</cp:coreProperties>
</file>