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61" r:id="rId2"/>
    <p:sldId id="265" r:id="rId3"/>
    <p:sldId id="273" r:id="rId4"/>
    <p:sldId id="262" r:id="rId5"/>
    <p:sldId id="263" r:id="rId6"/>
    <p:sldId id="271" r:id="rId7"/>
    <p:sldId id="256" r:id="rId8"/>
    <p:sldId id="259" r:id="rId9"/>
    <p:sldId id="277" r:id="rId10"/>
    <p:sldId id="267" r:id="rId11"/>
    <p:sldId id="268" r:id="rId12"/>
    <p:sldId id="269" r:id="rId13"/>
    <p:sldId id="270" r:id="rId14"/>
    <p:sldId id="272" r:id="rId15"/>
    <p:sldId id="260" r:id="rId16"/>
    <p:sldId id="276" r:id="rId17"/>
    <p:sldId id="275" r:id="rId18"/>
    <p:sldId id="274" r:id="rId19"/>
    <p:sldId id="264"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7183"/>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40" autoAdjust="0"/>
    <p:restoredTop sz="86429" autoAdjust="0"/>
  </p:normalViewPr>
  <p:slideViewPr>
    <p:cSldViewPr snapToGrid="0">
      <p:cViewPr>
        <p:scale>
          <a:sx n="72" d="100"/>
          <a:sy n="72" d="100"/>
        </p:scale>
        <p:origin x="751"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35.933"/>
    </inkml:context>
    <inkml:brush xml:id="br0">
      <inkml:brushProperty name="width" value="0.1" units="cm"/>
      <inkml:brushProperty name="height" value="0.1" units="cm"/>
      <inkml:brushProperty name="color" value="#004F8B"/>
    </inkml:brush>
  </inkml:definitions>
  <inkml:trace contextRef="#ctx0" brushRef="#br0">691 11 2056,'0'-10'4918,"-3"12"-4524,1 0-45,-1-1-42,-1 0-10,-1 3 6,0 3 14,0-1 55,-2 2 28,2 2 40,0 1 19,-1 0 18,0 0 2,0-3-30,1-2 7,0-3 40,-2 1 8,2 4-24,0 3-13,-1 0-47,0 2-28,0 2-63,-3 2-20,-4 3-35,-3 5-20,1 3-35,2 5-7,2 5-10,3-2-7,-1-7-20,-1 3-3,-2 3-10,-2-3-4,0-5-10,2-2-6,2 0-28,1-1-5,0-4-2,1 1 1,-1 0-10,1 1-3,0 0-6,0 1-5,-1 0-14,-2 4-2,0 4-10,-1 1-4,1-3-10,-3 0 0,-5 6-8,0 0 0,4-7-8,-3 1 1,-6 10-4,-3-1-2,4-12-4,4-2 3,-1 1 2,1-1 0,4-5 0,2-6-1,2-3-4,2-1 2,1 1-4,2-2-1,1-1 2,2-4 3,0 2-4,-1 1-3,0-4-10,1 1 1,0-1-4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37.399"/>
    </inkml:context>
    <inkml:brush xml:id="br0">
      <inkml:brushProperty name="width" value="0.1" units="cm"/>
      <inkml:brushProperty name="height" value="0.1" units="cm"/>
      <inkml:brushProperty name="color" value="#004F8B"/>
    </inkml:brush>
  </inkml:definitions>
  <inkml:trace contextRef="#ctx0" brushRef="#br0">436 0 888,'0'1'1016,"0"1"-471,-1 0-9,-2-2-89,-2 1 8,0 2 122,0 2 66,-1 0 138,2 1 23,-7 1-48,-3 1-26,1 3-52,-1 3-28,0 5-51,-3 2-16,-2-3-31,-1-1-18,4-2-35,-1 0-19,-1 2-57,1 0-26,1-1-42,-1 1-26,0-3-58,-3 1-25,-4 1-35,3 0-14,5-2-34,2-3-7,-2-1-9,2-1-10,0 1-26,3 0-10,5-1-9,4-2 0,-2-3-9,1-3-5,1-1-3,4-1 2,6-6-4,9-7-3,10-7-10,5-4 0,1-2-10,1 2-4,-3 5-12,-4 3-3,-4 1-6,-4 2-2,-3 0-4,-2 0 1,1-3-8,2 4 0,-3 4-8,-3 3 1,-5 1-4,0 1-1,2-1 0,1 0 0,-1-2 2,-3 2 3,-1 0-2,-2 2 3,4 0 2,-1 0 0,-2 0 2,0 3 4,0 0 2,-1 0 0,-1 0 0,1 0-1,1 0-4,-2 0 2,-1 0-2,2 0 5,1 0 6,-1 0 5,2 0 10,1 0 5,1 0 4,1 3 5,2 0 10,-1 0 3,1 0 0,0 2 0,-1 1 2,0 2 3,-3 5-2,-2 6 6,0 3 14,2 3 6,-2 5-4,-2 1-3,-1-2-12,0-1 0,0-5 4,0-1 2,3 0 0,-1-1-1,-2-6-4,0-2 3,0-2 4,0 0 3,1 0-4,1-1-1,0-1 0,1-4-2,-2-1-12,-1 0-3,3 1-4,-1 3-1,1 3-14,0 0-5,-2 0-6,-1 1-3,0-2-10,0-2 0,0-4-8,0 2 0,0-1-8,0 0 0,0-2-8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51.546"/>
    </inkml:context>
    <inkml:brush xml:id="br0">
      <inkml:brushProperty name="width" value="0.1" units="cm"/>
      <inkml:brushProperty name="height" value="0.1" units="cm"/>
      <inkml:brushProperty name="color" value="#004F8B"/>
    </inkml:brush>
  </inkml:definitions>
  <inkml:trace contextRef="#ctx0" brushRef="#br0">691 11 2056,'0'-10'4918,"-3"12"-4524,1 0-45,-1-1-42,-1 0-10,-1 3 6,0 3 14,0-1 55,-2 2 28,2 2 40,0 1 19,-1 0 18,0 0 2,0-3-30,1-2 7,0-3 40,-2 1 8,2 4-24,0 3-13,-1 0-47,0 2-28,0 2-63,-3 2-20,-4 3-35,-3 5-20,1 3-35,2 5-7,2 5-10,3-2-7,-1-7-20,-1 3-3,-2 3-10,-2-3-4,0-5-10,2-2-6,2 0-28,1-1-5,0-4-2,1 1 1,-1 0-10,1 1-3,0 0-6,0 1-5,-1 0-14,-2 4-2,0 4-10,-1 1-4,1-3-10,-3 0 0,-5 6-8,0 0 0,4-7-8,-3 1 1,-6 10-4,-3-1-2,4-12-4,4-2 3,-1 1 2,1-1 0,4-5 0,2-6-1,2-3-4,2-1 2,1 1-4,2-2-1,1-1 2,2-4 3,0 2-4,-1 1-3,0-4-10,1 1 1,0-1-4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51.547"/>
    </inkml:context>
    <inkml:brush xml:id="br0">
      <inkml:brushProperty name="width" value="0.1" units="cm"/>
      <inkml:brushProperty name="height" value="0.1" units="cm"/>
      <inkml:brushProperty name="color" value="#004F8B"/>
    </inkml:brush>
  </inkml:definitions>
  <inkml:trace contextRef="#ctx0" brushRef="#br0">436 0 888,'0'1'1016,"0"1"-471,-1 0-9,-2-2-89,-2 1 8,0 2 122,0 2 66,-1 0 138,2 1 23,-7 1-48,-3 1-26,1 3-52,-1 3-28,0 5-51,-3 2-16,-2-3-31,-1-1-18,4-2-35,-1 0-19,-1 2-57,1 0-26,1-1-42,-1 1-26,0-3-58,-3 1-25,-4 1-35,3 0-14,5-2-34,2-3-7,-2-1-9,2-1-10,0 1-26,3 0-10,5-1-9,4-2 0,-2-3-9,1-3-5,1-1-3,4-1 2,6-6-4,9-7-3,10-7-10,5-4 0,1-2-10,1 2-4,-3 5-12,-4 3-3,-4 1-6,-4 2-2,-3 0-4,-2 0 1,1-3-8,2 4 0,-3 4-8,-3 3 1,-5 1-4,0 1-1,2-1 0,1 0 0,-1-2 2,-3 2 3,-1 0-2,-2 2 3,4 0 2,-1 0 0,-2 0 2,0 3 4,0 0 2,-1 0 0,-1 0 0,1 0-1,1 0-4,-2 0 2,-1 0-2,2 0 5,1 0 6,-1 0 5,2 0 10,1 0 5,1 0 4,1 3 5,2 0 10,-1 0 3,1 0 0,0 2 0,-1 1 2,0 2 3,-3 5-2,-2 6 6,0 3 14,2 3 6,-2 5-4,-2 1-3,-1-2-12,0-1 0,0-5 4,0-1 2,3 0 0,-1-1-1,-2-6-4,0-2 3,0-2 4,0 0 3,1 0-4,1-1-1,0-1 0,1-4-2,-2-1-12,-1 0-3,3 1-4,-1 3-1,1 3-14,0 0-5,-2 0-6,-1 1-3,0-2-10,0-2 0,0-4-8,0 2 0,0-1-8,0 0 0,0-2-8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56.301"/>
    </inkml:context>
    <inkml:brush xml:id="br0">
      <inkml:brushProperty name="width" value="0.1" units="cm"/>
      <inkml:brushProperty name="height" value="0.1" units="cm"/>
      <inkml:brushProperty name="color" value="#004F8B"/>
    </inkml:brush>
  </inkml:definitions>
  <inkml:trace contextRef="#ctx0" brushRef="#br0">691 11 2056,'0'-10'4918,"-3"12"-4524,1 0-45,-1-1-42,-1 0-10,-1 3 6,0 3 14,0-1 55,-2 2 28,2 2 40,0 1 19,-1 0 18,0 0 2,0-3-30,1-2 7,0-3 40,-2 1 8,2 4-24,0 3-13,-1 0-47,0 2-28,0 2-63,-3 2-20,-4 3-35,-3 5-20,1 3-35,2 5-7,2 5-10,3-2-7,-1-7-20,-1 3-3,-2 3-10,-2-3-4,0-5-10,2-2-6,2 0-28,1-1-5,0-4-2,1 1 1,-1 0-10,1 1-3,0 0-6,0 1-5,-1 0-14,-2 4-2,0 4-10,-1 1-4,1-3-10,-3 0 0,-5 6-8,0 0 0,4-7-8,-3 1 1,-6 10-4,-3-1-2,4-12-4,4-2 3,-1 1 2,1-1 0,4-5 0,2-6-1,2-3-4,2-1 2,1 1-4,2-2-1,1-1 2,2-4 3,0 2-4,-1 1-3,0-4-10,1 1 1,0-1-4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14:11:56.302"/>
    </inkml:context>
    <inkml:brush xml:id="br0">
      <inkml:brushProperty name="width" value="0.1" units="cm"/>
      <inkml:brushProperty name="height" value="0.1" units="cm"/>
      <inkml:brushProperty name="color" value="#004F8B"/>
    </inkml:brush>
  </inkml:definitions>
  <inkml:trace contextRef="#ctx0" brushRef="#br0">436 0 888,'0'1'1016,"0"1"-471,-1 0-9,-2-2-89,-2 1 8,0 2 122,0 2 66,-1 0 138,2 1 23,-7 1-48,-3 1-26,1 3-52,-1 3-28,0 5-51,-3 2-16,-2-3-31,-1-1-18,4-2-35,-1 0-19,-1 2-57,1 0-26,1-1-42,-1 1-26,0-3-58,-3 1-25,-4 1-35,3 0-14,5-2-34,2-3-7,-2-1-9,2-1-10,0 1-26,3 0-10,5-1-9,4-2 0,-2-3-9,1-3-5,1-1-3,4-1 2,6-6-4,9-7-3,10-7-10,5-4 0,1-2-10,1 2-4,-3 5-12,-4 3-3,-4 1-6,-4 2-2,-3 0-4,-2 0 1,1-3-8,2 4 0,-3 4-8,-3 3 1,-5 1-4,0 1-1,2-1 0,1 0 0,-1-2 2,-3 2 3,-1 0-2,-2 2 3,4 0 2,-1 0 0,-2 0 2,0 3 4,0 0 2,-1 0 0,-1 0 0,1 0-1,1 0-4,-2 0 2,-1 0-2,2 0 5,1 0 6,-1 0 5,2 0 10,1 0 5,1 0 4,1 3 5,2 0 10,-1 0 3,1 0 0,0 2 0,-1 1 2,0 2 3,-3 5-2,-2 6 6,0 3 14,2 3 6,-2 5-4,-2 1-3,-1-2-12,0-1 0,0-5 4,0-1 2,3 0 0,-1-1-1,-2-6-4,0-2 3,0-2 4,0 0 3,1 0-4,1-1-1,0-1 0,1-4-2,-2-1-12,-1 0-3,3 1-4,-1 3-1,1 3-14,0 0-5,-2 0-6,-1 1-3,0-2-10,0-2 0,0-4-8,0 2 0,0-1-8,0 0 0,0-2-8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80AED-5D85-497A-AB28-905EF02DD162}" type="datetimeFigureOut">
              <a:rPr lang="de-CH" smtClean="0"/>
              <a:t>15.09.2021</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531C4-2235-4054-B5C5-2547D5CA62BA}" type="slidenum">
              <a:rPr lang="de-CH" smtClean="0"/>
              <a:t>‹#›</a:t>
            </a:fld>
            <a:endParaRPr lang="de-CH"/>
          </a:p>
        </p:txBody>
      </p:sp>
    </p:spTree>
    <p:extLst>
      <p:ext uri="{BB962C8B-B14F-4D97-AF65-F5344CB8AC3E}">
        <p14:creationId xmlns:p14="http://schemas.microsoft.com/office/powerpoint/2010/main" val="291548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thobservatory.nasa.gov/Features/WorldOfChange/decadaltemp.ph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a:t>
            </a:fld>
            <a:endParaRPr lang="de-CH"/>
          </a:p>
        </p:txBody>
      </p:sp>
    </p:spTree>
    <p:extLst>
      <p:ext uri="{BB962C8B-B14F-4D97-AF65-F5344CB8AC3E}">
        <p14:creationId xmlns:p14="http://schemas.microsoft.com/office/powerpoint/2010/main" val="371712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2</a:t>
            </a:fld>
            <a:endParaRPr lang="de-CH"/>
          </a:p>
        </p:txBody>
      </p:sp>
    </p:spTree>
    <p:extLst>
      <p:ext uri="{BB962C8B-B14F-4D97-AF65-F5344CB8AC3E}">
        <p14:creationId xmlns:p14="http://schemas.microsoft.com/office/powerpoint/2010/main" val="318266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5</a:t>
            </a:fld>
            <a:endParaRPr lang="de-CH"/>
          </a:p>
        </p:txBody>
      </p:sp>
    </p:spTree>
    <p:extLst>
      <p:ext uri="{BB962C8B-B14F-4D97-AF65-F5344CB8AC3E}">
        <p14:creationId xmlns:p14="http://schemas.microsoft.com/office/powerpoint/2010/main" val="327886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7</a:t>
            </a:fld>
            <a:endParaRPr lang="de-CH"/>
          </a:p>
        </p:txBody>
      </p:sp>
    </p:spTree>
    <p:extLst>
      <p:ext uri="{BB962C8B-B14F-4D97-AF65-F5344CB8AC3E}">
        <p14:creationId xmlns:p14="http://schemas.microsoft.com/office/powerpoint/2010/main" val="165934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10</a:t>
            </a:fld>
            <a:endParaRPr lang="de-CH"/>
          </a:p>
        </p:txBody>
      </p:sp>
    </p:spTree>
    <p:extLst>
      <p:ext uri="{BB962C8B-B14F-4D97-AF65-F5344CB8AC3E}">
        <p14:creationId xmlns:p14="http://schemas.microsoft.com/office/powerpoint/2010/main" val="1135880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rPr>
              <a:t>The amount of CO2 is increasing all the time - we just passed a landmark 400 parts per million concentration of atmospheric CO2, up from around 280ppm before the industrial revolution. That’s a 42.8% increase.</a:t>
            </a:r>
          </a:p>
          <a:p>
            <a:pPr algn="just"/>
            <a:r>
              <a:rPr lang="en-GB" dirty="0">
                <a:effectLst/>
              </a:rPr>
              <a:t>A tiny amount of CO2 and other greenhouse gases, like methane and water vapour, keep the Earth’s surface 30°Celsius (54°F) warmer than it would be without them. We have added 42% more CO2 but that doesn't mean the temperature will go up by 42% too.</a:t>
            </a:r>
          </a:p>
          <a:p>
            <a:pPr algn="just"/>
            <a:r>
              <a:rPr lang="en-GB" dirty="0">
                <a:effectLst/>
              </a:rPr>
              <a:t>There are several reasons why. Doubling the amount of CO2 does not double the greenhouse effect. The way the climate reacts is also complex, and it is difficult to separate the effects of natural changes from man-made ones over short periods of time.</a:t>
            </a:r>
          </a:p>
          <a:p>
            <a:pPr algn="just"/>
            <a:r>
              <a:rPr lang="en-GB" dirty="0">
                <a:effectLst/>
              </a:rPr>
              <a:t>As the amount of man-made CO2 goes up, temperatures do not rise at the same rate. In fact, although estimates vary - climate sensitivity is a hot topic in climate science, if you’ll forgive the pun - the last IPCC report (AR4) described the likely range as between 2 and 4.5 degrees C, for double the amount of CO2 compared to pre-industrial levels.</a:t>
            </a:r>
          </a:p>
          <a:p>
            <a:pPr algn="just"/>
            <a:r>
              <a:rPr lang="en-GB" dirty="0">
                <a:effectLst/>
              </a:rPr>
              <a:t>So far, the average global temperature has gone up by about 0.8 degrees C (1.4 F).</a:t>
            </a:r>
          </a:p>
          <a:p>
            <a:pPr algn="just"/>
            <a:r>
              <a:rPr lang="en-GB" dirty="0">
                <a:effectLst/>
              </a:rPr>
              <a:t>"According to an ongoing temperature analysis conducted by scientists at NASA’s Goddard Institute for Space Studies (GISS)…the average global temperature on Earth has increased by about 0.8°Celsius (1.4°Fahrenheit) since 1880. Two-thirds of the warming has occurred since 1975, at a rate of roughly 0.15-0.20°C per decade."</a:t>
            </a:r>
          </a:p>
          <a:p>
            <a:pPr algn="just"/>
            <a:r>
              <a:rPr lang="en-GB" dirty="0">
                <a:effectLst/>
              </a:rPr>
              <a:t>Source: </a:t>
            </a:r>
            <a:r>
              <a:rPr lang="en-GB" dirty="0">
                <a:effectLst/>
                <a:hlinkClick r:id="rId3"/>
              </a:rPr>
              <a:t>NASA Earth Observatory</a:t>
            </a:r>
            <a:endParaRPr lang="en-GB" dirty="0">
              <a:effectLst/>
            </a:endParaRPr>
          </a:p>
          <a:p>
            <a:pPr algn="just"/>
            <a:r>
              <a:rPr lang="en-GB" dirty="0">
                <a:effectLst/>
              </a:rPr>
              <a:t>The speed of the increase is worth noting too. Unfortunately, as this quote from NASA demonstrates, anthropogenic climate change is happening very quickly compared to changes that occurred in the past (text emboldened for emphasis):</a:t>
            </a:r>
          </a:p>
          <a:p>
            <a:pPr algn="just"/>
            <a:r>
              <a:rPr lang="en-GB" dirty="0">
                <a:effectLst/>
              </a:rPr>
              <a:t>"As the Earth moved out of ice ages over the past million years, the global temperature rose a total of 4 to 7 degrees Celsius over about 5,000 years. In the past century alone, the temperature has climbed 0.7 degrees Celsius, </a:t>
            </a:r>
            <a:r>
              <a:rPr lang="en-GB" b="1" dirty="0">
                <a:effectLst/>
              </a:rPr>
              <a:t>roughly ten times faster than the average rate of ice-age-recovery warming</a:t>
            </a:r>
            <a:r>
              <a:rPr lang="en-GB" dirty="0">
                <a:effectLst/>
              </a:rPr>
              <a:t>.“</a:t>
            </a:r>
          </a:p>
          <a:p>
            <a:pPr algn="just"/>
            <a:r>
              <a:rPr lang="en-GB" dirty="0">
                <a:effectLst/>
              </a:rPr>
              <a:t>Source: https://skepticalscience.com/co2-temperature-correlation.htm </a:t>
            </a:r>
          </a:p>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11</a:t>
            </a:fld>
            <a:endParaRPr lang="de-CH"/>
          </a:p>
        </p:txBody>
      </p:sp>
    </p:spTree>
    <p:extLst>
      <p:ext uri="{BB962C8B-B14F-4D97-AF65-F5344CB8AC3E}">
        <p14:creationId xmlns:p14="http://schemas.microsoft.com/office/powerpoint/2010/main" val="399902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13</a:t>
            </a:fld>
            <a:endParaRPr lang="de-CH"/>
          </a:p>
        </p:txBody>
      </p:sp>
    </p:spTree>
    <p:extLst>
      <p:ext uri="{BB962C8B-B14F-4D97-AF65-F5344CB8AC3E}">
        <p14:creationId xmlns:p14="http://schemas.microsoft.com/office/powerpoint/2010/main" val="203398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15</a:t>
            </a:fld>
            <a:endParaRPr lang="de-CH"/>
          </a:p>
        </p:txBody>
      </p:sp>
    </p:spTree>
    <p:extLst>
      <p:ext uri="{BB962C8B-B14F-4D97-AF65-F5344CB8AC3E}">
        <p14:creationId xmlns:p14="http://schemas.microsoft.com/office/powerpoint/2010/main" val="1680601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7531C4-2235-4054-B5C5-2547D5CA62BA}" type="slidenum">
              <a:rPr lang="de-CH" smtClean="0"/>
              <a:t>17</a:t>
            </a:fld>
            <a:endParaRPr lang="de-CH"/>
          </a:p>
        </p:txBody>
      </p:sp>
    </p:spTree>
    <p:extLst>
      <p:ext uri="{BB962C8B-B14F-4D97-AF65-F5344CB8AC3E}">
        <p14:creationId xmlns:p14="http://schemas.microsoft.com/office/powerpoint/2010/main" val="71756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7B1602-7EAE-43E0-96A4-FCF9EA6A48D7}" type="datetime1">
              <a:rPr lang="de-CH" smtClean="0"/>
              <a:t>15.09.2021</a:t>
            </a:fld>
            <a:endParaRPr lang="de-CH"/>
          </a:p>
        </p:txBody>
      </p:sp>
      <p:sp>
        <p:nvSpPr>
          <p:cNvPr id="5" name="Footer Placeholder 4"/>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22564267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61E9C5-9663-46AE-95B4-E2D8F6D48E84}" type="datetime1">
              <a:rPr lang="de-CH" smtClean="0"/>
              <a:t>15.09.2021</a:t>
            </a:fld>
            <a:endParaRPr lang="de-CH"/>
          </a:p>
        </p:txBody>
      </p:sp>
      <p:sp>
        <p:nvSpPr>
          <p:cNvPr id="5" name="Footer Placeholder 4"/>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20007387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0921BF-EFBF-43BE-8B86-3C327E30FEA8}" type="datetime1">
              <a:rPr lang="de-CH" smtClean="0"/>
              <a:t>15.09.2021</a:t>
            </a:fld>
            <a:endParaRPr lang="de-CH"/>
          </a:p>
        </p:txBody>
      </p:sp>
      <p:sp>
        <p:nvSpPr>
          <p:cNvPr id="5" name="Footer Placeholder 4"/>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244875781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A6BA9-1618-4C5F-8A08-1F48064EE885}" type="datetime1">
              <a:rPr lang="de-CH" smtClean="0"/>
              <a:t>15.09.2021</a:t>
            </a:fld>
            <a:endParaRPr lang="de-CH"/>
          </a:p>
        </p:txBody>
      </p:sp>
      <p:sp>
        <p:nvSpPr>
          <p:cNvPr id="5" name="Footer Placeholder 4"/>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28574429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84BFF2-9DC0-4D87-83CE-07A97E4063AB}" type="datetime1">
              <a:rPr lang="de-CH" smtClean="0"/>
              <a:t>15.09.2021</a:t>
            </a:fld>
            <a:endParaRPr lang="de-CH"/>
          </a:p>
        </p:txBody>
      </p:sp>
      <p:sp>
        <p:nvSpPr>
          <p:cNvPr id="5" name="Footer Placeholder 4"/>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421400462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6B745B-2DD2-4570-AB6E-4862D2D93ED1}" type="datetime1">
              <a:rPr lang="de-CH" smtClean="0"/>
              <a:t>15.09.2021</a:t>
            </a:fld>
            <a:endParaRPr lang="de-CH"/>
          </a:p>
        </p:txBody>
      </p:sp>
      <p:sp>
        <p:nvSpPr>
          <p:cNvPr id="6" name="Footer Placeholder 5"/>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7" name="Slide Number Placeholder 6"/>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30581357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7F68A6-8C69-4FA9-BECC-77D5BD4300BF}" type="datetime1">
              <a:rPr lang="de-CH" smtClean="0"/>
              <a:t>15.09.2021</a:t>
            </a:fld>
            <a:endParaRPr lang="de-CH"/>
          </a:p>
        </p:txBody>
      </p:sp>
      <p:sp>
        <p:nvSpPr>
          <p:cNvPr id="8" name="Footer Placeholder 7"/>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9" name="Slide Number Placeholder 8"/>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133244280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261-868B-429A-BC7C-1FEFCE0FF51A}" type="datetime1">
              <a:rPr lang="de-CH" smtClean="0"/>
              <a:t>15.09.2021</a:t>
            </a:fld>
            <a:endParaRPr lang="de-CH"/>
          </a:p>
        </p:txBody>
      </p:sp>
      <p:sp>
        <p:nvSpPr>
          <p:cNvPr id="4" name="Footer Placeholder 3"/>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5" name="Slide Number Placeholder 4"/>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309387380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257C9F-0155-4E3F-9BE8-616EE7614B3D}" type="datetime1">
              <a:rPr lang="de-CH" smtClean="0"/>
              <a:t>15.09.2021</a:t>
            </a:fld>
            <a:endParaRPr lang="de-CH"/>
          </a:p>
        </p:txBody>
      </p:sp>
      <p:sp>
        <p:nvSpPr>
          <p:cNvPr id="3" name="Footer Placeholder 2"/>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4" name="Slide Number Placeholder 3"/>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472303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6E01BE-60AC-4E34-8BF9-243D0E995E6D}" type="datetime1">
              <a:rPr lang="de-CH" smtClean="0"/>
              <a:t>15.09.2021</a:t>
            </a:fld>
            <a:endParaRPr lang="de-CH"/>
          </a:p>
        </p:txBody>
      </p:sp>
      <p:sp>
        <p:nvSpPr>
          <p:cNvPr id="6" name="Footer Placeholder 5"/>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7" name="Slide Number Placeholder 6"/>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25495733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5DCDF5-17C5-4F2C-A2E1-AE75DE500925}" type="datetime1">
              <a:rPr lang="de-CH" smtClean="0"/>
              <a:t>15.09.2021</a:t>
            </a:fld>
            <a:endParaRPr lang="de-CH"/>
          </a:p>
        </p:txBody>
      </p:sp>
      <p:sp>
        <p:nvSpPr>
          <p:cNvPr id="6" name="Footer Placeholder 5"/>
          <p:cNvSpPr>
            <a:spLocks noGrp="1"/>
          </p:cNvSpPr>
          <p:nvPr>
            <p:ph type="ftr" sz="quarter" idx="11"/>
          </p:nvPr>
        </p:nvSpPr>
        <p:spPr/>
        <p:txBody>
          <a:bodyPr/>
          <a:lstStyle/>
          <a:p>
            <a:r>
              <a:rPr lang="de-CH"/>
              <a:t>70 Jahre Schweiz – UNESCO | Jährliche Konferenz des Netzwerks der UNESCO-assoziierten Schulen in der Schweiz | 20. Juni 2019</a:t>
            </a:r>
          </a:p>
        </p:txBody>
      </p:sp>
      <p:sp>
        <p:nvSpPr>
          <p:cNvPr id="7" name="Slide Number Placeholder 6"/>
          <p:cNvSpPr>
            <a:spLocks noGrp="1"/>
          </p:cNvSpPr>
          <p:nvPr>
            <p:ph type="sldNum" sz="quarter" idx="12"/>
          </p:nvPr>
        </p:nvSpPr>
        <p:spPr/>
        <p:txBody>
          <a:bodyPr/>
          <a:lstStyle/>
          <a:p>
            <a:fld id="{73BD8DFB-3B5D-4279-ABA3-8D3F2CA35218}" type="slidenum">
              <a:rPr lang="de-CH" smtClean="0"/>
              <a:t>‹#›</a:t>
            </a:fld>
            <a:endParaRPr lang="de-CH"/>
          </a:p>
        </p:txBody>
      </p:sp>
    </p:spTree>
    <p:extLst>
      <p:ext uri="{BB962C8B-B14F-4D97-AF65-F5344CB8AC3E}">
        <p14:creationId xmlns:p14="http://schemas.microsoft.com/office/powerpoint/2010/main" val="44023647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091EC6-7936-4CD6-8E51-5E00845FEF75}" type="datetime1">
              <a:rPr lang="de-CH" smtClean="0"/>
              <a:t>15.09.2021</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CH"/>
              <a:t>70 Jahre Schweiz – UNESCO | Jährliche Konferenz des Netzwerks der UNESCO-assoziierten Schulen in der Schweiz | 20. Juni 2019</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D8DFB-3B5D-4279-ABA3-8D3F2CA35218}" type="slidenum">
              <a:rPr lang="de-CH" smtClean="0"/>
              <a:t>‹#›</a:t>
            </a:fld>
            <a:endParaRPr lang="de-CH"/>
          </a:p>
        </p:txBody>
      </p:sp>
    </p:spTree>
    <p:extLst>
      <p:ext uri="{BB962C8B-B14F-4D97-AF65-F5344CB8AC3E}">
        <p14:creationId xmlns:p14="http://schemas.microsoft.com/office/powerpoint/2010/main" val="17096131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5.xml"/><Relationship Id="rId3" Type="http://schemas.openxmlformats.org/officeDocument/2006/relationships/image" Target="../media/image18.tiff"/><Relationship Id="rId7" Type="http://schemas.openxmlformats.org/officeDocument/2006/relationships/customXml" Target="../ink/ink1.xml"/><Relationship Id="rId12" Type="http://schemas.openxmlformats.org/officeDocument/2006/relationships/customXml" Target="../ink/ink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tiff"/><Relationship Id="rId11" Type="http://schemas.openxmlformats.org/officeDocument/2006/relationships/customXml" Target="../ink/ink3.xml"/><Relationship Id="rId5" Type="http://schemas.openxmlformats.org/officeDocument/2006/relationships/image" Target="../media/image20.emf"/><Relationship Id="rId10" Type="http://schemas.openxmlformats.org/officeDocument/2006/relationships/image" Target="../media/image21.png"/><Relationship Id="rId4" Type="http://schemas.openxmlformats.org/officeDocument/2006/relationships/image" Target="../media/image19.tiff"/><Relationship Id="rId9" Type="http://schemas.openxmlformats.org/officeDocument/2006/relationships/customXml" Target="../ink/ink2.xml"/><Relationship Id="rId1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logs.ethz.ch/klimagarten/de/angebot-fur-den-oberstufe/" TargetMode="External"/><Relationship Id="rId2" Type="http://schemas.openxmlformats.org/officeDocument/2006/relationships/hyperlink" Target="https://www.plantsciences.uzh.ch/de/outreach/klimagarten.html" TargetMode="External"/><Relationship Id="rId1" Type="http://schemas.openxmlformats.org/officeDocument/2006/relationships/slideLayout" Target="../slideLayouts/slideLayout2.xml"/><Relationship Id="rId5" Type="http://schemas.openxmlformats.org/officeDocument/2006/relationships/hyperlink" Target="http://www.nature.com/natureclimatechange" TargetMode="External"/><Relationship Id="rId4" Type="http://schemas.openxmlformats.org/officeDocument/2006/relationships/hyperlink" Target="http://www.pnas.org/cgi/doi/10.1073/pnas.1701762114"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s://blogs.ethz.ch/klimagarten/" TargetMode="External"/><Relationship Id="rId3" Type="http://schemas.openxmlformats.org/officeDocument/2006/relationships/image" Target="../media/image3.png"/><Relationship Id="rId7" Type="http://schemas.openxmlformats.org/officeDocument/2006/relationships/hyperlink" Target="https://www.plantsciences.uzh.ch/de/outreach/klimagarten.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blogs.ethz.ch/klimagarten/"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hyperlink" Target="https://blogs.ethz.ch/klimagarten/blog-2-2/"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22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7A7A99-21C1-456F-AAE6-ADA268D0A67D}"/>
              </a:ext>
            </a:extLst>
          </p:cNvPr>
          <p:cNvPicPr>
            <a:picLocks noChangeAspect="1"/>
          </p:cNvPicPr>
          <p:nvPr/>
        </p:nvPicPr>
        <p:blipFill>
          <a:blip r:embed="rId3"/>
          <a:stretch>
            <a:fillRect/>
          </a:stretch>
        </p:blipFill>
        <p:spPr>
          <a:xfrm>
            <a:off x="0" y="80387"/>
            <a:ext cx="12192000" cy="2052459"/>
          </a:xfrm>
          <a:prstGeom prst="rect">
            <a:avLst/>
          </a:prstGeom>
        </p:spPr>
      </p:pic>
      <p:sp>
        <p:nvSpPr>
          <p:cNvPr id="7" name="Subtitle 11">
            <a:extLst>
              <a:ext uri="{FF2B5EF4-FFF2-40B4-BE49-F238E27FC236}">
                <a16:creationId xmlns:a16="http://schemas.microsoft.com/office/drawing/2014/main" id="{41F14270-ECE4-4840-960A-58ECC4AD5477}"/>
              </a:ext>
            </a:extLst>
          </p:cNvPr>
          <p:cNvSpPr txBox="1">
            <a:spLocks/>
          </p:cNvSpPr>
          <p:nvPr/>
        </p:nvSpPr>
        <p:spPr>
          <a:xfrm>
            <a:off x="0" y="6144107"/>
            <a:ext cx="12192000" cy="526774"/>
          </a:xfrm>
          <a:prstGeom prst="rect">
            <a:avLst/>
          </a:prstGeom>
          <a:solidFill>
            <a:schemeClr val="accent6">
              <a:lumMod val="75000"/>
              <a:alpha val="19000"/>
            </a:schemeClr>
          </a:solid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CH" sz="1800" dirty="0" err="1">
                <a:solidFill>
                  <a:srgbClr val="2D7183"/>
                </a:solidFill>
                <a:latin typeface="Fredericka the Great" panose="02000000000000000000" pitchFamily="2" charset="0"/>
              </a:rPr>
              <a:t>Interdisziplinäres</a:t>
            </a:r>
            <a:r>
              <a:rPr lang="fr-CH" sz="1800" dirty="0">
                <a:solidFill>
                  <a:srgbClr val="2D7183"/>
                </a:solidFill>
                <a:latin typeface="Fredericka the Great" panose="02000000000000000000" pitchFamily="2" charset="0"/>
              </a:rPr>
              <a:t> Projekt der </a:t>
            </a:r>
            <a:r>
              <a:rPr lang="fr-CH" sz="1800" dirty="0" err="1">
                <a:solidFill>
                  <a:srgbClr val="2D7183"/>
                </a:solidFill>
                <a:latin typeface="Fredericka the Great" panose="02000000000000000000" pitchFamily="2" charset="0"/>
              </a:rPr>
              <a:t>Fachschaften</a:t>
            </a:r>
            <a:r>
              <a:rPr lang="fr-CH" sz="1800" dirty="0">
                <a:solidFill>
                  <a:srgbClr val="2D7183"/>
                </a:solidFill>
                <a:latin typeface="Fredericka the Great" panose="02000000000000000000" pitchFamily="2" charset="0"/>
              </a:rPr>
              <a:t> Biologie </a:t>
            </a:r>
            <a:r>
              <a:rPr lang="fr-CH" sz="1800" dirty="0" err="1">
                <a:solidFill>
                  <a:srgbClr val="2D7183"/>
                </a:solidFill>
                <a:latin typeface="Fredericka the Great" panose="02000000000000000000" pitchFamily="2" charset="0"/>
              </a:rPr>
              <a:t>und</a:t>
            </a:r>
            <a:r>
              <a:rPr lang="fr-CH" sz="1800" dirty="0">
                <a:solidFill>
                  <a:srgbClr val="2D7183"/>
                </a:solidFill>
                <a:latin typeface="Fredericka the Great" panose="02000000000000000000" pitchFamily="2" charset="0"/>
              </a:rPr>
              <a:t> </a:t>
            </a:r>
            <a:r>
              <a:rPr lang="fr-CH" sz="1800" dirty="0" err="1">
                <a:solidFill>
                  <a:srgbClr val="2D7183"/>
                </a:solidFill>
                <a:latin typeface="Fredericka the Great" panose="02000000000000000000" pitchFamily="2" charset="0"/>
              </a:rPr>
              <a:t>Physik</a:t>
            </a:r>
            <a:endParaRPr lang="de-CH" sz="1800" dirty="0">
              <a:solidFill>
                <a:srgbClr val="2D7183"/>
              </a:solidFill>
              <a:latin typeface="Fredericka the Great" panose="02000000000000000000" pitchFamily="2" charset="0"/>
            </a:endParaRPr>
          </a:p>
        </p:txBody>
      </p:sp>
      <p:sp>
        <p:nvSpPr>
          <p:cNvPr id="5" name="Content Placeholder 2">
            <a:extLst>
              <a:ext uri="{FF2B5EF4-FFF2-40B4-BE49-F238E27FC236}">
                <a16:creationId xmlns:a16="http://schemas.microsoft.com/office/drawing/2014/main" id="{B2001DF6-E58C-475F-B517-A3087CF84406}"/>
              </a:ext>
            </a:extLst>
          </p:cNvPr>
          <p:cNvSpPr>
            <a:spLocks noGrp="1"/>
          </p:cNvSpPr>
          <p:nvPr>
            <p:ph idx="1"/>
          </p:nvPr>
        </p:nvSpPr>
        <p:spPr>
          <a:xfrm>
            <a:off x="261936" y="2447653"/>
            <a:ext cx="10806113" cy="3549488"/>
          </a:xfrm>
        </p:spPr>
        <p:txBody>
          <a:bodyPr>
            <a:normAutofit fontScale="92500"/>
          </a:bodyPr>
          <a:lstStyle/>
          <a:p>
            <a:pPr marL="0" indent="0">
              <a:buNone/>
            </a:pPr>
            <a:r>
              <a:rPr lang="de-DE" b="1" dirty="0">
                <a:solidFill>
                  <a:srgbClr val="0070C0"/>
                </a:solidFill>
              </a:rPr>
              <a:t>Agenda</a:t>
            </a:r>
          </a:p>
          <a:p>
            <a:r>
              <a:rPr lang="de-DE" dirty="0">
                <a:solidFill>
                  <a:srgbClr val="0070C0"/>
                </a:solidFill>
              </a:rPr>
              <a:t>Das Kunst- &amp; Wissenschaftsprojekt des Zürich-Basel Plant Centers</a:t>
            </a:r>
          </a:p>
          <a:p>
            <a:r>
              <a:rPr lang="de-DE" dirty="0">
                <a:solidFill>
                  <a:srgbClr val="0070C0"/>
                </a:solidFill>
              </a:rPr>
              <a:t>Die Klimaentwicklung bis 2100 und deren voraussichtlichen Folgen (IPCC)</a:t>
            </a:r>
          </a:p>
          <a:p>
            <a:r>
              <a:rPr lang="de-DE" dirty="0">
                <a:solidFill>
                  <a:srgbClr val="0070C0"/>
                </a:solidFill>
              </a:rPr>
              <a:t>Unser Klimagarten Projekt des </a:t>
            </a:r>
            <a:r>
              <a:rPr lang="de-DE" dirty="0" err="1">
                <a:solidFill>
                  <a:srgbClr val="0070C0"/>
                </a:solidFill>
              </a:rPr>
              <a:t>GymMuttenz</a:t>
            </a:r>
            <a:endParaRPr lang="de-DE" dirty="0">
              <a:solidFill>
                <a:srgbClr val="0070C0"/>
              </a:solidFill>
            </a:endParaRPr>
          </a:p>
          <a:p>
            <a:pPr lvl="1"/>
            <a:r>
              <a:rPr lang="de-DE" dirty="0">
                <a:solidFill>
                  <a:srgbClr val="0070C0"/>
                </a:solidFill>
              </a:rPr>
              <a:t>Aufbau &amp; Steuerung</a:t>
            </a:r>
          </a:p>
          <a:p>
            <a:pPr lvl="1"/>
            <a:r>
              <a:rPr lang="de-DE" dirty="0">
                <a:solidFill>
                  <a:srgbClr val="0070C0"/>
                </a:solidFill>
              </a:rPr>
              <a:t>Experimente </a:t>
            </a:r>
          </a:p>
          <a:p>
            <a:pPr lvl="1"/>
            <a:r>
              <a:rPr lang="de-DE" dirty="0">
                <a:solidFill>
                  <a:srgbClr val="0070C0"/>
                </a:solidFill>
              </a:rPr>
              <a:t>Resultate</a:t>
            </a:r>
          </a:p>
          <a:p>
            <a:r>
              <a:rPr lang="de-DE" dirty="0">
                <a:solidFill>
                  <a:srgbClr val="0070C0"/>
                </a:solidFill>
              </a:rPr>
              <a:t>Referenzen &amp; Ausblicke</a:t>
            </a:r>
          </a:p>
        </p:txBody>
      </p:sp>
      <p:sp>
        <p:nvSpPr>
          <p:cNvPr id="2" name="Title 1">
            <a:extLst>
              <a:ext uri="{FF2B5EF4-FFF2-40B4-BE49-F238E27FC236}">
                <a16:creationId xmlns:a16="http://schemas.microsoft.com/office/drawing/2014/main" id="{52233AF1-8029-4D8F-B2FA-CC7E6E13055B}"/>
              </a:ext>
            </a:extLst>
          </p:cNvPr>
          <p:cNvSpPr>
            <a:spLocks noGrp="1"/>
          </p:cNvSpPr>
          <p:nvPr>
            <p:ph type="title"/>
          </p:nvPr>
        </p:nvSpPr>
        <p:spPr>
          <a:xfrm>
            <a:off x="5291137" y="2115159"/>
            <a:ext cx="6453188" cy="664988"/>
          </a:xfrm>
        </p:spPr>
        <p:txBody>
          <a:bodyPr>
            <a:normAutofit fontScale="90000"/>
          </a:bodyPr>
          <a:lstStyle/>
          <a:p>
            <a:r>
              <a:rPr lang="en-GB" dirty="0" err="1">
                <a:solidFill>
                  <a:srgbClr val="2D7183"/>
                </a:solidFill>
                <a:latin typeface="Fredericka the Great" panose="02000000000000000000" pitchFamily="2" charset="0"/>
              </a:rPr>
              <a:t>Projekt</a:t>
            </a:r>
            <a:r>
              <a:rPr lang="en-GB" dirty="0">
                <a:solidFill>
                  <a:srgbClr val="2D7183"/>
                </a:solidFill>
                <a:latin typeface="Fredericka the Great" panose="02000000000000000000" pitchFamily="2" charset="0"/>
              </a:rPr>
              <a:t> </a:t>
            </a:r>
            <a:r>
              <a:rPr lang="en-GB" dirty="0" err="1">
                <a:solidFill>
                  <a:srgbClr val="2D7183"/>
                </a:solidFill>
                <a:latin typeface="Fredericka the Great" panose="02000000000000000000" pitchFamily="2" charset="0"/>
              </a:rPr>
              <a:t>Klimagarten</a:t>
            </a:r>
            <a:r>
              <a:rPr lang="en-GB" dirty="0">
                <a:solidFill>
                  <a:srgbClr val="2D7183"/>
                </a:solidFill>
                <a:latin typeface="Fredericka the Great" panose="02000000000000000000" pitchFamily="2" charset="0"/>
              </a:rPr>
              <a:t> 2085</a:t>
            </a:r>
          </a:p>
        </p:txBody>
      </p:sp>
      <p:pic>
        <p:nvPicPr>
          <p:cNvPr id="4" name="Picture 3" descr="Diagram&#10;&#10;Description automatically generated">
            <a:extLst>
              <a:ext uri="{FF2B5EF4-FFF2-40B4-BE49-F238E27FC236}">
                <a16:creationId xmlns:a16="http://schemas.microsoft.com/office/drawing/2014/main" id="{17382323-AC56-4545-9590-9D6EFA551313}"/>
              </a:ext>
            </a:extLst>
          </p:cNvPr>
          <p:cNvPicPr>
            <a:picLocks noChangeAspect="1"/>
          </p:cNvPicPr>
          <p:nvPr/>
        </p:nvPicPr>
        <p:blipFill>
          <a:blip r:embed="rId4">
            <a:alphaModFix amt="56000"/>
            <a:extLst>
              <a:ext uri="{28A0092B-C50C-407E-A947-70E740481C1C}">
                <a14:useLocalDpi xmlns:a14="http://schemas.microsoft.com/office/drawing/2010/main" val="0"/>
              </a:ext>
            </a:extLst>
          </a:blip>
          <a:stretch>
            <a:fillRect/>
          </a:stretch>
        </p:blipFill>
        <p:spPr>
          <a:xfrm>
            <a:off x="7462837" y="3800557"/>
            <a:ext cx="4090987" cy="2390724"/>
          </a:xfrm>
          <a:prstGeom prst="rect">
            <a:avLst/>
          </a:prstGeom>
          <a:effectLst>
            <a:softEdge rad="254000"/>
          </a:effectLst>
        </p:spPr>
      </p:pic>
    </p:spTree>
    <p:extLst>
      <p:ext uri="{BB962C8B-B14F-4D97-AF65-F5344CB8AC3E}">
        <p14:creationId xmlns:p14="http://schemas.microsoft.com/office/powerpoint/2010/main" val="385632670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Grafik 3">
            <a:extLst>
              <a:ext uri="{FF2B5EF4-FFF2-40B4-BE49-F238E27FC236}">
                <a16:creationId xmlns:a16="http://schemas.microsoft.com/office/drawing/2014/main" id="{16CF1FCE-54AB-4679-AA5B-DC1322CB8802}"/>
              </a:ext>
            </a:extLst>
          </p:cNvPr>
          <p:cNvPicPr/>
          <p:nvPr/>
        </p:nvPicPr>
        <p:blipFill>
          <a:blip r:embed="rId3"/>
          <a:stretch>
            <a:fillRect/>
          </a:stretch>
        </p:blipFill>
        <p:spPr>
          <a:xfrm>
            <a:off x="5697062" y="0"/>
            <a:ext cx="3524250" cy="2585720"/>
          </a:xfrm>
          <a:prstGeom prst="rect">
            <a:avLst/>
          </a:prstGeom>
        </p:spPr>
      </p:pic>
      <p:pic>
        <p:nvPicPr>
          <p:cNvPr id="14" name="Grafik 4">
            <a:extLst>
              <a:ext uri="{FF2B5EF4-FFF2-40B4-BE49-F238E27FC236}">
                <a16:creationId xmlns:a16="http://schemas.microsoft.com/office/drawing/2014/main" id="{BF235685-93B5-4372-B8FB-6B16A361C42C}"/>
              </a:ext>
            </a:extLst>
          </p:cNvPr>
          <p:cNvPicPr/>
          <p:nvPr/>
        </p:nvPicPr>
        <p:blipFill>
          <a:blip r:embed="rId4"/>
          <a:stretch>
            <a:fillRect/>
          </a:stretch>
        </p:blipFill>
        <p:spPr>
          <a:xfrm>
            <a:off x="8787284" y="0"/>
            <a:ext cx="3404716" cy="2585720"/>
          </a:xfrm>
          <a:prstGeom prst="rect">
            <a:avLst/>
          </a:prstGeom>
        </p:spPr>
      </p:pic>
      <p:pic>
        <p:nvPicPr>
          <p:cNvPr id="10" name="Grafik 6">
            <a:extLst>
              <a:ext uri="{FF2B5EF4-FFF2-40B4-BE49-F238E27FC236}">
                <a16:creationId xmlns:a16="http://schemas.microsoft.com/office/drawing/2014/main" id="{1C4B7989-8F3D-4862-A099-851D5FEBA0D9}"/>
              </a:ext>
            </a:extLst>
          </p:cNvPr>
          <p:cNvPicPr/>
          <p:nvPr/>
        </p:nvPicPr>
        <p:blipFill>
          <a:blip r:embed="rId5"/>
          <a:stretch>
            <a:fillRect/>
          </a:stretch>
        </p:blipFill>
        <p:spPr>
          <a:xfrm rot="16200000">
            <a:off x="7667040" y="1305345"/>
            <a:ext cx="4446396" cy="6449364"/>
          </a:xfrm>
          <a:prstGeom prst="rect">
            <a:avLst/>
          </a:prstGeom>
        </p:spPr>
      </p:pic>
      <p:pic>
        <p:nvPicPr>
          <p:cNvPr id="11" name="Grafik 2">
            <a:extLst>
              <a:ext uri="{FF2B5EF4-FFF2-40B4-BE49-F238E27FC236}">
                <a16:creationId xmlns:a16="http://schemas.microsoft.com/office/drawing/2014/main" id="{B5D075B7-58C8-435B-8ECE-444DF7FF4351}"/>
              </a:ext>
            </a:extLst>
          </p:cNvPr>
          <p:cNvPicPr/>
          <p:nvPr/>
        </p:nvPicPr>
        <p:blipFill rotWithShape="1">
          <a:blip r:embed="rId6"/>
          <a:srcRect t="1666" b="12566"/>
          <a:stretch/>
        </p:blipFill>
        <p:spPr>
          <a:xfrm>
            <a:off x="-1452538" y="0"/>
            <a:ext cx="8932987"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solidFill>
            <a:schemeClr val="accent5">
              <a:lumMod val="60000"/>
              <a:lumOff val="40000"/>
              <a:alpha val="28000"/>
            </a:schemeClr>
          </a:solidFill>
        </p:spPr>
      </p:pic>
      <p:sp>
        <p:nvSpPr>
          <p:cNvPr id="13" name="Freeform: Shape 1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extBox 14">
            <a:extLst>
              <a:ext uri="{FF2B5EF4-FFF2-40B4-BE49-F238E27FC236}">
                <a16:creationId xmlns:a16="http://schemas.microsoft.com/office/drawing/2014/main" id="{7BB7E2B9-9E4F-40F1-B622-4ACCA7B18B16}"/>
              </a:ext>
            </a:extLst>
          </p:cNvPr>
          <p:cNvSpPr txBox="1"/>
          <p:nvPr/>
        </p:nvSpPr>
        <p:spPr>
          <a:xfrm>
            <a:off x="409105" y="5427729"/>
            <a:ext cx="6449364" cy="954107"/>
          </a:xfrm>
          <a:prstGeom prst="rect">
            <a:avLst/>
          </a:prstGeom>
          <a:noFill/>
        </p:spPr>
        <p:txBody>
          <a:bodyPr wrap="square">
            <a:spAutoFit/>
          </a:bodyPr>
          <a:lstStyle/>
          <a:p>
            <a:pPr algn="r"/>
            <a:r>
              <a:rPr lang="en-GB" sz="2800" b="1" dirty="0" err="1">
                <a:solidFill>
                  <a:srgbClr val="2D7183"/>
                </a:solidFill>
                <a:latin typeface="Fredericka the Great" panose="02000000000000000000" pitchFamily="2" charset="0"/>
              </a:rPr>
              <a:t>durch</a:t>
            </a:r>
            <a:r>
              <a:rPr lang="en-GB" sz="2800" b="1" dirty="0">
                <a:solidFill>
                  <a:srgbClr val="2D7183"/>
                </a:solidFill>
                <a:latin typeface="Fredericka the Great" panose="02000000000000000000" pitchFamily="2" charset="0"/>
              </a:rPr>
              <a:t> </a:t>
            </a:r>
            <a:r>
              <a:rPr lang="en-GB" sz="2800" b="1" dirty="0" err="1">
                <a:solidFill>
                  <a:srgbClr val="2D7183"/>
                </a:solidFill>
                <a:latin typeface="Fredericka the Great" panose="02000000000000000000" pitchFamily="2" charset="0"/>
              </a:rPr>
              <a:t>unsere</a:t>
            </a:r>
            <a:r>
              <a:rPr lang="en-GB" sz="2800" b="1" dirty="0">
                <a:solidFill>
                  <a:srgbClr val="2D7183"/>
                </a:solidFill>
                <a:latin typeface="Fredericka the Great" panose="02000000000000000000" pitchFamily="2" charset="0"/>
              </a:rPr>
              <a:t> </a:t>
            </a:r>
            <a:r>
              <a:rPr lang="en-GB" sz="2800" b="1" dirty="0" err="1">
                <a:solidFill>
                  <a:srgbClr val="2D7183"/>
                </a:solidFill>
                <a:latin typeface="Fredericka the Great" panose="02000000000000000000" pitchFamily="2" charset="0"/>
              </a:rPr>
              <a:t>Tüftler</a:t>
            </a:r>
            <a:r>
              <a:rPr lang="en-GB" sz="2800" b="1" dirty="0">
                <a:solidFill>
                  <a:srgbClr val="2D7183"/>
                </a:solidFill>
                <a:latin typeface="Fredericka the Great" panose="02000000000000000000" pitchFamily="2" charset="0"/>
              </a:rPr>
              <a:t> </a:t>
            </a:r>
            <a:r>
              <a:rPr lang="en-GB" sz="2800" b="1" dirty="0" err="1">
                <a:solidFill>
                  <a:srgbClr val="2D7183"/>
                </a:solidFill>
                <a:latin typeface="Fredericka the Great" panose="02000000000000000000" pitchFamily="2" charset="0"/>
              </a:rPr>
              <a:t>aus</a:t>
            </a:r>
            <a:r>
              <a:rPr lang="en-GB" sz="2800" b="1" dirty="0">
                <a:solidFill>
                  <a:srgbClr val="2D7183"/>
                </a:solidFill>
                <a:latin typeface="Fredericka the Great" panose="02000000000000000000" pitchFamily="2" charset="0"/>
              </a:rPr>
              <a:t> der </a:t>
            </a:r>
            <a:r>
              <a:rPr lang="en-GB" sz="2800" b="1" dirty="0" err="1">
                <a:solidFill>
                  <a:srgbClr val="2D7183"/>
                </a:solidFill>
                <a:latin typeface="Fredericka the Great" panose="02000000000000000000" pitchFamily="2" charset="0"/>
              </a:rPr>
              <a:t>Fachschaft</a:t>
            </a:r>
            <a:r>
              <a:rPr lang="en-GB" sz="2800" b="1" dirty="0">
                <a:solidFill>
                  <a:srgbClr val="2D7183"/>
                </a:solidFill>
                <a:latin typeface="Fredericka the Great" panose="02000000000000000000" pitchFamily="2" charset="0"/>
              </a:rPr>
              <a:t> </a:t>
            </a:r>
            <a:r>
              <a:rPr lang="en-GB" sz="2800" b="1" dirty="0" err="1">
                <a:solidFill>
                  <a:srgbClr val="2D7183"/>
                </a:solidFill>
                <a:latin typeface="Fredericka the Great" panose="02000000000000000000" pitchFamily="2" charset="0"/>
              </a:rPr>
              <a:t>Physik</a:t>
            </a:r>
            <a:r>
              <a:rPr lang="en-GB" sz="2800" b="1" dirty="0">
                <a:solidFill>
                  <a:srgbClr val="2D7183"/>
                </a:solidFill>
                <a:latin typeface="Fredericka the Great" panose="02000000000000000000" pitchFamily="2" charset="0"/>
              </a:rPr>
              <a:t>… </a:t>
            </a:r>
            <a:endParaRPr lang="en-GB" sz="2800" b="1" dirty="0">
              <a:solidFill>
                <a:srgbClr val="2D7183"/>
              </a:solidFill>
            </a:endParaRPr>
          </a:p>
        </p:txBody>
      </p:sp>
      <p:sp>
        <p:nvSpPr>
          <p:cNvPr id="16" name="Text Box 2">
            <a:extLst>
              <a:ext uri="{FF2B5EF4-FFF2-40B4-BE49-F238E27FC236}">
                <a16:creationId xmlns:a16="http://schemas.microsoft.com/office/drawing/2014/main" id="{99A94FA6-75B0-4AEA-99A0-4BB2B65C39DD}"/>
              </a:ext>
            </a:extLst>
          </p:cNvPr>
          <p:cNvSpPr txBox="1">
            <a:spLocks noChangeArrowheads="1"/>
          </p:cNvSpPr>
          <p:nvPr/>
        </p:nvSpPr>
        <p:spPr bwMode="auto">
          <a:xfrm>
            <a:off x="4637089" y="1202107"/>
            <a:ext cx="3200625" cy="921969"/>
          </a:xfrm>
          <a:prstGeom prst="rect">
            <a:avLst/>
          </a:prstGeom>
          <a:solidFill>
            <a:srgbClr val="FFFFFF">
              <a:alpha val="64000"/>
            </a:srgbClr>
          </a:solidFill>
          <a:ln w="9525">
            <a:noFill/>
            <a:miter lim="800000"/>
            <a:headEnd/>
            <a:tailEnd/>
          </a:ln>
        </p:spPr>
        <p:txBody>
          <a:bodyPr rot="0" vert="horz" wrap="square" lIns="91440" tIns="45720" rIns="91440" bIns="45720" anchor="t" anchorCtr="0">
            <a:noAutofit/>
          </a:bodyPr>
          <a:lstStyle/>
          <a:p>
            <a:r>
              <a:rPr lang="de-CH" sz="1600" dirty="0">
                <a:effectLst/>
                <a:latin typeface="Calibri" panose="020F0502020204030204" pitchFamily="34" charset="0"/>
                <a:ea typeface="Calibri" panose="020F0502020204030204" pitchFamily="34" charset="0"/>
                <a:cs typeface="Times New Roman" panose="02020603050405020304" pitchFamily="18" charset="0"/>
              </a:rPr>
              <a:t>Vorwiderstand für die Fühler und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de-CH" sz="1600" dirty="0">
                <a:effectLst/>
                <a:latin typeface="Calibri" panose="020F0502020204030204" pitchFamily="34" charset="0"/>
                <a:ea typeface="Calibri" panose="020F0502020204030204" pitchFamily="34" charset="0"/>
                <a:cs typeface="Times New Roman" panose="02020603050405020304" pitchFamily="18" charset="0"/>
              </a:rPr>
              <a:t>5 Widerstände für die potenzialfreie Temperatur-Ausgabe ans Klimagerät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7447668B-D418-41B0-B68B-48E03EC25D51}"/>
              </a:ext>
            </a:extLst>
          </p:cNvPr>
          <p:cNvSpPr txBox="1"/>
          <p:nvPr/>
        </p:nvSpPr>
        <p:spPr>
          <a:xfrm>
            <a:off x="2584564" y="0"/>
            <a:ext cx="7305674" cy="1200329"/>
          </a:xfrm>
          <a:prstGeom prst="rect">
            <a:avLst/>
          </a:prstGeom>
          <a:noFill/>
        </p:spPr>
        <p:txBody>
          <a:bodyPr wrap="square">
            <a:spAutoFit/>
          </a:bodyPr>
          <a:lstStyle/>
          <a:p>
            <a:r>
              <a:rPr lang="en-GB" sz="3600" b="1" dirty="0" err="1">
                <a:solidFill>
                  <a:srgbClr val="002060"/>
                </a:solidFill>
                <a:latin typeface="Fredericka the Great" panose="02000000000000000000" pitchFamily="2" charset="0"/>
              </a:rPr>
              <a:t>Programmierung</a:t>
            </a:r>
            <a:r>
              <a:rPr lang="en-GB" sz="3600" b="1" dirty="0">
                <a:solidFill>
                  <a:srgbClr val="002060"/>
                </a:solidFill>
                <a:latin typeface="Fredericka the Great" panose="02000000000000000000" pitchFamily="2" charset="0"/>
              </a:rPr>
              <a:t> &amp; </a:t>
            </a:r>
            <a:r>
              <a:rPr lang="en-GB" sz="3600" b="1" dirty="0" err="1">
                <a:solidFill>
                  <a:srgbClr val="002060"/>
                </a:solidFill>
                <a:latin typeface="Fredericka the Great" panose="02000000000000000000" pitchFamily="2" charset="0"/>
              </a:rPr>
              <a:t>Steuerung</a:t>
            </a:r>
            <a:r>
              <a:rPr lang="en-GB" sz="3600" b="1" dirty="0">
                <a:solidFill>
                  <a:srgbClr val="002060"/>
                </a:solidFill>
                <a:latin typeface="Fredericka the Great" panose="02000000000000000000" pitchFamily="2" charset="0"/>
              </a:rPr>
              <a:t> der </a:t>
            </a:r>
            <a:r>
              <a:rPr lang="en-GB" sz="3600" b="1" dirty="0" err="1">
                <a:solidFill>
                  <a:srgbClr val="002060"/>
                </a:solidFill>
                <a:latin typeface="Fredericka the Great" panose="02000000000000000000" pitchFamily="2" charset="0"/>
              </a:rPr>
              <a:t>Klimageräte</a:t>
            </a:r>
            <a:endParaRPr lang="en-GB" sz="3600" b="1" dirty="0">
              <a:solidFill>
                <a:srgbClr val="002060"/>
              </a:solidFill>
            </a:endParaRPr>
          </a:p>
        </p:txBody>
      </p:sp>
      <p:sp>
        <p:nvSpPr>
          <p:cNvPr id="30" name="Text Box 2">
            <a:extLst>
              <a:ext uri="{FF2B5EF4-FFF2-40B4-BE49-F238E27FC236}">
                <a16:creationId xmlns:a16="http://schemas.microsoft.com/office/drawing/2014/main" id="{CE3A6C77-C2C2-4A2E-B60F-A01B5258C298}"/>
              </a:ext>
            </a:extLst>
          </p:cNvPr>
          <p:cNvSpPr txBox="1">
            <a:spLocks noChangeArrowheads="1"/>
          </p:cNvSpPr>
          <p:nvPr/>
        </p:nvSpPr>
        <p:spPr bwMode="auto">
          <a:xfrm>
            <a:off x="9690100" y="1958657"/>
            <a:ext cx="2501900" cy="627063"/>
          </a:xfrm>
          <a:prstGeom prst="rect">
            <a:avLst/>
          </a:prstGeom>
          <a:solidFill>
            <a:srgbClr val="FFFFFF">
              <a:alpha val="64000"/>
            </a:srgbClr>
          </a:solidFill>
          <a:ln w="9525">
            <a:noFill/>
            <a:miter lim="800000"/>
            <a:headEnd/>
            <a:tailEnd/>
          </a:ln>
        </p:spPr>
        <p:txBody>
          <a:bodyPr rot="0" vert="horz" wrap="square" lIns="91440" tIns="45720" rIns="91440" bIns="45720" anchor="t" anchorCtr="0">
            <a:noAutofit/>
          </a:bodyPr>
          <a:lstStyle>
            <a:defPPr>
              <a:defRPr lang="en-US"/>
            </a:defPPr>
            <a:lvl1pPr>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algn="r"/>
            <a:r>
              <a:rPr lang="de-CH" dirty="0"/>
              <a:t>Relais zum potenzialfrei schalten der Widerstände</a:t>
            </a:r>
            <a:endParaRPr lang="en-GB" dirty="0"/>
          </a:p>
        </p:txBody>
      </p:sp>
      <p:sp>
        <p:nvSpPr>
          <p:cNvPr id="36" name="Text Box 2">
            <a:extLst>
              <a:ext uri="{FF2B5EF4-FFF2-40B4-BE49-F238E27FC236}">
                <a16:creationId xmlns:a16="http://schemas.microsoft.com/office/drawing/2014/main" id="{AA3F1291-6DD7-44E1-840E-9D4C03E66673}"/>
              </a:ext>
            </a:extLst>
          </p:cNvPr>
          <p:cNvSpPr txBox="1">
            <a:spLocks noChangeArrowheads="1"/>
          </p:cNvSpPr>
          <p:nvPr/>
        </p:nvSpPr>
        <p:spPr bwMode="auto">
          <a:xfrm>
            <a:off x="7237412" y="5277719"/>
            <a:ext cx="2501900" cy="627063"/>
          </a:xfrm>
          <a:prstGeom prst="rect">
            <a:avLst/>
          </a:prstGeom>
          <a:solidFill>
            <a:srgbClr val="FFFFFF">
              <a:alpha val="64000"/>
            </a:srgbClr>
          </a:solidFill>
          <a:ln w="9525">
            <a:noFill/>
            <a:miter lim="800000"/>
            <a:headEnd/>
            <a:tailEnd/>
          </a:ln>
        </p:spPr>
        <p:txBody>
          <a:bodyPr rot="0" vert="horz" wrap="square" lIns="91440" tIns="45720" rIns="91440" bIns="45720" anchor="t" anchorCtr="0">
            <a:noAutofit/>
          </a:bodyPr>
          <a:lstStyle>
            <a:defPPr>
              <a:defRPr lang="en-US"/>
            </a:defPPr>
            <a:lvl1pPr>
              <a:defRPr sz="1600">
                <a:effectLst/>
                <a:latin typeface="Calibri" panose="020F0502020204030204" pitchFamily="34" charset="0"/>
                <a:ea typeface="Calibri" panose="020F0502020204030204" pitchFamily="34" charset="0"/>
                <a:cs typeface="Times New Roman" panose="02020603050405020304" pitchFamily="18" charset="0"/>
              </a:defRPr>
            </a:lvl1pPr>
          </a:lstStyle>
          <a:p>
            <a:pPr algn="r"/>
            <a:r>
              <a:rPr lang="de-CH" dirty="0"/>
              <a:t>Schaltschema mit Widerstandswerten</a:t>
            </a:r>
            <a:endParaRPr lang="en-GB" dirty="0"/>
          </a:p>
        </p:txBody>
      </p:sp>
      <p:grpSp>
        <p:nvGrpSpPr>
          <p:cNvPr id="40" name="Group 39">
            <a:extLst>
              <a:ext uri="{FF2B5EF4-FFF2-40B4-BE49-F238E27FC236}">
                <a16:creationId xmlns:a16="http://schemas.microsoft.com/office/drawing/2014/main" id="{2CF024B2-CDDC-4931-A51A-1508C7B28075}"/>
              </a:ext>
            </a:extLst>
          </p:cNvPr>
          <p:cNvGrpSpPr/>
          <p:nvPr/>
        </p:nvGrpSpPr>
        <p:grpSpPr>
          <a:xfrm>
            <a:off x="7587967" y="4975965"/>
            <a:ext cx="255240" cy="468720"/>
            <a:chOff x="7587967" y="4975965"/>
            <a:chExt cx="255240" cy="468720"/>
          </a:xfrm>
        </p:grpSpPr>
        <mc:AlternateContent xmlns:mc="http://schemas.openxmlformats.org/markup-compatibility/2006" xmlns:p14="http://schemas.microsoft.com/office/powerpoint/2010/main">
          <mc:Choice Requires="p14">
            <p:contentPart p14:bwMode="auto" r:id="rId7">
              <p14:nvContentPartPr>
                <p14:cNvPr id="38" name="Ink 37">
                  <a:extLst>
                    <a:ext uri="{FF2B5EF4-FFF2-40B4-BE49-F238E27FC236}">
                      <a16:creationId xmlns:a16="http://schemas.microsoft.com/office/drawing/2014/main" id="{029ABFE4-189D-49DF-B26E-3EF50CA175B9}"/>
                    </a:ext>
                  </a:extLst>
                </p14:cNvPr>
                <p14:cNvContentPartPr/>
                <p14:nvPr/>
              </p14:nvContentPartPr>
              <p14:xfrm>
                <a:off x="7587967" y="4983885"/>
                <a:ext cx="249120" cy="460800"/>
              </p14:xfrm>
            </p:contentPart>
          </mc:Choice>
          <mc:Fallback xmlns="">
            <p:pic>
              <p:nvPicPr>
                <p:cNvPr id="38" name="Ink 37">
                  <a:extLst>
                    <a:ext uri="{FF2B5EF4-FFF2-40B4-BE49-F238E27FC236}">
                      <a16:creationId xmlns:a16="http://schemas.microsoft.com/office/drawing/2014/main" id="{029ABFE4-189D-49DF-B26E-3EF50CA175B9}"/>
                    </a:ext>
                  </a:extLst>
                </p:cNvPr>
                <p:cNvPicPr/>
                <p:nvPr/>
              </p:nvPicPr>
              <p:blipFill>
                <a:blip r:embed="rId8"/>
                <a:stretch>
                  <a:fillRect/>
                </a:stretch>
              </p:blipFill>
              <p:spPr>
                <a:xfrm>
                  <a:off x="7570327" y="4966245"/>
                  <a:ext cx="2847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 name="Ink 38">
                  <a:extLst>
                    <a:ext uri="{FF2B5EF4-FFF2-40B4-BE49-F238E27FC236}">
                      <a16:creationId xmlns:a16="http://schemas.microsoft.com/office/drawing/2014/main" id="{217B7C17-5E53-46CB-8416-A949D0AC266E}"/>
                    </a:ext>
                  </a:extLst>
                </p14:cNvPr>
                <p14:cNvContentPartPr/>
                <p14:nvPr/>
              </p14:nvContentPartPr>
              <p14:xfrm>
                <a:off x="7647727" y="4975965"/>
                <a:ext cx="195480" cy="210240"/>
              </p14:xfrm>
            </p:contentPart>
          </mc:Choice>
          <mc:Fallback xmlns="">
            <p:pic>
              <p:nvPicPr>
                <p:cNvPr id="39" name="Ink 38">
                  <a:extLst>
                    <a:ext uri="{FF2B5EF4-FFF2-40B4-BE49-F238E27FC236}">
                      <a16:creationId xmlns:a16="http://schemas.microsoft.com/office/drawing/2014/main" id="{217B7C17-5E53-46CB-8416-A949D0AC266E}"/>
                    </a:ext>
                  </a:extLst>
                </p:cNvPr>
                <p:cNvPicPr/>
                <p:nvPr/>
              </p:nvPicPr>
              <p:blipFill>
                <a:blip r:embed="rId10"/>
                <a:stretch>
                  <a:fillRect/>
                </a:stretch>
              </p:blipFill>
              <p:spPr>
                <a:xfrm>
                  <a:off x="7629727" y="4957965"/>
                  <a:ext cx="231120" cy="245880"/>
                </a:xfrm>
                <a:prstGeom prst="rect">
                  <a:avLst/>
                </a:prstGeom>
              </p:spPr>
            </p:pic>
          </mc:Fallback>
        </mc:AlternateContent>
      </p:grpSp>
      <p:grpSp>
        <p:nvGrpSpPr>
          <p:cNvPr id="41" name="Group 40">
            <a:extLst>
              <a:ext uri="{FF2B5EF4-FFF2-40B4-BE49-F238E27FC236}">
                <a16:creationId xmlns:a16="http://schemas.microsoft.com/office/drawing/2014/main" id="{CFCB084A-E60E-4B47-A76E-DB7D574526C3}"/>
              </a:ext>
            </a:extLst>
          </p:cNvPr>
          <p:cNvGrpSpPr/>
          <p:nvPr/>
        </p:nvGrpSpPr>
        <p:grpSpPr>
          <a:xfrm>
            <a:off x="9894864" y="1693304"/>
            <a:ext cx="255240" cy="468720"/>
            <a:chOff x="7587967" y="4975965"/>
            <a:chExt cx="255240" cy="468720"/>
          </a:xfrm>
        </p:grpSpPr>
        <mc:AlternateContent xmlns:mc="http://schemas.openxmlformats.org/markup-compatibility/2006" xmlns:p14="http://schemas.microsoft.com/office/powerpoint/2010/main">
          <mc:Choice Requires="p14">
            <p:contentPart p14:bwMode="auto" r:id="rId11">
              <p14:nvContentPartPr>
                <p14:cNvPr id="42" name="Ink 41">
                  <a:extLst>
                    <a:ext uri="{FF2B5EF4-FFF2-40B4-BE49-F238E27FC236}">
                      <a16:creationId xmlns:a16="http://schemas.microsoft.com/office/drawing/2014/main" id="{39B86176-49FD-4A17-99E9-97F737E7026B}"/>
                    </a:ext>
                  </a:extLst>
                </p14:cNvPr>
                <p14:cNvContentPartPr/>
                <p14:nvPr/>
              </p14:nvContentPartPr>
              <p14:xfrm>
                <a:off x="7587967" y="4983885"/>
                <a:ext cx="249120" cy="460800"/>
              </p14:xfrm>
            </p:contentPart>
          </mc:Choice>
          <mc:Fallback xmlns="">
            <p:pic>
              <p:nvPicPr>
                <p:cNvPr id="42" name="Ink 41">
                  <a:extLst>
                    <a:ext uri="{FF2B5EF4-FFF2-40B4-BE49-F238E27FC236}">
                      <a16:creationId xmlns:a16="http://schemas.microsoft.com/office/drawing/2014/main" id="{39B86176-49FD-4A17-99E9-97F737E7026B}"/>
                    </a:ext>
                  </a:extLst>
                </p:cNvPr>
                <p:cNvPicPr/>
                <p:nvPr/>
              </p:nvPicPr>
              <p:blipFill>
                <a:blip r:embed="rId8"/>
                <a:stretch>
                  <a:fillRect/>
                </a:stretch>
              </p:blipFill>
              <p:spPr>
                <a:xfrm>
                  <a:off x="7570327" y="4966245"/>
                  <a:ext cx="2847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3" name="Ink 42">
                  <a:extLst>
                    <a:ext uri="{FF2B5EF4-FFF2-40B4-BE49-F238E27FC236}">
                      <a16:creationId xmlns:a16="http://schemas.microsoft.com/office/drawing/2014/main" id="{BCE5A367-F395-4207-90DF-9961D7F4DB0A}"/>
                    </a:ext>
                  </a:extLst>
                </p14:cNvPr>
                <p14:cNvContentPartPr/>
                <p14:nvPr/>
              </p14:nvContentPartPr>
              <p14:xfrm>
                <a:off x="7647727" y="4975965"/>
                <a:ext cx="195480" cy="210240"/>
              </p14:xfrm>
            </p:contentPart>
          </mc:Choice>
          <mc:Fallback xmlns="">
            <p:pic>
              <p:nvPicPr>
                <p:cNvPr id="43" name="Ink 42">
                  <a:extLst>
                    <a:ext uri="{FF2B5EF4-FFF2-40B4-BE49-F238E27FC236}">
                      <a16:creationId xmlns:a16="http://schemas.microsoft.com/office/drawing/2014/main" id="{BCE5A367-F395-4207-90DF-9961D7F4DB0A}"/>
                    </a:ext>
                  </a:extLst>
                </p:cNvPr>
                <p:cNvPicPr/>
                <p:nvPr/>
              </p:nvPicPr>
              <p:blipFill>
                <a:blip r:embed="rId10"/>
                <a:stretch>
                  <a:fillRect/>
                </a:stretch>
              </p:blipFill>
              <p:spPr>
                <a:xfrm>
                  <a:off x="7629727" y="4957965"/>
                  <a:ext cx="231120" cy="245880"/>
                </a:xfrm>
                <a:prstGeom prst="rect">
                  <a:avLst/>
                </a:prstGeom>
              </p:spPr>
            </p:pic>
          </mc:Fallback>
        </mc:AlternateContent>
      </p:grpSp>
      <p:grpSp>
        <p:nvGrpSpPr>
          <p:cNvPr id="44" name="Group 43">
            <a:extLst>
              <a:ext uri="{FF2B5EF4-FFF2-40B4-BE49-F238E27FC236}">
                <a16:creationId xmlns:a16="http://schemas.microsoft.com/office/drawing/2014/main" id="{D4601FC5-E685-4084-A4EC-B11A4BFC25D4}"/>
              </a:ext>
            </a:extLst>
          </p:cNvPr>
          <p:cNvGrpSpPr/>
          <p:nvPr/>
        </p:nvGrpSpPr>
        <p:grpSpPr>
          <a:xfrm>
            <a:off x="7577007" y="974931"/>
            <a:ext cx="255240" cy="468720"/>
            <a:chOff x="7587967" y="4975965"/>
            <a:chExt cx="255240" cy="468720"/>
          </a:xfrm>
        </p:grpSpPr>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A7439F51-223C-4436-AC24-43EE4D4434BF}"/>
                    </a:ext>
                  </a:extLst>
                </p14:cNvPr>
                <p14:cNvContentPartPr/>
                <p14:nvPr/>
              </p14:nvContentPartPr>
              <p14:xfrm>
                <a:off x="7587967" y="4983885"/>
                <a:ext cx="249120" cy="460800"/>
              </p14:xfrm>
            </p:contentPart>
          </mc:Choice>
          <mc:Fallback xmlns="">
            <p:pic>
              <p:nvPicPr>
                <p:cNvPr id="45" name="Ink 44">
                  <a:extLst>
                    <a:ext uri="{FF2B5EF4-FFF2-40B4-BE49-F238E27FC236}">
                      <a16:creationId xmlns:a16="http://schemas.microsoft.com/office/drawing/2014/main" id="{A7439F51-223C-4436-AC24-43EE4D4434BF}"/>
                    </a:ext>
                  </a:extLst>
                </p:cNvPr>
                <p:cNvPicPr/>
                <p:nvPr/>
              </p:nvPicPr>
              <p:blipFill>
                <a:blip r:embed="rId8"/>
                <a:stretch>
                  <a:fillRect/>
                </a:stretch>
              </p:blipFill>
              <p:spPr>
                <a:xfrm>
                  <a:off x="7570327" y="4966245"/>
                  <a:ext cx="284760" cy="496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k 45">
                  <a:extLst>
                    <a:ext uri="{FF2B5EF4-FFF2-40B4-BE49-F238E27FC236}">
                      <a16:creationId xmlns:a16="http://schemas.microsoft.com/office/drawing/2014/main" id="{B2069218-43EE-46C3-974D-15FB8628D988}"/>
                    </a:ext>
                  </a:extLst>
                </p14:cNvPr>
                <p14:cNvContentPartPr/>
                <p14:nvPr/>
              </p14:nvContentPartPr>
              <p14:xfrm>
                <a:off x="7647727" y="4975965"/>
                <a:ext cx="195480" cy="210240"/>
              </p14:xfrm>
            </p:contentPart>
          </mc:Choice>
          <mc:Fallback xmlns="">
            <p:pic>
              <p:nvPicPr>
                <p:cNvPr id="46" name="Ink 45">
                  <a:extLst>
                    <a:ext uri="{FF2B5EF4-FFF2-40B4-BE49-F238E27FC236}">
                      <a16:creationId xmlns:a16="http://schemas.microsoft.com/office/drawing/2014/main" id="{B2069218-43EE-46C3-974D-15FB8628D988}"/>
                    </a:ext>
                  </a:extLst>
                </p:cNvPr>
                <p:cNvPicPr/>
                <p:nvPr/>
              </p:nvPicPr>
              <p:blipFill>
                <a:blip r:embed="rId10"/>
                <a:stretch>
                  <a:fillRect/>
                </a:stretch>
              </p:blipFill>
              <p:spPr>
                <a:xfrm>
                  <a:off x="7629727" y="4957965"/>
                  <a:ext cx="231120" cy="245880"/>
                </a:xfrm>
                <a:prstGeom prst="rect">
                  <a:avLst/>
                </a:prstGeom>
              </p:spPr>
            </p:pic>
          </mc:Fallback>
        </mc:AlternateContent>
      </p:grpSp>
      <p:sp>
        <p:nvSpPr>
          <p:cNvPr id="21" name="Footer Placeholder 7">
            <a:extLst>
              <a:ext uri="{FF2B5EF4-FFF2-40B4-BE49-F238E27FC236}">
                <a16:creationId xmlns:a16="http://schemas.microsoft.com/office/drawing/2014/main" id="{4DCD8A7B-8AD7-4772-AF67-62F5A3837804}"/>
              </a:ext>
            </a:extLst>
          </p:cNvPr>
          <p:cNvSpPr>
            <a:spLocks noGrp="1"/>
          </p:cNvSpPr>
          <p:nvPr>
            <p:ph type="ftr" sz="quarter" idx="11"/>
          </p:nvPr>
        </p:nvSpPr>
        <p:spPr>
          <a:xfrm>
            <a:off x="5211069" y="6537326"/>
            <a:ext cx="6671958" cy="320674"/>
          </a:xfrm>
          <a:noFill/>
        </p:spPr>
        <p:txBody>
          <a:bodyPr/>
          <a:lstStyle/>
          <a:p>
            <a:pPr algn="l"/>
            <a:r>
              <a:rPr lang="de-CH" sz="1400" i="1" dirty="0">
                <a:solidFill>
                  <a:schemeClr val="tx1">
                    <a:lumMod val="85000"/>
                    <a:lumOff val="15000"/>
                  </a:schemeClr>
                </a:solidFill>
                <a:latin typeface="Calibri" panose="020F0502020204030204" pitchFamily="34" charset="0"/>
                <a:cs typeface="Arial" panose="020B0604020202020204" pitchFamily="34" charset="0"/>
              </a:rPr>
              <a:t>Schulnetzwerk MINT Treffen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Gymnase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intercantonal</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de la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Broye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 17. September 2021</a:t>
            </a:r>
            <a:endParaRPr lang="de-CH" sz="1400" i="1" dirty="0">
              <a:solidFill>
                <a:schemeClr val="tx1">
                  <a:lumMod val="85000"/>
                  <a:lumOff val="15000"/>
                </a:schemeClr>
              </a:solidFill>
            </a:endParaRPr>
          </a:p>
        </p:txBody>
      </p:sp>
    </p:spTree>
    <p:extLst>
      <p:ext uri="{BB962C8B-B14F-4D97-AF65-F5344CB8AC3E}">
        <p14:creationId xmlns:p14="http://schemas.microsoft.com/office/powerpoint/2010/main" val="24270748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2C2AC44E-A8F8-4224-BA59-32EA4711D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02" y="257765"/>
            <a:ext cx="9808438" cy="3200263"/>
          </a:xfrm>
          <a:prstGeom prst="rect">
            <a:avLst/>
          </a:prstGeom>
        </p:spPr>
      </p:pic>
      <p:pic>
        <p:nvPicPr>
          <p:cNvPr id="7" name="Picture 6" descr="Graphical user interface, chart, application&#10;&#10;Description automatically generated">
            <a:extLst>
              <a:ext uri="{FF2B5EF4-FFF2-40B4-BE49-F238E27FC236}">
                <a16:creationId xmlns:a16="http://schemas.microsoft.com/office/drawing/2014/main" id="{9CBB3015-A8F8-4BFB-B1B4-EFBF79003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01" y="3579748"/>
            <a:ext cx="9808439" cy="3181762"/>
          </a:xfrm>
          <a:prstGeom prst="rect">
            <a:avLst/>
          </a:prstGeom>
        </p:spPr>
      </p:pic>
      <p:pic>
        <p:nvPicPr>
          <p:cNvPr id="3" name="Picture 2">
            <a:extLst>
              <a:ext uri="{FF2B5EF4-FFF2-40B4-BE49-F238E27FC236}">
                <a16:creationId xmlns:a16="http://schemas.microsoft.com/office/drawing/2014/main" id="{977D371F-19F9-46AB-8EEC-7D162026B3F5}"/>
              </a:ext>
            </a:extLst>
          </p:cNvPr>
          <p:cNvPicPr>
            <a:picLocks noChangeAspect="1"/>
          </p:cNvPicPr>
          <p:nvPr/>
        </p:nvPicPr>
        <p:blipFill>
          <a:blip r:embed="rId5"/>
          <a:stretch>
            <a:fillRect/>
          </a:stretch>
        </p:blipFill>
        <p:spPr>
          <a:xfrm>
            <a:off x="10201939" y="334744"/>
            <a:ext cx="1663032" cy="2136323"/>
          </a:xfrm>
          <a:prstGeom prst="rect">
            <a:avLst/>
          </a:prstGeom>
        </p:spPr>
      </p:pic>
      <p:sp>
        <p:nvSpPr>
          <p:cNvPr id="2" name="TextBox 1">
            <a:extLst>
              <a:ext uri="{FF2B5EF4-FFF2-40B4-BE49-F238E27FC236}">
                <a16:creationId xmlns:a16="http://schemas.microsoft.com/office/drawing/2014/main" id="{9EBD1B77-ABE7-46B3-909A-52A032655FA2}"/>
              </a:ext>
            </a:extLst>
          </p:cNvPr>
          <p:cNvSpPr txBox="1"/>
          <p:nvPr/>
        </p:nvSpPr>
        <p:spPr>
          <a:xfrm flipH="1">
            <a:off x="385961" y="257765"/>
            <a:ext cx="427430" cy="369332"/>
          </a:xfrm>
          <a:prstGeom prst="rect">
            <a:avLst/>
          </a:prstGeom>
          <a:noFill/>
        </p:spPr>
        <p:txBody>
          <a:bodyPr wrap="square" rtlCol="0">
            <a:spAutoFit/>
          </a:bodyPr>
          <a:lstStyle/>
          <a:p>
            <a:r>
              <a:rPr lang="en-GB" b="1" dirty="0"/>
              <a:t>°C</a:t>
            </a:r>
          </a:p>
        </p:txBody>
      </p:sp>
      <p:sp>
        <p:nvSpPr>
          <p:cNvPr id="6" name="TextBox 5">
            <a:extLst>
              <a:ext uri="{FF2B5EF4-FFF2-40B4-BE49-F238E27FC236}">
                <a16:creationId xmlns:a16="http://schemas.microsoft.com/office/drawing/2014/main" id="{135BED95-DA6C-4E5A-A8EE-38CA0D936BE7}"/>
              </a:ext>
            </a:extLst>
          </p:cNvPr>
          <p:cNvSpPr txBox="1"/>
          <p:nvPr/>
        </p:nvSpPr>
        <p:spPr>
          <a:xfrm flipH="1">
            <a:off x="423620" y="3621197"/>
            <a:ext cx="644952" cy="369332"/>
          </a:xfrm>
          <a:prstGeom prst="rect">
            <a:avLst/>
          </a:prstGeom>
          <a:noFill/>
        </p:spPr>
        <p:txBody>
          <a:bodyPr wrap="square" rtlCol="0">
            <a:spAutoFit/>
          </a:bodyPr>
          <a:lstStyle/>
          <a:p>
            <a:r>
              <a:rPr lang="en-GB" b="1" dirty="0"/>
              <a:t>ppm</a:t>
            </a:r>
          </a:p>
        </p:txBody>
      </p:sp>
      <p:sp>
        <p:nvSpPr>
          <p:cNvPr id="8" name="TextBox 7">
            <a:extLst>
              <a:ext uri="{FF2B5EF4-FFF2-40B4-BE49-F238E27FC236}">
                <a16:creationId xmlns:a16="http://schemas.microsoft.com/office/drawing/2014/main" id="{09479B74-CB5D-48C4-9722-8C8150DA01F9}"/>
              </a:ext>
            </a:extLst>
          </p:cNvPr>
          <p:cNvSpPr txBox="1"/>
          <p:nvPr/>
        </p:nvSpPr>
        <p:spPr>
          <a:xfrm flipH="1">
            <a:off x="10432398" y="3786836"/>
            <a:ext cx="1663030" cy="1754326"/>
          </a:xfrm>
          <a:prstGeom prst="rect">
            <a:avLst/>
          </a:prstGeom>
          <a:noFill/>
        </p:spPr>
        <p:txBody>
          <a:bodyPr wrap="square" rtlCol="0">
            <a:spAutoFit/>
          </a:bodyPr>
          <a:lstStyle/>
          <a:p>
            <a:r>
              <a:rPr lang="en-GB" b="1" dirty="0" err="1"/>
              <a:t>Im</a:t>
            </a:r>
            <a:r>
              <a:rPr lang="en-GB" b="1" dirty="0"/>
              <a:t> </a:t>
            </a:r>
            <a:r>
              <a:rPr lang="en-GB" b="1" dirty="0" err="1"/>
              <a:t>Freien</a:t>
            </a:r>
            <a:endParaRPr lang="en-GB" b="1" dirty="0"/>
          </a:p>
          <a:p>
            <a:r>
              <a:rPr lang="en-GB" b="1" dirty="0" err="1"/>
              <a:t>sind</a:t>
            </a:r>
            <a:r>
              <a:rPr lang="en-GB" b="1" dirty="0"/>
              <a:t> </a:t>
            </a:r>
            <a:r>
              <a:rPr lang="en-GB" b="1" dirty="0" err="1"/>
              <a:t>wir</a:t>
            </a:r>
            <a:r>
              <a:rPr lang="en-GB" b="1" dirty="0"/>
              <a:t> in der CH in </a:t>
            </a:r>
            <a:r>
              <a:rPr lang="en-GB" b="1" dirty="0" err="1"/>
              <a:t>urbanen</a:t>
            </a:r>
            <a:r>
              <a:rPr lang="en-GB" b="1" dirty="0"/>
              <a:t> </a:t>
            </a:r>
            <a:r>
              <a:rPr lang="en-GB" b="1" dirty="0" err="1"/>
              <a:t>Umgebungen</a:t>
            </a:r>
            <a:r>
              <a:rPr lang="en-GB" b="1" dirty="0"/>
              <a:t> </a:t>
            </a:r>
            <a:r>
              <a:rPr lang="en-GB" b="1" dirty="0" err="1"/>
              <a:t>z.Z.</a:t>
            </a:r>
            <a:r>
              <a:rPr lang="en-GB" b="1" dirty="0"/>
              <a:t> </a:t>
            </a:r>
            <a:r>
              <a:rPr lang="en-GB" b="1" dirty="0" err="1"/>
              <a:t>bei</a:t>
            </a:r>
            <a:r>
              <a:rPr lang="en-GB" b="1" dirty="0"/>
              <a:t> 400 ppm CO</a:t>
            </a:r>
            <a:r>
              <a:rPr lang="en-GB" b="1" baseline="-25000" dirty="0"/>
              <a:t>2</a:t>
            </a:r>
            <a:r>
              <a:rPr lang="en-GB" b="1" dirty="0"/>
              <a:t> </a:t>
            </a:r>
          </a:p>
        </p:txBody>
      </p:sp>
    </p:spTree>
    <p:extLst>
      <p:ext uri="{BB962C8B-B14F-4D97-AF65-F5344CB8AC3E}">
        <p14:creationId xmlns:p14="http://schemas.microsoft.com/office/powerpoint/2010/main" val="409733251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7824-27EC-4A16-B0FC-F82233B00B1E}"/>
              </a:ext>
            </a:extLst>
          </p:cNvPr>
          <p:cNvSpPr>
            <a:spLocks noGrp="1"/>
          </p:cNvSpPr>
          <p:nvPr>
            <p:ph type="title"/>
          </p:nvPr>
        </p:nvSpPr>
        <p:spPr>
          <a:xfrm>
            <a:off x="958944" y="513983"/>
            <a:ext cx="10515600" cy="788506"/>
          </a:xfrm>
        </p:spPr>
        <p:txBody>
          <a:bodyPr/>
          <a:lstStyle/>
          <a:p>
            <a:r>
              <a:rPr lang="en-GB" dirty="0" err="1">
                <a:latin typeface="Fredericka the Great" panose="02000000000000000000" pitchFamily="2" charset="0"/>
              </a:rPr>
              <a:t>Erbsen</a:t>
            </a:r>
            <a:r>
              <a:rPr lang="en-GB" dirty="0"/>
              <a:t> </a:t>
            </a:r>
            <a:r>
              <a:rPr lang="en-GB" sz="3000" i="1" dirty="0"/>
              <a:t>(Pisum sativum)</a:t>
            </a:r>
          </a:p>
        </p:txBody>
      </p:sp>
      <p:pic>
        <p:nvPicPr>
          <p:cNvPr id="4" name="Picture 3" descr="A picture containing plant, green, vegetable&#10;&#10;Description automatically generated">
            <a:extLst>
              <a:ext uri="{FF2B5EF4-FFF2-40B4-BE49-F238E27FC236}">
                <a16:creationId xmlns:a16="http://schemas.microsoft.com/office/drawing/2014/main" id="{71E15E2C-8107-475B-9A92-C437F66B6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9925" y="1406899"/>
            <a:ext cx="2921102" cy="2197366"/>
          </a:xfrm>
          <a:prstGeom prst="rect">
            <a:avLst/>
          </a:prstGeom>
        </p:spPr>
      </p:pic>
      <p:pic>
        <p:nvPicPr>
          <p:cNvPr id="7" name="Picture 6" descr="A picture containing ground, outdoor, plant, dirt&#10;&#10;Description automatically generated">
            <a:extLst>
              <a:ext uri="{FF2B5EF4-FFF2-40B4-BE49-F238E27FC236}">
                <a16:creationId xmlns:a16="http://schemas.microsoft.com/office/drawing/2014/main" id="{99FF8DD3-CFAC-496C-9A3D-C9DACBA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925" y="3668232"/>
            <a:ext cx="2934836" cy="2197364"/>
          </a:xfrm>
          <a:prstGeom prst="rect">
            <a:avLst/>
          </a:prstGeom>
        </p:spPr>
      </p:pic>
      <p:pic>
        <p:nvPicPr>
          <p:cNvPr id="9" name="Picture 8" descr="A group of plants in a pot&#10;&#10;Description automatically generated with low confidence">
            <a:extLst>
              <a:ext uri="{FF2B5EF4-FFF2-40B4-BE49-F238E27FC236}">
                <a16:creationId xmlns:a16="http://schemas.microsoft.com/office/drawing/2014/main" id="{C29A47DD-50D0-4059-BE82-FC0AFD860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589" y="1406896"/>
            <a:ext cx="2920997" cy="2197366"/>
          </a:xfrm>
          <a:prstGeom prst="rect">
            <a:avLst/>
          </a:prstGeom>
        </p:spPr>
      </p:pic>
      <p:pic>
        <p:nvPicPr>
          <p:cNvPr id="11" name="Picture 10" descr="A picture containing ground, outdoor, plant, dirt&#10;&#10;Description automatically generated">
            <a:extLst>
              <a:ext uri="{FF2B5EF4-FFF2-40B4-BE49-F238E27FC236}">
                <a16:creationId xmlns:a16="http://schemas.microsoft.com/office/drawing/2014/main" id="{574A3E4F-D2F7-41E0-A364-B63C85C2EC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589" y="3668230"/>
            <a:ext cx="2934838" cy="2197365"/>
          </a:xfrm>
          <a:prstGeom prst="rect">
            <a:avLst/>
          </a:prstGeom>
        </p:spPr>
      </p:pic>
      <p:pic>
        <p:nvPicPr>
          <p:cNvPr id="13" name="Picture 12" descr="A picture containing cake, plant, chocolate, plastic&#10;&#10;Description automatically generated">
            <a:extLst>
              <a:ext uri="{FF2B5EF4-FFF2-40B4-BE49-F238E27FC236}">
                <a16:creationId xmlns:a16="http://schemas.microsoft.com/office/drawing/2014/main" id="{5CEEC56C-2B9C-4A8B-B65D-24A7C93CF8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5167" y="1406899"/>
            <a:ext cx="2924196" cy="2197363"/>
          </a:xfrm>
          <a:prstGeom prst="rect">
            <a:avLst/>
          </a:prstGeom>
        </p:spPr>
      </p:pic>
      <p:pic>
        <p:nvPicPr>
          <p:cNvPr id="15" name="Picture 14" descr="A picture containing outdoor, ground, plant, garden&#10;&#10;Description automatically generated">
            <a:extLst>
              <a:ext uri="{FF2B5EF4-FFF2-40B4-BE49-F238E27FC236}">
                <a16:creationId xmlns:a16="http://schemas.microsoft.com/office/drawing/2014/main" id="{B87BFFA4-9AFC-4956-B4C1-403F29EEB0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167" y="3668230"/>
            <a:ext cx="2934835" cy="2197363"/>
          </a:xfrm>
          <a:prstGeom prst="rect">
            <a:avLst/>
          </a:prstGeom>
        </p:spPr>
      </p:pic>
      <p:sp>
        <p:nvSpPr>
          <p:cNvPr id="10" name="TextBox 9">
            <a:extLst>
              <a:ext uri="{FF2B5EF4-FFF2-40B4-BE49-F238E27FC236}">
                <a16:creationId xmlns:a16="http://schemas.microsoft.com/office/drawing/2014/main" id="{2097A8B1-E896-4C5C-B8A9-92E0743131C1}"/>
              </a:ext>
            </a:extLst>
          </p:cNvPr>
          <p:cNvSpPr txBox="1"/>
          <p:nvPr/>
        </p:nvSpPr>
        <p:spPr>
          <a:xfrm flipH="1">
            <a:off x="958944" y="5865593"/>
            <a:ext cx="2991058" cy="369332"/>
          </a:xfrm>
          <a:prstGeom prst="rect">
            <a:avLst/>
          </a:prstGeom>
          <a:noFill/>
        </p:spPr>
        <p:txBody>
          <a:bodyPr wrap="square" rtlCol="0">
            <a:spAutoFit/>
          </a:bodyPr>
          <a:lstStyle/>
          <a:p>
            <a:r>
              <a:rPr lang="en-GB" b="1" dirty="0" err="1"/>
              <a:t>Hochbeet</a:t>
            </a:r>
            <a:r>
              <a:rPr lang="en-GB" b="1" dirty="0"/>
              <a:t> </a:t>
            </a:r>
            <a:r>
              <a:rPr lang="en-GB" b="1" dirty="0" err="1"/>
              <a:t>Kontrolle</a:t>
            </a:r>
            <a:r>
              <a:rPr lang="en-GB" b="1" dirty="0"/>
              <a:t> </a:t>
            </a:r>
            <a:r>
              <a:rPr lang="en-GB" b="1" dirty="0" err="1"/>
              <a:t>im</a:t>
            </a:r>
            <a:r>
              <a:rPr lang="en-GB" b="1" dirty="0"/>
              <a:t> </a:t>
            </a:r>
            <a:r>
              <a:rPr lang="en-GB" b="1" dirty="0" err="1"/>
              <a:t>Freien</a:t>
            </a:r>
            <a:endParaRPr lang="en-GB" b="1" dirty="0"/>
          </a:p>
        </p:txBody>
      </p:sp>
      <p:sp>
        <p:nvSpPr>
          <p:cNvPr id="12" name="TextBox 11">
            <a:extLst>
              <a:ext uri="{FF2B5EF4-FFF2-40B4-BE49-F238E27FC236}">
                <a16:creationId xmlns:a16="http://schemas.microsoft.com/office/drawing/2014/main" id="{F448ACA8-D599-41F3-BC94-FBD93BF8191D}"/>
              </a:ext>
            </a:extLst>
          </p:cNvPr>
          <p:cNvSpPr txBox="1"/>
          <p:nvPr/>
        </p:nvSpPr>
        <p:spPr>
          <a:xfrm flipH="1">
            <a:off x="4379925" y="5865593"/>
            <a:ext cx="2991058" cy="369332"/>
          </a:xfrm>
          <a:prstGeom prst="rect">
            <a:avLst/>
          </a:prstGeom>
          <a:noFill/>
        </p:spPr>
        <p:txBody>
          <a:bodyPr wrap="square" rtlCol="0">
            <a:spAutoFit/>
          </a:bodyPr>
          <a:lstStyle/>
          <a:p>
            <a:r>
              <a:rPr lang="en-GB" b="1" dirty="0">
                <a:sym typeface="Wingdings" panose="05000000000000000000" pitchFamily="2" charset="2"/>
              </a:rPr>
              <a:t>+ </a:t>
            </a:r>
            <a:r>
              <a:rPr lang="en-GB" b="1" dirty="0"/>
              <a:t>2° </a:t>
            </a:r>
            <a:r>
              <a:rPr lang="en-GB" b="1" dirty="0" err="1"/>
              <a:t>Gewächshaus</a:t>
            </a:r>
            <a:endParaRPr lang="en-GB" b="1" dirty="0"/>
          </a:p>
        </p:txBody>
      </p:sp>
      <p:sp>
        <p:nvSpPr>
          <p:cNvPr id="14" name="TextBox 13">
            <a:extLst>
              <a:ext uri="{FF2B5EF4-FFF2-40B4-BE49-F238E27FC236}">
                <a16:creationId xmlns:a16="http://schemas.microsoft.com/office/drawing/2014/main" id="{B2BA3B89-98CB-4ED1-9956-8A4E3388DC96}"/>
              </a:ext>
            </a:extLst>
          </p:cNvPr>
          <p:cNvSpPr txBox="1"/>
          <p:nvPr/>
        </p:nvSpPr>
        <p:spPr>
          <a:xfrm flipH="1">
            <a:off x="7713479" y="5865593"/>
            <a:ext cx="2991058" cy="369332"/>
          </a:xfrm>
          <a:prstGeom prst="rect">
            <a:avLst/>
          </a:prstGeom>
          <a:noFill/>
        </p:spPr>
        <p:txBody>
          <a:bodyPr wrap="square" rtlCol="0">
            <a:spAutoFit/>
          </a:bodyPr>
          <a:lstStyle/>
          <a:p>
            <a:r>
              <a:rPr lang="en-GB" b="1" dirty="0">
                <a:sym typeface="Wingdings" panose="05000000000000000000" pitchFamily="2" charset="2"/>
              </a:rPr>
              <a:t>+ 4</a:t>
            </a:r>
            <a:r>
              <a:rPr lang="en-GB" b="1" dirty="0"/>
              <a:t>° </a:t>
            </a:r>
            <a:r>
              <a:rPr lang="en-GB" b="1" dirty="0" err="1"/>
              <a:t>Gewächshaus</a:t>
            </a:r>
            <a:endParaRPr lang="en-GB" b="1" dirty="0"/>
          </a:p>
        </p:txBody>
      </p:sp>
    </p:spTree>
    <p:extLst>
      <p:ext uri="{BB962C8B-B14F-4D97-AF65-F5344CB8AC3E}">
        <p14:creationId xmlns:p14="http://schemas.microsoft.com/office/powerpoint/2010/main" val="7088905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7824-27EC-4A16-B0FC-F82233B00B1E}"/>
              </a:ext>
            </a:extLst>
          </p:cNvPr>
          <p:cNvSpPr>
            <a:spLocks noGrp="1"/>
          </p:cNvSpPr>
          <p:nvPr>
            <p:ph type="title"/>
          </p:nvPr>
        </p:nvSpPr>
        <p:spPr>
          <a:xfrm>
            <a:off x="1011220" y="322595"/>
            <a:ext cx="8853377" cy="1325563"/>
          </a:xfrm>
        </p:spPr>
        <p:txBody>
          <a:bodyPr/>
          <a:lstStyle/>
          <a:p>
            <a:r>
              <a:rPr lang="en-GB" dirty="0" err="1">
                <a:latin typeface="Fredericka the Great" panose="02000000000000000000" pitchFamily="2" charset="0"/>
              </a:rPr>
              <a:t>Karotten</a:t>
            </a:r>
            <a:r>
              <a:rPr lang="en-GB" dirty="0"/>
              <a:t> </a:t>
            </a:r>
            <a:r>
              <a:rPr lang="en-GB" sz="3000" dirty="0"/>
              <a:t>(</a:t>
            </a:r>
            <a:r>
              <a:rPr lang="en-GB" sz="3000" i="1" dirty="0"/>
              <a:t>Daucus carota</a:t>
            </a:r>
            <a:r>
              <a:rPr lang="en-GB" sz="3000" dirty="0"/>
              <a:t>)</a:t>
            </a:r>
          </a:p>
        </p:txBody>
      </p:sp>
      <p:pic>
        <p:nvPicPr>
          <p:cNvPr id="5" name="Picture 4" descr="A picture containing red, plant, bowl, vegetable&#10;&#10;Description automatically generated">
            <a:extLst>
              <a:ext uri="{FF2B5EF4-FFF2-40B4-BE49-F238E27FC236}">
                <a16:creationId xmlns:a16="http://schemas.microsoft.com/office/drawing/2014/main" id="{51A8F209-CFD8-40E8-931C-E515EF603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622" y="1372187"/>
            <a:ext cx="3195729" cy="2392699"/>
          </a:xfrm>
          <a:prstGeom prst="rect">
            <a:avLst/>
          </a:prstGeom>
        </p:spPr>
      </p:pic>
      <p:pic>
        <p:nvPicPr>
          <p:cNvPr id="8" name="Picture 7" descr="A picture containing mosquito net&#10;&#10;Description automatically generated">
            <a:extLst>
              <a:ext uri="{FF2B5EF4-FFF2-40B4-BE49-F238E27FC236}">
                <a16:creationId xmlns:a16="http://schemas.microsoft.com/office/drawing/2014/main" id="{3A0DC4A0-5453-4F1D-B626-44DCE1F3C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621" y="1376142"/>
            <a:ext cx="3195729" cy="2392699"/>
          </a:xfrm>
          <a:prstGeom prst="rect">
            <a:avLst/>
          </a:prstGeom>
        </p:spPr>
      </p:pic>
      <p:pic>
        <p:nvPicPr>
          <p:cNvPr id="12" name="Picture 11" descr="A picture containing outdoor, grass&#10;&#10;Description automatically generated">
            <a:extLst>
              <a:ext uri="{FF2B5EF4-FFF2-40B4-BE49-F238E27FC236}">
                <a16:creationId xmlns:a16="http://schemas.microsoft.com/office/drawing/2014/main" id="{2F1C223A-6C50-449B-B80E-4FBC0BB73C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621" y="3832452"/>
            <a:ext cx="3195728" cy="2392698"/>
          </a:xfrm>
          <a:prstGeom prst="rect">
            <a:avLst/>
          </a:prstGeom>
        </p:spPr>
      </p:pic>
      <p:pic>
        <p:nvPicPr>
          <p:cNvPr id="16" name="Picture 15" descr="A bunch of carrots in a plastic bag&#10;&#10;Description automatically generated with medium confidence">
            <a:extLst>
              <a:ext uri="{FF2B5EF4-FFF2-40B4-BE49-F238E27FC236}">
                <a16:creationId xmlns:a16="http://schemas.microsoft.com/office/drawing/2014/main" id="{3B1F246B-E4D9-46CA-B678-E7FC2BE2C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1622" y="3832452"/>
            <a:ext cx="3195728" cy="2392698"/>
          </a:xfrm>
          <a:prstGeom prst="rect">
            <a:avLst/>
          </a:prstGeom>
        </p:spPr>
      </p:pic>
      <p:pic>
        <p:nvPicPr>
          <p:cNvPr id="18" name="Picture 17" descr="A picture containing red, plant, ground, outdoor&#10;&#10;Description automatically generated">
            <a:extLst>
              <a:ext uri="{FF2B5EF4-FFF2-40B4-BE49-F238E27FC236}">
                <a16:creationId xmlns:a16="http://schemas.microsoft.com/office/drawing/2014/main" id="{7A2CC56A-D5B6-4465-8B58-3F4724B59F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0623" y="1354879"/>
            <a:ext cx="3195729" cy="2392699"/>
          </a:xfrm>
          <a:prstGeom prst="rect">
            <a:avLst/>
          </a:prstGeom>
        </p:spPr>
      </p:pic>
      <p:pic>
        <p:nvPicPr>
          <p:cNvPr id="20" name="Picture 19" descr="A picture containing grass, outdoor, plant&#10;&#10;Description automatically generated">
            <a:extLst>
              <a:ext uri="{FF2B5EF4-FFF2-40B4-BE49-F238E27FC236}">
                <a16:creationId xmlns:a16="http://schemas.microsoft.com/office/drawing/2014/main" id="{8E9ED867-0E2C-496A-BAA9-9C89088871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624" y="3832452"/>
            <a:ext cx="3195728" cy="2392698"/>
          </a:xfrm>
          <a:prstGeom prst="rect">
            <a:avLst/>
          </a:prstGeom>
        </p:spPr>
      </p:pic>
      <p:pic>
        <p:nvPicPr>
          <p:cNvPr id="9" name="Grafik 462">
            <a:extLst>
              <a:ext uri="{FF2B5EF4-FFF2-40B4-BE49-F238E27FC236}">
                <a16:creationId xmlns:a16="http://schemas.microsoft.com/office/drawing/2014/main" id="{73E41DE3-8C84-4432-AE77-AC9CF939178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6242803" y="0"/>
            <a:ext cx="3738430" cy="2392698"/>
          </a:xfrm>
          <a:prstGeom prst="rect">
            <a:avLst/>
          </a:prstGeom>
        </p:spPr>
      </p:pic>
      <p:sp>
        <p:nvSpPr>
          <p:cNvPr id="10" name="TextBox 9">
            <a:extLst>
              <a:ext uri="{FF2B5EF4-FFF2-40B4-BE49-F238E27FC236}">
                <a16:creationId xmlns:a16="http://schemas.microsoft.com/office/drawing/2014/main" id="{DDF14848-DA88-4564-8218-518B1ACE9D5F}"/>
              </a:ext>
            </a:extLst>
          </p:cNvPr>
          <p:cNvSpPr txBox="1"/>
          <p:nvPr/>
        </p:nvSpPr>
        <p:spPr>
          <a:xfrm flipH="1">
            <a:off x="1155646" y="6216458"/>
            <a:ext cx="2991058" cy="369332"/>
          </a:xfrm>
          <a:prstGeom prst="rect">
            <a:avLst/>
          </a:prstGeom>
          <a:noFill/>
        </p:spPr>
        <p:txBody>
          <a:bodyPr wrap="square" rtlCol="0">
            <a:spAutoFit/>
          </a:bodyPr>
          <a:lstStyle/>
          <a:p>
            <a:r>
              <a:rPr lang="en-GB" b="1" dirty="0" err="1"/>
              <a:t>Hochbeet</a:t>
            </a:r>
            <a:r>
              <a:rPr lang="en-GB" b="1" dirty="0"/>
              <a:t> </a:t>
            </a:r>
            <a:r>
              <a:rPr lang="en-GB" b="1" dirty="0" err="1"/>
              <a:t>Kontrolle</a:t>
            </a:r>
            <a:r>
              <a:rPr lang="en-GB" b="1" dirty="0"/>
              <a:t> </a:t>
            </a:r>
            <a:r>
              <a:rPr lang="en-GB" b="1" dirty="0" err="1"/>
              <a:t>im</a:t>
            </a:r>
            <a:r>
              <a:rPr lang="en-GB" b="1" dirty="0"/>
              <a:t> </a:t>
            </a:r>
            <a:r>
              <a:rPr lang="en-GB" b="1" dirty="0" err="1"/>
              <a:t>Freien</a:t>
            </a:r>
            <a:endParaRPr lang="en-GB" b="1" dirty="0"/>
          </a:p>
        </p:txBody>
      </p:sp>
      <p:sp>
        <p:nvSpPr>
          <p:cNvPr id="11" name="TextBox 10">
            <a:extLst>
              <a:ext uri="{FF2B5EF4-FFF2-40B4-BE49-F238E27FC236}">
                <a16:creationId xmlns:a16="http://schemas.microsoft.com/office/drawing/2014/main" id="{DD9936EE-E970-41DD-81BB-5B3386F67175}"/>
              </a:ext>
            </a:extLst>
          </p:cNvPr>
          <p:cNvSpPr txBox="1"/>
          <p:nvPr/>
        </p:nvSpPr>
        <p:spPr>
          <a:xfrm flipH="1">
            <a:off x="4576627" y="6216458"/>
            <a:ext cx="2991058" cy="369332"/>
          </a:xfrm>
          <a:prstGeom prst="rect">
            <a:avLst/>
          </a:prstGeom>
          <a:noFill/>
        </p:spPr>
        <p:txBody>
          <a:bodyPr wrap="square" rtlCol="0">
            <a:spAutoFit/>
          </a:bodyPr>
          <a:lstStyle/>
          <a:p>
            <a:r>
              <a:rPr lang="en-GB" b="1" dirty="0">
                <a:sym typeface="Wingdings" panose="05000000000000000000" pitchFamily="2" charset="2"/>
              </a:rPr>
              <a:t>+ </a:t>
            </a:r>
            <a:r>
              <a:rPr lang="en-GB" b="1" dirty="0"/>
              <a:t>2° </a:t>
            </a:r>
            <a:r>
              <a:rPr lang="en-GB" b="1" dirty="0" err="1"/>
              <a:t>Gewächshaus</a:t>
            </a:r>
            <a:endParaRPr lang="en-GB" b="1" dirty="0"/>
          </a:p>
        </p:txBody>
      </p:sp>
      <p:sp>
        <p:nvSpPr>
          <p:cNvPr id="13" name="TextBox 12">
            <a:extLst>
              <a:ext uri="{FF2B5EF4-FFF2-40B4-BE49-F238E27FC236}">
                <a16:creationId xmlns:a16="http://schemas.microsoft.com/office/drawing/2014/main" id="{D2BA077B-93A2-4D70-B19F-EB90C5986C46}"/>
              </a:ext>
            </a:extLst>
          </p:cNvPr>
          <p:cNvSpPr txBox="1"/>
          <p:nvPr/>
        </p:nvSpPr>
        <p:spPr>
          <a:xfrm flipH="1">
            <a:off x="7910181" y="6216458"/>
            <a:ext cx="2991058" cy="369332"/>
          </a:xfrm>
          <a:prstGeom prst="rect">
            <a:avLst/>
          </a:prstGeom>
          <a:noFill/>
        </p:spPr>
        <p:txBody>
          <a:bodyPr wrap="square" rtlCol="0">
            <a:spAutoFit/>
          </a:bodyPr>
          <a:lstStyle/>
          <a:p>
            <a:r>
              <a:rPr lang="en-GB" b="1" dirty="0">
                <a:sym typeface="Wingdings" panose="05000000000000000000" pitchFamily="2" charset="2"/>
              </a:rPr>
              <a:t>+ 4</a:t>
            </a:r>
            <a:r>
              <a:rPr lang="en-GB" b="1" dirty="0"/>
              <a:t>° </a:t>
            </a:r>
            <a:r>
              <a:rPr lang="en-GB" b="1" dirty="0" err="1"/>
              <a:t>Gewächshaus</a:t>
            </a:r>
            <a:endParaRPr lang="en-GB" b="1" dirty="0"/>
          </a:p>
        </p:txBody>
      </p:sp>
    </p:spTree>
    <p:extLst>
      <p:ext uri="{BB962C8B-B14F-4D97-AF65-F5344CB8AC3E}">
        <p14:creationId xmlns:p14="http://schemas.microsoft.com/office/powerpoint/2010/main" val="32860367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BA030DB8-18CB-4856-989B-1BF5B214FC6C}"/>
              </a:ext>
            </a:extLst>
          </p:cNvPr>
          <p:cNvSpPr txBox="1">
            <a:spLocks/>
          </p:cNvSpPr>
          <p:nvPr/>
        </p:nvSpPr>
        <p:spPr>
          <a:xfrm>
            <a:off x="4364665" y="4741948"/>
            <a:ext cx="7336465" cy="862031"/>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200" kern="1200" dirty="0" err="1">
                <a:solidFill>
                  <a:srgbClr val="FFFFFF"/>
                </a:solidFill>
                <a:latin typeface="Fredericka the Great" panose="02000000000000000000" pitchFamily="2" charset="0"/>
              </a:rPr>
              <a:t>Tomaten</a:t>
            </a:r>
            <a:r>
              <a:rPr lang="en-US" sz="3400" kern="1200" dirty="0">
                <a:solidFill>
                  <a:srgbClr val="FFFFFF"/>
                </a:solidFill>
                <a:latin typeface="+mj-lt"/>
                <a:ea typeface="+mj-ea"/>
                <a:cs typeface="+mj-cs"/>
              </a:rPr>
              <a:t> (</a:t>
            </a:r>
            <a:r>
              <a:rPr lang="en-US" sz="3400" i="1" kern="1200" dirty="0">
                <a:solidFill>
                  <a:srgbClr val="FFFFFF"/>
                </a:solidFill>
                <a:latin typeface="+mj-lt"/>
                <a:ea typeface="+mj-ea"/>
                <a:cs typeface="+mj-cs"/>
              </a:rPr>
              <a:t>Solanum sect. </a:t>
            </a:r>
            <a:r>
              <a:rPr lang="en-US" sz="3400" i="1" kern="1200" dirty="0" err="1">
                <a:solidFill>
                  <a:srgbClr val="FFFFFF"/>
                </a:solidFill>
                <a:latin typeface="+mj-lt"/>
                <a:ea typeface="+mj-ea"/>
                <a:cs typeface="+mj-cs"/>
              </a:rPr>
              <a:t>lycopersicum</a:t>
            </a:r>
            <a:r>
              <a:rPr lang="en-US" sz="3400" kern="1200" dirty="0">
                <a:solidFill>
                  <a:srgbClr val="FFFFFF"/>
                </a:solidFill>
                <a:latin typeface="+mj-lt"/>
                <a:ea typeface="+mj-ea"/>
                <a:cs typeface="+mj-cs"/>
              </a:rPr>
              <a:t>)</a:t>
            </a:r>
          </a:p>
        </p:txBody>
      </p:sp>
      <p:pic>
        <p:nvPicPr>
          <p:cNvPr id="8" name="Grafik 456" descr="Ein Bild, das Essen, drinnen, Tisch, Tomate enthält.&#10;&#10;Automatisch generierte Beschreibung">
            <a:extLst>
              <a:ext uri="{FF2B5EF4-FFF2-40B4-BE49-F238E27FC236}">
                <a16:creationId xmlns:a16="http://schemas.microsoft.com/office/drawing/2014/main" id="{989BE0AF-F9C0-4EC8-AAEC-71B780117CD3}"/>
              </a:ext>
            </a:extLst>
          </p:cNvPr>
          <p:cNvPicPr/>
          <p:nvPr/>
        </p:nvPicPr>
        <p:blipFill rotWithShape="1">
          <a:blip r:embed="rId2" cstate="print">
            <a:extLst>
              <a:ext uri="{28A0092B-C50C-407E-A947-70E740481C1C}">
                <a14:useLocalDpi xmlns:a14="http://schemas.microsoft.com/office/drawing/2010/main" val="0"/>
              </a:ext>
            </a:extLst>
          </a:blip>
          <a:srcRect l="14899" r="15898" b="-3"/>
          <a:stretch/>
        </p:blipFill>
        <p:spPr>
          <a:xfrm>
            <a:off x="307840" y="321732"/>
            <a:ext cx="3793472" cy="4111323"/>
          </a:xfrm>
          <a:prstGeom prst="rect">
            <a:avLst/>
          </a:prstGeom>
        </p:spPr>
      </p:pic>
      <p:pic>
        <p:nvPicPr>
          <p:cNvPr id="3" name="Grafik 42" descr="Ein Bild, das Screenshot enthält.&#10;&#10;Automatisch generierte Beschreibung">
            <a:extLst>
              <a:ext uri="{FF2B5EF4-FFF2-40B4-BE49-F238E27FC236}">
                <a16:creationId xmlns:a16="http://schemas.microsoft.com/office/drawing/2014/main" id="{B87812A8-FBC2-4FE8-8BCF-22E23C04F85B}"/>
              </a:ext>
            </a:extLst>
          </p:cNvPr>
          <p:cNvPicPr/>
          <p:nvPr/>
        </p:nvPicPr>
        <p:blipFill rotWithShape="1">
          <a:blip r:embed="rId3">
            <a:extLst>
              <a:ext uri="{28A0092B-C50C-407E-A947-70E740481C1C}">
                <a14:useLocalDpi xmlns:a14="http://schemas.microsoft.com/office/drawing/2010/main" val="0"/>
              </a:ext>
            </a:extLst>
          </a:blip>
          <a:srcRect r="1" b="3301"/>
          <a:stretch/>
        </p:blipFill>
        <p:spPr bwMode="auto">
          <a:xfrm>
            <a:off x="4194959" y="321734"/>
            <a:ext cx="3797570" cy="2010551"/>
          </a:xfrm>
          <a:prstGeom prst="rect">
            <a:avLst/>
          </a:prstGeom>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0B460DDC-3CBC-4F0E-BCF9-5A8BAB434B94}"/>
              </a:ext>
            </a:extLst>
          </p:cNvPr>
          <p:cNvPicPr>
            <a:picLocks noChangeAspect="1"/>
          </p:cNvPicPr>
          <p:nvPr/>
        </p:nvPicPr>
        <p:blipFill rotWithShape="1">
          <a:blip r:embed="rId4"/>
          <a:srcRect t="16343" r="1" b="24363"/>
          <a:stretch/>
        </p:blipFill>
        <p:spPr>
          <a:xfrm>
            <a:off x="4190180" y="2422097"/>
            <a:ext cx="3794760" cy="2013804"/>
          </a:xfrm>
          <a:prstGeom prst="rect">
            <a:avLst/>
          </a:prstGeom>
        </p:spPr>
      </p:pic>
      <p:pic>
        <p:nvPicPr>
          <p:cNvPr id="7" name="Grafik 454" descr="Ein Bild, das Baum, Pflanze, Gemüse, Tomate enthält.&#10;&#10;Automatisch generierte Beschreibung">
            <a:extLst>
              <a:ext uri="{FF2B5EF4-FFF2-40B4-BE49-F238E27FC236}">
                <a16:creationId xmlns:a16="http://schemas.microsoft.com/office/drawing/2014/main" id="{FCFF3712-9436-41B4-BEE9-2DC4A954AAFB}"/>
              </a:ext>
            </a:extLst>
          </p:cNvPr>
          <p:cNvPicPr/>
          <p:nvPr/>
        </p:nvPicPr>
        <p:blipFill rotWithShape="1">
          <a:blip r:embed="rId5" cstate="print">
            <a:extLst>
              <a:ext uri="{28A0092B-C50C-407E-A947-70E740481C1C}">
                <a14:useLocalDpi xmlns:a14="http://schemas.microsoft.com/office/drawing/2010/main" val="0"/>
              </a:ext>
            </a:extLst>
          </a:blip>
          <a:srcRect l="18018" r="12696" b="-3"/>
          <a:stretch/>
        </p:blipFill>
        <p:spPr bwMode="auto">
          <a:xfrm>
            <a:off x="8086176" y="200002"/>
            <a:ext cx="3797984" cy="4111321"/>
          </a:xfrm>
          <a:prstGeom prst="rect">
            <a:avLst/>
          </a:prstGeom>
          <a:extLst>
            <a:ext uri="{53640926-AAD7-44D8-BBD7-CCE9431645EC}">
              <a14:shadowObscured xmlns:a14="http://schemas.microsoft.com/office/drawing/2010/main"/>
            </a:ext>
          </a:extLst>
        </p:spPr>
      </p:pic>
      <p:pic>
        <p:nvPicPr>
          <p:cNvPr id="6" name="Grafik 452" descr="Ein Bild, das draußen, Baum, Gras enthält.&#10;&#10;Automatisch generierte Beschreibung">
            <a:extLst>
              <a:ext uri="{FF2B5EF4-FFF2-40B4-BE49-F238E27FC236}">
                <a16:creationId xmlns:a16="http://schemas.microsoft.com/office/drawing/2014/main" id="{F9DBB677-9479-4B5E-928C-313289C146CA}"/>
              </a:ext>
            </a:extLst>
          </p:cNvPr>
          <p:cNvPicPr/>
          <p:nvPr/>
        </p:nvPicPr>
        <p:blipFill rotWithShape="1">
          <a:blip r:embed="rId6" cstate="print">
            <a:extLst>
              <a:ext uri="{28A0092B-C50C-407E-A947-70E740481C1C}">
                <a14:useLocalDpi xmlns:a14="http://schemas.microsoft.com/office/drawing/2010/main" val="0"/>
              </a:ext>
            </a:extLst>
          </a:blip>
          <a:srcRect t="28058" r="1" b="1300"/>
          <a:stretch/>
        </p:blipFill>
        <p:spPr bwMode="auto">
          <a:xfrm>
            <a:off x="307840" y="4525715"/>
            <a:ext cx="3794760" cy="2010551"/>
          </a:xfrm>
          <a:prstGeom prst="rect">
            <a:avLst/>
          </a:prstGeom>
          <a:extLst>
            <a:ext uri="{53640926-AAD7-44D8-BBD7-CCE9431645EC}">
              <a14:shadowObscured xmlns:a14="http://schemas.microsoft.com/office/drawing/2010/main"/>
            </a:ext>
          </a:extLst>
        </p:spPr>
      </p:pic>
      <p:cxnSp>
        <p:nvCxnSpPr>
          <p:cNvPr id="15" name="Straight Connector 1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65CE77-D3D3-4253-8C01-CA78083B360C}"/>
              </a:ext>
            </a:extLst>
          </p:cNvPr>
          <p:cNvSpPr txBox="1"/>
          <p:nvPr/>
        </p:nvSpPr>
        <p:spPr>
          <a:xfrm flipH="1">
            <a:off x="374153" y="442988"/>
            <a:ext cx="2991058" cy="369332"/>
          </a:xfrm>
          <a:prstGeom prst="rect">
            <a:avLst/>
          </a:prstGeom>
          <a:noFill/>
        </p:spPr>
        <p:txBody>
          <a:bodyPr wrap="square" rtlCol="0">
            <a:spAutoFit/>
          </a:bodyPr>
          <a:lstStyle/>
          <a:p>
            <a:r>
              <a:rPr lang="en-GB" b="1" dirty="0" err="1"/>
              <a:t>Hochbeet</a:t>
            </a:r>
            <a:r>
              <a:rPr lang="en-GB" b="1" dirty="0"/>
              <a:t> </a:t>
            </a:r>
            <a:r>
              <a:rPr lang="en-GB" b="1" dirty="0" err="1"/>
              <a:t>Kontrolle</a:t>
            </a:r>
            <a:r>
              <a:rPr lang="en-GB" b="1" dirty="0"/>
              <a:t> </a:t>
            </a:r>
            <a:r>
              <a:rPr lang="en-GB" b="1" dirty="0" err="1"/>
              <a:t>im</a:t>
            </a:r>
            <a:r>
              <a:rPr lang="en-GB" b="1" dirty="0"/>
              <a:t> </a:t>
            </a:r>
            <a:r>
              <a:rPr lang="en-GB" b="1" dirty="0" err="1"/>
              <a:t>Freien</a:t>
            </a:r>
            <a:endParaRPr lang="en-GB" b="1" dirty="0"/>
          </a:p>
        </p:txBody>
      </p:sp>
      <p:sp>
        <p:nvSpPr>
          <p:cNvPr id="11" name="TextBox 10">
            <a:extLst>
              <a:ext uri="{FF2B5EF4-FFF2-40B4-BE49-F238E27FC236}">
                <a16:creationId xmlns:a16="http://schemas.microsoft.com/office/drawing/2014/main" id="{5887C4C4-8642-4B2B-A9B0-09F2883C4109}"/>
              </a:ext>
            </a:extLst>
          </p:cNvPr>
          <p:cNvSpPr txBox="1"/>
          <p:nvPr/>
        </p:nvSpPr>
        <p:spPr>
          <a:xfrm flipH="1">
            <a:off x="8489639" y="3853699"/>
            <a:ext cx="2991058" cy="369332"/>
          </a:xfrm>
          <a:prstGeom prst="rect">
            <a:avLst/>
          </a:prstGeom>
          <a:solidFill>
            <a:schemeClr val="bg2">
              <a:alpha val="35000"/>
            </a:schemeClr>
          </a:solidFill>
        </p:spPr>
        <p:txBody>
          <a:bodyPr wrap="square" rtlCol="0">
            <a:spAutoFit/>
          </a:bodyPr>
          <a:lstStyle/>
          <a:p>
            <a:r>
              <a:rPr lang="en-GB" b="1" dirty="0">
                <a:solidFill>
                  <a:schemeClr val="bg1">
                    <a:lumMod val="95000"/>
                  </a:schemeClr>
                </a:solidFill>
                <a:sym typeface="Wingdings" panose="05000000000000000000" pitchFamily="2" charset="2"/>
              </a:rPr>
              <a:t>+ </a:t>
            </a:r>
            <a:r>
              <a:rPr lang="en-GB" b="1" dirty="0">
                <a:solidFill>
                  <a:schemeClr val="bg1">
                    <a:lumMod val="95000"/>
                  </a:schemeClr>
                </a:solidFill>
              </a:rPr>
              <a:t>2°/+4° </a:t>
            </a:r>
            <a:r>
              <a:rPr lang="en-GB" b="1" dirty="0" err="1">
                <a:solidFill>
                  <a:schemeClr val="bg1">
                    <a:lumMod val="95000"/>
                  </a:schemeClr>
                </a:solidFill>
              </a:rPr>
              <a:t>Gewächshaus</a:t>
            </a:r>
            <a:endParaRPr lang="en-GB" b="1" dirty="0">
              <a:solidFill>
                <a:schemeClr val="bg1">
                  <a:lumMod val="95000"/>
                </a:schemeClr>
              </a:solidFill>
            </a:endParaRPr>
          </a:p>
        </p:txBody>
      </p:sp>
      <p:sp>
        <p:nvSpPr>
          <p:cNvPr id="14" name="TextBox 13">
            <a:extLst>
              <a:ext uri="{FF2B5EF4-FFF2-40B4-BE49-F238E27FC236}">
                <a16:creationId xmlns:a16="http://schemas.microsoft.com/office/drawing/2014/main" id="{89B192AB-3CBB-472F-B5B5-0020314AF928}"/>
              </a:ext>
            </a:extLst>
          </p:cNvPr>
          <p:cNvSpPr txBox="1"/>
          <p:nvPr/>
        </p:nvSpPr>
        <p:spPr>
          <a:xfrm flipH="1">
            <a:off x="4893387" y="3941991"/>
            <a:ext cx="2991058" cy="369332"/>
          </a:xfrm>
          <a:prstGeom prst="rect">
            <a:avLst/>
          </a:prstGeom>
          <a:solidFill>
            <a:schemeClr val="bg2">
              <a:alpha val="35000"/>
            </a:schemeClr>
          </a:solidFill>
        </p:spPr>
        <p:txBody>
          <a:bodyPr wrap="square" rtlCol="0">
            <a:spAutoFit/>
          </a:bodyPr>
          <a:lstStyle>
            <a:defPPr>
              <a:defRPr lang="en-US"/>
            </a:defPPr>
            <a:lvl1pPr>
              <a:defRPr b="1">
                <a:solidFill>
                  <a:schemeClr val="bg1">
                    <a:lumMod val="95000"/>
                  </a:schemeClr>
                </a:solidFill>
              </a:defRPr>
            </a:lvl1pPr>
          </a:lstStyle>
          <a:p>
            <a:r>
              <a:rPr lang="en-GB" dirty="0">
                <a:sym typeface="Wingdings" panose="05000000000000000000" pitchFamily="2" charset="2"/>
              </a:rPr>
              <a:t>+ </a:t>
            </a:r>
            <a:r>
              <a:rPr lang="en-GB" dirty="0"/>
              <a:t>2°/+4° </a:t>
            </a:r>
            <a:r>
              <a:rPr lang="en-GB" dirty="0" err="1"/>
              <a:t>Gewächshaus</a:t>
            </a:r>
            <a:endParaRPr lang="en-GB" dirty="0"/>
          </a:p>
        </p:txBody>
      </p:sp>
    </p:spTree>
    <p:extLst>
      <p:ext uri="{BB962C8B-B14F-4D97-AF65-F5344CB8AC3E}">
        <p14:creationId xmlns:p14="http://schemas.microsoft.com/office/powerpoint/2010/main" val="35539389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garden&#10;&#10;Description automatically generated">
            <a:extLst>
              <a:ext uri="{FF2B5EF4-FFF2-40B4-BE49-F238E27FC236}">
                <a16:creationId xmlns:a16="http://schemas.microsoft.com/office/drawing/2014/main" id="{6D059A56-BCB0-4ED2-8A08-84057AD5C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6801" y="0"/>
            <a:ext cx="3515200" cy="2636400"/>
          </a:xfrm>
          <a:prstGeom prst="rect">
            <a:avLst/>
          </a:prstGeom>
        </p:spPr>
      </p:pic>
      <p:pic>
        <p:nvPicPr>
          <p:cNvPr id="7" name="Picture 6" descr="A close up of a green salad&#10;&#10;Description automatically generated">
            <a:extLst>
              <a:ext uri="{FF2B5EF4-FFF2-40B4-BE49-F238E27FC236}">
                <a16:creationId xmlns:a16="http://schemas.microsoft.com/office/drawing/2014/main" id="{C523BFB5-3202-4E0A-98D2-B3EC646871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01408" y="2854242"/>
            <a:ext cx="3858789" cy="2894091"/>
          </a:xfrm>
          <a:prstGeom prst="rect">
            <a:avLst/>
          </a:prstGeom>
        </p:spPr>
      </p:pic>
      <p:pic>
        <p:nvPicPr>
          <p:cNvPr id="9" name="Picture 8" descr="A bowl of salad&#10;&#10;Description automatically generated">
            <a:extLst>
              <a:ext uri="{FF2B5EF4-FFF2-40B4-BE49-F238E27FC236}">
                <a16:creationId xmlns:a16="http://schemas.microsoft.com/office/drawing/2014/main" id="{8AA5C108-B1DF-45FE-AC05-D4491BD871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302821" cy="2477116"/>
          </a:xfrm>
          <a:prstGeom prst="rect">
            <a:avLst/>
          </a:prstGeom>
        </p:spPr>
      </p:pic>
      <p:pic>
        <p:nvPicPr>
          <p:cNvPr id="11" name="Picture 10" descr="A close up of some grass&#10;&#10;Description automatically generated">
            <a:extLst>
              <a:ext uri="{FF2B5EF4-FFF2-40B4-BE49-F238E27FC236}">
                <a16:creationId xmlns:a16="http://schemas.microsoft.com/office/drawing/2014/main" id="{6775AC90-C5DD-4546-B9D7-F11C39153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92" y="2181374"/>
            <a:ext cx="2421614" cy="1816211"/>
          </a:xfrm>
          <a:prstGeom prst="rect">
            <a:avLst/>
          </a:prstGeom>
        </p:spPr>
      </p:pic>
      <p:pic>
        <p:nvPicPr>
          <p:cNvPr id="13" name="Picture 12" descr="A green plant in a garden&#10;&#10;Description automatically generated">
            <a:extLst>
              <a:ext uri="{FF2B5EF4-FFF2-40B4-BE49-F238E27FC236}">
                <a16:creationId xmlns:a16="http://schemas.microsoft.com/office/drawing/2014/main" id="{CF26BADD-C883-47B0-9DB1-B2139EB3F4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90" y="4060993"/>
            <a:ext cx="3152552" cy="2364414"/>
          </a:xfrm>
          <a:prstGeom prst="rect">
            <a:avLst/>
          </a:prstGeom>
        </p:spPr>
      </p:pic>
      <p:sp>
        <p:nvSpPr>
          <p:cNvPr id="14" name="Title 1">
            <a:extLst>
              <a:ext uri="{FF2B5EF4-FFF2-40B4-BE49-F238E27FC236}">
                <a16:creationId xmlns:a16="http://schemas.microsoft.com/office/drawing/2014/main" id="{329B2527-ABC1-4DFA-8462-9EB8A147819D}"/>
              </a:ext>
            </a:extLst>
          </p:cNvPr>
          <p:cNvSpPr txBox="1">
            <a:spLocks/>
          </p:cNvSpPr>
          <p:nvPr/>
        </p:nvSpPr>
        <p:spPr>
          <a:xfrm>
            <a:off x="3282950" y="5621575"/>
            <a:ext cx="5721010" cy="86835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dirty="0" err="1">
                <a:solidFill>
                  <a:schemeClr val="tx1">
                    <a:lumMod val="75000"/>
                    <a:lumOff val="25000"/>
                  </a:schemeClr>
                </a:solidFill>
                <a:latin typeface="Fredericka the Great" panose="02000000000000000000" pitchFamily="2" charset="0"/>
              </a:rPr>
              <a:t>Weitere</a:t>
            </a:r>
            <a:r>
              <a:rPr lang="en-GB" sz="3200" dirty="0">
                <a:solidFill>
                  <a:schemeClr val="tx1">
                    <a:lumMod val="75000"/>
                    <a:lumOff val="25000"/>
                  </a:schemeClr>
                </a:solidFill>
                <a:latin typeface="Fredericka the Great" panose="02000000000000000000" pitchFamily="2" charset="0"/>
              </a:rPr>
              <a:t> </a:t>
            </a:r>
            <a:r>
              <a:rPr lang="en-GB" sz="3200" dirty="0" err="1">
                <a:solidFill>
                  <a:schemeClr val="tx1">
                    <a:lumMod val="75000"/>
                    <a:lumOff val="25000"/>
                  </a:schemeClr>
                </a:solidFill>
                <a:latin typeface="Fredericka the Great" panose="02000000000000000000" pitchFamily="2" charset="0"/>
              </a:rPr>
              <a:t>Kräuter</a:t>
            </a:r>
            <a:r>
              <a:rPr lang="en-GB" sz="3200" dirty="0">
                <a:solidFill>
                  <a:schemeClr val="tx1">
                    <a:lumMod val="75000"/>
                    <a:lumOff val="25000"/>
                  </a:schemeClr>
                </a:solidFill>
                <a:latin typeface="Fredericka the Great" panose="02000000000000000000" pitchFamily="2" charset="0"/>
              </a:rPr>
              <a:t> und </a:t>
            </a:r>
            <a:r>
              <a:rPr lang="en-GB" sz="3200" dirty="0" err="1">
                <a:solidFill>
                  <a:schemeClr val="tx1">
                    <a:lumMod val="75000"/>
                    <a:lumOff val="25000"/>
                  </a:schemeClr>
                </a:solidFill>
                <a:latin typeface="Fredericka the Great" panose="02000000000000000000" pitchFamily="2" charset="0"/>
              </a:rPr>
              <a:t>Gemüse</a:t>
            </a:r>
            <a:r>
              <a:rPr lang="en-GB" sz="3200" dirty="0">
                <a:solidFill>
                  <a:schemeClr val="tx1">
                    <a:lumMod val="75000"/>
                    <a:lumOff val="25000"/>
                  </a:schemeClr>
                </a:solidFill>
                <a:latin typeface="Fredericka the Great" panose="02000000000000000000" pitchFamily="2" charset="0"/>
              </a:rPr>
              <a:t> 2019-2020</a:t>
            </a:r>
          </a:p>
        </p:txBody>
      </p:sp>
      <p:sp>
        <p:nvSpPr>
          <p:cNvPr id="10" name="Footer Placeholder 7">
            <a:extLst>
              <a:ext uri="{FF2B5EF4-FFF2-40B4-BE49-F238E27FC236}">
                <a16:creationId xmlns:a16="http://schemas.microsoft.com/office/drawing/2014/main" id="{714C99BF-B00A-4EE8-9027-0ED7509923F8}"/>
              </a:ext>
            </a:extLst>
          </p:cNvPr>
          <p:cNvSpPr>
            <a:spLocks noGrp="1"/>
          </p:cNvSpPr>
          <p:nvPr>
            <p:ph type="ftr" sz="quarter" idx="11"/>
          </p:nvPr>
        </p:nvSpPr>
        <p:spPr>
          <a:xfrm>
            <a:off x="105018" y="6489933"/>
            <a:ext cx="6671958" cy="320674"/>
          </a:xfrm>
          <a:noFill/>
        </p:spPr>
        <p:txBody>
          <a:bodyPr/>
          <a:lstStyle/>
          <a:p>
            <a:pPr algn="l"/>
            <a:r>
              <a:rPr lang="de-CH" sz="1400" i="1" dirty="0">
                <a:solidFill>
                  <a:schemeClr val="tx1">
                    <a:lumMod val="85000"/>
                    <a:lumOff val="15000"/>
                  </a:schemeClr>
                </a:solidFill>
                <a:latin typeface="Calibri" panose="020F0502020204030204" pitchFamily="34" charset="0"/>
                <a:cs typeface="Arial" panose="020B0604020202020204" pitchFamily="34" charset="0"/>
              </a:rPr>
              <a:t>Schulnetzwerk MINT Treffen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Gymnase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intercantonal</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de la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Broye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 17. September 2021</a:t>
            </a:r>
            <a:endParaRPr lang="de-CH" sz="1400" i="1" dirty="0">
              <a:solidFill>
                <a:schemeClr val="tx1">
                  <a:lumMod val="85000"/>
                  <a:lumOff val="15000"/>
                </a:schemeClr>
              </a:solidFill>
            </a:endParaRPr>
          </a:p>
        </p:txBody>
      </p:sp>
      <p:pic>
        <p:nvPicPr>
          <p:cNvPr id="4" name="Picture 3" descr="A plant in a pot&#10;&#10;Description automatically generated with low confidence">
            <a:extLst>
              <a:ext uri="{FF2B5EF4-FFF2-40B4-BE49-F238E27FC236}">
                <a16:creationId xmlns:a16="http://schemas.microsoft.com/office/drawing/2014/main" id="{B56D25AD-3860-4C1B-AC0B-5D6B6C6CE9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354457" y="96455"/>
            <a:ext cx="3515200" cy="2636400"/>
          </a:xfrm>
          <a:prstGeom prst="rect">
            <a:avLst/>
          </a:prstGeom>
        </p:spPr>
      </p:pic>
      <p:pic>
        <p:nvPicPr>
          <p:cNvPr id="8" name="Picture 7" descr="A picture containing plant, flower, vegetable, garden&#10;&#10;Description automatically generated">
            <a:extLst>
              <a:ext uri="{FF2B5EF4-FFF2-40B4-BE49-F238E27FC236}">
                <a16:creationId xmlns:a16="http://schemas.microsoft.com/office/drawing/2014/main" id="{7BA039BC-2668-46A5-A294-2FAD36A0B9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7610" y="23468"/>
            <a:ext cx="3831239" cy="2873429"/>
          </a:xfrm>
          <a:prstGeom prst="rect">
            <a:avLst/>
          </a:prstGeom>
        </p:spPr>
      </p:pic>
      <p:pic>
        <p:nvPicPr>
          <p:cNvPr id="15" name="Picture 14" descr="A picture containing yellow, green, vegetable&#10;&#10;Description automatically generated">
            <a:extLst>
              <a:ext uri="{FF2B5EF4-FFF2-40B4-BE49-F238E27FC236}">
                <a16:creationId xmlns:a16="http://schemas.microsoft.com/office/drawing/2014/main" id="{C98E9E9B-F38E-4C7A-B044-E9A7C4AAB7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1014" y="2636947"/>
            <a:ext cx="3152553" cy="2364415"/>
          </a:xfrm>
          <a:prstGeom prst="rect">
            <a:avLst/>
          </a:prstGeom>
        </p:spPr>
      </p:pic>
      <p:pic>
        <p:nvPicPr>
          <p:cNvPr id="17" name="Picture 16" descr="A picture containing ground, outdoor, rock, rocky&#10;&#10;Description automatically generated">
            <a:extLst>
              <a:ext uri="{FF2B5EF4-FFF2-40B4-BE49-F238E27FC236}">
                <a16:creationId xmlns:a16="http://schemas.microsoft.com/office/drawing/2014/main" id="{AB667930-84E2-4C1A-83F1-C88F5AF284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46898" y="2961423"/>
            <a:ext cx="3402397" cy="2551797"/>
          </a:xfrm>
          <a:prstGeom prst="rect">
            <a:avLst/>
          </a:prstGeom>
        </p:spPr>
      </p:pic>
    </p:spTree>
    <p:extLst>
      <p:ext uri="{BB962C8B-B14F-4D97-AF65-F5344CB8AC3E}">
        <p14:creationId xmlns:p14="http://schemas.microsoft.com/office/powerpoint/2010/main" val="136157667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9A0B-B099-4BAC-AD05-6B0F2E36E0BE}"/>
              </a:ext>
            </a:extLst>
          </p:cNvPr>
          <p:cNvSpPr>
            <a:spLocks noGrp="1"/>
          </p:cNvSpPr>
          <p:nvPr>
            <p:ph type="title"/>
          </p:nvPr>
        </p:nvSpPr>
        <p:spPr>
          <a:xfrm>
            <a:off x="572385" y="669851"/>
            <a:ext cx="10963939" cy="595535"/>
          </a:xfrm>
        </p:spPr>
        <p:txBody>
          <a:bodyPr>
            <a:normAutofit fontScale="90000"/>
          </a:bodyPr>
          <a:lstStyle/>
          <a:p>
            <a:r>
              <a:rPr lang="en-GB" dirty="0" err="1">
                <a:solidFill>
                  <a:srgbClr val="0070C0"/>
                </a:solidFill>
                <a:latin typeface="Fredericka the Great" panose="02000000000000000000" pitchFamily="2" charset="0"/>
              </a:rPr>
              <a:t>Projekte</a:t>
            </a:r>
            <a:r>
              <a:rPr lang="en-GB" dirty="0">
                <a:solidFill>
                  <a:srgbClr val="0070C0"/>
                </a:solidFill>
                <a:latin typeface="Fredericka the Great" panose="02000000000000000000" pitchFamily="2" charset="0"/>
              </a:rPr>
              <a:t> </a:t>
            </a:r>
            <a:r>
              <a:rPr lang="en-GB" dirty="0" err="1">
                <a:solidFill>
                  <a:srgbClr val="0070C0"/>
                </a:solidFill>
                <a:latin typeface="Fredericka the Great" panose="02000000000000000000" pitchFamily="2" charset="0"/>
              </a:rPr>
              <a:t>im</a:t>
            </a:r>
            <a:r>
              <a:rPr lang="en-GB" dirty="0">
                <a:solidFill>
                  <a:srgbClr val="0070C0"/>
                </a:solidFill>
                <a:latin typeface="Fredericka the Great" panose="02000000000000000000" pitchFamily="2" charset="0"/>
              </a:rPr>
              <a:t> </a:t>
            </a:r>
            <a:r>
              <a:rPr lang="en-GB" dirty="0" err="1">
                <a:solidFill>
                  <a:srgbClr val="0070C0"/>
                </a:solidFill>
                <a:latin typeface="Fredericka the Great" panose="02000000000000000000" pitchFamily="2" charset="0"/>
              </a:rPr>
              <a:t>Rahmen</a:t>
            </a:r>
            <a:r>
              <a:rPr lang="en-GB" dirty="0">
                <a:solidFill>
                  <a:srgbClr val="0070C0"/>
                </a:solidFill>
                <a:latin typeface="Fredericka the Great" panose="02000000000000000000" pitchFamily="2" charset="0"/>
              </a:rPr>
              <a:t> des </a:t>
            </a:r>
            <a:r>
              <a:rPr lang="en-GB" dirty="0" err="1">
                <a:solidFill>
                  <a:srgbClr val="0070C0"/>
                </a:solidFill>
                <a:latin typeface="Fredericka the Great" panose="02000000000000000000" pitchFamily="2" charset="0"/>
              </a:rPr>
              <a:t>Klimagartens</a:t>
            </a:r>
            <a:r>
              <a:rPr lang="en-GB" dirty="0">
                <a:solidFill>
                  <a:srgbClr val="0070C0"/>
                </a:solidFill>
                <a:latin typeface="Fredericka the Great" panose="02000000000000000000" pitchFamily="2" charset="0"/>
              </a:rPr>
              <a:t> 2085</a:t>
            </a:r>
          </a:p>
        </p:txBody>
      </p:sp>
      <p:sp>
        <p:nvSpPr>
          <p:cNvPr id="3" name="Content Placeholder 2">
            <a:extLst>
              <a:ext uri="{FF2B5EF4-FFF2-40B4-BE49-F238E27FC236}">
                <a16:creationId xmlns:a16="http://schemas.microsoft.com/office/drawing/2014/main" id="{3ECE34D2-63B3-4932-B3A5-7DF4516296A2}"/>
              </a:ext>
            </a:extLst>
          </p:cNvPr>
          <p:cNvSpPr>
            <a:spLocks noGrp="1"/>
          </p:cNvSpPr>
          <p:nvPr>
            <p:ph idx="1"/>
          </p:nvPr>
        </p:nvSpPr>
        <p:spPr>
          <a:xfrm>
            <a:off x="572385" y="1742152"/>
            <a:ext cx="11150009" cy="3565082"/>
          </a:xfrm>
        </p:spPr>
        <p:txBody>
          <a:bodyPr>
            <a:normAutofit fontScale="85000" lnSpcReduction="20000"/>
          </a:bodyPr>
          <a:lstStyle/>
          <a:p>
            <a:pPr marL="355600" indent="-355600">
              <a:buClr>
                <a:srgbClr val="0070C0"/>
              </a:buClr>
              <a:buSzPct val="110000"/>
            </a:pPr>
            <a:r>
              <a:rPr lang="de-DE" dirty="0"/>
              <a:t>Maturaarbeit – Vergleich Ertragsunterschiede Schweizer Nutzpflanzen im Klimawandel </a:t>
            </a:r>
          </a:p>
          <a:p>
            <a:pPr marL="355600" indent="-355600">
              <a:buClr>
                <a:srgbClr val="0070C0"/>
              </a:buClr>
              <a:buSzPct val="110000"/>
            </a:pPr>
            <a:r>
              <a:rPr lang="de-DE" dirty="0"/>
              <a:t>Vortrag Juanita Schläpfer – ETHZ (Mittagsveranstaltung, Kulturkommission </a:t>
            </a:r>
            <a:r>
              <a:rPr lang="de-DE" dirty="0" err="1"/>
              <a:t>Gym</a:t>
            </a:r>
            <a:r>
              <a:rPr lang="de-DE" dirty="0"/>
              <a:t> Muttenz) </a:t>
            </a:r>
          </a:p>
          <a:p>
            <a:pPr marL="355600" indent="-355600">
              <a:buClr>
                <a:srgbClr val="0070C0"/>
              </a:buClr>
              <a:buSzPct val="110000"/>
            </a:pPr>
            <a:r>
              <a:rPr lang="de-DE" dirty="0"/>
              <a:t>Workshop mit Florian Cueni (Doktorand </a:t>
            </a:r>
            <a:r>
              <a:rPr lang="de-DE" dirty="0" err="1"/>
              <a:t>UniBas</a:t>
            </a:r>
            <a:r>
              <a:rPr lang="de-DE" dirty="0"/>
              <a:t>) </a:t>
            </a:r>
            <a:r>
              <a:rPr lang="de-DE" dirty="0" err="1"/>
              <a:t>Stomatäre</a:t>
            </a:r>
            <a:r>
              <a:rPr lang="de-DE" dirty="0"/>
              <a:t> Leitfähigkeit &amp; Klimawandel</a:t>
            </a:r>
          </a:p>
          <a:p>
            <a:pPr marL="355600" indent="-355600">
              <a:buClr>
                <a:srgbClr val="0070C0"/>
              </a:buClr>
              <a:buSzPct val="110000"/>
            </a:pPr>
            <a:r>
              <a:rPr lang="de-DE" dirty="0"/>
              <a:t>Zusammenarbeit mit der FHNW Lehrerausbildung</a:t>
            </a:r>
          </a:p>
          <a:p>
            <a:pPr marL="355600" indent="-355600">
              <a:buClr>
                <a:srgbClr val="0070C0"/>
              </a:buClr>
              <a:buSzPct val="110000"/>
            </a:pPr>
            <a:r>
              <a:rPr lang="de-DE" dirty="0" err="1"/>
              <a:t>Entfalter</a:t>
            </a:r>
            <a:r>
              <a:rPr lang="de-DE" dirty="0"/>
              <a:t> Blog (</a:t>
            </a:r>
            <a:r>
              <a:rPr lang="de-DE" dirty="0" err="1"/>
              <a:t>Gym</a:t>
            </a:r>
            <a:r>
              <a:rPr lang="de-DE" dirty="0"/>
              <a:t> Muttenz) und Blog der ETHZ (Klimagarten)</a:t>
            </a:r>
          </a:p>
          <a:p>
            <a:pPr marL="355600" indent="-355600">
              <a:buClr>
                <a:srgbClr val="0070C0"/>
              </a:buClr>
              <a:buSzPct val="110000"/>
            </a:pPr>
            <a:r>
              <a:rPr lang="de-DE" dirty="0"/>
              <a:t>Schulwettbewerb – Pflanzen der Gewächshäuser</a:t>
            </a:r>
          </a:p>
          <a:p>
            <a:pPr marL="355600" indent="-355600">
              <a:buClr>
                <a:srgbClr val="0070C0"/>
              </a:buClr>
              <a:buSzPct val="110000"/>
            </a:pPr>
            <a:r>
              <a:rPr lang="de-DE" dirty="0" err="1"/>
              <a:t>Permakulturprojekt</a:t>
            </a:r>
            <a:r>
              <a:rPr lang="de-DE" dirty="0"/>
              <a:t> Nutzpflanzen um- und in den Gewächshäusern </a:t>
            </a:r>
          </a:p>
          <a:p>
            <a:endParaRPr lang="de-DE" sz="2000" dirty="0"/>
          </a:p>
        </p:txBody>
      </p:sp>
      <p:pic>
        <p:nvPicPr>
          <p:cNvPr id="5" name="Picture 4">
            <a:extLst>
              <a:ext uri="{FF2B5EF4-FFF2-40B4-BE49-F238E27FC236}">
                <a16:creationId xmlns:a16="http://schemas.microsoft.com/office/drawing/2014/main" id="{48909D54-8296-41D0-9776-413661380EF9}"/>
              </a:ext>
            </a:extLst>
          </p:cNvPr>
          <p:cNvPicPr>
            <a:picLocks noChangeAspect="1"/>
          </p:cNvPicPr>
          <p:nvPr/>
        </p:nvPicPr>
        <p:blipFill>
          <a:blip r:embed="rId2">
            <a:alphaModFix amt="23000"/>
          </a:blip>
          <a:stretch>
            <a:fillRect/>
          </a:stretch>
        </p:blipFill>
        <p:spPr>
          <a:xfrm>
            <a:off x="6201367" y="3201835"/>
            <a:ext cx="5712416" cy="3677430"/>
          </a:xfrm>
          <a:prstGeom prst="rect">
            <a:avLst/>
          </a:prstGeom>
        </p:spPr>
      </p:pic>
    </p:spTree>
    <p:extLst>
      <p:ext uri="{BB962C8B-B14F-4D97-AF65-F5344CB8AC3E}">
        <p14:creationId xmlns:p14="http://schemas.microsoft.com/office/powerpoint/2010/main" val="11573498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D1A776-1D75-4AD4-865C-25B1D436EBAD}"/>
              </a:ext>
            </a:extLst>
          </p:cNvPr>
          <p:cNvPicPr>
            <a:picLocks noChangeAspect="1"/>
          </p:cNvPicPr>
          <p:nvPr/>
        </p:nvPicPr>
        <p:blipFill>
          <a:blip r:embed="rId3" cstate="print">
            <a:alphaModFix amt="27000"/>
            <a:extLst>
              <a:ext uri="{28A0092B-C50C-407E-A947-70E740481C1C}">
                <a14:useLocalDpi xmlns:a14="http://schemas.microsoft.com/office/drawing/2010/main" val="0"/>
              </a:ext>
            </a:extLst>
          </a:blip>
          <a:stretch>
            <a:fillRect/>
          </a:stretch>
        </p:blipFill>
        <p:spPr>
          <a:xfrm>
            <a:off x="2979921" y="2243470"/>
            <a:ext cx="8832850" cy="4416425"/>
          </a:xfrm>
          <a:prstGeom prst="rect">
            <a:avLst/>
          </a:prstGeom>
        </p:spPr>
      </p:pic>
      <p:sp>
        <p:nvSpPr>
          <p:cNvPr id="2" name="Title 1">
            <a:extLst>
              <a:ext uri="{FF2B5EF4-FFF2-40B4-BE49-F238E27FC236}">
                <a16:creationId xmlns:a16="http://schemas.microsoft.com/office/drawing/2014/main" id="{6D149A0B-B099-4BAC-AD05-6B0F2E36E0BE}"/>
              </a:ext>
            </a:extLst>
          </p:cNvPr>
          <p:cNvSpPr>
            <a:spLocks noGrp="1"/>
          </p:cNvSpPr>
          <p:nvPr>
            <p:ph type="title"/>
          </p:nvPr>
        </p:nvSpPr>
        <p:spPr>
          <a:xfrm>
            <a:off x="763772" y="520995"/>
            <a:ext cx="10515600" cy="595535"/>
          </a:xfrm>
        </p:spPr>
        <p:txBody>
          <a:bodyPr>
            <a:normAutofit fontScale="90000"/>
          </a:bodyPr>
          <a:lstStyle/>
          <a:p>
            <a:r>
              <a:rPr lang="en-GB" dirty="0" err="1">
                <a:solidFill>
                  <a:srgbClr val="0070C0"/>
                </a:solidFill>
                <a:latin typeface="Fredericka the Great" panose="02000000000000000000" pitchFamily="2" charset="0"/>
              </a:rPr>
              <a:t>Vielen</a:t>
            </a:r>
            <a:r>
              <a:rPr lang="en-GB" dirty="0">
                <a:solidFill>
                  <a:srgbClr val="0070C0"/>
                </a:solidFill>
                <a:latin typeface="Fredericka the Great" panose="02000000000000000000" pitchFamily="2" charset="0"/>
              </a:rPr>
              <a:t> Dank </a:t>
            </a:r>
            <a:r>
              <a:rPr lang="en-GB" dirty="0" err="1">
                <a:solidFill>
                  <a:srgbClr val="0070C0"/>
                </a:solidFill>
                <a:latin typeface="Fredericka the Great" panose="02000000000000000000" pitchFamily="2" charset="0"/>
              </a:rPr>
              <a:t>Ihnen</a:t>
            </a:r>
            <a:r>
              <a:rPr lang="en-GB" dirty="0">
                <a:solidFill>
                  <a:srgbClr val="0070C0"/>
                </a:solidFill>
                <a:latin typeface="Fredericka the Great" panose="02000000000000000000" pitchFamily="2" charset="0"/>
              </a:rPr>
              <a:t> </a:t>
            </a:r>
            <a:r>
              <a:rPr lang="en-GB" dirty="0" err="1">
                <a:solidFill>
                  <a:srgbClr val="0070C0"/>
                </a:solidFill>
                <a:latin typeface="Fredericka the Great" panose="02000000000000000000" pitchFamily="2" charset="0"/>
              </a:rPr>
              <a:t>allen</a:t>
            </a:r>
            <a:r>
              <a:rPr lang="en-GB" dirty="0">
                <a:solidFill>
                  <a:srgbClr val="0070C0"/>
                </a:solidFill>
                <a:latin typeface="Fredericka the Great" panose="02000000000000000000" pitchFamily="2" charset="0"/>
              </a:rPr>
              <a:t> </a:t>
            </a:r>
            <a:r>
              <a:rPr lang="en-GB" dirty="0" err="1">
                <a:solidFill>
                  <a:srgbClr val="0070C0"/>
                </a:solidFill>
                <a:latin typeface="Fredericka the Great" panose="02000000000000000000" pitchFamily="2" charset="0"/>
              </a:rPr>
              <a:t>fürs</a:t>
            </a:r>
            <a:r>
              <a:rPr lang="en-GB" dirty="0">
                <a:solidFill>
                  <a:srgbClr val="0070C0"/>
                </a:solidFill>
                <a:latin typeface="Fredericka the Great" panose="02000000000000000000" pitchFamily="2" charset="0"/>
              </a:rPr>
              <a:t> </a:t>
            </a:r>
            <a:r>
              <a:rPr lang="en-GB" dirty="0" err="1">
                <a:solidFill>
                  <a:srgbClr val="0070C0"/>
                </a:solidFill>
                <a:latin typeface="Fredericka the Great" panose="02000000000000000000" pitchFamily="2" charset="0"/>
              </a:rPr>
              <a:t>Zuhören</a:t>
            </a:r>
            <a:r>
              <a:rPr lang="en-GB" dirty="0">
                <a:solidFill>
                  <a:srgbClr val="0070C0"/>
                </a:solidFill>
                <a:latin typeface="Fredericka the Great" panose="02000000000000000000" pitchFamily="2" charset="0"/>
              </a:rPr>
              <a:t> und</a:t>
            </a:r>
          </a:p>
        </p:txBody>
      </p:sp>
      <p:sp>
        <p:nvSpPr>
          <p:cNvPr id="3" name="Content Placeholder 2">
            <a:extLst>
              <a:ext uri="{FF2B5EF4-FFF2-40B4-BE49-F238E27FC236}">
                <a16:creationId xmlns:a16="http://schemas.microsoft.com/office/drawing/2014/main" id="{3ECE34D2-63B3-4932-B3A5-7DF4516296A2}"/>
              </a:ext>
            </a:extLst>
          </p:cNvPr>
          <p:cNvSpPr>
            <a:spLocks noGrp="1"/>
          </p:cNvSpPr>
          <p:nvPr>
            <p:ph idx="1"/>
          </p:nvPr>
        </p:nvSpPr>
        <p:spPr>
          <a:xfrm>
            <a:off x="662762" y="1304630"/>
            <a:ext cx="11150009" cy="4351338"/>
          </a:xfrm>
        </p:spPr>
        <p:txBody>
          <a:bodyPr/>
          <a:lstStyle/>
          <a:p>
            <a:pPr marL="355600" indent="-355600">
              <a:buClr>
                <a:srgbClr val="0070C0"/>
              </a:buClr>
              <a:buSzPct val="107000"/>
            </a:pPr>
            <a:r>
              <a:rPr lang="de-DE" dirty="0"/>
              <a:t>dem Zürich-Basel Plant Science Center mit Juanita Schläpfer </a:t>
            </a:r>
          </a:p>
          <a:p>
            <a:pPr marL="355600" indent="-355600">
              <a:buClr>
                <a:srgbClr val="0070C0"/>
              </a:buClr>
              <a:buSzPct val="107000"/>
            </a:pPr>
            <a:r>
              <a:rPr lang="de-DE" dirty="0"/>
              <a:t>unserer Schulleitung – Brigitte Jäggi für die große Unterstützung </a:t>
            </a:r>
          </a:p>
          <a:p>
            <a:pPr marL="355600" indent="-355600">
              <a:buClr>
                <a:srgbClr val="0070C0"/>
              </a:buClr>
              <a:buSzPct val="107000"/>
            </a:pPr>
            <a:r>
              <a:rPr lang="de-DE" dirty="0"/>
              <a:t>der Fachschaft Physik – Felix Bitterli (Physikassistent), Oliver Warin (Physiklehrer) für Arduino Programmierung &amp; Betreuung der Klimageräte</a:t>
            </a:r>
          </a:p>
          <a:p>
            <a:pPr marL="355600" indent="-355600">
              <a:buClr>
                <a:srgbClr val="0070C0"/>
              </a:buClr>
              <a:buSzPct val="107000"/>
            </a:pPr>
            <a:r>
              <a:rPr lang="de-DE" dirty="0"/>
              <a:t>unseren Biologieassistentinnen für Mithilfe an der Pflanzenpflege </a:t>
            </a:r>
          </a:p>
          <a:p>
            <a:pPr marL="355600" indent="-355600">
              <a:buClr>
                <a:srgbClr val="0070C0"/>
              </a:buClr>
              <a:buSzPct val="107000"/>
            </a:pPr>
            <a:r>
              <a:rPr lang="de-DE" dirty="0"/>
              <a:t>allen Schüler*Innen für Mithilfe der Pflanzenpflege &amp; Bewässerung</a:t>
            </a:r>
          </a:p>
          <a:p>
            <a:pPr marL="355600" indent="-355600">
              <a:buClr>
                <a:srgbClr val="0070C0"/>
              </a:buClr>
              <a:buSzPct val="107000"/>
            </a:pPr>
            <a:r>
              <a:rPr lang="de-DE" dirty="0"/>
              <a:t>allen Schüler*Innen die am Wettbewerb teilgenommen haben </a:t>
            </a:r>
          </a:p>
          <a:p>
            <a:pPr marL="355600" indent="-355600">
              <a:buClr>
                <a:srgbClr val="0070C0"/>
              </a:buClr>
              <a:buSzPct val="107000"/>
            </a:pPr>
            <a:r>
              <a:rPr lang="de-DE" dirty="0"/>
              <a:t>Michel Bloch für Fotos und wissenschaftliche Daten aus seiner MA  (Netatmo Klimastation)</a:t>
            </a:r>
            <a:endParaRPr lang="de-DE" sz="2000" dirty="0"/>
          </a:p>
          <a:p>
            <a:endParaRPr lang="de-DE" sz="1800" dirty="0"/>
          </a:p>
        </p:txBody>
      </p:sp>
    </p:spTree>
    <p:extLst>
      <p:ext uri="{BB962C8B-B14F-4D97-AF65-F5344CB8AC3E}">
        <p14:creationId xmlns:p14="http://schemas.microsoft.com/office/powerpoint/2010/main" val="3619425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49A0B-B099-4BAC-AD05-6B0F2E36E0BE}"/>
              </a:ext>
            </a:extLst>
          </p:cNvPr>
          <p:cNvSpPr>
            <a:spLocks noGrp="1"/>
          </p:cNvSpPr>
          <p:nvPr>
            <p:ph type="title"/>
          </p:nvPr>
        </p:nvSpPr>
        <p:spPr>
          <a:xfrm>
            <a:off x="715926" y="792126"/>
            <a:ext cx="10515600" cy="595535"/>
          </a:xfrm>
        </p:spPr>
        <p:txBody>
          <a:bodyPr>
            <a:normAutofit fontScale="90000"/>
          </a:bodyPr>
          <a:lstStyle/>
          <a:p>
            <a:r>
              <a:rPr lang="en-GB" dirty="0">
                <a:solidFill>
                  <a:srgbClr val="0070C0"/>
                </a:solidFill>
                <a:latin typeface="Fredericka the Great" panose="02000000000000000000" pitchFamily="2" charset="0"/>
              </a:rPr>
              <a:t>Links &amp; </a:t>
            </a:r>
            <a:r>
              <a:rPr lang="en-GB" dirty="0" err="1">
                <a:solidFill>
                  <a:srgbClr val="0070C0"/>
                </a:solidFill>
                <a:latin typeface="Fredericka the Great" panose="02000000000000000000" pitchFamily="2" charset="0"/>
              </a:rPr>
              <a:t>Literatur</a:t>
            </a:r>
            <a:endParaRPr lang="en-GB" dirty="0">
              <a:solidFill>
                <a:srgbClr val="0070C0"/>
              </a:solidFill>
              <a:latin typeface="Fredericka the Great" panose="02000000000000000000" pitchFamily="2" charset="0"/>
            </a:endParaRPr>
          </a:p>
        </p:txBody>
      </p:sp>
      <p:sp>
        <p:nvSpPr>
          <p:cNvPr id="3" name="Content Placeholder 2">
            <a:extLst>
              <a:ext uri="{FF2B5EF4-FFF2-40B4-BE49-F238E27FC236}">
                <a16:creationId xmlns:a16="http://schemas.microsoft.com/office/drawing/2014/main" id="{3ECE34D2-63B3-4932-B3A5-7DF4516296A2}"/>
              </a:ext>
            </a:extLst>
          </p:cNvPr>
          <p:cNvSpPr>
            <a:spLocks noGrp="1"/>
          </p:cNvSpPr>
          <p:nvPr>
            <p:ph idx="1"/>
          </p:nvPr>
        </p:nvSpPr>
        <p:spPr>
          <a:xfrm>
            <a:off x="662763" y="1963849"/>
            <a:ext cx="11150009" cy="4351338"/>
          </a:xfrm>
        </p:spPr>
        <p:txBody>
          <a:bodyPr/>
          <a:lstStyle/>
          <a:p>
            <a:r>
              <a:rPr lang="en-GB" sz="2000" dirty="0">
                <a:hlinkClick r:id="rId2"/>
              </a:rPr>
              <a:t>https://www.plantsciences.uzh.ch/de/outreach/klimagarten.html</a:t>
            </a:r>
            <a:r>
              <a:rPr lang="en-GB" sz="2000" dirty="0"/>
              <a:t> </a:t>
            </a:r>
          </a:p>
          <a:p>
            <a:r>
              <a:rPr lang="en-GB" sz="2000" dirty="0">
                <a:hlinkClick r:id="rId3"/>
              </a:rPr>
              <a:t>https://www.gym-muttenz.ch/</a:t>
            </a:r>
          </a:p>
          <a:p>
            <a:r>
              <a:rPr lang="en-GB" sz="2000" dirty="0">
                <a:hlinkClick r:id="rId3"/>
              </a:rPr>
              <a:t>https://blogs.ethz.ch/klimagarten/</a:t>
            </a:r>
          </a:p>
          <a:p>
            <a:r>
              <a:rPr lang="en-GB" sz="2000" dirty="0">
                <a:hlinkClick r:id="rId3"/>
              </a:rPr>
              <a:t>https://blogs.ethz.ch/klimagarten/de/angebot-fur-den-oberstufe/</a:t>
            </a:r>
            <a:endParaRPr lang="en-GB" sz="2000" dirty="0"/>
          </a:p>
          <a:p>
            <a:r>
              <a:rPr lang="en-GB" sz="1800" dirty="0">
                <a:solidFill>
                  <a:srgbClr val="231F20"/>
                </a:solidFill>
                <a:latin typeface="DTLArgoTLight"/>
              </a:rPr>
              <a:t>Was </a:t>
            </a:r>
            <a:r>
              <a:rPr lang="en-GB" sz="1800" dirty="0" err="1">
                <a:solidFill>
                  <a:srgbClr val="231F20"/>
                </a:solidFill>
                <a:latin typeface="DTLArgoTLight"/>
              </a:rPr>
              <a:t>steuert</a:t>
            </a:r>
            <a:r>
              <a:rPr lang="en-GB" sz="1800" dirty="0">
                <a:solidFill>
                  <a:srgbClr val="231F20"/>
                </a:solidFill>
                <a:latin typeface="DTLArgoTLight"/>
              </a:rPr>
              <a:t> </a:t>
            </a:r>
            <a:r>
              <a:rPr lang="en-GB" sz="1800" dirty="0" err="1">
                <a:solidFill>
                  <a:srgbClr val="231F20"/>
                </a:solidFill>
                <a:latin typeface="DTLArgoTLight"/>
              </a:rPr>
              <a:t>Pflanzenwachstum</a:t>
            </a:r>
            <a:r>
              <a:rPr lang="en-GB" sz="1800" dirty="0">
                <a:solidFill>
                  <a:srgbClr val="231F20"/>
                </a:solidFill>
                <a:latin typeface="DTLArgoTLight"/>
              </a:rPr>
              <a:t>? C. </a:t>
            </a:r>
            <a:r>
              <a:rPr lang="en-GB" sz="1800" dirty="0" err="1">
                <a:solidFill>
                  <a:srgbClr val="231F20"/>
                </a:solidFill>
                <a:latin typeface="DTLArgoTLight"/>
              </a:rPr>
              <a:t>Körner</a:t>
            </a:r>
            <a:r>
              <a:rPr lang="en-GB" sz="1800" dirty="0">
                <a:solidFill>
                  <a:srgbClr val="231F20"/>
                </a:solidFill>
                <a:latin typeface="DTLArgoTLight"/>
              </a:rPr>
              <a:t>, </a:t>
            </a:r>
            <a:r>
              <a:rPr lang="en-GB" sz="1800" b="0" i="0" u="none" strike="noStrike" baseline="0" dirty="0">
                <a:solidFill>
                  <a:srgbClr val="231F20"/>
                </a:solidFill>
                <a:latin typeface="DTLArgoTLight"/>
              </a:rPr>
              <a:t>4/2012 Wiley-VCH Verlag GmbH &amp; Co. </a:t>
            </a:r>
            <a:r>
              <a:rPr lang="en-GB" sz="1800" b="0" i="0" u="none" strike="noStrike" baseline="0" dirty="0" err="1">
                <a:solidFill>
                  <a:srgbClr val="231F20"/>
                </a:solidFill>
                <a:latin typeface="DTLArgoTLight"/>
              </a:rPr>
              <a:t>KGaA</a:t>
            </a:r>
            <a:r>
              <a:rPr lang="en-GB" sz="1800" b="0" i="0" u="none" strike="noStrike" baseline="0" dirty="0">
                <a:solidFill>
                  <a:srgbClr val="231F20"/>
                </a:solidFill>
                <a:latin typeface="DTLArgoTLight"/>
              </a:rPr>
              <a:t>, Weinheim</a:t>
            </a:r>
            <a:r>
              <a:rPr lang="en-GB" dirty="0"/>
              <a:t> </a:t>
            </a:r>
          </a:p>
          <a:p>
            <a:r>
              <a:rPr lang="en-GB" sz="1800" dirty="0" err="1"/>
              <a:t>Zao</a:t>
            </a:r>
            <a:r>
              <a:rPr lang="en-GB" sz="1800" dirty="0"/>
              <a:t> et al, Temperature increase reduces global yield…; </a:t>
            </a:r>
            <a:r>
              <a:rPr lang="en-GB" sz="1800" b="0" i="0" u="none" strike="noStrike" baseline="0" dirty="0">
                <a:latin typeface="AdvOT118e7927"/>
                <a:hlinkClick r:id="rId4"/>
              </a:rPr>
              <a:t>www.pnas.org/cgi/doi/10.1073/pnas.1701762114</a:t>
            </a:r>
            <a:r>
              <a:rPr lang="en-GB" sz="1800" b="0" i="0" u="none" strike="noStrike" baseline="0" dirty="0">
                <a:latin typeface="AdvOT118e7927"/>
              </a:rPr>
              <a:t> </a:t>
            </a:r>
          </a:p>
          <a:p>
            <a:r>
              <a:rPr lang="en-GB" sz="1800" dirty="0">
                <a:latin typeface="AdvOT118e7927"/>
              </a:rPr>
              <a:t>A.J. </a:t>
            </a:r>
            <a:r>
              <a:rPr lang="en-GB" sz="1800" dirty="0" err="1">
                <a:latin typeface="AdvOT118e7927"/>
              </a:rPr>
              <a:t>Challinor</a:t>
            </a:r>
            <a:r>
              <a:rPr lang="en-GB" sz="1800" dirty="0">
                <a:latin typeface="AdvOT118e7927"/>
              </a:rPr>
              <a:t> et al, A meta-analysis of crop yield… Nature Climate Change, Vol4 </a:t>
            </a:r>
            <a:r>
              <a:rPr lang="en-GB" sz="1800" b="0" i="0" u="none" strike="noStrike" baseline="0" dirty="0">
                <a:solidFill>
                  <a:srgbClr val="00459A"/>
                </a:solidFill>
                <a:latin typeface="Whitney-Book"/>
                <a:hlinkClick r:id="rId5"/>
              </a:rPr>
              <a:t>www.nature.com/natureclimatechange</a:t>
            </a:r>
            <a:r>
              <a:rPr lang="en-GB" sz="1800" dirty="0">
                <a:solidFill>
                  <a:srgbClr val="00459A"/>
                </a:solidFill>
                <a:latin typeface="AdvOT118e7927"/>
              </a:rPr>
              <a:t> </a:t>
            </a:r>
            <a:endParaRPr lang="en-GB" sz="1800" dirty="0"/>
          </a:p>
        </p:txBody>
      </p:sp>
    </p:spTree>
    <p:extLst>
      <p:ext uri="{BB962C8B-B14F-4D97-AF65-F5344CB8AC3E}">
        <p14:creationId xmlns:p14="http://schemas.microsoft.com/office/powerpoint/2010/main" val="168207634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606000-F9A3-416C-AABC-E7C3E83DBEF5}"/>
              </a:ext>
            </a:extLst>
          </p:cNvPr>
          <p:cNvPicPr>
            <a:picLocks noChangeAspect="1"/>
          </p:cNvPicPr>
          <p:nvPr/>
        </p:nvPicPr>
        <p:blipFill>
          <a:blip r:embed="rId2"/>
          <a:stretch>
            <a:fillRect/>
          </a:stretch>
        </p:blipFill>
        <p:spPr>
          <a:xfrm>
            <a:off x="524293" y="104799"/>
            <a:ext cx="4128093" cy="6648402"/>
          </a:xfrm>
          <a:prstGeom prst="rect">
            <a:avLst/>
          </a:prstGeom>
        </p:spPr>
      </p:pic>
    </p:spTree>
    <p:extLst>
      <p:ext uri="{BB962C8B-B14F-4D97-AF65-F5344CB8AC3E}">
        <p14:creationId xmlns:p14="http://schemas.microsoft.com/office/powerpoint/2010/main" val="89631044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01C591-2E23-4367-9886-CD5977E0EE39}"/>
              </a:ext>
            </a:extLst>
          </p:cNvPr>
          <p:cNvPicPr>
            <a:picLocks noChangeAspect="1"/>
          </p:cNvPicPr>
          <p:nvPr/>
        </p:nvPicPr>
        <p:blipFill>
          <a:blip r:embed="rId3"/>
          <a:stretch>
            <a:fillRect/>
          </a:stretch>
        </p:blipFill>
        <p:spPr>
          <a:xfrm>
            <a:off x="837008" y="6544"/>
            <a:ext cx="7659112" cy="6483389"/>
          </a:xfrm>
          <a:prstGeom prst="rect">
            <a:avLst/>
          </a:prstGeom>
          <a:effectLst>
            <a:softEdge rad="152400"/>
          </a:effectLst>
        </p:spPr>
      </p:pic>
      <p:pic>
        <p:nvPicPr>
          <p:cNvPr id="6" name="Picture 5">
            <a:extLst>
              <a:ext uri="{FF2B5EF4-FFF2-40B4-BE49-F238E27FC236}">
                <a16:creationId xmlns:a16="http://schemas.microsoft.com/office/drawing/2014/main" id="{268CC3EB-8FCF-4BE9-A880-E5F04D46AFB0}"/>
              </a:ext>
            </a:extLst>
          </p:cNvPr>
          <p:cNvPicPr>
            <a:picLocks noChangeAspect="1"/>
          </p:cNvPicPr>
          <p:nvPr/>
        </p:nvPicPr>
        <p:blipFill>
          <a:blip r:embed="rId4"/>
          <a:stretch>
            <a:fillRect/>
          </a:stretch>
        </p:blipFill>
        <p:spPr>
          <a:xfrm>
            <a:off x="8891586" y="1137054"/>
            <a:ext cx="2657844" cy="1177525"/>
          </a:xfrm>
          <a:prstGeom prst="rect">
            <a:avLst/>
          </a:prstGeom>
        </p:spPr>
      </p:pic>
      <p:pic>
        <p:nvPicPr>
          <p:cNvPr id="8" name="Picture 7">
            <a:extLst>
              <a:ext uri="{FF2B5EF4-FFF2-40B4-BE49-F238E27FC236}">
                <a16:creationId xmlns:a16="http://schemas.microsoft.com/office/drawing/2014/main" id="{4690B53D-F534-419B-8B3D-466223ED9A88}"/>
              </a:ext>
            </a:extLst>
          </p:cNvPr>
          <p:cNvPicPr>
            <a:picLocks noChangeAspect="1"/>
          </p:cNvPicPr>
          <p:nvPr/>
        </p:nvPicPr>
        <p:blipFill>
          <a:blip r:embed="rId5"/>
          <a:stretch>
            <a:fillRect/>
          </a:stretch>
        </p:blipFill>
        <p:spPr>
          <a:xfrm>
            <a:off x="8891586" y="2432779"/>
            <a:ext cx="2644668" cy="1322334"/>
          </a:xfrm>
          <a:prstGeom prst="rect">
            <a:avLst/>
          </a:prstGeom>
        </p:spPr>
      </p:pic>
      <p:pic>
        <p:nvPicPr>
          <p:cNvPr id="10" name="Picture 9">
            <a:extLst>
              <a:ext uri="{FF2B5EF4-FFF2-40B4-BE49-F238E27FC236}">
                <a16:creationId xmlns:a16="http://schemas.microsoft.com/office/drawing/2014/main" id="{44D3001D-D943-483A-9351-1382EB4FA6A0}"/>
              </a:ext>
            </a:extLst>
          </p:cNvPr>
          <p:cNvPicPr>
            <a:picLocks noChangeAspect="1"/>
          </p:cNvPicPr>
          <p:nvPr/>
        </p:nvPicPr>
        <p:blipFill>
          <a:blip r:embed="rId6"/>
          <a:stretch>
            <a:fillRect/>
          </a:stretch>
        </p:blipFill>
        <p:spPr>
          <a:xfrm>
            <a:off x="8891586" y="3914695"/>
            <a:ext cx="2654966" cy="1376447"/>
          </a:xfrm>
          <a:prstGeom prst="rect">
            <a:avLst/>
          </a:prstGeom>
        </p:spPr>
      </p:pic>
      <p:sp>
        <p:nvSpPr>
          <p:cNvPr id="12" name="TextBox 11">
            <a:extLst>
              <a:ext uri="{FF2B5EF4-FFF2-40B4-BE49-F238E27FC236}">
                <a16:creationId xmlns:a16="http://schemas.microsoft.com/office/drawing/2014/main" id="{268F898E-CD79-4AD8-B2AA-D8EDCA93A1FF}"/>
              </a:ext>
            </a:extLst>
          </p:cNvPr>
          <p:cNvSpPr txBox="1"/>
          <p:nvPr/>
        </p:nvSpPr>
        <p:spPr>
          <a:xfrm>
            <a:off x="8687955" y="368067"/>
            <a:ext cx="3195046" cy="553998"/>
          </a:xfrm>
          <a:prstGeom prst="rect">
            <a:avLst/>
          </a:prstGeom>
          <a:noFill/>
        </p:spPr>
        <p:txBody>
          <a:bodyPr wrap="square">
            <a:spAutoFit/>
          </a:bodyPr>
          <a:lstStyle/>
          <a:p>
            <a:r>
              <a:rPr lang="en-GB" sz="1500" dirty="0">
                <a:hlinkClick r:id="rId7"/>
              </a:rPr>
              <a:t>https://www.plantsciences.uzh.ch/de/outreach/klimagarten.html</a:t>
            </a:r>
            <a:r>
              <a:rPr lang="en-GB" sz="1500" dirty="0"/>
              <a:t> </a:t>
            </a:r>
          </a:p>
        </p:txBody>
      </p:sp>
      <p:sp>
        <p:nvSpPr>
          <p:cNvPr id="14" name="TextBox 13">
            <a:extLst>
              <a:ext uri="{FF2B5EF4-FFF2-40B4-BE49-F238E27FC236}">
                <a16:creationId xmlns:a16="http://schemas.microsoft.com/office/drawing/2014/main" id="{B867BF03-7739-446E-8D63-5684BD6AD554}"/>
              </a:ext>
            </a:extLst>
          </p:cNvPr>
          <p:cNvSpPr txBox="1"/>
          <p:nvPr/>
        </p:nvSpPr>
        <p:spPr>
          <a:xfrm>
            <a:off x="8584380" y="6120601"/>
            <a:ext cx="3502602" cy="369332"/>
          </a:xfrm>
          <a:prstGeom prst="rect">
            <a:avLst/>
          </a:prstGeom>
          <a:noFill/>
        </p:spPr>
        <p:txBody>
          <a:bodyPr wrap="square">
            <a:spAutoFit/>
          </a:bodyPr>
          <a:lstStyle/>
          <a:p>
            <a:r>
              <a:rPr lang="en-GB" dirty="0">
                <a:hlinkClick r:id="rId8"/>
              </a:rPr>
              <a:t>https://blogs.ethz.ch/klimagarten/</a:t>
            </a:r>
            <a:r>
              <a:rPr lang="en-GB" dirty="0"/>
              <a:t> </a:t>
            </a:r>
          </a:p>
        </p:txBody>
      </p:sp>
      <p:sp>
        <p:nvSpPr>
          <p:cNvPr id="9" name="Title 1">
            <a:extLst>
              <a:ext uri="{FF2B5EF4-FFF2-40B4-BE49-F238E27FC236}">
                <a16:creationId xmlns:a16="http://schemas.microsoft.com/office/drawing/2014/main" id="{F0C8DA7F-64DF-43EB-BA40-ABD58A8854E2}"/>
              </a:ext>
            </a:extLst>
          </p:cNvPr>
          <p:cNvSpPr txBox="1">
            <a:spLocks/>
          </p:cNvSpPr>
          <p:nvPr/>
        </p:nvSpPr>
        <p:spPr>
          <a:xfrm>
            <a:off x="40509" y="4595812"/>
            <a:ext cx="3271837" cy="1566105"/>
          </a:xfrm>
          <a:prstGeom prst="rect">
            <a:avLst/>
          </a:prstGeom>
          <a:solidFill>
            <a:schemeClr val="accent5">
              <a:lumMod val="60000"/>
              <a:lumOff val="40000"/>
            </a:schemeClr>
          </a:solidFill>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dirty="0" err="1">
                <a:solidFill>
                  <a:srgbClr val="FF0000"/>
                </a:solidFill>
                <a:latin typeface="Fredericka the Great" panose="02000000000000000000" pitchFamily="2" charset="0"/>
              </a:rPr>
              <a:t>Kontaktauf-nahme</a:t>
            </a:r>
            <a:r>
              <a:rPr lang="en-GB" dirty="0">
                <a:solidFill>
                  <a:srgbClr val="FF0000"/>
                </a:solidFill>
                <a:latin typeface="Fredericka the Great" panose="02000000000000000000" pitchFamily="2" charset="0"/>
              </a:rPr>
              <a:t> </a:t>
            </a:r>
            <a:r>
              <a:rPr lang="en-GB" dirty="0" err="1">
                <a:solidFill>
                  <a:srgbClr val="FF0000"/>
                </a:solidFill>
                <a:latin typeface="Fredericka the Great" panose="02000000000000000000" pitchFamily="2" charset="0"/>
              </a:rPr>
              <a:t>im</a:t>
            </a:r>
            <a:r>
              <a:rPr lang="en-GB" dirty="0">
                <a:solidFill>
                  <a:srgbClr val="FF0000"/>
                </a:solidFill>
                <a:latin typeface="Fredericka the Great" panose="02000000000000000000" pitchFamily="2" charset="0"/>
              </a:rPr>
              <a:t> </a:t>
            </a:r>
            <a:r>
              <a:rPr lang="en-GB" dirty="0" err="1">
                <a:solidFill>
                  <a:srgbClr val="FF0000"/>
                </a:solidFill>
                <a:latin typeface="Fredericka the Great" panose="02000000000000000000" pitchFamily="2" charset="0"/>
              </a:rPr>
              <a:t>Spätherbst</a:t>
            </a:r>
            <a:r>
              <a:rPr lang="en-GB" dirty="0">
                <a:solidFill>
                  <a:srgbClr val="FF0000"/>
                </a:solidFill>
                <a:latin typeface="Fredericka the Great" panose="02000000000000000000" pitchFamily="2" charset="0"/>
              </a:rPr>
              <a:t> 2018</a:t>
            </a:r>
          </a:p>
        </p:txBody>
      </p:sp>
      <p:sp>
        <p:nvSpPr>
          <p:cNvPr id="11" name="Footer Placeholder 7">
            <a:extLst>
              <a:ext uri="{FF2B5EF4-FFF2-40B4-BE49-F238E27FC236}">
                <a16:creationId xmlns:a16="http://schemas.microsoft.com/office/drawing/2014/main" id="{4E8F7235-D557-415B-A0C2-2830D10900F6}"/>
              </a:ext>
            </a:extLst>
          </p:cNvPr>
          <p:cNvSpPr>
            <a:spLocks noGrp="1"/>
          </p:cNvSpPr>
          <p:nvPr>
            <p:ph type="ftr" sz="quarter" idx="11"/>
          </p:nvPr>
        </p:nvSpPr>
        <p:spPr>
          <a:xfrm>
            <a:off x="105018" y="6489933"/>
            <a:ext cx="6671958" cy="320674"/>
          </a:xfrm>
          <a:noFill/>
        </p:spPr>
        <p:txBody>
          <a:bodyPr/>
          <a:lstStyle/>
          <a:p>
            <a:pPr algn="l"/>
            <a:r>
              <a:rPr lang="de-CH" sz="1400" i="1" dirty="0">
                <a:solidFill>
                  <a:schemeClr val="tx1">
                    <a:lumMod val="85000"/>
                    <a:lumOff val="15000"/>
                  </a:schemeClr>
                </a:solidFill>
                <a:latin typeface="Calibri" panose="020F0502020204030204" pitchFamily="34" charset="0"/>
                <a:cs typeface="Arial" panose="020B0604020202020204" pitchFamily="34" charset="0"/>
              </a:rPr>
              <a:t>Schulnetzwerk MINT Treffen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Gymnase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intercantonal</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de la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Broye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 17. September 2021</a:t>
            </a:r>
            <a:endParaRPr lang="de-CH" sz="1400" i="1" dirty="0">
              <a:solidFill>
                <a:schemeClr val="tx1">
                  <a:lumMod val="85000"/>
                  <a:lumOff val="15000"/>
                </a:schemeClr>
              </a:solidFill>
            </a:endParaRPr>
          </a:p>
        </p:txBody>
      </p:sp>
    </p:spTree>
    <p:extLst>
      <p:ext uri="{BB962C8B-B14F-4D97-AF65-F5344CB8AC3E}">
        <p14:creationId xmlns:p14="http://schemas.microsoft.com/office/powerpoint/2010/main" val="306071718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9DDA699-8BB5-44C5-8BA6-0E5BC85557CE}"/>
              </a:ext>
            </a:extLst>
          </p:cNvPr>
          <p:cNvSpPr txBox="1">
            <a:spLocks/>
          </p:cNvSpPr>
          <p:nvPr/>
        </p:nvSpPr>
        <p:spPr>
          <a:xfrm>
            <a:off x="204161" y="4461440"/>
            <a:ext cx="5105400" cy="7512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err="1">
                <a:solidFill>
                  <a:srgbClr val="0070C0"/>
                </a:solidFill>
                <a:latin typeface="Fredericka the Great" panose="02000000000000000000" pitchFamily="2" charset="0"/>
              </a:rPr>
              <a:t>Worum</a:t>
            </a:r>
            <a:r>
              <a:rPr lang="en-US" kern="1200" dirty="0">
                <a:solidFill>
                  <a:srgbClr val="0070C0"/>
                </a:solidFill>
                <a:latin typeface="Fredericka the Great" panose="02000000000000000000" pitchFamily="2" charset="0"/>
              </a:rPr>
              <a:t> </a:t>
            </a:r>
            <a:r>
              <a:rPr lang="en-US" kern="1200" dirty="0" err="1">
                <a:solidFill>
                  <a:srgbClr val="0070C0"/>
                </a:solidFill>
                <a:latin typeface="Fredericka the Great" panose="02000000000000000000" pitchFamily="2" charset="0"/>
              </a:rPr>
              <a:t>geht</a:t>
            </a:r>
            <a:r>
              <a:rPr lang="en-US" kern="1200" dirty="0">
                <a:solidFill>
                  <a:srgbClr val="0070C0"/>
                </a:solidFill>
                <a:latin typeface="Fredericka the Great" panose="02000000000000000000" pitchFamily="2" charset="0"/>
              </a:rPr>
              <a:t> es? </a:t>
            </a:r>
          </a:p>
        </p:txBody>
      </p:sp>
      <p:pic>
        <p:nvPicPr>
          <p:cNvPr id="8" name="Picture 7" descr="A picture containing flower, yellow, plant, sunflower&#10;&#10;Description automatically generated">
            <a:extLst>
              <a:ext uri="{FF2B5EF4-FFF2-40B4-BE49-F238E27FC236}">
                <a16:creationId xmlns:a16="http://schemas.microsoft.com/office/drawing/2014/main" id="{6417AD92-EB87-4374-9BCD-163B7724A1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48" r="1" b="1"/>
          <a:stretch/>
        </p:blipFill>
        <p:spPr>
          <a:xfrm>
            <a:off x="19" y="-116948"/>
            <a:ext cx="7017185" cy="4602252"/>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sp>
        <p:nvSpPr>
          <p:cNvPr id="4" name="Content Placeholder 2">
            <a:extLst>
              <a:ext uri="{FF2B5EF4-FFF2-40B4-BE49-F238E27FC236}">
                <a16:creationId xmlns:a16="http://schemas.microsoft.com/office/drawing/2014/main" id="{A0F01B62-80CC-4561-A490-F636E7EE9628}"/>
              </a:ext>
            </a:extLst>
          </p:cNvPr>
          <p:cNvSpPr txBox="1">
            <a:spLocks/>
          </p:cNvSpPr>
          <p:nvPr/>
        </p:nvSpPr>
        <p:spPr>
          <a:xfrm>
            <a:off x="5104517" y="721704"/>
            <a:ext cx="7016087" cy="5604669"/>
          </a:xfrm>
          <a:prstGeom prst="rect">
            <a:avLst/>
          </a:prstGeom>
          <a:solidFill>
            <a:schemeClr val="accent5">
              <a:lumMod val="40000"/>
              <a:lumOff val="60000"/>
              <a:alpha val="68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300" b="1" dirty="0">
                <a:solidFill>
                  <a:srgbClr val="0070C0"/>
                </a:solidFill>
              </a:rPr>
              <a:t>Das Klimagarten Projekt wurde im 2016 als inter-disziplinäres Projekt aus Kunst und Wissenschaft ins Leben gerufen. </a:t>
            </a:r>
            <a:r>
              <a:rPr lang="de-DE" sz="2300" b="1" dirty="0">
                <a:solidFill>
                  <a:srgbClr val="0070C0"/>
                </a:solidFill>
                <a:hlinkClick r:id="rId3">
                  <a:extLst>
                    <a:ext uri="{A12FA001-AC4F-418D-AE19-62706E023703}">
                      <ahyp:hlinkClr xmlns:ahyp="http://schemas.microsoft.com/office/drawing/2018/hyperlinkcolor" val="tx"/>
                    </a:ext>
                  </a:extLst>
                </a:hlinkClick>
              </a:rPr>
              <a:t>https://blogs.ethz.ch/klimagarten/</a:t>
            </a:r>
            <a:r>
              <a:rPr lang="de-DE" sz="2300" b="1" dirty="0">
                <a:solidFill>
                  <a:srgbClr val="0070C0"/>
                </a:solidFill>
              </a:rPr>
              <a:t> </a:t>
            </a:r>
          </a:p>
          <a:p>
            <a:r>
              <a:rPr lang="de-DE" sz="2300" b="1" dirty="0">
                <a:solidFill>
                  <a:srgbClr val="0070C0"/>
                </a:solidFill>
              </a:rPr>
              <a:t>Organisation: Zürich-Basel Plant Center (ETH, UZH und </a:t>
            </a:r>
            <a:r>
              <a:rPr lang="de-DE" sz="2300" b="1" dirty="0" err="1">
                <a:solidFill>
                  <a:srgbClr val="0070C0"/>
                </a:solidFill>
              </a:rPr>
              <a:t>UniBas</a:t>
            </a:r>
            <a:r>
              <a:rPr lang="de-DE" sz="2300" b="1" dirty="0">
                <a:solidFill>
                  <a:srgbClr val="0070C0"/>
                </a:solidFill>
              </a:rPr>
              <a:t>)</a:t>
            </a:r>
          </a:p>
          <a:p>
            <a:r>
              <a:rPr lang="de-DE" sz="2300" b="1" dirty="0">
                <a:solidFill>
                  <a:srgbClr val="0070C0"/>
                </a:solidFill>
              </a:rPr>
              <a:t>Auftakt an HSR Rapperswil: Simulation von Garten in der Schweiz in 65 Jahren. </a:t>
            </a:r>
          </a:p>
          <a:p>
            <a:r>
              <a:rPr lang="de-DE" sz="2300" b="1" dirty="0">
                <a:solidFill>
                  <a:srgbClr val="0070C0"/>
                </a:solidFill>
              </a:rPr>
              <a:t>Zwei verschiedene Szenarien: </a:t>
            </a:r>
          </a:p>
          <a:p>
            <a:pPr marL="719138" lvl="1"/>
            <a:r>
              <a:rPr lang="de-DE" sz="2300" dirty="0">
                <a:solidFill>
                  <a:srgbClr val="7030A0"/>
                </a:solidFill>
              </a:rPr>
              <a:t>mit Halbierung der Treibhausemissionen (3°C Erwärmung) </a:t>
            </a:r>
          </a:p>
          <a:p>
            <a:pPr marL="719138" lvl="1"/>
            <a:r>
              <a:rPr lang="de-DE" sz="2300" dirty="0">
                <a:solidFill>
                  <a:srgbClr val="7030A0"/>
                </a:solidFill>
              </a:rPr>
              <a:t>ohne Einflussnahme auf Treibhausemissionen (6.5°C Erwärmung)</a:t>
            </a:r>
          </a:p>
          <a:p>
            <a:r>
              <a:rPr lang="de-DE" sz="2300" b="1" dirty="0">
                <a:solidFill>
                  <a:srgbClr val="0070C0"/>
                </a:solidFill>
              </a:rPr>
              <a:t>Seit Anfang 2019 Klimagärten an Schweizer Gymnasien– vor allem als Antwort auf “</a:t>
            </a:r>
            <a:r>
              <a:rPr lang="de-DE" sz="2300" b="1" dirty="0" err="1">
                <a:solidFill>
                  <a:srgbClr val="0070C0"/>
                </a:solidFill>
              </a:rPr>
              <a:t>Fridays</a:t>
            </a:r>
            <a:r>
              <a:rPr lang="de-DE" sz="2300" b="1" dirty="0">
                <a:solidFill>
                  <a:srgbClr val="0070C0"/>
                </a:solidFill>
              </a:rPr>
              <a:t> </a:t>
            </a:r>
            <a:r>
              <a:rPr lang="de-DE" sz="2300" b="1" dirty="0" err="1">
                <a:solidFill>
                  <a:srgbClr val="0070C0"/>
                </a:solidFill>
              </a:rPr>
              <a:t>for</a:t>
            </a:r>
            <a:r>
              <a:rPr lang="de-DE" sz="2300" b="1" dirty="0">
                <a:solidFill>
                  <a:srgbClr val="0070C0"/>
                </a:solidFill>
              </a:rPr>
              <a:t> Future” Bewegung der Europäischen Jugend. </a:t>
            </a:r>
          </a:p>
        </p:txBody>
      </p:sp>
      <p:sp>
        <p:nvSpPr>
          <p:cNvPr id="6" name="Footer Placeholder 7">
            <a:extLst>
              <a:ext uri="{FF2B5EF4-FFF2-40B4-BE49-F238E27FC236}">
                <a16:creationId xmlns:a16="http://schemas.microsoft.com/office/drawing/2014/main" id="{30C02EF2-40DC-4BE6-B660-6DECBEAB8016}"/>
              </a:ext>
            </a:extLst>
          </p:cNvPr>
          <p:cNvSpPr>
            <a:spLocks noGrp="1"/>
          </p:cNvSpPr>
          <p:nvPr>
            <p:ph type="ftr" sz="quarter" idx="11"/>
          </p:nvPr>
        </p:nvSpPr>
        <p:spPr>
          <a:xfrm>
            <a:off x="7006857" y="6465250"/>
            <a:ext cx="5009954" cy="365125"/>
          </a:xfrm>
        </p:spPr>
        <p:txBody>
          <a:bodyPr vert="horz" lIns="91440" tIns="45720" rIns="91440" bIns="45720" rtlCol="0" anchor="ctr">
            <a:normAutofit/>
          </a:bodyPr>
          <a:lstStyle/>
          <a:p>
            <a:pPr algn="l" defTabSz="914400">
              <a:lnSpc>
                <a:spcPct val="90000"/>
              </a:lnSpc>
              <a:spcAft>
                <a:spcPts val="600"/>
              </a:spcAft>
            </a:pPr>
            <a:r>
              <a:rPr lang="en-US" sz="900" i="1" kern="1200" dirty="0" err="1">
                <a:solidFill>
                  <a:schemeClr val="tx1">
                    <a:tint val="75000"/>
                  </a:schemeClr>
                </a:solidFill>
                <a:latin typeface="+mn-lt"/>
                <a:ea typeface="+mn-ea"/>
                <a:cs typeface="+mn-cs"/>
              </a:rPr>
              <a:t>Schulnetzwerk</a:t>
            </a:r>
            <a:r>
              <a:rPr lang="en-US" sz="900" i="1" kern="1200" dirty="0">
                <a:solidFill>
                  <a:schemeClr val="tx1">
                    <a:tint val="75000"/>
                  </a:schemeClr>
                </a:solidFill>
                <a:latin typeface="+mn-lt"/>
                <a:ea typeface="+mn-ea"/>
                <a:cs typeface="+mn-cs"/>
              </a:rPr>
              <a:t> MINT </a:t>
            </a:r>
            <a:r>
              <a:rPr lang="en-US" sz="900" i="1" kern="1200" dirty="0" err="1">
                <a:solidFill>
                  <a:schemeClr val="tx1">
                    <a:tint val="75000"/>
                  </a:schemeClr>
                </a:solidFill>
                <a:latin typeface="+mn-lt"/>
                <a:ea typeface="+mn-ea"/>
                <a:cs typeface="+mn-cs"/>
              </a:rPr>
              <a:t>Treffen</a:t>
            </a:r>
            <a:r>
              <a:rPr lang="en-US" sz="900" i="1" kern="1200" dirty="0">
                <a:solidFill>
                  <a:schemeClr val="tx1">
                    <a:tint val="75000"/>
                  </a:schemeClr>
                </a:solidFill>
                <a:latin typeface="+mn-lt"/>
                <a:ea typeface="+mn-ea"/>
                <a:cs typeface="+mn-cs"/>
              </a:rPr>
              <a:t> </a:t>
            </a:r>
            <a:r>
              <a:rPr lang="en-US" sz="900" i="1" kern="1200" dirty="0" err="1">
                <a:solidFill>
                  <a:schemeClr val="tx1">
                    <a:tint val="75000"/>
                  </a:schemeClr>
                </a:solidFill>
                <a:effectLst/>
                <a:latin typeface="+mn-lt"/>
                <a:ea typeface="+mn-ea"/>
                <a:cs typeface="+mn-cs"/>
              </a:rPr>
              <a:t>Gymnase</a:t>
            </a:r>
            <a:r>
              <a:rPr lang="en-US" sz="900" i="1" kern="1200" dirty="0">
                <a:solidFill>
                  <a:schemeClr val="tx1">
                    <a:tint val="75000"/>
                  </a:schemeClr>
                </a:solidFill>
                <a:effectLst/>
                <a:latin typeface="+mn-lt"/>
                <a:ea typeface="+mn-ea"/>
                <a:cs typeface="+mn-cs"/>
              </a:rPr>
              <a:t> </a:t>
            </a:r>
            <a:r>
              <a:rPr lang="en-US" sz="900" i="1" kern="1200" dirty="0" err="1">
                <a:solidFill>
                  <a:schemeClr val="tx1">
                    <a:tint val="75000"/>
                  </a:schemeClr>
                </a:solidFill>
                <a:effectLst/>
                <a:latin typeface="+mn-lt"/>
                <a:ea typeface="+mn-ea"/>
                <a:cs typeface="+mn-cs"/>
              </a:rPr>
              <a:t>intercantonal</a:t>
            </a:r>
            <a:r>
              <a:rPr lang="en-US" sz="900" i="1" kern="1200" dirty="0">
                <a:solidFill>
                  <a:schemeClr val="tx1">
                    <a:tint val="75000"/>
                  </a:schemeClr>
                </a:solidFill>
                <a:effectLst/>
                <a:latin typeface="+mn-lt"/>
                <a:ea typeface="+mn-ea"/>
                <a:cs typeface="+mn-cs"/>
              </a:rPr>
              <a:t> de la </a:t>
            </a:r>
            <a:r>
              <a:rPr lang="en-US" sz="900" i="1" kern="1200" dirty="0" err="1">
                <a:solidFill>
                  <a:schemeClr val="tx1">
                    <a:tint val="75000"/>
                  </a:schemeClr>
                </a:solidFill>
                <a:effectLst/>
                <a:latin typeface="+mn-lt"/>
                <a:ea typeface="+mn-ea"/>
                <a:cs typeface="+mn-cs"/>
              </a:rPr>
              <a:t>Broye</a:t>
            </a:r>
            <a:r>
              <a:rPr lang="en-US" sz="900" i="1" kern="1200" dirty="0">
                <a:solidFill>
                  <a:schemeClr val="tx1">
                    <a:tint val="75000"/>
                  </a:schemeClr>
                </a:solidFill>
                <a:effectLst/>
                <a:latin typeface="+mn-lt"/>
                <a:ea typeface="+mn-ea"/>
                <a:cs typeface="+mn-cs"/>
              </a:rPr>
              <a:t> – 17. September 2021</a:t>
            </a:r>
            <a:endParaRPr lang="en-US" sz="900" i="1" kern="1200" dirty="0">
              <a:solidFill>
                <a:schemeClr val="tx1">
                  <a:tint val="75000"/>
                </a:schemeClr>
              </a:solidFill>
              <a:latin typeface="+mn-lt"/>
              <a:ea typeface="+mn-ea"/>
              <a:cs typeface="+mn-cs"/>
            </a:endParaRPr>
          </a:p>
        </p:txBody>
      </p:sp>
      <p:pic>
        <p:nvPicPr>
          <p:cNvPr id="10" name="Picture 9">
            <a:extLst>
              <a:ext uri="{FF2B5EF4-FFF2-40B4-BE49-F238E27FC236}">
                <a16:creationId xmlns:a16="http://schemas.microsoft.com/office/drawing/2014/main" id="{77F62F0A-121B-446F-BE55-DBB08DE7F6D6}"/>
              </a:ext>
            </a:extLst>
          </p:cNvPr>
          <p:cNvPicPr>
            <a:picLocks noChangeAspect="1"/>
          </p:cNvPicPr>
          <p:nvPr/>
        </p:nvPicPr>
        <p:blipFill>
          <a:blip r:embed="rId4"/>
          <a:stretch>
            <a:fillRect/>
          </a:stretch>
        </p:blipFill>
        <p:spPr>
          <a:xfrm>
            <a:off x="56336" y="5219696"/>
            <a:ext cx="4956915" cy="1329571"/>
          </a:xfrm>
          <a:prstGeom prst="rect">
            <a:avLst/>
          </a:prstGeom>
        </p:spPr>
      </p:pic>
    </p:spTree>
    <p:extLst>
      <p:ext uri="{BB962C8B-B14F-4D97-AF65-F5344CB8AC3E}">
        <p14:creationId xmlns:p14="http://schemas.microsoft.com/office/powerpoint/2010/main" val="315951069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18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0"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5AB5FA95-38F8-4844-ACF2-F8FE8D77DEAC}"/>
              </a:ext>
            </a:extLst>
          </p:cNvPr>
          <p:cNvPicPr>
            <a:picLocks noChangeAspect="1"/>
          </p:cNvPicPr>
          <p:nvPr/>
        </p:nvPicPr>
        <p:blipFill>
          <a:blip r:embed="rId2"/>
          <a:stretch>
            <a:fillRect/>
          </a:stretch>
        </p:blipFill>
        <p:spPr>
          <a:xfrm>
            <a:off x="2248244" y="110068"/>
            <a:ext cx="7867306" cy="6529864"/>
          </a:xfrm>
          <a:prstGeom prst="rect">
            <a:avLst/>
          </a:prstGeom>
        </p:spPr>
      </p:pic>
      <p:sp>
        <p:nvSpPr>
          <p:cNvPr id="2" name="TextBox 1">
            <a:extLst>
              <a:ext uri="{FF2B5EF4-FFF2-40B4-BE49-F238E27FC236}">
                <a16:creationId xmlns:a16="http://schemas.microsoft.com/office/drawing/2014/main" id="{3B007304-AEE8-41A5-9F44-54FC37949566}"/>
              </a:ext>
            </a:extLst>
          </p:cNvPr>
          <p:cNvSpPr txBox="1"/>
          <p:nvPr/>
        </p:nvSpPr>
        <p:spPr>
          <a:xfrm>
            <a:off x="1824036" y="95781"/>
            <a:ext cx="4186238" cy="2308324"/>
          </a:xfrm>
          <a:prstGeom prst="rect">
            <a:avLst/>
          </a:prstGeom>
          <a:solidFill>
            <a:srgbClr val="FFFFFF"/>
          </a:solidFill>
        </p:spPr>
        <p:txBody>
          <a:bodyPr wrap="square" rtlCol="0">
            <a:spAutoFit/>
          </a:bodyPr>
          <a:lstStyle/>
          <a:p>
            <a:r>
              <a:rPr lang="de-DE" sz="1600" dirty="0">
                <a:solidFill>
                  <a:srgbClr val="0070C0"/>
                </a:solidFill>
              </a:rPr>
              <a:t>Treibhausgase, die durch menschliche Aktivitäten produziert werden, verstärken die Dicke des atmosphärischen Teppichs, der die globale Temperatur des Planeten anhebt – “Global </a:t>
            </a:r>
            <a:r>
              <a:rPr lang="de-DE" sz="1600" dirty="0" err="1">
                <a:solidFill>
                  <a:srgbClr val="0070C0"/>
                </a:solidFill>
              </a:rPr>
              <a:t>Warming</a:t>
            </a:r>
            <a:r>
              <a:rPr lang="de-DE" sz="1600" dirty="0">
                <a:solidFill>
                  <a:srgbClr val="0070C0"/>
                </a:solidFill>
              </a:rPr>
              <a:t>” </a:t>
            </a:r>
          </a:p>
          <a:p>
            <a:r>
              <a:rPr lang="de-DE" sz="1600" dirty="0">
                <a:solidFill>
                  <a:srgbClr val="0070C0"/>
                </a:solidFill>
              </a:rPr>
              <a:t>Seit Beginn der Industriellen Revolution (1850-1900) hat sich die Temperatur der Erdoberfläche, gemessen im 2017, um </a:t>
            </a:r>
            <a:r>
              <a:rPr lang="de-DE" sz="1600" b="1" dirty="0">
                <a:solidFill>
                  <a:srgbClr val="C00000"/>
                </a:solidFill>
              </a:rPr>
              <a:t>1.0°C</a:t>
            </a:r>
            <a:r>
              <a:rPr lang="de-DE" sz="1600" dirty="0"/>
              <a:t> </a:t>
            </a:r>
            <a:r>
              <a:rPr lang="de-DE" sz="1600" dirty="0">
                <a:solidFill>
                  <a:srgbClr val="0070C0"/>
                </a:solidFill>
              </a:rPr>
              <a:t>erhöht. </a:t>
            </a:r>
          </a:p>
        </p:txBody>
      </p:sp>
      <p:sp>
        <p:nvSpPr>
          <p:cNvPr id="7" name="TextBox 6">
            <a:extLst>
              <a:ext uri="{FF2B5EF4-FFF2-40B4-BE49-F238E27FC236}">
                <a16:creationId xmlns:a16="http://schemas.microsoft.com/office/drawing/2014/main" id="{DD5DDE21-E11B-4B20-A7AA-38D8E9230179}"/>
              </a:ext>
            </a:extLst>
          </p:cNvPr>
          <p:cNvSpPr txBox="1"/>
          <p:nvPr/>
        </p:nvSpPr>
        <p:spPr>
          <a:xfrm>
            <a:off x="5891212" y="82024"/>
            <a:ext cx="3133726" cy="1815882"/>
          </a:xfrm>
          <a:prstGeom prst="rect">
            <a:avLst/>
          </a:prstGeom>
          <a:solidFill>
            <a:srgbClr val="FFFFFF"/>
          </a:solidFill>
        </p:spPr>
        <p:txBody>
          <a:bodyPr wrap="square" rtlCol="0">
            <a:spAutoFit/>
          </a:bodyPr>
          <a:lstStyle/>
          <a:p>
            <a:r>
              <a:rPr lang="de-DE" sz="1600" dirty="0">
                <a:solidFill>
                  <a:srgbClr val="0070C0"/>
                </a:solidFill>
              </a:rPr>
              <a:t>Wenn die Emissionen mit der aktuellen Geschwindigkeit weiter abgegeben werden, erreichen wir zwischen 2030 und 2052 eine durchschnittliche Erwärmung von </a:t>
            </a:r>
            <a:r>
              <a:rPr lang="de-DE" sz="1600" b="1" dirty="0">
                <a:solidFill>
                  <a:srgbClr val="C00000"/>
                </a:solidFill>
              </a:rPr>
              <a:t>1.5°C  </a:t>
            </a:r>
            <a:r>
              <a:rPr lang="de-DE" sz="1600" dirty="0">
                <a:solidFill>
                  <a:srgbClr val="0070C0"/>
                </a:solidFill>
              </a:rPr>
              <a:t>- d.h. eine zusätzliche Erhöhung von 0.5°C. </a:t>
            </a:r>
          </a:p>
        </p:txBody>
      </p:sp>
      <p:sp>
        <p:nvSpPr>
          <p:cNvPr id="9" name="Title 1">
            <a:extLst>
              <a:ext uri="{FF2B5EF4-FFF2-40B4-BE49-F238E27FC236}">
                <a16:creationId xmlns:a16="http://schemas.microsoft.com/office/drawing/2014/main" id="{C7D279B8-35FF-4A97-82D2-43E6108BD803}"/>
              </a:ext>
            </a:extLst>
          </p:cNvPr>
          <p:cNvSpPr txBox="1">
            <a:spLocks/>
          </p:cNvSpPr>
          <p:nvPr/>
        </p:nvSpPr>
        <p:spPr>
          <a:xfrm>
            <a:off x="8786901" y="1376918"/>
            <a:ext cx="3186777" cy="1464500"/>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b="1" dirty="0" err="1">
                <a:solidFill>
                  <a:srgbClr val="0070C0"/>
                </a:solidFill>
                <a:latin typeface="Fredericka the Great" panose="02000000000000000000" pitchFamily="2" charset="0"/>
              </a:rPr>
              <a:t>Globale</a:t>
            </a:r>
            <a:r>
              <a:rPr lang="en-GB" b="1" dirty="0">
                <a:solidFill>
                  <a:srgbClr val="0070C0"/>
                </a:solidFill>
                <a:latin typeface="Fredericka the Great" panose="02000000000000000000" pitchFamily="2" charset="0"/>
              </a:rPr>
              <a:t> </a:t>
            </a:r>
          </a:p>
          <a:p>
            <a:pPr>
              <a:lnSpc>
                <a:spcPct val="120000"/>
              </a:lnSpc>
            </a:pPr>
            <a:r>
              <a:rPr lang="en-GB" b="1" dirty="0">
                <a:solidFill>
                  <a:srgbClr val="0070C0"/>
                </a:solidFill>
                <a:latin typeface="Fredericka the Great" panose="02000000000000000000" pitchFamily="2" charset="0"/>
              </a:rPr>
              <a:t>Situation</a:t>
            </a:r>
          </a:p>
          <a:p>
            <a:pPr>
              <a:lnSpc>
                <a:spcPct val="120000"/>
              </a:lnSpc>
            </a:pPr>
            <a:r>
              <a:rPr lang="en-GB" b="1" dirty="0" err="1">
                <a:solidFill>
                  <a:srgbClr val="0070C0"/>
                </a:solidFill>
                <a:latin typeface="Fredericka the Great" panose="02000000000000000000" pitchFamily="2" charset="0"/>
              </a:rPr>
              <a:t>Darstellung</a:t>
            </a:r>
            <a:r>
              <a:rPr lang="en-GB" b="1" dirty="0">
                <a:solidFill>
                  <a:srgbClr val="0070C0"/>
                </a:solidFill>
                <a:latin typeface="Fredericka the Great" panose="02000000000000000000" pitchFamily="2" charset="0"/>
              </a:rPr>
              <a:t> IPCC</a:t>
            </a:r>
          </a:p>
        </p:txBody>
      </p:sp>
      <p:sp>
        <p:nvSpPr>
          <p:cNvPr id="11" name="Footer Placeholder 7">
            <a:extLst>
              <a:ext uri="{FF2B5EF4-FFF2-40B4-BE49-F238E27FC236}">
                <a16:creationId xmlns:a16="http://schemas.microsoft.com/office/drawing/2014/main" id="{F3ABB2C6-104B-45B9-A398-1A9C2B13DA94}"/>
              </a:ext>
            </a:extLst>
          </p:cNvPr>
          <p:cNvSpPr>
            <a:spLocks noGrp="1"/>
          </p:cNvSpPr>
          <p:nvPr>
            <p:ph type="ftr" sz="quarter" idx="11"/>
          </p:nvPr>
        </p:nvSpPr>
        <p:spPr>
          <a:xfrm>
            <a:off x="5688959" y="6565370"/>
            <a:ext cx="6671958" cy="320674"/>
          </a:xfrm>
          <a:noFill/>
        </p:spPr>
        <p:txBody>
          <a:bodyPr/>
          <a:lstStyle/>
          <a:p>
            <a:pPr algn="l"/>
            <a:r>
              <a:rPr lang="de-CH" sz="1400" i="1" dirty="0">
                <a:solidFill>
                  <a:schemeClr val="tx1">
                    <a:lumMod val="85000"/>
                    <a:lumOff val="15000"/>
                  </a:schemeClr>
                </a:solidFill>
                <a:latin typeface="Calibri" panose="020F0502020204030204" pitchFamily="34" charset="0"/>
                <a:cs typeface="Arial" panose="020B0604020202020204" pitchFamily="34" charset="0"/>
              </a:rPr>
              <a:t>Schulnetzwerk MINT Treffen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Gymnase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intercantonal</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de la </a:t>
            </a:r>
            <a:r>
              <a:rPr lang="en-GB" sz="1400" i="1" dirty="0" err="1">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Broye</a:t>
            </a:r>
            <a:r>
              <a:rPr lang="en-GB" sz="1400" i="1" dirty="0">
                <a:solidFill>
                  <a:schemeClr val="tx1">
                    <a:lumMod val="85000"/>
                    <a:lumOff val="15000"/>
                  </a:schemeClr>
                </a:solidFill>
                <a:effectLst/>
                <a:latin typeface="Calibri" panose="020F0502020204030204" pitchFamily="34" charset="0"/>
                <a:ea typeface="Calibri" panose="020F0502020204030204" pitchFamily="34" charset="0"/>
                <a:cs typeface="Arial" panose="020B0604020202020204" pitchFamily="34" charset="0"/>
              </a:rPr>
              <a:t> – 17. September 2021</a:t>
            </a:r>
            <a:endParaRPr lang="de-CH" sz="1400" i="1" dirty="0">
              <a:solidFill>
                <a:schemeClr val="tx1">
                  <a:lumMod val="85000"/>
                  <a:lumOff val="15000"/>
                </a:schemeClr>
              </a:solidFill>
            </a:endParaRPr>
          </a:p>
        </p:txBody>
      </p:sp>
    </p:spTree>
    <p:extLst>
      <p:ext uri="{BB962C8B-B14F-4D97-AF65-F5344CB8AC3E}">
        <p14:creationId xmlns:p14="http://schemas.microsoft.com/office/powerpoint/2010/main" val="36107212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D8C95-CC44-4EA1-97D2-5F52BE8157B9}"/>
              </a:ext>
            </a:extLst>
          </p:cNvPr>
          <p:cNvPicPr>
            <a:picLocks noChangeAspect="1"/>
          </p:cNvPicPr>
          <p:nvPr/>
        </p:nvPicPr>
        <p:blipFill>
          <a:blip r:embed="rId3"/>
          <a:stretch>
            <a:fillRect/>
          </a:stretch>
        </p:blipFill>
        <p:spPr>
          <a:xfrm>
            <a:off x="1152090" y="119"/>
            <a:ext cx="4647992" cy="7044070"/>
          </a:xfrm>
          <a:prstGeom prst="rect">
            <a:avLst/>
          </a:prstGeom>
        </p:spPr>
      </p:pic>
      <p:pic>
        <p:nvPicPr>
          <p:cNvPr id="6" name="Picture 5">
            <a:extLst>
              <a:ext uri="{FF2B5EF4-FFF2-40B4-BE49-F238E27FC236}">
                <a16:creationId xmlns:a16="http://schemas.microsoft.com/office/drawing/2014/main" id="{792A4392-ACF3-4246-90D3-DADC4C951F0C}"/>
              </a:ext>
            </a:extLst>
          </p:cNvPr>
          <p:cNvPicPr>
            <a:picLocks noChangeAspect="1"/>
          </p:cNvPicPr>
          <p:nvPr/>
        </p:nvPicPr>
        <p:blipFill>
          <a:blip r:embed="rId4"/>
          <a:stretch>
            <a:fillRect/>
          </a:stretch>
        </p:blipFill>
        <p:spPr>
          <a:xfrm>
            <a:off x="6096000" y="-127516"/>
            <a:ext cx="4462130" cy="6973862"/>
          </a:xfrm>
          <a:prstGeom prst="rect">
            <a:avLst/>
          </a:prstGeom>
        </p:spPr>
      </p:pic>
      <p:sp>
        <p:nvSpPr>
          <p:cNvPr id="5" name="Title 1">
            <a:extLst>
              <a:ext uri="{FF2B5EF4-FFF2-40B4-BE49-F238E27FC236}">
                <a16:creationId xmlns:a16="http://schemas.microsoft.com/office/drawing/2014/main" id="{B3E9D6C2-0C37-4145-BC31-4587C846F3E1}"/>
              </a:ext>
            </a:extLst>
          </p:cNvPr>
          <p:cNvSpPr txBox="1">
            <a:spLocks/>
          </p:cNvSpPr>
          <p:nvPr/>
        </p:nvSpPr>
        <p:spPr>
          <a:xfrm>
            <a:off x="-44855" y="530034"/>
            <a:ext cx="2022511" cy="6006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chemeClr val="accent2">
                    <a:lumMod val="75000"/>
                  </a:schemeClr>
                </a:solidFill>
                <a:latin typeface="Fredericka the Great" panose="02000000000000000000" pitchFamily="2" charset="0"/>
              </a:rPr>
              <a:t>Hitzewellen</a:t>
            </a:r>
            <a:endParaRPr lang="en-GB" sz="2400" b="1" dirty="0">
              <a:solidFill>
                <a:schemeClr val="accent2">
                  <a:lumMod val="75000"/>
                </a:schemeClr>
              </a:solidFill>
              <a:latin typeface="Fredericka the Great" panose="02000000000000000000" pitchFamily="2" charset="0"/>
            </a:endParaRPr>
          </a:p>
        </p:txBody>
      </p:sp>
      <p:sp>
        <p:nvSpPr>
          <p:cNvPr id="8" name="Title 1">
            <a:extLst>
              <a:ext uri="{FF2B5EF4-FFF2-40B4-BE49-F238E27FC236}">
                <a16:creationId xmlns:a16="http://schemas.microsoft.com/office/drawing/2014/main" id="{D39A01C4-4E3B-4799-B373-FA78AE421748}"/>
              </a:ext>
            </a:extLst>
          </p:cNvPr>
          <p:cNvSpPr txBox="1">
            <a:spLocks/>
          </p:cNvSpPr>
          <p:nvPr/>
        </p:nvSpPr>
        <p:spPr>
          <a:xfrm>
            <a:off x="622614" y="1660570"/>
            <a:ext cx="2022511" cy="6006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2060"/>
                </a:solidFill>
                <a:latin typeface="Fredericka the Great" panose="02000000000000000000" pitchFamily="2" charset="0"/>
              </a:rPr>
              <a:t>Starkregen</a:t>
            </a:r>
            <a:endParaRPr lang="en-GB" sz="2400" b="1" dirty="0">
              <a:solidFill>
                <a:srgbClr val="002060"/>
              </a:solidFill>
              <a:latin typeface="Fredericka the Great" panose="02000000000000000000" pitchFamily="2" charset="0"/>
            </a:endParaRPr>
          </a:p>
        </p:txBody>
      </p:sp>
      <p:sp>
        <p:nvSpPr>
          <p:cNvPr id="9" name="Title 1">
            <a:extLst>
              <a:ext uri="{FF2B5EF4-FFF2-40B4-BE49-F238E27FC236}">
                <a16:creationId xmlns:a16="http://schemas.microsoft.com/office/drawing/2014/main" id="{067597F2-E5E4-46F6-BAA3-94944505496A}"/>
              </a:ext>
            </a:extLst>
          </p:cNvPr>
          <p:cNvSpPr txBox="1">
            <a:spLocks/>
          </p:cNvSpPr>
          <p:nvPr/>
        </p:nvSpPr>
        <p:spPr>
          <a:xfrm>
            <a:off x="3853946" y="2754777"/>
            <a:ext cx="2022511" cy="8709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GB" sz="2400" b="1" dirty="0" err="1">
                <a:solidFill>
                  <a:schemeClr val="accent6">
                    <a:lumMod val="75000"/>
                  </a:schemeClr>
                </a:solidFill>
                <a:latin typeface="Fredericka the Great" panose="02000000000000000000" pitchFamily="2" charset="0"/>
              </a:rPr>
              <a:t>Verlust</a:t>
            </a:r>
            <a:r>
              <a:rPr lang="en-GB" sz="2400" b="1" dirty="0">
                <a:solidFill>
                  <a:schemeClr val="accent6">
                    <a:lumMod val="75000"/>
                  </a:schemeClr>
                </a:solidFill>
                <a:latin typeface="Fredericka the Great" panose="02000000000000000000" pitchFamily="2" charset="0"/>
              </a:rPr>
              <a:t> an </a:t>
            </a:r>
            <a:r>
              <a:rPr lang="en-GB" sz="2400" b="1" dirty="0" err="1">
                <a:solidFill>
                  <a:schemeClr val="accent6">
                    <a:lumMod val="75000"/>
                  </a:schemeClr>
                </a:solidFill>
                <a:latin typeface="Fredericka the Great" panose="02000000000000000000" pitchFamily="2" charset="0"/>
              </a:rPr>
              <a:t>Biodiversität</a:t>
            </a:r>
            <a:endParaRPr lang="en-GB" sz="2400" b="1" dirty="0">
              <a:solidFill>
                <a:schemeClr val="accent6">
                  <a:lumMod val="75000"/>
                </a:schemeClr>
              </a:solidFill>
              <a:latin typeface="Fredericka the Great" panose="02000000000000000000" pitchFamily="2" charset="0"/>
            </a:endParaRPr>
          </a:p>
        </p:txBody>
      </p:sp>
      <p:sp>
        <p:nvSpPr>
          <p:cNvPr id="10" name="Title 1">
            <a:extLst>
              <a:ext uri="{FF2B5EF4-FFF2-40B4-BE49-F238E27FC236}">
                <a16:creationId xmlns:a16="http://schemas.microsoft.com/office/drawing/2014/main" id="{936A27CB-EAC4-4F71-BDDC-B36317255575}"/>
              </a:ext>
            </a:extLst>
          </p:cNvPr>
          <p:cNvSpPr txBox="1">
            <a:spLocks/>
          </p:cNvSpPr>
          <p:nvPr/>
        </p:nvSpPr>
        <p:spPr>
          <a:xfrm>
            <a:off x="10024178" y="412189"/>
            <a:ext cx="2022511" cy="600621"/>
          </a:xfrm>
          <a:prstGeom prst="rect">
            <a:avLst/>
          </a:prstGeom>
        </p:spPr>
        <p:txBody>
          <a:bodyP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chemeClr val="accent5">
                    <a:lumMod val="75000"/>
                  </a:schemeClr>
                </a:solidFill>
                <a:latin typeface="Fredericka the Great" panose="02000000000000000000" pitchFamily="2" charset="0"/>
              </a:rPr>
              <a:t>Schaden</a:t>
            </a:r>
            <a:r>
              <a:rPr lang="en-GB" sz="2400" b="1" dirty="0">
                <a:solidFill>
                  <a:schemeClr val="accent5">
                    <a:lumMod val="75000"/>
                  </a:schemeClr>
                </a:solidFill>
                <a:latin typeface="Fredericka the Great" panose="02000000000000000000" pitchFamily="2" charset="0"/>
              </a:rPr>
              <a:t> an </a:t>
            </a:r>
            <a:r>
              <a:rPr lang="en-GB" sz="2400" b="1" dirty="0" err="1">
                <a:solidFill>
                  <a:schemeClr val="accent5">
                    <a:lumMod val="75000"/>
                  </a:schemeClr>
                </a:solidFill>
                <a:latin typeface="Fredericka the Great" panose="02000000000000000000" pitchFamily="2" charset="0"/>
              </a:rPr>
              <a:t>Korallenriffen</a:t>
            </a:r>
            <a:endParaRPr lang="en-GB" sz="2400" b="1" dirty="0">
              <a:solidFill>
                <a:schemeClr val="accent5">
                  <a:lumMod val="75000"/>
                </a:schemeClr>
              </a:solidFill>
              <a:latin typeface="Fredericka the Great" panose="02000000000000000000" pitchFamily="2" charset="0"/>
            </a:endParaRPr>
          </a:p>
        </p:txBody>
      </p:sp>
      <p:sp>
        <p:nvSpPr>
          <p:cNvPr id="11" name="Title 1">
            <a:extLst>
              <a:ext uri="{FF2B5EF4-FFF2-40B4-BE49-F238E27FC236}">
                <a16:creationId xmlns:a16="http://schemas.microsoft.com/office/drawing/2014/main" id="{F14F3AE9-C32A-4607-86E2-8E25BF08837F}"/>
              </a:ext>
            </a:extLst>
          </p:cNvPr>
          <p:cNvSpPr txBox="1">
            <a:spLocks/>
          </p:cNvSpPr>
          <p:nvPr/>
        </p:nvSpPr>
        <p:spPr>
          <a:xfrm>
            <a:off x="10024178" y="2136317"/>
            <a:ext cx="2164993" cy="802639"/>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2D7183"/>
                </a:solidFill>
                <a:latin typeface="Fredericka the Great" panose="02000000000000000000" pitchFamily="2" charset="0"/>
              </a:rPr>
              <a:t>Erhöhung</a:t>
            </a:r>
            <a:r>
              <a:rPr lang="en-GB" sz="2400" b="1" dirty="0">
                <a:solidFill>
                  <a:srgbClr val="2D7183"/>
                </a:solidFill>
                <a:latin typeface="Fredericka the Great" panose="02000000000000000000" pitchFamily="2" charset="0"/>
              </a:rPr>
              <a:t> des </a:t>
            </a:r>
            <a:r>
              <a:rPr lang="en-GB" sz="2400" b="1" dirty="0" err="1">
                <a:solidFill>
                  <a:srgbClr val="2D7183"/>
                </a:solidFill>
                <a:latin typeface="Fredericka the Great" panose="02000000000000000000" pitchFamily="2" charset="0"/>
              </a:rPr>
              <a:t>Meeresspiegels</a:t>
            </a:r>
            <a:endParaRPr lang="en-GB" sz="2400" b="1" dirty="0">
              <a:solidFill>
                <a:srgbClr val="2D7183"/>
              </a:solidFill>
              <a:latin typeface="Fredericka the Great" panose="02000000000000000000" pitchFamily="2" charset="0"/>
            </a:endParaRPr>
          </a:p>
        </p:txBody>
      </p:sp>
      <p:sp>
        <p:nvSpPr>
          <p:cNvPr id="12" name="Title 1">
            <a:extLst>
              <a:ext uri="{FF2B5EF4-FFF2-40B4-BE49-F238E27FC236}">
                <a16:creationId xmlns:a16="http://schemas.microsoft.com/office/drawing/2014/main" id="{30E0B6AB-9E45-4181-813D-5B6728E7145B}"/>
              </a:ext>
            </a:extLst>
          </p:cNvPr>
          <p:cNvSpPr txBox="1">
            <a:spLocks/>
          </p:cNvSpPr>
          <p:nvPr/>
        </p:nvSpPr>
        <p:spPr>
          <a:xfrm>
            <a:off x="10095418" y="3429000"/>
            <a:ext cx="2022511" cy="60062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7030A0"/>
                </a:solidFill>
                <a:latin typeface="Fredericka the Great" panose="02000000000000000000" pitchFamily="2" charset="0"/>
              </a:rPr>
              <a:t>Fischerei</a:t>
            </a:r>
            <a:endParaRPr lang="en-GB" sz="2400" b="1" dirty="0">
              <a:solidFill>
                <a:srgbClr val="7030A0"/>
              </a:solidFill>
              <a:latin typeface="Fredericka the Great" panose="02000000000000000000" pitchFamily="2" charset="0"/>
            </a:endParaRPr>
          </a:p>
        </p:txBody>
      </p:sp>
      <p:sp>
        <p:nvSpPr>
          <p:cNvPr id="13" name="Title 1">
            <a:extLst>
              <a:ext uri="{FF2B5EF4-FFF2-40B4-BE49-F238E27FC236}">
                <a16:creationId xmlns:a16="http://schemas.microsoft.com/office/drawing/2014/main" id="{33BAB4B5-8BFA-40D2-BD84-2D027BC015FC}"/>
              </a:ext>
            </a:extLst>
          </p:cNvPr>
          <p:cNvSpPr txBox="1">
            <a:spLocks/>
          </p:cNvSpPr>
          <p:nvPr/>
        </p:nvSpPr>
        <p:spPr>
          <a:xfrm>
            <a:off x="10024178" y="4976156"/>
            <a:ext cx="2272376" cy="80795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2060"/>
                </a:solidFill>
                <a:latin typeface="Fredericka the Great" panose="02000000000000000000" pitchFamily="2" charset="0"/>
              </a:rPr>
              <a:t>Arktische</a:t>
            </a:r>
            <a:r>
              <a:rPr lang="en-GB" sz="2400" b="1" dirty="0">
                <a:solidFill>
                  <a:srgbClr val="002060"/>
                </a:solidFill>
                <a:latin typeface="Fredericka the Great" panose="02000000000000000000" pitchFamily="2" charset="0"/>
              </a:rPr>
              <a:t> </a:t>
            </a:r>
            <a:r>
              <a:rPr lang="en-GB" sz="2400" b="1" dirty="0" err="1">
                <a:solidFill>
                  <a:srgbClr val="002060"/>
                </a:solidFill>
                <a:latin typeface="Fredericka the Great" panose="02000000000000000000" pitchFamily="2" charset="0"/>
              </a:rPr>
              <a:t>Eisschmelze</a:t>
            </a:r>
            <a:endParaRPr lang="en-GB" sz="2400" b="1" dirty="0">
              <a:solidFill>
                <a:srgbClr val="002060"/>
              </a:solidFill>
              <a:latin typeface="Fredericka the Great" panose="02000000000000000000" pitchFamily="2" charset="0"/>
            </a:endParaRPr>
          </a:p>
        </p:txBody>
      </p:sp>
      <p:sp>
        <p:nvSpPr>
          <p:cNvPr id="14" name="Title 1">
            <a:extLst>
              <a:ext uri="{FF2B5EF4-FFF2-40B4-BE49-F238E27FC236}">
                <a16:creationId xmlns:a16="http://schemas.microsoft.com/office/drawing/2014/main" id="{3E59AB8B-843D-4A69-BA75-BCEC640904A4}"/>
              </a:ext>
            </a:extLst>
          </p:cNvPr>
          <p:cNvSpPr txBox="1">
            <a:spLocks/>
          </p:cNvSpPr>
          <p:nvPr/>
        </p:nvSpPr>
        <p:spPr>
          <a:xfrm>
            <a:off x="40206" y="5183491"/>
            <a:ext cx="2171366" cy="8345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err="1">
                <a:solidFill>
                  <a:srgbClr val="00B050"/>
                </a:solidFill>
                <a:latin typeface="Fredericka the Great" panose="02000000000000000000" pitchFamily="2" charset="0"/>
              </a:rPr>
              <a:t>Abnahme</a:t>
            </a:r>
            <a:r>
              <a:rPr lang="en-GB" sz="2400" b="1" dirty="0">
                <a:solidFill>
                  <a:srgbClr val="00B050"/>
                </a:solidFill>
                <a:latin typeface="Fredericka the Great" panose="02000000000000000000" pitchFamily="2" charset="0"/>
              </a:rPr>
              <a:t> der </a:t>
            </a:r>
            <a:r>
              <a:rPr lang="en-GB" sz="2400" b="1" dirty="0" err="1">
                <a:solidFill>
                  <a:srgbClr val="00B050"/>
                </a:solidFill>
                <a:latin typeface="Fredericka the Great" panose="02000000000000000000" pitchFamily="2" charset="0"/>
              </a:rPr>
              <a:t>Ernteerträge</a:t>
            </a:r>
            <a:endParaRPr lang="en-GB" sz="2400" b="1" dirty="0">
              <a:solidFill>
                <a:srgbClr val="00B050"/>
              </a:solidFill>
              <a:latin typeface="Fredericka the Great" panose="02000000000000000000" pitchFamily="2" charset="0"/>
            </a:endParaRPr>
          </a:p>
        </p:txBody>
      </p:sp>
    </p:spTree>
    <p:extLst>
      <p:ext uri="{BB962C8B-B14F-4D97-AF65-F5344CB8AC3E}">
        <p14:creationId xmlns:p14="http://schemas.microsoft.com/office/powerpoint/2010/main" val="307603786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E7752C-5C09-4B79-BDB2-5F1AB78373F3}"/>
              </a:ext>
            </a:extLst>
          </p:cNvPr>
          <p:cNvPicPr>
            <a:picLocks noChangeAspect="1"/>
          </p:cNvPicPr>
          <p:nvPr/>
        </p:nvPicPr>
        <p:blipFill>
          <a:blip r:embed="rId2"/>
          <a:stretch>
            <a:fillRect/>
          </a:stretch>
        </p:blipFill>
        <p:spPr>
          <a:xfrm>
            <a:off x="0" y="742886"/>
            <a:ext cx="12192000" cy="5372227"/>
          </a:xfrm>
          <a:prstGeom prst="rect">
            <a:avLst/>
          </a:prstGeom>
        </p:spPr>
      </p:pic>
      <p:sp>
        <p:nvSpPr>
          <p:cNvPr id="2" name="TextBox 1">
            <a:extLst>
              <a:ext uri="{FF2B5EF4-FFF2-40B4-BE49-F238E27FC236}">
                <a16:creationId xmlns:a16="http://schemas.microsoft.com/office/drawing/2014/main" id="{EFF0C71A-54DC-498A-ACAF-B893970D1E92}"/>
              </a:ext>
            </a:extLst>
          </p:cNvPr>
          <p:cNvSpPr txBox="1"/>
          <p:nvPr/>
        </p:nvSpPr>
        <p:spPr>
          <a:xfrm flipH="1">
            <a:off x="5776666" y="664535"/>
            <a:ext cx="1060067" cy="461665"/>
          </a:xfrm>
          <a:prstGeom prst="rect">
            <a:avLst/>
          </a:prstGeom>
          <a:noFill/>
        </p:spPr>
        <p:txBody>
          <a:bodyPr wrap="square" rtlCol="0">
            <a:spAutoFit/>
          </a:bodyPr>
          <a:lstStyle/>
          <a:p>
            <a:r>
              <a:rPr lang="en-GB" sz="2400" b="1" dirty="0">
                <a:solidFill>
                  <a:srgbClr val="FF0000"/>
                </a:solidFill>
              </a:rPr>
              <a:t>2019</a:t>
            </a:r>
          </a:p>
        </p:txBody>
      </p:sp>
    </p:spTree>
    <p:extLst>
      <p:ext uri="{BB962C8B-B14F-4D97-AF65-F5344CB8AC3E}">
        <p14:creationId xmlns:p14="http://schemas.microsoft.com/office/powerpoint/2010/main" val="14137916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1853A-291F-47F4-90C1-5984BF7FBA31}"/>
              </a:ext>
            </a:extLst>
          </p:cNvPr>
          <p:cNvPicPr>
            <a:picLocks noChangeAspect="1"/>
          </p:cNvPicPr>
          <p:nvPr/>
        </p:nvPicPr>
        <p:blipFill>
          <a:blip r:embed="rId3"/>
          <a:stretch>
            <a:fillRect/>
          </a:stretch>
        </p:blipFill>
        <p:spPr>
          <a:xfrm>
            <a:off x="2450329" y="99197"/>
            <a:ext cx="9653846" cy="6659605"/>
          </a:xfrm>
          <a:prstGeom prst="rect">
            <a:avLst/>
          </a:prstGeom>
          <a:ln w="66675">
            <a:solidFill>
              <a:srgbClr val="00B0F0"/>
            </a:solidFill>
            <a:prstDash val="sysDot"/>
          </a:ln>
        </p:spPr>
      </p:pic>
      <p:sp>
        <p:nvSpPr>
          <p:cNvPr id="8" name="Footer Placeholder 7"/>
          <p:cNvSpPr>
            <a:spLocks noGrp="1"/>
          </p:cNvSpPr>
          <p:nvPr>
            <p:ph type="ftr" sz="quarter" idx="11"/>
          </p:nvPr>
        </p:nvSpPr>
        <p:spPr>
          <a:xfrm>
            <a:off x="2015997" y="6524207"/>
            <a:ext cx="10030690" cy="320674"/>
          </a:xfrm>
          <a:solidFill>
            <a:schemeClr val="bg1"/>
          </a:solidFill>
        </p:spPr>
        <p:txBody>
          <a:bodyPr/>
          <a:lstStyle/>
          <a:p>
            <a:pPr algn="r"/>
            <a:r>
              <a:rPr lang="de-CH" sz="1400" dirty="0">
                <a:latin typeface="Calibri" panose="020F0502020204030204" pitchFamily="34" charset="0"/>
                <a:cs typeface="Arial" panose="020B0604020202020204" pitchFamily="34" charset="0"/>
              </a:rPr>
              <a:t>Schulnetzwerk MINT Treffen </a:t>
            </a:r>
            <a:r>
              <a:rPr lang="en-GB" sz="1400" dirty="0" err="1">
                <a:effectLst/>
                <a:latin typeface="Calibri" panose="020F0502020204030204" pitchFamily="34" charset="0"/>
                <a:ea typeface="Calibri" panose="020F0502020204030204" pitchFamily="34" charset="0"/>
                <a:cs typeface="Arial" panose="020B0604020202020204" pitchFamily="34" charset="0"/>
              </a:rPr>
              <a:t>Gymnase</a:t>
            </a:r>
            <a:r>
              <a:rPr lang="en-GB" sz="1400" dirty="0">
                <a:effectLst/>
                <a:latin typeface="Calibri" panose="020F0502020204030204" pitchFamily="34" charset="0"/>
                <a:ea typeface="Calibri" panose="020F0502020204030204" pitchFamily="34" charset="0"/>
                <a:cs typeface="Arial" panose="020B0604020202020204" pitchFamily="34" charset="0"/>
              </a:rPr>
              <a:t> </a:t>
            </a:r>
            <a:r>
              <a:rPr lang="en-GB" sz="1400" dirty="0" err="1">
                <a:effectLst/>
                <a:latin typeface="Calibri" panose="020F0502020204030204" pitchFamily="34" charset="0"/>
                <a:ea typeface="Calibri" panose="020F0502020204030204" pitchFamily="34" charset="0"/>
                <a:cs typeface="Arial" panose="020B0604020202020204" pitchFamily="34" charset="0"/>
              </a:rPr>
              <a:t>intercantonal</a:t>
            </a:r>
            <a:r>
              <a:rPr lang="en-GB" sz="1400" dirty="0">
                <a:effectLst/>
                <a:latin typeface="Calibri" panose="020F0502020204030204" pitchFamily="34" charset="0"/>
                <a:ea typeface="Calibri" panose="020F0502020204030204" pitchFamily="34" charset="0"/>
                <a:cs typeface="Arial" panose="020B0604020202020204" pitchFamily="34" charset="0"/>
              </a:rPr>
              <a:t> de la </a:t>
            </a:r>
            <a:r>
              <a:rPr lang="en-GB" sz="1400" dirty="0" err="1">
                <a:effectLst/>
                <a:latin typeface="Calibri" panose="020F0502020204030204" pitchFamily="34" charset="0"/>
                <a:ea typeface="Calibri" panose="020F0502020204030204" pitchFamily="34" charset="0"/>
                <a:cs typeface="Arial" panose="020B0604020202020204" pitchFamily="34" charset="0"/>
              </a:rPr>
              <a:t>Broye</a:t>
            </a:r>
            <a:r>
              <a:rPr lang="en-GB" sz="1400" dirty="0">
                <a:effectLst/>
                <a:latin typeface="Calibri" panose="020F0502020204030204" pitchFamily="34" charset="0"/>
                <a:ea typeface="Calibri" panose="020F0502020204030204" pitchFamily="34" charset="0"/>
                <a:cs typeface="Arial" panose="020B0604020202020204" pitchFamily="34" charset="0"/>
              </a:rPr>
              <a:t> – 17. September 2021</a:t>
            </a:r>
            <a:endParaRPr lang="de-CH" sz="1400" dirty="0">
              <a:solidFill>
                <a:srgbClr val="C00000"/>
              </a:solidFill>
            </a:endParaRPr>
          </a:p>
        </p:txBody>
      </p:sp>
      <p:sp>
        <p:nvSpPr>
          <p:cNvPr id="11" name="Title 10"/>
          <p:cNvSpPr>
            <a:spLocks noGrp="1"/>
          </p:cNvSpPr>
          <p:nvPr>
            <p:ph type="ctrTitle"/>
          </p:nvPr>
        </p:nvSpPr>
        <p:spPr>
          <a:xfrm>
            <a:off x="0" y="198395"/>
            <a:ext cx="5436034" cy="640639"/>
          </a:xfrm>
          <a:solidFill>
            <a:schemeClr val="accent6">
              <a:lumMod val="75000"/>
              <a:alpha val="52000"/>
            </a:schemeClr>
          </a:solidFill>
        </p:spPr>
        <p:txBody>
          <a:bodyPr>
            <a:normAutofit fontScale="90000"/>
          </a:bodyPr>
          <a:lstStyle/>
          <a:p>
            <a:r>
              <a:rPr lang="fr-CH" sz="4000" b="1" dirty="0" err="1">
                <a:solidFill>
                  <a:schemeClr val="bg1">
                    <a:lumMod val="95000"/>
                  </a:schemeClr>
                </a:solidFill>
                <a:effectLst>
                  <a:outerShdw blurRad="38100" dist="38100" dir="2700000" algn="tl">
                    <a:srgbClr val="000000">
                      <a:alpha val="43137"/>
                    </a:srgbClr>
                  </a:outerShdw>
                </a:effectLst>
                <a:latin typeface="Fredericka the Great" panose="02000000000000000000" pitchFamily="2" charset="0"/>
              </a:rPr>
              <a:t>Unser</a:t>
            </a:r>
            <a:r>
              <a:rPr lang="fr-CH" sz="4000" b="1" dirty="0">
                <a:solidFill>
                  <a:schemeClr val="bg1">
                    <a:lumMod val="95000"/>
                  </a:schemeClr>
                </a:solidFill>
                <a:effectLst>
                  <a:outerShdw blurRad="38100" dist="38100" dir="2700000" algn="tl">
                    <a:srgbClr val="000000">
                      <a:alpha val="43137"/>
                    </a:srgbClr>
                  </a:outerShdw>
                </a:effectLst>
                <a:latin typeface="Fredericka the Great" panose="02000000000000000000" pitchFamily="2" charset="0"/>
              </a:rPr>
              <a:t> </a:t>
            </a:r>
            <a:r>
              <a:rPr lang="fr-CH" sz="4000" b="1" dirty="0" err="1">
                <a:solidFill>
                  <a:schemeClr val="bg1">
                    <a:lumMod val="95000"/>
                  </a:schemeClr>
                </a:solidFill>
                <a:effectLst>
                  <a:outerShdw blurRad="38100" dist="38100" dir="2700000" algn="tl">
                    <a:srgbClr val="000000">
                      <a:alpha val="43137"/>
                    </a:srgbClr>
                  </a:outerShdw>
                </a:effectLst>
                <a:latin typeface="Fredericka the Great" panose="02000000000000000000" pitchFamily="2" charset="0"/>
              </a:rPr>
              <a:t>Klimagarten</a:t>
            </a:r>
            <a:r>
              <a:rPr lang="fr-CH" sz="4000" b="1" dirty="0">
                <a:solidFill>
                  <a:schemeClr val="bg1">
                    <a:lumMod val="95000"/>
                  </a:schemeClr>
                </a:solidFill>
                <a:effectLst>
                  <a:outerShdw blurRad="38100" dist="38100" dir="2700000" algn="tl">
                    <a:srgbClr val="000000">
                      <a:alpha val="43137"/>
                    </a:srgbClr>
                  </a:outerShdw>
                </a:effectLst>
                <a:latin typeface="Fredericka the Great" panose="02000000000000000000" pitchFamily="2" charset="0"/>
              </a:rPr>
              <a:t> 2085</a:t>
            </a:r>
            <a:endParaRPr lang="de-CH" sz="4000" b="1" dirty="0">
              <a:solidFill>
                <a:schemeClr val="bg1">
                  <a:lumMod val="95000"/>
                </a:schemeClr>
              </a:solidFill>
              <a:effectLst>
                <a:outerShdw blurRad="38100" dist="38100" dir="2700000" algn="tl">
                  <a:srgbClr val="000000">
                    <a:alpha val="43137"/>
                  </a:srgbClr>
                </a:outerShdw>
              </a:effectLst>
              <a:latin typeface="Fredericka the Great" panose="02000000000000000000" pitchFamily="2" charset="0"/>
            </a:endParaRPr>
          </a:p>
        </p:txBody>
      </p:sp>
      <p:pic>
        <p:nvPicPr>
          <p:cNvPr id="4" name="Picture 3" descr="A picture containing tree, grass, outdoor, house&#10;&#10;Description automatically generated">
            <a:extLst>
              <a:ext uri="{FF2B5EF4-FFF2-40B4-BE49-F238E27FC236}">
                <a16:creationId xmlns:a16="http://schemas.microsoft.com/office/drawing/2014/main" id="{A760B0BD-FF45-46D3-A30E-FBC77F239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006" y="962342"/>
            <a:ext cx="3971188" cy="5294917"/>
          </a:xfrm>
          <a:prstGeom prst="rect">
            <a:avLst/>
          </a:prstGeom>
          <a:ln w="63500">
            <a:solidFill>
              <a:srgbClr val="00B0F0"/>
            </a:solidFill>
            <a:prstDash val="sysDot"/>
          </a:ln>
        </p:spPr>
      </p:pic>
    </p:spTree>
    <p:extLst>
      <p:ext uri="{BB962C8B-B14F-4D97-AF65-F5344CB8AC3E}">
        <p14:creationId xmlns:p14="http://schemas.microsoft.com/office/powerpoint/2010/main" val="918501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C20B7A-0A4D-4CE8-95CE-57D65C77789A}"/>
              </a:ext>
            </a:extLst>
          </p:cNvPr>
          <p:cNvSpPr>
            <a:spLocks noGrp="1"/>
          </p:cNvSpPr>
          <p:nvPr>
            <p:ph type="title"/>
          </p:nvPr>
        </p:nvSpPr>
        <p:spPr>
          <a:xfrm>
            <a:off x="372140" y="377224"/>
            <a:ext cx="7113181" cy="925375"/>
          </a:xfrm>
        </p:spPr>
        <p:txBody>
          <a:bodyPr/>
          <a:lstStyle/>
          <a:p>
            <a:r>
              <a:rPr lang="en-GB" dirty="0">
                <a:solidFill>
                  <a:schemeClr val="accent5">
                    <a:lumMod val="75000"/>
                  </a:schemeClr>
                </a:solidFill>
                <a:latin typeface="Fredericka the Great" panose="02000000000000000000" pitchFamily="2" charset="0"/>
              </a:rPr>
              <a:t>Unser </a:t>
            </a:r>
            <a:r>
              <a:rPr lang="en-GB" dirty="0" err="1">
                <a:solidFill>
                  <a:schemeClr val="accent5">
                    <a:lumMod val="75000"/>
                  </a:schemeClr>
                </a:solidFill>
                <a:latin typeface="Fredericka the Great" panose="02000000000000000000" pitchFamily="2" charset="0"/>
              </a:rPr>
              <a:t>Klimagarten</a:t>
            </a:r>
            <a:r>
              <a:rPr lang="en-GB" dirty="0">
                <a:solidFill>
                  <a:schemeClr val="accent5">
                    <a:lumMod val="75000"/>
                  </a:schemeClr>
                </a:solidFill>
                <a:latin typeface="Fredericka the Great" panose="02000000000000000000" pitchFamily="2" charset="0"/>
              </a:rPr>
              <a:t> 2085</a:t>
            </a:r>
          </a:p>
        </p:txBody>
      </p:sp>
      <p:sp>
        <p:nvSpPr>
          <p:cNvPr id="7" name="Content Placeholder 6">
            <a:extLst>
              <a:ext uri="{FF2B5EF4-FFF2-40B4-BE49-F238E27FC236}">
                <a16:creationId xmlns:a16="http://schemas.microsoft.com/office/drawing/2014/main" id="{ACC51E9C-411A-4BBA-98A8-E4554E8FCD1F}"/>
              </a:ext>
            </a:extLst>
          </p:cNvPr>
          <p:cNvSpPr>
            <a:spLocks noGrp="1"/>
          </p:cNvSpPr>
          <p:nvPr>
            <p:ph idx="1"/>
          </p:nvPr>
        </p:nvSpPr>
        <p:spPr>
          <a:xfrm>
            <a:off x="326219" y="1472539"/>
            <a:ext cx="8732721" cy="4795424"/>
          </a:xfrm>
        </p:spPr>
        <p:txBody>
          <a:bodyPr>
            <a:normAutofit lnSpcReduction="10000"/>
          </a:bodyPr>
          <a:lstStyle/>
          <a:p>
            <a:r>
              <a:rPr lang="de-DE" dirty="0"/>
              <a:t>Gewächshaus 2°C über </a:t>
            </a:r>
            <a:r>
              <a:rPr lang="de-DE" dirty="0" err="1"/>
              <a:t>Aussentemperatur</a:t>
            </a:r>
            <a:r>
              <a:rPr lang="de-DE" dirty="0"/>
              <a:t> </a:t>
            </a:r>
          </a:p>
          <a:p>
            <a:r>
              <a:rPr lang="de-DE" dirty="0"/>
              <a:t>Gewächshaus 4°C über </a:t>
            </a:r>
            <a:r>
              <a:rPr lang="de-DE" dirty="0" err="1"/>
              <a:t>Ausssentemperatur</a:t>
            </a:r>
            <a:endParaRPr lang="de-DE" dirty="0"/>
          </a:p>
          <a:p>
            <a:r>
              <a:rPr lang="de-DE" dirty="0"/>
              <a:t>2 </a:t>
            </a:r>
            <a:r>
              <a:rPr lang="de-DE" dirty="0" err="1"/>
              <a:t>Aussenhochbeete</a:t>
            </a:r>
            <a:r>
              <a:rPr lang="de-DE" dirty="0"/>
              <a:t> (Freilandkontrolle/ Referenztemperatur) </a:t>
            </a:r>
          </a:p>
          <a:p>
            <a:r>
              <a:rPr lang="de-DE" dirty="0"/>
              <a:t>Beliebte Schweizer Gartengemüse: Karotten, Erbsen, Tomaten</a:t>
            </a:r>
          </a:p>
          <a:p>
            <a:r>
              <a:rPr lang="de-DE" dirty="0"/>
              <a:t>Netatmo Klimastation (Temperatur, CO2, Feuchtigkeit)</a:t>
            </a:r>
          </a:p>
          <a:p>
            <a:r>
              <a:rPr lang="de-DE" dirty="0"/>
              <a:t>Experiment: Unabhängige Variable sollte nach Möglichkeit nur die Temperatur sein. </a:t>
            </a:r>
          </a:p>
          <a:p>
            <a:r>
              <a:rPr lang="de-DE" dirty="0"/>
              <a:t>Frage/ Abhängige Variable: Welche Pflanzen haben bei welchen Temperaturen die höchsten Erträge?</a:t>
            </a:r>
          </a:p>
          <a:p>
            <a:endParaRPr lang="de-DE" dirty="0"/>
          </a:p>
          <a:p>
            <a:endParaRPr lang="de-DE" dirty="0"/>
          </a:p>
          <a:p>
            <a:endParaRPr lang="de-DE" dirty="0"/>
          </a:p>
        </p:txBody>
      </p:sp>
      <p:pic>
        <p:nvPicPr>
          <p:cNvPr id="8" name="Picture 7" descr="A house with bushes in front of a building&#10;&#10;Description automatically generated">
            <a:extLst>
              <a:ext uri="{FF2B5EF4-FFF2-40B4-BE49-F238E27FC236}">
                <a16:creationId xmlns:a16="http://schemas.microsoft.com/office/drawing/2014/main" id="{81BF4A56-74DB-4E48-AD1E-A2A2EEB625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85321" y="255129"/>
            <a:ext cx="3955381" cy="2966536"/>
          </a:xfrm>
          <a:prstGeom prst="rect">
            <a:avLst/>
          </a:prstGeom>
          <a:effectLst>
            <a:softEdge rad="381000"/>
          </a:effectLst>
        </p:spPr>
      </p:pic>
      <p:sp>
        <p:nvSpPr>
          <p:cNvPr id="5" name="TextBox 4">
            <a:extLst>
              <a:ext uri="{FF2B5EF4-FFF2-40B4-BE49-F238E27FC236}">
                <a16:creationId xmlns:a16="http://schemas.microsoft.com/office/drawing/2014/main" id="{2330C1F6-1A2A-400E-B38C-CD9F086622DF}"/>
              </a:ext>
            </a:extLst>
          </p:cNvPr>
          <p:cNvSpPr txBox="1"/>
          <p:nvPr/>
        </p:nvSpPr>
        <p:spPr>
          <a:xfrm rot="16200000">
            <a:off x="9669078" y="4148154"/>
            <a:ext cx="4393406" cy="369332"/>
          </a:xfrm>
          <a:prstGeom prst="rect">
            <a:avLst/>
          </a:prstGeom>
          <a:noFill/>
        </p:spPr>
        <p:txBody>
          <a:bodyPr wrap="square">
            <a:spAutoFit/>
          </a:bodyPr>
          <a:lstStyle/>
          <a:p>
            <a:r>
              <a:rPr lang="en-GB" dirty="0">
                <a:hlinkClick r:id="rId3"/>
              </a:rPr>
              <a:t>https://blogs.ethz.ch/klimagarten/blog-2-2/</a:t>
            </a:r>
            <a:r>
              <a:rPr lang="en-GB" dirty="0"/>
              <a:t> </a:t>
            </a:r>
          </a:p>
        </p:txBody>
      </p:sp>
    </p:spTree>
    <p:extLst>
      <p:ext uri="{BB962C8B-B14F-4D97-AF65-F5344CB8AC3E}">
        <p14:creationId xmlns:p14="http://schemas.microsoft.com/office/powerpoint/2010/main" val="13488898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F3C2F6-9A7C-4E51-B8B1-ECCCE5056EC2}"/>
              </a:ext>
            </a:extLst>
          </p:cNvPr>
          <p:cNvPicPr>
            <a:picLocks noChangeAspect="1"/>
          </p:cNvPicPr>
          <p:nvPr/>
        </p:nvPicPr>
        <p:blipFill>
          <a:blip r:embed="rId2"/>
          <a:stretch>
            <a:fillRect/>
          </a:stretch>
        </p:blipFill>
        <p:spPr>
          <a:xfrm>
            <a:off x="1173163" y="1844675"/>
            <a:ext cx="3822700" cy="4449763"/>
          </a:xfrm>
          <a:prstGeom prst="rect">
            <a:avLst/>
          </a:prstGeom>
        </p:spPr>
      </p:pic>
      <p:pic>
        <p:nvPicPr>
          <p:cNvPr id="6" name="Grafik 1" descr="Ein Bild, das draußen, Gras, Boden, Baum enthält.&#10;&#10;Automatisch generierte Beschreibung">
            <a:extLst>
              <a:ext uri="{FF2B5EF4-FFF2-40B4-BE49-F238E27FC236}">
                <a16:creationId xmlns:a16="http://schemas.microsoft.com/office/drawing/2014/main" id="{9264885C-6E92-458D-99C7-B53B625574D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062538" y="1844675"/>
            <a:ext cx="5951538" cy="4449763"/>
          </a:xfrm>
          <a:prstGeom prst="rect">
            <a:avLst/>
          </a:prstGeom>
        </p:spPr>
      </p:pic>
      <p:sp>
        <p:nvSpPr>
          <p:cNvPr id="2" name="Title 1">
            <a:extLst>
              <a:ext uri="{FF2B5EF4-FFF2-40B4-BE49-F238E27FC236}">
                <a16:creationId xmlns:a16="http://schemas.microsoft.com/office/drawing/2014/main" id="{B565A17C-2DDF-4C80-BA8C-EA87E448D5B1}"/>
              </a:ext>
            </a:extLst>
          </p:cNvPr>
          <p:cNvSpPr>
            <a:spLocks noGrp="1"/>
          </p:cNvSpPr>
          <p:nvPr>
            <p:ph type="title"/>
          </p:nvPr>
        </p:nvSpPr>
        <p:spPr>
          <a:xfrm>
            <a:off x="838200" y="184805"/>
            <a:ext cx="10515600" cy="1505883"/>
          </a:xfrm>
        </p:spPr>
        <p:txBody>
          <a:bodyPr anchor="ctr">
            <a:normAutofit/>
          </a:bodyPr>
          <a:lstStyle/>
          <a:p>
            <a:r>
              <a:rPr lang="en-GB" sz="4800"/>
              <a:t>Klimageräte mit Arduinosteuerung &amp; Netatmo Messstation im Aussenbereich</a:t>
            </a:r>
          </a:p>
        </p:txBody>
      </p:sp>
    </p:spTree>
    <p:extLst>
      <p:ext uri="{BB962C8B-B14F-4D97-AF65-F5344CB8AC3E}">
        <p14:creationId xmlns:p14="http://schemas.microsoft.com/office/powerpoint/2010/main" val="320701328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1268</Words>
  <Application>Microsoft Office PowerPoint</Application>
  <PresentationFormat>Widescreen</PresentationFormat>
  <Paragraphs>120</Paragraphs>
  <Slides>19</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AdvOT118e7927</vt:lpstr>
      <vt:lpstr>Arial</vt:lpstr>
      <vt:lpstr>Calibri</vt:lpstr>
      <vt:lpstr>Calibri Light</vt:lpstr>
      <vt:lpstr>DTLArgoTLight</vt:lpstr>
      <vt:lpstr>Fredericka the Great</vt:lpstr>
      <vt:lpstr>Whitney-Book</vt:lpstr>
      <vt:lpstr>Office Theme</vt:lpstr>
      <vt:lpstr>Projekt Klimagarten 2085</vt:lpstr>
      <vt:lpstr>PowerPoint Presentation</vt:lpstr>
      <vt:lpstr>PowerPoint Presentation</vt:lpstr>
      <vt:lpstr>PowerPoint Presentation</vt:lpstr>
      <vt:lpstr>PowerPoint Presentation</vt:lpstr>
      <vt:lpstr>PowerPoint Presentation</vt:lpstr>
      <vt:lpstr>Unser Klimagarten 2085</vt:lpstr>
      <vt:lpstr>Unser Klimagarten 2085</vt:lpstr>
      <vt:lpstr>Klimageräte mit Arduinosteuerung &amp; Netatmo Messstation im Aussenbereich</vt:lpstr>
      <vt:lpstr>PowerPoint Presentation</vt:lpstr>
      <vt:lpstr>PowerPoint Presentation</vt:lpstr>
      <vt:lpstr>Erbsen (Pisum sativum)</vt:lpstr>
      <vt:lpstr>Karotten (Daucus carota)</vt:lpstr>
      <vt:lpstr>PowerPoint Presentation</vt:lpstr>
      <vt:lpstr>PowerPoint Presentation</vt:lpstr>
      <vt:lpstr>Projekte im Rahmen des Klimagartens 2085</vt:lpstr>
      <vt:lpstr>Vielen Dank Ihnen allen fürs Zuhören und</vt:lpstr>
      <vt:lpstr>Links &amp; Literatur</vt:lpstr>
      <vt:lpstr>PowerPoint Presentation</vt:lpstr>
    </vt:vector>
  </TitlesOfParts>
  <Company>EDA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Beltrami Anna Lisa EDA BTS</dc:creator>
  <cp:lastModifiedBy>Regina Bandi</cp:lastModifiedBy>
  <cp:revision>35</cp:revision>
  <dcterms:created xsi:type="dcterms:W3CDTF">2019-05-24T14:56:45Z</dcterms:created>
  <dcterms:modified xsi:type="dcterms:W3CDTF">2021-09-15T11:17:27Z</dcterms:modified>
</cp:coreProperties>
</file>