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4" r:id="rId3"/>
    <p:sldId id="267" r:id="rId4"/>
    <p:sldId id="266" r:id="rId5"/>
    <p:sldId id="268" r:id="rId6"/>
    <p:sldId id="263" r:id="rId7"/>
    <p:sldId id="262" r:id="rId8"/>
    <p:sldId id="261" r:id="rId9"/>
    <p:sldId id="260" r:id="rId10"/>
    <p:sldId id="258" r:id="rId11"/>
    <p:sldId id="265" r:id="rId12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325"/>
    <a:srgbClr val="FFFFFF"/>
    <a:srgbClr val="CCFFCC"/>
    <a:srgbClr val="99FF66"/>
    <a:srgbClr val="FF9999"/>
    <a:srgbClr val="99CCFF"/>
    <a:srgbClr val="FFCCCC"/>
    <a:srgbClr val="CCECFF"/>
    <a:srgbClr val="ED181E"/>
    <a:srgbClr val="F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711" autoAdjust="0"/>
  </p:normalViewPr>
  <p:slideViewPr>
    <p:cSldViewPr>
      <p:cViewPr varScale="1">
        <p:scale>
          <a:sx n="80" d="100"/>
          <a:sy n="80" d="100"/>
        </p:scale>
        <p:origin x="154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en-GB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58F58B31-6B1F-4901-BDF0-C7674C10019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2133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de-CH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endParaRPr lang="de-CH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Mastertextformat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de-CH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0F88FC17-3544-49A0-8102-3EF6C1BCAB2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8143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altLang="de-DE" smtClean="0"/>
              <a:t>,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BCB933-51E1-4976-B92D-78D1D9314621}" type="slidenum">
              <a:rPr lang="de-CH" altLang="de-DE" sz="1300" smtClean="0">
                <a:latin typeface="Times" panose="02020603050405020304" pitchFamily="18" charset="0"/>
              </a:rPr>
              <a:pPr/>
              <a:t>1</a:t>
            </a:fld>
            <a:endParaRPr lang="de-CH" altLang="de-DE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1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000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4C6AC1-38F6-4BB3-AB80-FD5EB6917946}" type="slidenum">
              <a:rPr lang="de-CH" altLang="de-DE" sz="1300">
                <a:latin typeface="Times" panose="02020603050405020304" pitchFamily="18" charset="0"/>
              </a:rPr>
              <a:pPr/>
              <a:t>5</a:t>
            </a:fld>
            <a:endParaRPr lang="de-CH" altLang="de-DE" sz="13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1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44ACC0-ACEE-4417-A18D-C2B76539E0D6}" type="slidenum">
              <a:rPr lang="de-CH" altLang="de-DE" sz="1300" smtClean="0">
                <a:latin typeface="Times" panose="02020603050405020304" pitchFamily="18" charset="0"/>
              </a:rPr>
              <a:pPr/>
              <a:t>7</a:t>
            </a:fld>
            <a:endParaRPr lang="de-CH" altLang="de-DE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82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altLang="de-DE" smtClean="0"/>
              <a:t>,</a:t>
            </a: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34B1F9-E0CC-4B2D-9643-F492AD59A12E}" type="slidenum">
              <a:rPr lang="de-CH" altLang="de-DE" sz="1300" smtClean="0">
                <a:latin typeface="Times" panose="02020603050405020304" pitchFamily="18" charset="0"/>
              </a:rPr>
              <a:pPr/>
              <a:t>10</a:t>
            </a:fld>
            <a:endParaRPr lang="de-CH" altLang="de-DE" sz="130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4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GB" altLang="de-DE" noProof="0" smtClean="0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400"/>
            </a:lvl1pPr>
          </a:lstStyle>
          <a:p>
            <a:pPr lvl="0"/>
            <a:r>
              <a:rPr lang="en-GB" altLang="de-DE" noProof="0" smtClean="0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409575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CH" altLang="de-DE" sz="800"/>
              <a:t>Eidgenössisches Departement für </a:t>
            </a:r>
          </a:p>
          <a:p>
            <a:r>
              <a:rPr lang="de-CH" altLang="de-DE" sz="800"/>
              <a:t>Umwelt, Verkehr, Energie und Kommunikation UVEK</a:t>
            </a:r>
          </a:p>
          <a:p>
            <a:endParaRPr lang="de-CH" altLang="de-DE" sz="800" b="1"/>
          </a:p>
          <a:p>
            <a:r>
              <a:rPr lang="de-CH" altLang="de-DE" sz="800" b="1"/>
              <a:t>Bundesamt für Umwelt BAFU</a:t>
            </a:r>
          </a:p>
          <a:p>
            <a:endParaRPr lang="de-CH" altLang="de-DE" sz="800"/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40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895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8959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87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9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1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0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0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44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50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7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7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3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654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altLang="de-DE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Um den Fliesstext übersichtlich zu halten, sollten Abschnitte</a:t>
            </a:r>
          </a:p>
          <a:p>
            <a:pPr lvl="0"/>
            <a:r>
              <a:rPr lang="en-GB" altLang="de-DE" smtClean="0"/>
              <a:t>gemacht werden. Diese werden zur besseren Lesbarkeit</a:t>
            </a:r>
          </a:p>
          <a:p>
            <a:pPr lvl="0"/>
            <a:r>
              <a:rPr lang="en-GB" altLang="de-DE" smtClean="0"/>
              <a:t>jeweils mit eine Blindzeile getrennt.</a:t>
            </a:r>
            <a:br>
              <a:rPr lang="en-GB" altLang="de-DE" smtClean="0"/>
            </a:br>
            <a:endParaRPr lang="en-GB" altLang="de-DE" smtClean="0"/>
          </a:p>
          <a:p>
            <a:pPr lvl="0"/>
            <a:r>
              <a:rPr lang="en-GB" altLang="de-DE" smtClean="0"/>
              <a:t>Klicken Sie, um die Formate des Vorlagentextes zu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397625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86A94224-6956-4550-8BFB-4FE035B4644C}" type="slidenum">
              <a:rPr lang="de-CH" altLang="de-DE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altLang="de-DE" sz="900"/>
              <a:t> </a:t>
            </a:r>
          </a:p>
        </p:txBody>
      </p:sp>
      <p:pic>
        <p:nvPicPr>
          <p:cNvPr id="1063" name="Picture 39" descr="Logo_col_wapp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54763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1225550" y="6335713"/>
            <a:ext cx="3557588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altLang="de-DE" sz="900" b="1" dirty="0" smtClean="0"/>
              <a:t>Anpassung an den Klimawandel in der Schweiz</a:t>
            </a:r>
            <a:r>
              <a:rPr lang="de-CH" altLang="de-DE" sz="900" dirty="0"/>
              <a:t/>
            </a:r>
            <a:br>
              <a:rPr lang="de-CH" altLang="de-DE" sz="900" dirty="0"/>
            </a:br>
            <a:r>
              <a:rPr lang="de-CH" altLang="de-DE" sz="900" dirty="0" smtClean="0"/>
              <a:t>Roland</a:t>
            </a:r>
            <a:r>
              <a:rPr lang="de-CH" altLang="de-DE" sz="900" baseline="0" dirty="0" smtClean="0"/>
              <a:t> Hohmann, BAFU</a:t>
            </a:r>
            <a:endParaRPr lang="de-CH" altLang="de-DE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4"/>
          <p:cNvSpPr>
            <a:spLocks noChangeArrowheads="1"/>
          </p:cNvSpPr>
          <p:nvPr/>
        </p:nvSpPr>
        <p:spPr bwMode="auto">
          <a:xfrm>
            <a:off x="0" y="4725144"/>
            <a:ext cx="9144000" cy="2159845"/>
          </a:xfrm>
          <a:prstGeom prst="rect">
            <a:avLst/>
          </a:prstGeom>
          <a:solidFill>
            <a:srgbClr val="B45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5126" name="Textfeld 5"/>
          <p:cNvSpPr txBox="1">
            <a:spLocks noChangeArrowheads="1"/>
          </p:cNvSpPr>
          <p:nvPr/>
        </p:nvSpPr>
        <p:spPr bwMode="auto">
          <a:xfrm>
            <a:off x="323528" y="4869160"/>
            <a:ext cx="8390438" cy="18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2800" b="1" dirty="0" smtClean="0">
                <a:solidFill>
                  <a:schemeClr val="bg1"/>
                </a:solidFill>
              </a:rPr>
              <a:t>Anpassung an den Klimawandel in der Schweiz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de-CH" altLang="de-DE" sz="2800" b="1" dirty="0" smtClean="0">
                <a:solidFill>
                  <a:schemeClr val="bg1"/>
                </a:solidFill>
              </a:rPr>
              <a:t>Die Strategie des Bundesrates</a:t>
            </a:r>
          </a:p>
          <a:p>
            <a:pPr>
              <a:buNone/>
            </a:pPr>
            <a:r>
              <a:rPr lang="de-CH" sz="2000" dirty="0" smtClean="0">
                <a:solidFill>
                  <a:schemeClr val="bg1"/>
                </a:solidFill>
              </a:rPr>
              <a:t>Internationale Tagung Anpassung an den Klimawandel in der Praxis</a:t>
            </a:r>
          </a:p>
          <a:p>
            <a:pPr>
              <a:buNone/>
            </a:pPr>
            <a:r>
              <a:rPr lang="de-CH" sz="2000" dirty="0" smtClean="0">
                <a:solidFill>
                  <a:schemeClr val="bg1"/>
                </a:solidFill>
              </a:rPr>
              <a:t>Bern, 7. Juni 2016</a:t>
            </a:r>
            <a:endParaRPr lang="de-CH" altLang="de-DE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358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\\adb.intra.admin.ch\userhome$\BAFU-01\U80798987\config\Desktop\neige pétales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7700"/>
            <a:ext cx="9144000" cy="68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hteck 17"/>
          <p:cNvSpPr>
            <a:spLocks noChangeArrowheads="1"/>
          </p:cNvSpPr>
          <p:nvPr/>
        </p:nvSpPr>
        <p:spPr bwMode="auto">
          <a:xfrm>
            <a:off x="0" y="4883100"/>
            <a:ext cx="9144000" cy="1974900"/>
          </a:xfrm>
          <a:prstGeom prst="rect">
            <a:avLst/>
          </a:prstGeom>
          <a:solidFill>
            <a:srgbClr val="C98325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sp>
        <p:nvSpPr>
          <p:cNvPr id="35847" name="Textfeld 5"/>
          <p:cNvSpPr txBox="1">
            <a:spLocks noChangeArrowheads="1"/>
          </p:cNvSpPr>
          <p:nvPr/>
        </p:nvSpPr>
        <p:spPr bwMode="auto">
          <a:xfrm>
            <a:off x="468313" y="4929188"/>
            <a:ext cx="8289925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de-CH" altLang="de-DE" sz="2800" b="1" dirty="0">
                <a:solidFill>
                  <a:schemeClr val="bg1"/>
                </a:solidFill>
              </a:rPr>
              <a:t>Anpassung an den Klimawandel in der Schweiz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chemeClr val="bg1"/>
                </a:solidFill>
              </a:rPr>
              <a:t/>
            </a:r>
            <a:br>
              <a:rPr lang="de-CH" altLang="de-DE" sz="1800" b="1" dirty="0">
                <a:solidFill>
                  <a:schemeClr val="bg1"/>
                </a:solidFill>
              </a:rPr>
            </a:br>
            <a:r>
              <a:rPr lang="de-CH" altLang="de-DE" sz="1800" b="1" dirty="0">
                <a:solidFill>
                  <a:schemeClr val="bg1"/>
                </a:solidFill>
              </a:rPr>
              <a:t>Chancen nutzen, Risiken minimieren, Anpassungsfähigkeit steigern! </a:t>
            </a:r>
          </a:p>
          <a:p>
            <a:pPr>
              <a:spcBef>
                <a:spcPct val="0"/>
              </a:spcBef>
              <a:buFontTx/>
              <a:buNone/>
            </a:pPr>
            <a:endParaRPr lang="de-CH" altLang="de-DE" sz="18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chemeClr val="bg1"/>
                </a:solidFill>
              </a:rPr>
              <a:t>roland.hohmann@bafu.admin.ch  </a:t>
            </a:r>
            <a:r>
              <a:rPr lang="de-CH" altLang="de-DE" sz="1800" b="1" dirty="0" smtClean="0">
                <a:solidFill>
                  <a:schemeClr val="bg1"/>
                </a:solidFill>
              </a:rPr>
              <a:t>-  www.bafu.admin.ch/klimaanpassung</a:t>
            </a:r>
            <a:endParaRPr lang="de-CH" altLang="de-DE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8127" r="24048" b="4507"/>
          <a:stretch>
            <a:fillRect/>
          </a:stretch>
        </p:blipFill>
        <p:spPr bwMode="auto">
          <a:xfrm>
            <a:off x="1335088" y="1052513"/>
            <a:ext cx="287972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feld 29"/>
          <p:cNvSpPr txBox="1">
            <a:spLocks noChangeArrowheads="1"/>
          </p:cNvSpPr>
          <p:nvPr/>
        </p:nvSpPr>
        <p:spPr bwMode="auto">
          <a:xfrm>
            <a:off x="395536" y="5287963"/>
            <a:ext cx="392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CH" altLang="de-DE" sz="2000" dirty="0"/>
              <a:t>1. Teil: Ziele, Herausforderungen und </a:t>
            </a:r>
            <a:r>
              <a:rPr lang="de-CH" altLang="de-DE" sz="2000" dirty="0" smtClean="0"/>
              <a:t>Handlungsfelder</a:t>
            </a:r>
            <a:endParaRPr lang="de-CH" altLang="de-DE" sz="2000" dirty="0"/>
          </a:p>
        </p:txBody>
      </p:sp>
      <p:sp>
        <p:nvSpPr>
          <p:cNvPr id="17412" name="Textfeld 29"/>
          <p:cNvSpPr txBox="1">
            <a:spLocks noChangeArrowheads="1"/>
          </p:cNvSpPr>
          <p:nvPr/>
        </p:nvSpPr>
        <p:spPr bwMode="auto">
          <a:xfrm>
            <a:off x="5219700" y="5287963"/>
            <a:ext cx="4691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de-DE" sz="2000" dirty="0"/>
              <a:t>2. Teil: </a:t>
            </a:r>
            <a:r>
              <a:rPr lang="de-CH" altLang="de-DE" sz="2000" dirty="0" smtClean="0"/>
              <a:t>Aktionsplan</a:t>
            </a:r>
            <a:endParaRPr lang="de-CH" altLang="de-DE" sz="2000" dirty="0"/>
          </a:p>
        </p:txBody>
      </p:sp>
      <p:sp>
        <p:nvSpPr>
          <p:cNvPr id="17413" name="Titel 1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667625" cy="989013"/>
          </a:xfrm>
        </p:spPr>
        <p:txBody>
          <a:bodyPr/>
          <a:lstStyle/>
          <a:p>
            <a:r>
              <a:rPr lang="en-US" altLang="de-DE" smtClean="0"/>
              <a:t>Anpassungsstrategie des Bundesrates</a:t>
            </a:r>
          </a:p>
        </p:txBody>
      </p:sp>
      <p:pic>
        <p:nvPicPr>
          <p:cNvPr id="174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2879725" cy="4079875"/>
          </a:xfrm>
          <a:prstGeom prst="rect">
            <a:avLst/>
          </a:prstGeom>
          <a:solidFill>
            <a:srgbClr val="C98325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44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Sektorstrategien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&amp; </a:t>
            </a:r>
            <a:r>
              <a:rPr lang="de-CH" dirty="0"/>
              <a:t>s</a:t>
            </a:r>
            <a:r>
              <a:rPr lang="de-CH" dirty="0" smtClean="0"/>
              <a:t>ektorenübergreifende Perspektive</a:t>
            </a:r>
            <a:endParaRPr lang="de-CH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195736" y="1312862"/>
            <a:ext cx="5607924" cy="4996457"/>
            <a:chOff x="2195736" y="1312862"/>
            <a:chExt cx="5607924" cy="4996457"/>
          </a:xfrm>
        </p:grpSpPr>
        <p:sp>
          <p:nvSpPr>
            <p:cNvPr id="4" name="Richtungspfeil 3"/>
            <p:cNvSpPr/>
            <p:nvPr/>
          </p:nvSpPr>
          <p:spPr bwMode="auto">
            <a:xfrm rot="5400000">
              <a:off x="2501469" y="1007129"/>
              <a:ext cx="4996457" cy="5607924"/>
            </a:xfrm>
            <a:prstGeom prst="homePlate">
              <a:avLst>
                <a:gd name="adj" fmla="val 1736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394970" y="1464454"/>
              <a:ext cx="5408690" cy="390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Anpassungsstrategien für 9 Sektoren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Wasserwirtschaft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Umgang mit Naturgefahren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Landwirtschaft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Waldwirtschaft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Energie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Tourismus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Biodiversitätsmanagement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Gesundheit</a:t>
              </a:r>
            </a:p>
            <a:p>
              <a:pPr marL="342900" indent="-342900">
                <a:buFontTx/>
                <a:buChar char="-"/>
              </a:pPr>
              <a:r>
                <a:rPr lang="de-CH" sz="2000" dirty="0" smtClean="0"/>
                <a:t>Raumplanung</a:t>
              </a:r>
            </a:p>
            <a:p>
              <a:endParaRPr lang="de-CH" dirty="0" smtClean="0"/>
            </a:p>
            <a:p>
              <a:r>
                <a:rPr lang="de-CH" sz="2200" dirty="0" smtClean="0"/>
                <a:t>Handlungsfelder → </a:t>
              </a:r>
              <a:r>
                <a:rPr lang="de-CH" sz="2200" dirty="0"/>
                <a:t>Ziele → </a:t>
              </a:r>
              <a:r>
                <a:rPr lang="de-CH" sz="2200" dirty="0" smtClean="0"/>
                <a:t>Massnahmen</a:t>
              </a:r>
              <a:endParaRPr lang="de-CH" sz="2200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051719" y="1312861"/>
            <a:ext cx="6192689" cy="4996459"/>
            <a:chOff x="755575" y="1566108"/>
            <a:chExt cx="6192689" cy="4996459"/>
          </a:xfrm>
        </p:grpSpPr>
        <p:sp>
          <p:nvSpPr>
            <p:cNvPr id="6" name="Richtungspfeil 5"/>
            <p:cNvSpPr/>
            <p:nvPr/>
          </p:nvSpPr>
          <p:spPr bwMode="auto">
            <a:xfrm>
              <a:off x="755575" y="1566108"/>
              <a:ext cx="6192689" cy="4996459"/>
            </a:xfrm>
            <a:prstGeom prst="homePlate">
              <a:avLst>
                <a:gd name="adj" fmla="val 17362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27584" y="1997576"/>
              <a:ext cx="5408690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Sektorenübergreifende Risiken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Grössere </a:t>
              </a:r>
              <a:r>
                <a:rPr lang="de-CH" altLang="de-DE" sz="2000" dirty="0"/>
                <a:t>Hitzebelastung in </a:t>
              </a:r>
              <a:r>
                <a:rPr lang="de-CH" altLang="de-DE" sz="2000" dirty="0" smtClean="0"/>
                <a:t>Städten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Zunehmende Sommertrockenheit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Steigendes Hochwasserrisiko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Abnehmende </a:t>
              </a:r>
              <a:r>
                <a:rPr lang="de-CH" altLang="de-DE" sz="2000" dirty="0"/>
                <a:t>Hangstabilität und häufigere </a:t>
              </a:r>
              <a:r>
                <a:rPr lang="de-CH" altLang="de-DE" sz="2000" dirty="0" smtClean="0"/>
                <a:t>Massenbewegungen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Steigende Schneefallgrenze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Beeinträchtigung </a:t>
              </a:r>
              <a:r>
                <a:rPr lang="de-CH" altLang="de-DE" sz="2000" dirty="0"/>
                <a:t>der Wasser-, Boden- und </a:t>
              </a:r>
              <a:r>
                <a:rPr lang="de-CH" altLang="de-DE" sz="2000" dirty="0" smtClean="0"/>
                <a:t>Luftqualität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Veränderung </a:t>
              </a:r>
              <a:r>
                <a:rPr lang="de-CH" altLang="de-DE" sz="2000" dirty="0"/>
                <a:t>von Lebensräumen, Artenzusammensetzung und </a:t>
              </a:r>
              <a:r>
                <a:rPr lang="de-CH" altLang="de-DE" sz="2000" dirty="0" smtClean="0"/>
                <a:t>Landschaft</a:t>
              </a:r>
            </a:p>
            <a:p>
              <a:pPr marL="342900" indent="-342900">
                <a:buFontTx/>
                <a:buChar char="-"/>
              </a:pPr>
              <a:r>
                <a:rPr lang="de-CH" altLang="de-DE" sz="2000" dirty="0" smtClean="0"/>
                <a:t>Ausbreitung </a:t>
              </a:r>
              <a:r>
                <a:rPr lang="de-CH" altLang="de-DE" sz="2000" dirty="0"/>
                <a:t>von Schadorganismen, Krankheiten und gebietsfremden </a:t>
              </a:r>
              <a:r>
                <a:rPr lang="de-CH" altLang="de-DE" sz="2000" dirty="0" smtClean="0"/>
                <a:t>Arten</a:t>
              </a:r>
              <a:endParaRPr lang="de-CH" altLang="de-DE" sz="2000" dirty="0"/>
            </a:p>
          </p:txBody>
        </p:sp>
      </p:grpSp>
      <p:sp>
        <p:nvSpPr>
          <p:cNvPr id="9" name="Rechteck 8"/>
          <p:cNvSpPr/>
          <p:nvPr/>
        </p:nvSpPr>
        <p:spPr bwMode="auto">
          <a:xfrm>
            <a:off x="1259632" y="817543"/>
            <a:ext cx="7416824" cy="4860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Sektorstrategien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&amp; </a:t>
            </a:r>
            <a:r>
              <a:rPr lang="de-CH" dirty="0"/>
              <a:t>s</a:t>
            </a:r>
            <a:r>
              <a:rPr lang="de-CH" dirty="0" smtClean="0"/>
              <a:t>ektorenübergreifende Perspektive</a:t>
            </a:r>
            <a:endParaRPr lang="de-CH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67544" y="1421323"/>
            <a:ext cx="8431972" cy="4807234"/>
            <a:chOff x="467544" y="1421323"/>
            <a:chExt cx="8431972" cy="480723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484784"/>
              <a:ext cx="8431972" cy="4743773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 bwMode="auto">
            <a:xfrm>
              <a:off x="467544" y="1421323"/>
              <a:ext cx="3888432" cy="8199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8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srekord_bei_nationalrat_kandidatu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3"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hteck 4"/>
          <p:cNvSpPr>
            <a:spLocks noChangeArrowheads="1"/>
          </p:cNvSpPr>
          <p:nvPr/>
        </p:nvSpPr>
        <p:spPr bwMode="auto">
          <a:xfrm>
            <a:off x="323528" y="1628800"/>
            <a:ext cx="8480425" cy="4523382"/>
          </a:xfrm>
          <a:prstGeom prst="rect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5128" y="1803425"/>
            <a:ext cx="83788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eaLnBrk="1" hangingPunct="1">
              <a:spcBef>
                <a:spcPts val="1800"/>
              </a:spcBef>
              <a:buFontTx/>
              <a:buAutoNum type="arabicPlain"/>
              <a:defRPr/>
            </a:pPr>
            <a:r>
              <a:rPr lang="de-CH" sz="2200" b="1" kern="0" dirty="0">
                <a:latin typeface="+mn-lt"/>
              </a:rPr>
              <a:t>August 2009: </a:t>
            </a:r>
            <a:r>
              <a:rPr lang="de-CH" sz="2200" kern="0" dirty="0">
                <a:latin typeface="+mn-lt"/>
              </a:rPr>
              <a:t>BR beauftragt UVEK in Zusammenarbeit mit EDI, EFD, EVD und VBS die klimabedingten Risiken zu analysieren und eine </a:t>
            </a:r>
            <a:r>
              <a:rPr lang="de-CH" sz="2200" b="1" kern="0" dirty="0">
                <a:latin typeface="+mn-lt"/>
              </a:rPr>
              <a:t>Anpassungsstrategie</a:t>
            </a:r>
            <a:r>
              <a:rPr lang="de-CH" sz="2200" kern="0" dirty="0">
                <a:latin typeface="+mn-lt"/>
              </a:rPr>
              <a:t> zu entwickeln</a:t>
            </a:r>
          </a:p>
          <a:p>
            <a:pPr marL="457200" indent="-457200" eaLnBrk="1" hangingPunct="1">
              <a:spcBef>
                <a:spcPts val="1800"/>
              </a:spcBef>
              <a:buFontTx/>
              <a:buAutoNum type="arabicPlain"/>
              <a:defRPr/>
            </a:pPr>
            <a:r>
              <a:rPr lang="de-CH" sz="2200" b="1" kern="0" dirty="0">
                <a:latin typeface="+mn-lt"/>
              </a:rPr>
              <a:t>März 2012: </a:t>
            </a:r>
            <a:r>
              <a:rPr lang="de-CH" sz="2200" kern="0" dirty="0">
                <a:latin typeface="+mn-lt"/>
              </a:rPr>
              <a:t>BR verabschiedet </a:t>
            </a:r>
            <a:r>
              <a:rPr lang="de-CH" sz="2200" b="1" kern="0" dirty="0">
                <a:latin typeface="+mn-lt"/>
              </a:rPr>
              <a:t>1. Teil der Strategie </a:t>
            </a:r>
            <a:r>
              <a:rPr lang="de-CH" sz="2200" kern="0" dirty="0">
                <a:latin typeface="+mn-lt"/>
              </a:rPr>
              <a:t>(Ziele, Herausforderungen und Handlungsfelder) </a:t>
            </a:r>
            <a:r>
              <a:rPr lang="de-CH" sz="2200" kern="0" dirty="0" smtClean="0">
                <a:latin typeface="+mn-lt"/>
              </a:rPr>
              <a:t>und beauftragt </a:t>
            </a:r>
            <a:r>
              <a:rPr lang="de-CH" sz="2200" kern="0" dirty="0">
                <a:latin typeface="+mn-lt"/>
              </a:rPr>
              <a:t>UVEK, in Zusammenarbeit mit den Departementen einen Aktionsplan (</a:t>
            </a:r>
            <a:r>
              <a:rPr lang="de-CH" sz="2200" b="1" kern="0" dirty="0">
                <a:latin typeface="+mn-lt"/>
              </a:rPr>
              <a:t>2. Teil Strategie</a:t>
            </a:r>
            <a:r>
              <a:rPr lang="de-CH" sz="2200" kern="0" dirty="0">
                <a:latin typeface="+mn-lt"/>
              </a:rPr>
              <a:t>) zu erarbeiten</a:t>
            </a:r>
          </a:p>
          <a:p>
            <a:pPr marL="457200" indent="-457200" eaLnBrk="1" hangingPunct="1">
              <a:spcBef>
                <a:spcPts val="1800"/>
              </a:spcBef>
              <a:buFontTx/>
              <a:buAutoNum type="arabicPlain"/>
              <a:defRPr/>
            </a:pPr>
            <a:r>
              <a:rPr lang="de-CH" sz="2200" b="1" kern="0" dirty="0">
                <a:latin typeface="+mn-lt"/>
              </a:rPr>
              <a:t>April 2014: </a:t>
            </a:r>
            <a:r>
              <a:rPr lang="de-CH" sz="2200" kern="0" dirty="0"/>
              <a:t>BR verabschiedet </a:t>
            </a:r>
            <a:r>
              <a:rPr lang="de-CH" sz="2200" b="1" kern="0" dirty="0"/>
              <a:t>2. Teil der Strategie </a:t>
            </a:r>
            <a:r>
              <a:rPr lang="de-CH" sz="2200" kern="0" dirty="0"/>
              <a:t>(Aktionsplan</a:t>
            </a:r>
            <a:r>
              <a:rPr lang="de-CH" sz="2200" kern="0" dirty="0" smtClean="0"/>
              <a:t>) und beauftragt UVEK, ihn Ende 2017 über die Fortschritte bei der  Umsetzung der Strategie und die erzielte Wirkung zu informieren.</a:t>
            </a:r>
            <a:endParaRPr lang="de-CH" sz="2200" kern="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0"/>
            <a:ext cx="9144000" cy="1312863"/>
          </a:xfrm>
          <a:prstGeom prst="rect">
            <a:avLst/>
          </a:prstGeom>
          <a:solidFill>
            <a:schemeClr val="tx2">
              <a:lumMod val="50000"/>
              <a:lumOff val="5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CH">
              <a:latin typeface="Arial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847012" cy="989013"/>
          </a:xfrm>
        </p:spPr>
        <p:txBody>
          <a:bodyPr/>
          <a:lstStyle/>
          <a:p>
            <a:r>
              <a:rPr lang="de-CH" altLang="de-DE" dirty="0" smtClean="0">
                <a:solidFill>
                  <a:schemeClr val="bg1"/>
                </a:solidFill>
              </a:rPr>
              <a:t>Politischer Auftrag</a:t>
            </a:r>
            <a:endParaRPr lang="en-GB" alt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Verankerung im CO</a:t>
            </a:r>
            <a:r>
              <a:rPr lang="de-CH" sz="2800" baseline="-25000" dirty="0" smtClean="0"/>
              <a:t>2</a:t>
            </a:r>
            <a:r>
              <a:rPr lang="de-CH" sz="2800" dirty="0" smtClean="0"/>
              <a:t>-Gesetz </a:t>
            </a:r>
            <a:r>
              <a:rPr lang="de-CH" sz="2800" dirty="0"/>
              <a:t/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 smtClean="0"/>
              <a:t>Art. 8 Koordination der Anpassungsmassnahmen</a:t>
            </a:r>
            <a:endParaRPr lang="de-CH" b="1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aseline="30000" dirty="0"/>
              <a:t>1</a:t>
            </a:r>
            <a:r>
              <a:rPr lang="de-CH" dirty="0"/>
              <a:t> Der Bund koordiniert die Massnahmen zur Vermeidung und Bewältigung von Schäden an Personen oder Sachen von erheblichem Wert, die sich als Folge der erhöhten </a:t>
            </a:r>
            <a:r>
              <a:rPr lang="de-CH" dirty="0" smtClean="0"/>
              <a:t>Treibhausgas-konzentration </a:t>
            </a:r>
            <a:r>
              <a:rPr lang="de-CH" dirty="0"/>
              <a:t>in der Atmosphäre ergeben </a:t>
            </a:r>
            <a:r>
              <a:rPr lang="de-CH" dirty="0" smtClean="0"/>
              <a:t>können.</a:t>
            </a:r>
            <a:endParaRPr lang="de-CH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aseline="30000" dirty="0"/>
              <a:t>2</a:t>
            </a:r>
            <a:r>
              <a:rPr lang="de-CH" dirty="0"/>
              <a:t> Er sorgt für die Erarbeitung und die Beschaffung von Grundlagen, die für die Ergreifung dieser Massnahmen notwendig sind.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44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err="1" smtClean="0"/>
              <a:t>Departementübergreifenden</a:t>
            </a:r>
            <a:r>
              <a:rPr lang="de-CH" altLang="de-DE" dirty="0" smtClean="0"/>
              <a:t> Zusammenarbeit</a:t>
            </a:r>
            <a:br>
              <a:rPr lang="de-CH" altLang="de-DE" dirty="0" smtClean="0"/>
            </a:br>
            <a:endParaRPr lang="de-CH" altLang="de-DE" sz="2400" dirty="0" smtClean="0"/>
          </a:p>
        </p:txBody>
      </p:sp>
      <p:pic>
        <p:nvPicPr>
          <p:cNvPr id="18435" name="Picture 18" descr="\\adb.intra.admin.ch\userhome$\BAFU-01\U80798987\config\Desktop\bg_header_a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6197426"/>
            <a:ext cx="5737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hteck 18"/>
          <p:cNvSpPr>
            <a:spLocks noChangeArrowheads="1"/>
          </p:cNvSpPr>
          <p:nvPr/>
        </p:nvSpPr>
        <p:spPr bwMode="auto">
          <a:xfrm>
            <a:off x="793750" y="5961063"/>
            <a:ext cx="4062413" cy="896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18437" name="Textfeld 16"/>
          <p:cNvSpPr txBox="1">
            <a:spLocks noChangeArrowheads="1"/>
          </p:cNvSpPr>
          <p:nvPr/>
        </p:nvSpPr>
        <p:spPr bwMode="auto">
          <a:xfrm>
            <a:off x="1230710" y="1328563"/>
            <a:ext cx="2189162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BAFU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BFE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ARE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BLW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BAG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BLV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SECO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BABS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 err="1"/>
              <a:t>MeteoSchweiz</a:t>
            </a:r>
            <a:endParaRPr lang="en-US" altLang="de-DE" dirty="0"/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EFV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de-DE" dirty="0"/>
              <a:t>BAV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32228" y="6440313"/>
            <a:ext cx="19986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 err="1">
                <a:solidFill>
                  <a:schemeClr val="bg1"/>
                </a:solidFill>
                <a:latin typeface="Arial" charset="0"/>
              </a:rPr>
              <a:t>Bundesamt</a:t>
            </a:r>
            <a:r>
              <a:rPr lang="en-US" sz="105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charset="0"/>
              </a:rPr>
              <a:t>für</a:t>
            </a:r>
            <a:r>
              <a:rPr lang="en-US" sz="105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050" b="1" dirty="0" err="1">
                <a:solidFill>
                  <a:schemeClr val="bg1"/>
                </a:solidFill>
                <a:latin typeface="Arial" charset="0"/>
              </a:rPr>
              <a:t>Verkehr</a:t>
            </a:r>
            <a:r>
              <a:rPr lang="en-US" sz="1050" b="1" dirty="0">
                <a:solidFill>
                  <a:schemeClr val="bg1"/>
                </a:solidFill>
                <a:latin typeface="Arial" charset="0"/>
              </a:rPr>
              <a:t> BAV</a:t>
            </a:r>
          </a:p>
        </p:txBody>
      </p:sp>
      <p:grpSp>
        <p:nvGrpSpPr>
          <p:cNvPr id="18439" name="Gruppieren 17"/>
          <p:cNvGrpSpPr>
            <a:grpSpLocks noChangeAspect="1"/>
          </p:cNvGrpSpPr>
          <p:nvPr/>
        </p:nvGrpSpPr>
        <p:grpSpPr bwMode="auto">
          <a:xfrm>
            <a:off x="3790950" y="1428576"/>
            <a:ext cx="5357813" cy="4892675"/>
            <a:chOff x="3227388" y="1398588"/>
            <a:chExt cx="5953125" cy="5486400"/>
          </a:xfrm>
        </p:grpSpPr>
        <p:pic>
          <p:nvPicPr>
            <p:cNvPr id="1844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238" y="1398588"/>
              <a:ext cx="52482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1" name="Gruppieren 23"/>
            <p:cNvGrpSpPr>
              <a:grpSpLocks/>
            </p:cNvGrpSpPr>
            <p:nvPr/>
          </p:nvGrpSpPr>
          <p:grpSpPr bwMode="auto">
            <a:xfrm>
              <a:off x="3967163" y="1974850"/>
              <a:ext cx="5213350" cy="576263"/>
              <a:chOff x="3930725" y="1268760"/>
              <a:chExt cx="5213274" cy="576064"/>
            </a:xfrm>
          </p:grpSpPr>
          <p:pic>
            <p:nvPicPr>
              <p:cNvPr id="18450" name="Picture 12" descr="bf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725" y="1268760"/>
                <a:ext cx="5213274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Rechteck 22"/>
              <p:cNvSpPr>
                <a:spLocks noChangeArrowheads="1"/>
              </p:cNvSpPr>
              <p:nvPr/>
            </p:nvSpPr>
            <p:spPr bwMode="auto">
              <a:xfrm>
                <a:off x="6444207" y="1340768"/>
                <a:ext cx="2520279" cy="144016"/>
              </a:xfrm>
              <a:prstGeom prst="rect">
                <a:avLst/>
              </a:prstGeom>
              <a:solidFill>
                <a:srgbClr val="5C8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/>
              </a:p>
            </p:txBody>
          </p:sp>
          <p:sp>
            <p:nvSpPr>
              <p:cNvPr id="18452" name="Textfeld 20"/>
              <p:cNvSpPr txBox="1">
                <a:spLocks noChangeArrowheads="1"/>
              </p:cNvSpPr>
              <p:nvPr/>
            </p:nvSpPr>
            <p:spPr bwMode="auto">
              <a:xfrm>
                <a:off x="6444208" y="1268760"/>
                <a:ext cx="253947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B2B2B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0C0C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DDDDD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CH" altLang="de-DE" sz="1000" b="1">
                    <a:latin typeface="Arial Black" panose="020B0A04020102020204" pitchFamily="34" charset="0"/>
                  </a:rPr>
                  <a:t>Bundesamt für Energie BFE          </a:t>
                </a:r>
              </a:p>
            </p:txBody>
          </p:sp>
        </p:grpSp>
        <p:pic>
          <p:nvPicPr>
            <p:cNvPr id="18442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13" y="3632200"/>
              <a:ext cx="5219700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288" y="4206875"/>
              <a:ext cx="52292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213" y="4783138"/>
              <a:ext cx="50673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738" y="5286375"/>
              <a:ext cx="543877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7" y="2551113"/>
              <a:ext cx="5362576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88" y="5791200"/>
              <a:ext cx="595312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6294438"/>
              <a:ext cx="50196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1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163" y="3054350"/>
              <a:ext cx="5467350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 smtClean="0"/>
              <a:t>Anpassung</a:t>
            </a:r>
            <a:r>
              <a:rPr lang="en-US" altLang="de-DE" dirty="0" smtClean="0"/>
              <a:t> an den </a:t>
            </a:r>
            <a:r>
              <a:rPr lang="en-US" altLang="de-DE" dirty="0" err="1" smtClean="0"/>
              <a:t>Klimawandel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de-CH" altLang="de-DE" dirty="0"/>
              <a:t>Grundlage – Strategie – Umsetzung</a:t>
            </a:r>
            <a:endParaRPr lang="en-US" altLang="de-DE" dirty="0" smtClean="0"/>
          </a:p>
        </p:txBody>
      </p:sp>
      <p:sp>
        <p:nvSpPr>
          <p:cNvPr id="34847" name="Rechteck 6"/>
          <p:cNvSpPr>
            <a:spLocks noChangeArrowheads="1"/>
          </p:cNvSpPr>
          <p:nvPr/>
        </p:nvSpPr>
        <p:spPr bwMode="auto">
          <a:xfrm>
            <a:off x="846634" y="4625975"/>
            <a:ext cx="7830927" cy="13890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34848" name="Textfeld 11"/>
          <p:cNvSpPr txBox="1">
            <a:spLocks noChangeArrowheads="1"/>
          </p:cNvSpPr>
          <p:nvPr/>
        </p:nvSpPr>
        <p:spPr bwMode="auto">
          <a:xfrm>
            <a:off x="1102560" y="4636729"/>
            <a:ext cx="1050352" cy="307674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 err="1"/>
              <a:t>Grundlagen</a:t>
            </a:r>
            <a:endParaRPr lang="en-US" altLang="de-DE" sz="1400" b="1" dirty="0"/>
          </a:p>
        </p:txBody>
      </p:sp>
      <p:sp>
        <p:nvSpPr>
          <p:cNvPr id="34845" name="Rechteck 9"/>
          <p:cNvSpPr>
            <a:spLocks noChangeArrowheads="1"/>
          </p:cNvSpPr>
          <p:nvPr/>
        </p:nvSpPr>
        <p:spPr bwMode="auto">
          <a:xfrm>
            <a:off x="837109" y="3240088"/>
            <a:ext cx="7839347" cy="1389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34846" name="Textfeld 12"/>
          <p:cNvSpPr txBox="1">
            <a:spLocks noChangeArrowheads="1"/>
          </p:cNvSpPr>
          <p:nvPr/>
        </p:nvSpPr>
        <p:spPr bwMode="auto">
          <a:xfrm>
            <a:off x="1093034" y="3261596"/>
            <a:ext cx="840622" cy="307674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 err="1"/>
              <a:t>Strategie</a:t>
            </a:r>
            <a:endParaRPr lang="en-US" altLang="de-DE" sz="1400" b="1" dirty="0"/>
          </a:p>
        </p:txBody>
      </p:sp>
      <p:sp>
        <p:nvSpPr>
          <p:cNvPr id="34843" name="Rechteck 10"/>
          <p:cNvSpPr>
            <a:spLocks noChangeArrowheads="1"/>
          </p:cNvSpPr>
          <p:nvPr/>
        </p:nvSpPr>
        <p:spPr bwMode="auto">
          <a:xfrm>
            <a:off x="827584" y="1854200"/>
            <a:ext cx="7847767" cy="1389063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34844" name="Textfeld 13"/>
          <p:cNvSpPr txBox="1">
            <a:spLocks noChangeArrowheads="1"/>
          </p:cNvSpPr>
          <p:nvPr/>
        </p:nvSpPr>
        <p:spPr bwMode="auto">
          <a:xfrm>
            <a:off x="1046062" y="1886461"/>
            <a:ext cx="1149674" cy="3076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 err="1"/>
              <a:t>Umsetzung</a:t>
            </a:r>
            <a:endParaRPr lang="en-US" altLang="de-DE" sz="1400" b="1" dirty="0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234703" y="5030788"/>
            <a:ext cx="1936750" cy="515937"/>
          </a:xfrm>
          <a:prstGeom prst="rect">
            <a:avLst/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 dirty="0" err="1"/>
              <a:t>Klimaszenarien</a:t>
            </a:r>
            <a:endParaRPr lang="en-US" altLang="de-DE" sz="2000" dirty="0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>
            <a:off x="3644528" y="5030788"/>
            <a:ext cx="1936750" cy="515937"/>
          </a:xfrm>
          <a:prstGeom prst="rect">
            <a:avLst/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/>
              <a:t>Impactstudien</a:t>
            </a:r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>
            <a:off x="6046415" y="5030788"/>
            <a:ext cx="1935163" cy="515937"/>
          </a:xfrm>
          <a:prstGeom prst="rect">
            <a:avLst/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/>
              <a:t>Risikoanalyse</a:t>
            </a:r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2104653" y="3614738"/>
            <a:ext cx="1936750" cy="677862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/>
              <a:t>Ziele und Grundsätze</a:t>
            </a:r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5151065" y="3614738"/>
            <a:ext cx="1936750" cy="677862"/>
          </a:xfrm>
          <a:prstGeom prst="rect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/>
              <a:t>Aktionsplan</a:t>
            </a:r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253753" y="2254250"/>
            <a:ext cx="1935162" cy="677863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2000"/>
              <a:t>Pilotprogramm</a:t>
            </a: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3644528" y="2254250"/>
            <a:ext cx="1936750" cy="677863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 err="1" smtClean="0"/>
              <a:t>Massnahmen</a:t>
            </a:r>
            <a:endParaRPr lang="en-US" altLang="de-DE" sz="18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 smtClean="0"/>
              <a:t>Bund, </a:t>
            </a:r>
            <a:r>
              <a:rPr lang="en-US" altLang="de-DE" sz="1800" dirty="0" err="1" smtClean="0"/>
              <a:t>Kantone</a:t>
            </a:r>
            <a:endParaRPr lang="en-US" altLang="de-DE" sz="1800" dirty="0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6063878" y="2254250"/>
            <a:ext cx="1936750" cy="677863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sz="1800" dirty="0" err="1"/>
              <a:t>Koordination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Zusammenarbeit</a:t>
            </a:r>
            <a:endParaRPr lang="en-US" altLang="de-DE" sz="1800" dirty="0"/>
          </a:p>
        </p:txBody>
      </p:sp>
      <p:cxnSp>
        <p:nvCxnSpPr>
          <p:cNvPr id="24" name="Gerade Verbindung mit Pfeil 23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3171453" y="5289550"/>
            <a:ext cx="473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erade Verbindung mit Pfeil 25"/>
          <p:cNvCxnSpPr>
            <a:cxnSpLocks noChangeShapeType="1"/>
            <a:stCxn id="16" idx="3"/>
            <a:endCxn id="17" idx="1"/>
          </p:cNvCxnSpPr>
          <p:nvPr/>
        </p:nvCxnSpPr>
        <p:spPr bwMode="auto">
          <a:xfrm>
            <a:off x="5581278" y="5289550"/>
            <a:ext cx="4651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Gerade Verbindung mit Pfeil 27"/>
          <p:cNvCxnSpPr>
            <a:cxnSpLocks noChangeShapeType="1"/>
            <a:stCxn id="18" idx="3"/>
            <a:endCxn id="19" idx="1"/>
          </p:cNvCxnSpPr>
          <p:nvPr/>
        </p:nvCxnSpPr>
        <p:spPr bwMode="auto">
          <a:xfrm>
            <a:off x="4041403" y="3952875"/>
            <a:ext cx="11096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Pfeil nach rechts 40"/>
          <p:cNvSpPr>
            <a:spLocks noChangeArrowheads="1"/>
          </p:cNvSpPr>
          <p:nvPr/>
        </p:nvSpPr>
        <p:spPr bwMode="auto">
          <a:xfrm rot="-5400000">
            <a:off x="4446215" y="3771900"/>
            <a:ext cx="276225" cy="17049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43" name="Pfeil nach rechts 42"/>
          <p:cNvSpPr>
            <a:spLocks noChangeArrowheads="1"/>
          </p:cNvSpPr>
          <p:nvPr/>
        </p:nvSpPr>
        <p:spPr bwMode="auto">
          <a:xfrm rot="-5400000">
            <a:off x="4446215" y="2409825"/>
            <a:ext cx="276225" cy="17049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34841" name="Rechteck 35"/>
          <p:cNvSpPr>
            <a:spLocks noChangeArrowheads="1"/>
          </p:cNvSpPr>
          <p:nvPr/>
        </p:nvSpPr>
        <p:spPr bwMode="auto">
          <a:xfrm>
            <a:off x="8317160" y="1851025"/>
            <a:ext cx="715963" cy="41608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/>
          </a:p>
        </p:txBody>
      </p:sp>
      <p:sp>
        <p:nvSpPr>
          <p:cNvPr id="34842" name="Textfeld 36"/>
          <p:cNvSpPr txBox="1">
            <a:spLocks noChangeArrowheads="1"/>
          </p:cNvSpPr>
          <p:nvPr/>
        </p:nvSpPr>
        <p:spPr bwMode="auto">
          <a:xfrm rot="5400000">
            <a:off x="6857495" y="3731389"/>
            <a:ext cx="3750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2000" dirty="0" err="1"/>
              <a:t>Wirkungs</a:t>
            </a:r>
            <a:r>
              <a:rPr lang="en-US" altLang="de-DE" sz="2000" dirty="0"/>
              <a:t>- und </a:t>
            </a:r>
            <a:r>
              <a:rPr lang="en-US" altLang="de-DE" sz="2000" dirty="0" err="1"/>
              <a:t>Vollzugsanalyse</a:t>
            </a:r>
            <a:endParaRPr lang="en-US" altLang="de-DE" sz="2000" dirty="0"/>
          </a:p>
        </p:txBody>
      </p:sp>
      <p:grpSp>
        <p:nvGrpSpPr>
          <p:cNvPr id="6" name="Gruppieren 47"/>
          <p:cNvGrpSpPr>
            <a:grpSpLocks/>
          </p:cNvGrpSpPr>
          <p:nvPr/>
        </p:nvGrpSpPr>
        <p:grpSpPr bwMode="auto">
          <a:xfrm>
            <a:off x="8122865" y="2390775"/>
            <a:ext cx="409575" cy="2990850"/>
            <a:chOff x="7610475" y="2390775"/>
            <a:chExt cx="409575" cy="2990850"/>
          </a:xfrm>
        </p:grpSpPr>
        <p:sp>
          <p:nvSpPr>
            <p:cNvPr id="34838" name="Pfeil nach links und rechts 44"/>
            <p:cNvSpPr>
              <a:spLocks noChangeArrowheads="1"/>
            </p:cNvSpPr>
            <p:nvPr/>
          </p:nvSpPr>
          <p:spPr bwMode="auto">
            <a:xfrm>
              <a:off x="7610475" y="2390775"/>
              <a:ext cx="409575" cy="266700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  <p:sp>
          <p:nvSpPr>
            <p:cNvPr id="34839" name="Pfeil nach links und rechts 45"/>
            <p:cNvSpPr>
              <a:spLocks noChangeArrowheads="1"/>
            </p:cNvSpPr>
            <p:nvPr/>
          </p:nvSpPr>
          <p:spPr bwMode="auto">
            <a:xfrm>
              <a:off x="7610475" y="3752850"/>
              <a:ext cx="409575" cy="266700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  <p:sp>
          <p:nvSpPr>
            <p:cNvPr id="34840" name="Pfeil nach links und rechts 46"/>
            <p:cNvSpPr>
              <a:spLocks noChangeArrowheads="1"/>
            </p:cNvSpPr>
            <p:nvPr/>
          </p:nvSpPr>
          <p:spPr bwMode="auto">
            <a:xfrm>
              <a:off x="7610475" y="5114925"/>
              <a:ext cx="409575" cy="266700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</p:grpSp>
      <p:grpSp>
        <p:nvGrpSpPr>
          <p:cNvPr id="33" name="Gruppieren 37"/>
          <p:cNvGrpSpPr>
            <a:grpSpLocks/>
          </p:cNvGrpSpPr>
          <p:nvPr/>
        </p:nvGrpSpPr>
        <p:grpSpPr bwMode="auto">
          <a:xfrm>
            <a:off x="107504" y="1851025"/>
            <a:ext cx="715963" cy="4160838"/>
            <a:chOff x="7806690" y="1851660"/>
            <a:chExt cx="1337310" cy="4160520"/>
          </a:xfrm>
        </p:grpSpPr>
        <p:sp>
          <p:nvSpPr>
            <p:cNvPr id="34" name="Rechteck 35"/>
            <p:cNvSpPr>
              <a:spLocks noChangeArrowheads="1"/>
            </p:cNvSpPr>
            <p:nvPr/>
          </p:nvSpPr>
          <p:spPr bwMode="auto">
            <a:xfrm>
              <a:off x="7806690" y="1851660"/>
              <a:ext cx="1337310" cy="416052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  <p:sp>
          <p:nvSpPr>
            <p:cNvPr id="35" name="Textfeld 36"/>
            <p:cNvSpPr txBox="1">
              <a:spLocks noChangeArrowheads="1"/>
            </p:cNvSpPr>
            <p:nvPr/>
          </p:nvSpPr>
          <p:spPr bwMode="auto">
            <a:xfrm rot="16200000">
              <a:off x="7641835" y="3558249"/>
              <a:ext cx="1465354" cy="74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dirty="0" smtClean="0"/>
                <a:t>Information</a:t>
              </a:r>
              <a:endParaRPr lang="en-US" altLang="de-DE" sz="2000" dirty="0"/>
            </a:p>
          </p:txBody>
        </p:sp>
      </p:grpSp>
      <p:grpSp>
        <p:nvGrpSpPr>
          <p:cNvPr id="36" name="Gruppieren 47"/>
          <p:cNvGrpSpPr>
            <a:grpSpLocks/>
          </p:cNvGrpSpPr>
          <p:nvPr/>
        </p:nvGrpSpPr>
        <p:grpSpPr bwMode="auto">
          <a:xfrm>
            <a:off x="638041" y="2354263"/>
            <a:ext cx="409575" cy="2990850"/>
            <a:chOff x="7610475" y="2390775"/>
            <a:chExt cx="409575" cy="2990850"/>
          </a:xfrm>
        </p:grpSpPr>
        <p:sp>
          <p:nvSpPr>
            <p:cNvPr id="37" name="Pfeil nach links und rechts 44"/>
            <p:cNvSpPr>
              <a:spLocks noChangeArrowheads="1"/>
            </p:cNvSpPr>
            <p:nvPr/>
          </p:nvSpPr>
          <p:spPr bwMode="auto">
            <a:xfrm>
              <a:off x="7610475" y="2390775"/>
              <a:ext cx="409575" cy="266700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  <p:sp>
          <p:nvSpPr>
            <p:cNvPr id="38" name="Pfeil nach links und rechts 45"/>
            <p:cNvSpPr>
              <a:spLocks noChangeArrowheads="1"/>
            </p:cNvSpPr>
            <p:nvPr/>
          </p:nvSpPr>
          <p:spPr bwMode="auto">
            <a:xfrm>
              <a:off x="7610475" y="3752850"/>
              <a:ext cx="409575" cy="266700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  <p:sp>
          <p:nvSpPr>
            <p:cNvPr id="39" name="Pfeil nach links und rechts 46"/>
            <p:cNvSpPr>
              <a:spLocks noChangeArrowheads="1"/>
            </p:cNvSpPr>
            <p:nvPr/>
          </p:nvSpPr>
          <p:spPr bwMode="auto">
            <a:xfrm>
              <a:off x="7610475" y="5114925"/>
              <a:ext cx="409575" cy="266700"/>
            </a:xfrm>
            <a:prstGeom prst="left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B2B2B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0C0C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417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altLang="de-DE" dirty="0" smtClean="0"/>
              <a:t>Anpassungsstrategie – </a:t>
            </a:r>
            <a:br>
              <a:rPr lang="de-CH" altLang="de-DE" dirty="0" smtClean="0"/>
            </a:br>
            <a:r>
              <a:rPr lang="de-CH" altLang="de-DE" dirty="0" smtClean="0"/>
              <a:t>die wichtigsten Merkmale</a:t>
            </a:r>
            <a:endParaRPr lang="de-CH" altLang="de-DE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 dirty="0" smtClean="0"/>
          </a:p>
          <a:p>
            <a:r>
              <a:rPr lang="de-CH" altLang="de-DE" dirty="0" smtClean="0"/>
              <a:t>Kombination von </a:t>
            </a:r>
            <a:r>
              <a:rPr lang="de-CH" altLang="de-DE" dirty="0" err="1" smtClean="0"/>
              <a:t>Sektorstrategien</a:t>
            </a:r>
            <a:r>
              <a:rPr lang="de-CH" altLang="de-DE" dirty="0" smtClean="0"/>
              <a:t> </a:t>
            </a:r>
            <a:r>
              <a:rPr lang="de-CH" altLang="de-DE" dirty="0" smtClean="0"/>
              <a:t>und </a:t>
            </a:r>
            <a:r>
              <a:rPr lang="de-CH" altLang="de-DE" dirty="0" smtClean="0"/>
              <a:t>sektorenübergreifender </a:t>
            </a:r>
            <a:r>
              <a:rPr lang="de-CH" altLang="de-DE" dirty="0" smtClean="0"/>
              <a:t>Perspektive</a:t>
            </a:r>
          </a:p>
          <a:p>
            <a:r>
              <a:rPr lang="de-CH" altLang="de-DE" dirty="0" smtClean="0"/>
              <a:t>Politischer Auftrag und gesetzliche Verankerung</a:t>
            </a:r>
          </a:p>
          <a:p>
            <a:r>
              <a:rPr lang="de-CH" altLang="de-DE" dirty="0" err="1" smtClean="0"/>
              <a:t>Departementübergreifende</a:t>
            </a:r>
            <a:r>
              <a:rPr lang="de-CH" altLang="de-DE" dirty="0" smtClean="0"/>
              <a:t> Zusammenarbeit</a:t>
            </a:r>
          </a:p>
          <a:p>
            <a:r>
              <a:rPr lang="de-CH" altLang="de-DE" dirty="0" smtClean="0"/>
              <a:t>Gesamtpaket </a:t>
            </a:r>
            <a:r>
              <a:rPr lang="de-CH" altLang="de-DE" dirty="0" smtClean="0"/>
              <a:t>Grundlagen </a:t>
            </a:r>
            <a:r>
              <a:rPr lang="de-CH" altLang="de-DE" dirty="0" smtClean="0"/>
              <a:t>– Strategie – Umsetzung </a:t>
            </a:r>
            <a:endParaRPr lang="de-CH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UND 2005 Master BAFU DE - v3">
  <a:themeElements>
    <a:clrScheme name="CDBUND 2005 Master BAFU DE -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 2005 Master BAFU DE -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BUND 2005 Master BAFU DE -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2016.06.07_HRO_Anpassungstrategie Schweiz"/>
    <f:field ref="objsubject" par="" edit="true" text=""/>
    <f:field ref="objcreatedby" par="" text="Hohmann, Roland (BAFU - HRO)"/>
    <f:field ref="objcreatedat" par="" text="02.06.2016 15:45:06"/>
    <f:field ref="objchangedby" par="" text="Hohmann, Roland (BAFU - HRO)"/>
    <f:field ref="objmodifiedat" par="" text="03.06.2016 11:36:43"/>
    <f:field ref="doc_FSCFOLIO_1_1001_FieldDocumentNumber" par="" text=""/>
    <f:field ref="doc_FSCFOLIO_1_1001_FieldSubject" par="" edit="true" text=""/>
    <f:field ref="FSCFOLIO_1_1001_FieldCurrentUser" par="" text="Roland Hohmann"/>
    <f:field ref="CCAPRECONFIG_15_1001_Objektname" par="" edit="true" text="2016.06.07_HRO_Anpassungstrategie Schweiz"/>
    <f:field ref="CHPRECONFIG_1_1001_Objektname" par="" edit="true" text="2016.06.07_HRO_Anpassungstrategie Schweiz"/>
  </f:record>
  <f:record inx="1" ref="">
    <f:field ref="CCAPRECONFIG_15_1001_Anrede" par="" edit="true" text=""/>
    <f:field ref="CCAPRECONFIG_15_1001_Anrede_Briefkopf" par="" text=""/>
    <f:field ref="CCAPRECONFIG_15_1001_Geschlecht_Anrede" par="" text=""/>
    <f:field ref="CCAPRECONFIG_15_1001_Titel" par="" edit="true" text=""/>
    <f:field ref="CCAPRECONFIG_15_1001_Nachgestellter_Titel" par="" edit="true" text=""/>
    <f:field ref="CCAPRECONFIG_15_1001_Vorname" par="" edit="true" text=""/>
    <f:field ref="CCAPRECONFIG_15_1001_Nachname" par="" edit="true" text=""/>
    <f:field ref="CCAPRECONFIG_15_1001_zH" par="" edit="true" text=""/>
    <f:field ref="CCAPRECONFIG_15_1001_Geschlecht" par="" text=""/>
    <f:field ref="CCAPRECONFIG_15_1001_Strasse" par="" text=""/>
    <f:field ref="CCAPRECONFIG_15_1001_Hausnummer" par="" text=""/>
    <f:field ref="CCAPRECONFIG_15_1001_Stiege" par="" text=""/>
    <f:field ref="CCAPRECONFIG_15_1001_Stock" par="" text=""/>
    <f:field ref="CCAPRECONFIG_15_1001_Tuer" par="" text=""/>
    <f:field ref="CCAPRECONFIG_15_1001_Postfach" par="" text=""/>
    <f:field ref="CCAPRECONFIG_15_1001_Postleitzahl" par="" text=""/>
    <f:field ref="CCAPRECONFIG_15_1001_Ort" par="" text=""/>
    <f:field ref="CCAPRECONFIG_15_1001_Land" par="" text=""/>
    <f:field ref="CCAPRECONFIG_15_1001_Email" par="" text=""/>
    <f:field ref="CCAPRECONFIG_15_1001_Postalische_Adresse" par="" text=""/>
    <f:field ref="CCAPRECONFIG_15_1001_Adresse" par="" text=""/>
    <f:field ref="CCAPRECONFIG_15_1001_Fax" par="" text=""/>
    <f:field ref="CCAPRECONFIG_15_1001_Telefon" par="" text=""/>
    <f:field ref="CCAPRECONFIG_15_1001_Geburtsdatum" par="" text=""/>
    <f:field ref="CCAPRECONFIG_15_1001_Sozialversicherungsnummer" par="" text=""/>
    <f:field ref="CCAPRECONFIG_15_1001_Berufstitel" par="" text=""/>
    <f:field ref="CCAPRECONFIG_15_1001_Funktionsbezeichnung" par="" text=""/>
    <f:field ref="CCAPRECONFIG_15_1001_Organisationsname" par="" text=""/>
    <f:field ref="CCAPRECONFIG_15_1001_Organisationskurzname" par="" text=""/>
    <f:field ref="CCAPRECONFIG_15_1001_Abschriftsbemerkung" par="" text=""/>
    <f:field ref="CCAPRECONFIG_15_1001_Name_Zeile_2" par="" text=""/>
    <f:field ref="CCAPRECONFIG_15_1001_Name_Zeile_3" par="" text=""/>
    <f:field ref="CCAPRECONFIG_15_1001_Firmenbuchnummer" par="" text=""/>
    <f:field ref="CCAPRECONFIG_15_1001_Versandart" par="" text="B-Post"/>
    <f:field ref="CCAPRECONFIG_15_1001_Kategorie" par="" text="Empfänger/in"/>
    <f:field ref="CCAPRECONFIG_15_1001_Rechtsform" par="" text=""/>
    <f:field ref="CCAPRECONFIG_15_1001_Ziel" par="" text=""/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CHPRECONFIG_1_1001_EMailAdresse" par="" text=""/>
    <f:field ref="UVEKCFG_15_1700_Personal" par="" text=""/>
    <f:field ref="UVEKCFG_15_1700_Geschlecht" par="" text=""/>
    <f:field ref="UVEKCFG_15_1700_GebDatum" par="" text=""/>
    <f:field ref="UVEKCFG_15_1700_Beruf" par="" text=""/>
    <f:field ref="UVEKCFG_15_1700_Familienstand" par="" text=""/>
    <f:field ref="UVEKCFG_15_1700_Muttersprache" par="" text=""/>
    <f:field ref="UVEKCFG_15_1700_Geboren_in" par="" text=""/>
    <f:field ref="UVEKCFG_15_1700_Briefanrede" par="" text=""/>
    <f:field ref="UVEKCFG_15_1700_Kommunikationssprache" par="" text=""/>
    <f:field ref="UVEKCFG_15_1700_Webseite" par="" text=""/>
    <f:field ref="UVEKCFG_15_1700_TelNr_Business" par="" text=""/>
    <f:field ref="UVEKCFG_15_1700_TelNr_Private" par="" text=""/>
    <f:field ref="UVEKCFG_15_1700_TelNr_Mobile" par="" text=""/>
    <f:field ref="UVEKCFG_15_1700_TelNr_Other" par="" text=""/>
    <f:field ref="UVEKCFG_15_1700_TelNr_Fax" par="" text=""/>
    <f:field ref="UVEKCFG_15_1700_EMail1" par="" text=""/>
    <f:field ref="UVEKCFG_15_1700_EMail2" par="" text=""/>
    <f:field ref="UVEKCFG_15_1700_EMail3" par="" text=""/>
    <f:field ref="UVEKCFG_15_1700_UID" par="" text=""/>
    <f:field ref="UVEKCFG_15_1700_Klassifizierung" par="" text=""/>
    <f:field ref="UVEKCFG_15_1700_Gruendungsjahr" par="" text=""/>
    <f:field ref="UVEKCFG_15_1700_Versandart" par="" text="B-Post"/>
    <f:field ref="UVEKCFG_15_1700_Versandvermek" par="" text=""/>
    <f:field ref="UVEKCFG_15_1700_Kurzbezeichnung" par="" text=""/>
    <f:field ref="UVEKCFG_15_1700_Strasse2" par="" text=""/>
    <f:field ref="UVEKCFG_15_1700_Hausnummer_Zusatz" par="" text=""/>
    <f:field ref="UVEKCFG_15_1700_Land" par="" text=""/>
    <f:field ref="UVEKCFG_15_1700_Serienbrieffeld_1" par="" text=""/>
    <f:field ref="UVEKCFG_15_1700_Serienbrieffeld_2" par="" text=""/>
    <f:field ref="UVEKCFG_15_1700_Serienbrieffeld_3" par="" text=""/>
    <f:field ref="UVEKCFG_15_1700_Serienbrieffeld_4" par="" text=""/>
    <f:field ref="UVEKCFG_15_1700_Serienbrieffeld_5" par="" text=""/>
    <f:field ref="UVEKCFG_15_1700_Adresszeile_1" par="" text=""/>
    <f:field ref="UVEKCFG_15_1700_Adresszeile_2" par="" text=""/>
    <f:field ref="UVEKCFG_15_1700_Adresszeile_3" par="" text=""/>
    <f:field ref="UVEKCFG_15_1700_Adresszeile_4" par="" text=""/>
    <f:field ref="UVEKCFG_15_1700_Adresszeile_5" par="" text=""/>
    <f:field ref="UVEKCFG_15_1700_Adresszeile_6" par="" text=""/>
    <f:field ref="UVEKCFG_15_1700_Adresszeile_7" par="" text=""/>
    <f:field ref="UVEKCFG_15_1700_Adresszeile_8" par="" text=""/>
    <f:field ref="UVEKCFG_15_1700_Adresszeile_9" par="" text=""/>
    <f:field ref="UVEKCFG_15_1700_Adresszeile_10" par="" text=""/>
    <f:field ref="BAVCFG_15_1700_Firma" par="" text=""/>
    <f:field ref="BAVCFG_15_1700_ZustellungAm" par="" text=""/>
    <f:field ref="BAVCFG_15_1700_Anrede_Adresse" par="" edit="true" text=""/>
    <f:field ref="BAVCFG_15_1700_Firma_Kurz" par="" text=""/>
    <f:field ref="BAVCFG_15_1700_Vorname_AP" par="" text=""/>
    <f:field ref="BAVCFG_15_1700_Nachname_AP" par="" text=""/>
    <f:field ref="BAVCFG_15_1700_Adresse1_AP" par="" text=""/>
    <f:field ref="BAVCFG_15_1700_Strasse_AP" par="" text=""/>
    <f:field ref="BAVCFG_15_1700_Postleitzahl_AP" par="" text=""/>
    <f:field ref="BAVCFG_15_1700_Ort_AP" par="" text=""/>
    <f:field ref="BAVCFG_15_1700_EMail_AP" par="" text=""/>
    <f:field ref="BAVCFG_15_1700_Firma_AP" par="" text=""/>
    <f:field ref="BAVCFG_15_1700_AnredePartner_AP" par="" text=""/>
    <f:field ref="BAVCFG_15_1700_Titel_AP" par="" text=""/>
    <f:field ref="BAVCFG_15_1700_Fax_AP" par="" text=""/>
    <f:field ref="BAVCFG_15_1700_Anrede_Adresse_AP" par="" text=""/>
    <f:field ref="BAVCFG_15_1700_Zusatzzeile1_AP" par="" text=""/>
    <f:field ref="BAVCFG_15_1700_Zusatzzeile2_AP" par="" text=""/>
    <f:field ref="BAVCFG_15_1700_Strasse2_AP" par="" text=""/>
    <f:field ref="BAVCFG_15_1700_FirmaKurz_AP" par="" text=""/>
    <f:field ref="BAVCFG_15_1700_Posfach_AP" par="" text="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&gt; Adressat/innen">
    <f:field ref="UVEKCFG_15_1700_Personal" text=""/>
    <f:field ref="UVEKCFG_15_1700_Geschlecht" text=""/>
    <f:field ref="UVEKCFG_15_1700_GebDatum" text=""/>
    <f:field ref="UVEKCFG_15_1700_Beruf" text=""/>
    <f:field ref="UVEKCFG_15_1700_Familienstand" text=""/>
    <f:field ref="UVEKCFG_15_1700_Muttersprache" text=""/>
    <f:field ref="UVEKCFG_15_1700_Geboren_in" text=""/>
    <f:field ref="UVEKCFG_15_1700_Briefanrede" text=""/>
    <f:field ref="UVEKCFG_15_1700_Kommunikationssprache" text=""/>
    <f:field ref="UVEKCFG_15_1700_Webseite" text=""/>
    <f:field ref="UVEKCFG_15_1700_TelNr_Business" text=""/>
    <f:field ref="UVEKCFG_15_1700_TelNr_Private" text=""/>
    <f:field ref="UVEKCFG_15_1700_TelNr_Mobile" text=""/>
    <f:field ref="UVEKCFG_15_1700_TelNr_Other" text=""/>
    <f:field ref="UVEKCFG_15_1700_TelNr_Fax" text=""/>
    <f:field ref="UVEKCFG_15_1700_EMail1" text=""/>
    <f:field ref="UVEKCFG_15_1700_EMail2" text=""/>
    <f:field ref="UVEKCFG_15_1700_EMail3" text=""/>
    <f:field ref="UVEKCFG_15_1700_UID" text=""/>
    <f:field ref="UVEKCFG_15_1700_Klassifizierung" text=""/>
    <f:field ref="UVEKCFG_15_1700_Gruendungsjahr" text=""/>
    <f:field ref="UVEKCFG_15_1700_Versandart" text=""/>
    <f:field ref="UVEKCFG_15_1700_Versandvermek" text=""/>
    <f:field ref="UVEKCFG_15_1700_Kurzbezeichnung" text=""/>
    <f:field ref="UVEKCFG_15_1700_Strasse2" text=""/>
    <f:field ref="UVEKCFG_15_1700_Hausnummer_Zusatz" text=""/>
    <f:field ref="UVEKCFG_15_1700_Land" text=""/>
    <f:field ref="UVEKCFG_15_1700_Serienbrieffeld_1" text=""/>
    <f:field ref="UVEKCFG_15_1700_Serienbrieffeld_2" text=""/>
    <f:field ref="UVEKCFG_15_1700_Serienbrieffeld_3" text=""/>
    <f:field ref="UVEKCFG_15_1700_Serienbrieffeld_4" text=""/>
    <f:field ref="UVEKCFG_15_1700_Serienbrieffeld_5" text=""/>
    <f:field ref="UVEKCFG_15_1700_Adresszeile_1" text=""/>
    <f:field ref="UVEKCFG_15_1700_Adresszeile_2" text=""/>
    <f:field ref="UVEKCFG_15_1700_Adresszeile_3" text=""/>
    <f:field ref="UVEKCFG_15_1700_Adresszeile_4" text=""/>
    <f:field ref="UVEKCFG_15_1700_Adresszeile_5" text=""/>
    <f:field ref="UVEKCFG_15_1700_Adresszeile_6" text=""/>
    <f:field ref="UVEKCFG_15_1700_Adresszeile_7" text=""/>
    <f:field ref="UVEKCFG_15_1700_Adresszeile_8" text=""/>
    <f:field ref="UVEKCFG_15_1700_Adresszeile_9" text=""/>
    <f:field ref="UVEKCFG_15_1700_Adresszeile_10" text=""/>
    <f:field ref="CCAPRECONFIG_15_1001_Abschriftsbemerkung" text="Abschriftsbemerkung"/>
    <f:field ref="CCAPRECONFIG_15_1001_Adresse" text="Adresse"/>
    <f:field ref="BAVCFG_15_1700_Adresse1_AP" text="Adresse1_AP"/>
    <f:field ref="CCAPRECONFIG_15_1001_Anrede" text="Anrede"/>
    <f:field ref="CHPRECONFIG_1_1001_Anrede" text="Anrede"/>
    <f:field ref="BAVCFG_15_1700_Anrede_Adresse" text="Anrede Adresse"/>
    <f:field ref="BAVCFG_15_1700_Anrede_Adresse_AP" text="Anrede Adresse_AP"/>
    <f:field ref="CCAPRECONFIG_15_1001_Anrede_Briefkopf" text="Anrede_Briefkopf"/>
    <f:field ref="BAVCFG_15_1700_AnredePartner_AP" text="AnredePartner_AP"/>
    <f:field ref="CCAPRECONFIG_15_1001_Berufstitel" text="Berufstitel"/>
    <f:field ref="CHPRECONFIG_1_1001_EMailAdresse" text="E-Mail Adresse"/>
    <f:field ref="BAVCFG_15_1700_EMail_AP" text="E-Mail_AP"/>
    <f:field ref="CCAPRECONFIG_15_1001_Email" text="Email"/>
    <f:field ref="CCAPRECONFIG_15_1001_Fax" text="Fax"/>
    <f:field ref="BAVCFG_15_1700_Fax_AP" text="Fax_AP"/>
    <f:field ref="BAVCFG_15_1700_Firma" text="Firma"/>
    <f:field ref="BAVCFG_15_1700_Firma_Kurz" text="Firma Kurz"/>
    <f:field ref="BAVCFG_15_1700_FirmaKurz_AP" text="Firma Kurz_AP"/>
    <f:field ref="BAVCFG_15_1700_Firma_AP" text="Firma_AP"/>
    <f:field ref="CCAPRECONFIG_15_1001_Firmenbuchnummer" text="Firmenbuchnummer"/>
    <f:field ref="CCAPRECONFIG_15_1001_Funktionsbezeichnung" text="Funktionsbezeichnung"/>
    <f:field ref="CCAPRECONFIG_15_1001_Geburtsdatum" text="Geburtsdatum"/>
    <f:field ref="CCAPRECONFIG_15_1001_Geschlecht" text="Geschlecht"/>
    <f:field ref="CCAPRECONFIG_15_1001_Geschlecht_Anrede" text="Geschlecht_Anrede"/>
    <f:field ref="CCAPRECONFIG_15_1001_Hausnummer" text="Hausnummer"/>
    <f:field ref="CCAPRECONFIG_15_1001_Kategorie" text="Kategorie"/>
    <f:field ref="CCAPRECONFIG_15_1001_Land" text="Land"/>
    <f:field ref="CCAPRECONFIG_15_1001_Nachgestellter_Titel" text="Nachgestellter_Titel"/>
    <f:field ref="CCAPRECONFIG_15_1001_Nachname" text="Nachname"/>
    <f:field ref="CHPRECONFIG_1_1001_Nachname" text="Nachname"/>
    <f:field ref="BAVCFG_15_1700_Nachname_AP" text="Nachname_AP"/>
    <f:field ref="CCAPRECONFIG_15_1001_Name_Zeile_2" text="Name_Zeile_2"/>
    <f:field ref="CCAPRECONFIG_15_1001_Name_Zeile_3" text="Name_Zeile_3"/>
    <f:field ref="CCAPRECONFIG_15_1001_Organisationskurzname" text="Organisationskurzname"/>
    <f:field ref="CCAPRECONFIG_15_1001_Organisationsname" text="Organisationsname"/>
    <f:field ref="CHPRECONFIG_1_1001_Ort" text="Ort"/>
    <f:field ref="CCAPRECONFIG_15_1001_Ort" text="Ort"/>
    <f:field ref="BAVCFG_15_1700_Ort_AP" text="Ort_AP"/>
    <f:field ref="BAVCFG_15_1700_Posfach_AP" text="Posfach_AP"/>
    <f:field ref="CCAPRECONFIG_15_1001_Postalische_Adresse" text="Postalische_Adresse"/>
    <f:field ref="CCAPRECONFIG_15_1001_Postfach" text="Postfach"/>
    <f:field ref="CCAPRECONFIG_15_1001_Postleitzahl" text="Postleitzahl"/>
    <f:field ref="CHPRECONFIG_1_1001_Postleitzahl" text="Postleitzahl"/>
    <f:field ref="BAVCFG_15_1700_Postleitzahl_AP" text="Postleitzahl_AP"/>
    <f:field ref="CCAPRECONFIG_15_1001_Rechtsform" text="Rechtsform"/>
    <f:field ref="CCAPRECONFIG_15_1001_Sozialversicherungsnummer" text="Sozialversicherungsnummer"/>
    <f:field ref="CCAPRECONFIG_15_1001_Stiege" text="Stiege"/>
    <f:field ref="CCAPRECONFIG_15_1001_Stock" text="Stock"/>
    <f:field ref="CCAPRECONFIG_15_1001_Strasse" text="Strasse"/>
    <f:field ref="CHPRECONFIG_1_1001_Strasse" text="Strasse"/>
    <f:field ref="BAVCFG_15_1700_Strasse2_AP" text="Strasse2_AP"/>
    <f:field ref="BAVCFG_15_1700_Strasse_AP" text="Strasse_AP"/>
    <f:field ref="CCAPRECONFIG_15_1001_Telefon" text="Telefon"/>
    <f:field ref="CCAPRECONFIG_15_1001_Titel" text="Titel"/>
    <f:field ref="CHPRECONFIG_1_1001_Titel" text="Titel"/>
    <f:field ref="BAVCFG_15_1700_Titel_AP" text="Titel_AP"/>
    <f:field ref="CCAPRECONFIG_15_1001_Tuer" text="Tuer"/>
    <f:field ref="CCAPRECONFIG_15_1001_Versandart" text="Versandart"/>
    <f:field ref="CHPRECONFIG_1_1001_Vorname" text="Vorname"/>
    <f:field ref="CCAPRECONFIG_15_1001_Vorname" text="Vorname"/>
    <f:field ref="BAVCFG_15_1700_Vorname_AP" text="Vorname_AP"/>
    <f:field ref="CCAPRECONFIG_15_1001_zH" text="zH"/>
    <f:field ref="CCAPRECONFIG_15_1001_Ziel" text="Ziel"/>
    <f:field ref="BAVCFG_15_1700_Zusatzzeile1_AP" text="Zusatzzeile1_AP"/>
    <f:field ref="BAVCFG_15_1700_Zusatzzeile2_AP" text="Zusatzzeile2_AP"/>
    <f:field ref="BAVCFG_15_1700_ZustellungAm" text="ZustellungAm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CDBUND 2005 Master BAFU DE - v3</Template>
  <TotalTime>0</TotalTime>
  <Words>347</Words>
  <Application>Microsoft Office PowerPoint</Application>
  <PresentationFormat>Bildschirmpräsentation (4:3)</PresentationFormat>
  <Paragraphs>83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Times</vt:lpstr>
      <vt:lpstr>CDBUND 2005 Master BAFU DE - v3</vt:lpstr>
      <vt:lpstr>PowerPoint-Präsentation</vt:lpstr>
      <vt:lpstr>Anpassungsstrategie des Bundesrates</vt:lpstr>
      <vt:lpstr>Sektorstrategien &amp; sektorenübergreifende Perspektive</vt:lpstr>
      <vt:lpstr>Sektorstrategien &amp; sektorenübergreifende Perspektive</vt:lpstr>
      <vt:lpstr>Politischer Auftrag</vt:lpstr>
      <vt:lpstr>Verankerung im CO2-Gesetz  </vt:lpstr>
      <vt:lpstr>Departementübergreifenden Zusammenarbeit </vt:lpstr>
      <vt:lpstr>Anpassung an den Klimawandel Grundlage – Strategie – Umsetzung</vt:lpstr>
      <vt:lpstr>Anpassungsstrategie –  die wichtigsten Merkmale</vt:lpstr>
      <vt:lpstr>PowerPoint-Präsentation</vt:lpstr>
    </vt:vector>
  </TitlesOfParts>
  <Company>UVEK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Schio Remo</dc:creator>
  <cp:lastModifiedBy>Hohmann Roland BAFU</cp:lastModifiedBy>
  <cp:revision>15</cp:revision>
  <cp:lastPrinted>2003-11-14T16:51:38Z</cp:lastPrinted>
  <dcterms:created xsi:type="dcterms:W3CDTF">2005-12-13T10:05:57Z</dcterms:created>
  <dcterms:modified xsi:type="dcterms:W3CDTF">2016-06-06T09:53:45Z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ELAK@1.1001:Subject">
    <vt:lpwstr>_x000d_
_x000d_
_x000d_
</vt:lpwstr>
  </property>
  <property fmtid="{D5CDD505-2E9C-101B-9397-08002B2CF9AE}" pid="3" name="FSC#COOELAK@1.1001:FileReference">
    <vt:lpwstr>231.6-03527</vt:lpwstr>
  </property>
  <property fmtid="{D5CDD505-2E9C-101B-9397-08002B2CF9AE}" pid="4" name="FSC#COOELAK@1.1001:FileRefYear">
    <vt:lpwstr>2015</vt:lpwstr>
  </property>
  <property fmtid="{D5CDD505-2E9C-101B-9397-08002B2CF9AE}" pid="5" name="FSC#COOELAK@1.1001:FileRefOrdinal">
    <vt:lpwstr>3527</vt:lpwstr>
  </property>
  <property fmtid="{D5CDD505-2E9C-101B-9397-08002B2CF9AE}" pid="6" name="FSC#COOELAK@1.1001:FileRefOU">
    <vt:lpwstr>Klima (K)</vt:lpwstr>
  </property>
  <property fmtid="{D5CDD505-2E9C-101B-9397-08002B2CF9AE}" pid="7" name="FSC#COOELAK@1.1001:Organization">
    <vt:lpwstr/>
  </property>
  <property fmtid="{D5CDD505-2E9C-101B-9397-08002B2CF9AE}" pid="8" name="FSC#COOELAK@1.1001:Owner">
    <vt:lpwstr>Hohmann Roland</vt:lpwstr>
  </property>
  <property fmtid="{D5CDD505-2E9C-101B-9397-08002B2CF9AE}" pid="9" name="FSC#COOELAK@1.1001:OwnerExtension">
    <vt:lpwstr>+41 58 46 558 83</vt:lpwstr>
  </property>
  <property fmtid="{D5CDD505-2E9C-101B-9397-08002B2CF9AE}" pid="10" name="FSC#COOELAK@1.1001:OwnerFaxExtension">
    <vt:lpwstr>+41 58 46 299 81</vt:lpwstr>
  </property>
  <property fmtid="{D5CDD505-2E9C-101B-9397-08002B2CF9AE}" pid="11" name="FSC#COOELAK@1.1001:DispatchedBy">
    <vt:lpwstr/>
  </property>
  <property fmtid="{D5CDD505-2E9C-101B-9397-08002B2CF9AE}" pid="12" name="FSC#COOELAK@1.1001:DispatchedAt">
    <vt:lpwstr/>
  </property>
  <property fmtid="{D5CDD505-2E9C-101B-9397-08002B2CF9AE}" pid="13" name="FSC#COOELAK@1.1001:ApprovedBy">
    <vt:lpwstr/>
  </property>
  <property fmtid="{D5CDD505-2E9C-101B-9397-08002B2CF9AE}" pid="14" name="FSC#COOELAK@1.1001:ApprovedAt">
    <vt:lpwstr/>
  </property>
  <property fmtid="{D5CDD505-2E9C-101B-9397-08002B2CF9AE}" pid="15" name="FSC#COOELAK@1.1001:Department">
    <vt:lpwstr>Klima (K) (BAFU)</vt:lpwstr>
  </property>
  <property fmtid="{D5CDD505-2E9C-101B-9397-08002B2CF9AE}" pid="16" name="FSC#COOELAK@1.1001:CreatedAt">
    <vt:lpwstr>02.06.2016</vt:lpwstr>
  </property>
  <property fmtid="{D5CDD505-2E9C-101B-9397-08002B2CF9AE}" pid="17" name="FSC#COOELAK@1.1001:OU">
    <vt:lpwstr>Klima (K) (BAFU)</vt:lpwstr>
  </property>
  <property fmtid="{D5CDD505-2E9C-101B-9397-08002B2CF9AE}" pid="18" name="FSC#COOELAK@1.1001:Priority">
    <vt:lpwstr> ()</vt:lpwstr>
  </property>
  <property fmtid="{D5CDD505-2E9C-101B-9397-08002B2CF9AE}" pid="19" name="FSC#COOELAK@1.1001:ObjBarCode">
    <vt:lpwstr>*COO.2002.100.2.3063390*</vt:lpwstr>
  </property>
  <property fmtid="{D5CDD505-2E9C-101B-9397-08002B2CF9AE}" pid="20" name="FSC#COOELAK@1.1001:RefBarCode">
    <vt:lpwstr>*COO.2002.100.6.494005*</vt:lpwstr>
  </property>
  <property fmtid="{D5CDD505-2E9C-101B-9397-08002B2CF9AE}" pid="21" name="FSC#COOELAK@1.1001:FileRefBarCode">
    <vt:lpwstr>*231.6-03527*</vt:lpwstr>
  </property>
  <property fmtid="{D5CDD505-2E9C-101B-9397-08002B2CF9AE}" pid="22" name="FSC#COOELAK@1.1001:ExternalRef">
    <vt:lpwstr/>
  </property>
  <property fmtid="{D5CDD505-2E9C-101B-9397-08002B2CF9AE}" pid="23" name="FSC#ELAKGOV@1.1001:PersonalSubjGender">
    <vt:lpwstr/>
  </property>
  <property fmtid="{D5CDD505-2E9C-101B-9397-08002B2CF9AE}" pid="24" name="FSC#ELAKGOV@1.1001:PersonalSubjFirstName">
    <vt:lpwstr/>
  </property>
  <property fmtid="{D5CDD505-2E9C-101B-9397-08002B2CF9AE}" pid="25" name="FSC#ELAKGOV@1.1001:PersonalSubjSurName">
    <vt:lpwstr/>
  </property>
  <property fmtid="{D5CDD505-2E9C-101B-9397-08002B2CF9AE}" pid="26" name="FSC#ELAKGOV@1.1001:PersonalSubjSalutation">
    <vt:lpwstr/>
  </property>
  <property fmtid="{D5CDD505-2E9C-101B-9397-08002B2CF9AE}" pid="27" name="FSC#ELAKGOV@1.1001:PersonalSubjAddress">
    <vt:lpwstr/>
  </property>
  <property fmtid="{D5CDD505-2E9C-101B-9397-08002B2CF9AE}" pid="28" name="FSC#BAFUBDO@15.1700:Termin_Uebersetzung">
    <vt:lpwstr/>
  </property>
  <property fmtid="{D5CDD505-2E9C-101B-9397-08002B2CF9AE}" pid="29" name="FSC#BAFUBDO@15.1700:Ausgangssprache">
    <vt:lpwstr/>
  </property>
  <property fmtid="{D5CDD505-2E9C-101B-9397-08002B2CF9AE}" pid="30" name="FSC#BAFUBDO@15.1700:Zielsprache">
    <vt:lpwstr/>
  </property>
  <property fmtid="{D5CDD505-2E9C-101B-9397-08002B2CF9AE}" pid="31" name="FSC#BAFUBDO@15.1700:Volumen_Ausgangstext">
    <vt:lpwstr/>
  </property>
  <property fmtid="{D5CDD505-2E9C-101B-9397-08002B2CF9AE}" pid="32" name="FSC#BAFUBDO@15.1700:Experte_Name">
    <vt:lpwstr/>
  </property>
  <property fmtid="{D5CDD505-2E9C-101B-9397-08002B2CF9AE}" pid="33" name="FSC#BAFUBDO@15.1700:Experte_Vorname">
    <vt:lpwstr/>
  </property>
  <property fmtid="{D5CDD505-2E9C-101B-9397-08002B2CF9AE}" pid="34" name="FSC#BAFUBDO@15.1700:Experte_Tel">
    <vt:lpwstr/>
  </property>
  <property fmtid="{D5CDD505-2E9C-101B-9397-08002B2CF9AE}" pid="35" name="FSC#BAFUBDO@15.1700:Experte_Email">
    <vt:lpwstr/>
  </property>
  <property fmtid="{D5CDD505-2E9C-101B-9397-08002B2CF9AE}" pid="36" name="FSC#BAFUBDO@15.1700:TarifinfoVol2">
    <vt:lpwstr/>
  </property>
  <property fmtid="{D5CDD505-2E9C-101B-9397-08002B2CF9AE}" pid="37" name="FSC#BAFUBDO@15.1700:TarifinfoStd2">
    <vt:lpwstr/>
  </property>
  <property fmtid="{D5CDD505-2E9C-101B-9397-08002B2CF9AE}" pid="38" name="FSC#BAFUBDO@15.1700:Gesuchsteller_Name">
    <vt:lpwstr/>
  </property>
  <property fmtid="{D5CDD505-2E9C-101B-9397-08002B2CF9AE}" pid="39" name="FSC#BAFUBDO@15.1700:Gesuchsteller_Addresszeilen">
    <vt:lpwstr/>
  </property>
  <property fmtid="{D5CDD505-2E9C-101B-9397-08002B2CF9AE}" pid="40" name="FSC#BAFUBDO@15.1700:projektnummer">
    <vt:lpwstr/>
  </property>
  <property fmtid="{D5CDD505-2E9C-101B-9397-08002B2CF9AE}" pid="41" name="FSC#BAFUBDO@15.1700:projektname">
    <vt:lpwstr/>
  </property>
  <property fmtid="{D5CDD505-2E9C-101B-9397-08002B2CF9AE}" pid="42" name="FSC#BAFUBDO@15.1700:part">
    <vt:lpwstr/>
  </property>
  <property fmtid="{D5CDD505-2E9C-101B-9397-08002B2CF9AE}" pid="43" name="FSC#BAFUBDO@15.1700:Eingangsdatum">
    <vt:lpwstr/>
  </property>
  <property fmtid="{D5CDD505-2E9C-101B-9397-08002B2CF9AE}" pid="44" name="FSC#BAFUBDO@15.1700:Beschreibungdatum">
    <vt:lpwstr/>
  </property>
  <property fmtid="{D5CDD505-2E9C-101B-9397-08002B2CF9AE}" pid="45" name="FSC#BAFUBDO@15.1700:Beschreibungname">
    <vt:lpwstr/>
  </property>
  <property fmtid="{D5CDD505-2E9C-101B-9397-08002B2CF9AE}" pid="46" name="FSC#BAFUBDO@15.1700:Validierungdatum">
    <vt:lpwstr/>
  </property>
  <property fmtid="{D5CDD505-2E9C-101B-9397-08002B2CF9AE}" pid="47" name="FSC#BAFUBDO@15.1700:Validierungname">
    <vt:lpwstr/>
  </property>
  <property fmtid="{D5CDD505-2E9C-101B-9397-08002B2CF9AE}" pid="48" name="FSC#BAFUBDO@15.1700:Validierungfirma">
    <vt:lpwstr/>
  </property>
  <property fmtid="{D5CDD505-2E9C-101B-9397-08002B2CF9AE}" pid="49" name="FSC#BAFUBDO@15.1700:Validierungresp">
    <vt:lpwstr/>
  </property>
  <property fmtid="{D5CDD505-2E9C-101B-9397-08002B2CF9AE}" pid="50" name="FSC#BAFUBDO@15.1700:VerfuegDatum">
    <vt:lpwstr/>
  </property>
  <property fmtid="{D5CDD505-2E9C-101B-9397-08002B2CF9AE}" pid="51" name="FSC#BAFUBDO@15.1700:SubProjektName">
    <vt:lpwstr/>
  </property>
  <property fmtid="{D5CDD505-2E9C-101B-9397-08002B2CF9AE}" pid="52" name="FSC#BAFUBDO@15.1700:MonPeriodVon">
    <vt:lpwstr/>
  </property>
  <property fmtid="{D5CDD505-2E9C-101B-9397-08002B2CF9AE}" pid="53" name="FSC#BAFUBDO@15.1700:MonPeriodBis">
    <vt:lpwstr/>
  </property>
  <property fmtid="{D5CDD505-2E9C-101B-9397-08002B2CF9AE}" pid="54" name="FSC#BAFUBDO@15.1700:MonPeriodYYYY">
    <vt:lpwstr/>
  </property>
  <property fmtid="{D5CDD505-2E9C-101B-9397-08002B2CF9AE}" pid="55" name="FSC#BAFUBDO@15.1700:MonBerEingangsdatum">
    <vt:lpwstr/>
  </property>
  <property fmtid="{D5CDD505-2E9C-101B-9397-08002B2CF9AE}" pid="56" name="FSC#BAFUBDO@15.1700:Emmissionsreduktion">
    <vt:lpwstr/>
  </property>
  <property fmtid="{D5CDD505-2E9C-101B-9397-08002B2CF9AE}" pid="57" name="FSC#BAFUBDO@15.1700:Pruefstelle_Name">
    <vt:lpwstr/>
  </property>
  <property fmtid="{D5CDD505-2E9C-101B-9397-08002B2CF9AE}" pid="58" name="FSC#BAFUBDO@15.1700:GesamtV_Name">
    <vt:lpwstr/>
  </property>
  <property fmtid="{D5CDD505-2E9C-101B-9397-08002B2CF9AE}" pid="59" name="FSC#BAFUBDO@15.1700:KopPflichtiger_Adresszeile">
    <vt:lpwstr/>
  </property>
  <property fmtid="{D5CDD505-2E9C-101B-9397-08002B2CF9AE}" pid="60" name="FSC#BAFUBDO@15.1700:KopPflichtiger_Name">
    <vt:lpwstr/>
  </property>
  <property fmtid="{D5CDD505-2E9C-101B-9397-08002B2CF9AE}" pid="61" name="FSC#BAFUBDO@15.1700:KopPflichtYYYY">
    <vt:lpwstr/>
  </property>
  <property fmtid="{D5CDD505-2E9C-101B-9397-08002B2CF9AE}" pid="62" name="FSC#BAFUBDO@15.1700:MengeEmissionen">
    <vt:lpwstr/>
  </property>
  <property fmtid="{D5CDD505-2E9C-101B-9397-08002B2CF9AE}" pid="63" name="FSC#BAFUBDO@15.1700:Kompensationssatz">
    <vt:lpwstr/>
  </property>
  <property fmtid="{D5CDD505-2E9C-101B-9397-08002B2CF9AE}" pid="64" name="FSC#BAFUBDO@15.1700:Kompensationspflicht">
    <vt:lpwstr/>
  </property>
  <property fmtid="{D5CDD505-2E9C-101B-9397-08002B2CF9AE}" pid="65" name="FSC#BAFUBDO@15.1700:Anrechenbare_Kosten">
    <vt:lpwstr/>
  </property>
  <property fmtid="{D5CDD505-2E9C-101B-9397-08002B2CF9AE}" pid="66" name="FSC#BAFUBDO@15.1700:Beschlussnummer">
    <vt:lpwstr/>
  </property>
  <property fmtid="{D5CDD505-2E9C-101B-9397-08002B2CF9AE}" pid="67" name="FSC#BAFUBDO@15.1700:Bundesbeitrag">
    <vt:lpwstr/>
  </property>
  <property fmtid="{D5CDD505-2E9C-101B-9397-08002B2CF9AE}" pid="68" name="FSC#BAFUBDO@15.1700:Bundesbeitrag_Prozent">
    <vt:lpwstr/>
  </property>
  <property fmtid="{D5CDD505-2E9C-101B-9397-08002B2CF9AE}" pid="69" name="FSC#BAFUBDO@15.1700:Empfaenger_Adresszeile">
    <vt:lpwstr/>
  </property>
  <property fmtid="{D5CDD505-2E9C-101B-9397-08002B2CF9AE}" pid="70" name="FSC#BAFUBDO@15.1700:Etappennummer">
    <vt:lpwstr/>
  </property>
  <property fmtid="{D5CDD505-2E9C-101B-9397-08002B2CF9AE}" pid="71" name="FSC#BAFUBDO@15.1700:Gegenstand">
    <vt:lpwstr/>
  </property>
  <property fmtid="{D5CDD505-2E9C-101B-9397-08002B2CF9AE}" pid="72" name="FSC#BAFUBDO@15.1700:Gesamtkostenvoranschlag">
    <vt:lpwstr/>
  </property>
  <property fmtid="{D5CDD505-2E9C-101B-9397-08002B2CF9AE}" pid="73" name="FSC#BAFUBDO@15.1700:Gruss">
    <vt:lpwstr/>
  </property>
  <property fmtid="{D5CDD505-2E9C-101B-9397-08002B2CF9AE}" pid="74" name="FSC#BAFUBDO@15.1700:Kanton">
    <vt:lpwstr/>
  </property>
  <property fmtid="{D5CDD505-2E9C-101B-9397-08002B2CF9AE}" pid="75" name="FSC#BAFUBDO@15.1700:Kostenvoranschlag">
    <vt:lpwstr/>
  </property>
  <property fmtid="{D5CDD505-2E9C-101B-9397-08002B2CF9AE}" pid="76" name="FSC#BAFUBDO@15.1700:Prioritaet">
    <vt:lpwstr/>
  </property>
  <property fmtid="{D5CDD505-2E9C-101B-9397-08002B2CF9AE}" pid="77" name="FSC#BAFUBDO@15.1700:Projektbezeichnung">
    <vt:lpwstr/>
  </property>
  <property fmtid="{D5CDD505-2E9C-101B-9397-08002B2CF9AE}" pid="78" name="FSC#BAFUBDO@15.1700:Projekttyp">
    <vt:lpwstr/>
  </property>
  <property fmtid="{D5CDD505-2E9C-101B-9397-08002B2CF9AE}" pid="79" name="FSC#BAFUBDO@15.1700:Abs_Name">
    <vt:lpwstr/>
  </property>
  <property fmtid="{D5CDD505-2E9C-101B-9397-08002B2CF9AE}" pid="80" name="FSC#BAFUBDO@15.1700:Abs_Vorname">
    <vt:lpwstr/>
  </property>
  <property fmtid="{D5CDD505-2E9C-101B-9397-08002B2CF9AE}" pid="81" name="FSC#BAFUBDO@15.1700:Abs_Titel">
    <vt:lpwstr/>
  </property>
  <property fmtid="{D5CDD505-2E9C-101B-9397-08002B2CF9AE}" pid="82" name="FSC#BAFUBDO@15.1700:Abs2_Name">
    <vt:lpwstr/>
  </property>
  <property fmtid="{D5CDD505-2E9C-101B-9397-08002B2CF9AE}" pid="83" name="FSC#BAFUBDO@15.1700:Abs2_Vorname">
    <vt:lpwstr/>
  </property>
  <property fmtid="{D5CDD505-2E9C-101B-9397-08002B2CF9AE}" pid="84" name="FSC#BAFUBDO@15.1700:Abs2_Titel">
    <vt:lpwstr/>
  </property>
  <property fmtid="{D5CDD505-2E9C-101B-9397-08002B2CF9AE}" pid="85" name="FSC#BAFUBDO@15.1700:Briefdatum">
    <vt:lpwstr/>
  </property>
  <property fmtid="{D5CDD505-2E9C-101B-9397-08002B2CF9AE}" pid="86" name="FSC#BAFUBDO@15.1700:Klassifizierung">
    <vt:lpwstr/>
  </property>
  <property fmtid="{D5CDD505-2E9C-101B-9397-08002B2CF9AE}" pid="87" name="FSC#BAFUBDO@15.1700:SB_Kurzzeichen">
    <vt:lpwstr>HRO</vt:lpwstr>
  </property>
  <property fmtid="{D5CDD505-2E9C-101B-9397-08002B2CF9AE}" pid="88" name="FSC#BAFUBDO@15.1700:EU_01_Verpflichter_Name_Adresse">
    <vt:lpwstr/>
  </property>
  <property fmtid="{D5CDD505-2E9C-101B-9397-08002B2CF9AE}" pid="89" name="FSC#BAFUBDO@15.1700:EU_02_Verpflichter_Name_Adresse">
    <vt:lpwstr/>
  </property>
  <property fmtid="{D5CDD505-2E9C-101B-9397-08002B2CF9AE}" pid="90" name="FSC#BAFUBDO@15.1700:EU_03_Verpflichter_Name_Adresse">
    <vt:lpwstr/>
  </property>
  <property fmtid="{D5CDD505-2E9C-101B-9397-08002B2CF9AE}" pid="91" name="FSC#BAFUBDO@15.1700:EU_04_Verpflichter_Name_Adresse">
    <vt:lpwstr/>
  </property>
  <property fmtid="{D5CDD505-2E9C-101B-9397-08002B2CF9AE}" pid="92" name="FSC#BAFUBDO@15.1700:EU_05_Verpflichter_Name_Adresse">
    <vt:lpwstr/>
  </property>
  <property fmtid="{D5CDD505-2E9C-101B-9397-08002B2CF9AE}" pid="93" name="FSC#BAFUBDO@15.1700:EU_06_Verpflichter_Name_Adresse">
    <vt:lpwstr/>
  </property>
  <property fmtid="{D5CDD505-2E9C-101B-9397-08002B2CF9AE}" pid="94" name="FSC#BAFUBDO@15.1700:PS_01_Verpflichter_Name_Adresse">
    <vt:lpwstr/>
  </property>
  <property fmtid="{D5CDD505-2E9C-101B-9397-08002B2CF9AE}" pid="95" name="FSC#BAFUBDO@15.1700:PS_02_Verpflichter_Name_Adresse">
    <vt:lpwstr/>
  </property>
  <property fmtid="{D5CDD505-2E9C-101B-9397-08002B2CF9AE}" pid="96" name="FSC#BAFUBDO@15.1700:PS_03_Verpflichter_Name_Adresse">
    <vt:lpwstr/>
  </property>
  <property fmtid="{D5CDD505-2E9C-101B-9397-08002B2CF9AE}" pid="97" name="FSC#BAFUBDO@15.1700:PS_04_Verpflichter_Name_Adresse">
    <vt:lpwstr/>
  </property>
  <property fmtid="{D5CDD505-2E9C-101B-9397-08002B2CF9AE}" pid="98" name="FSC#BAFUBDO@15.1700:PS_05_Verpflichter_Name_Adresse">
    <vt:lpwstr/>
  </property>
  <property fmtid="{D5CDD505-2E9C-101B-9397-08002B2CF9AE}" pid="99" name="FSC#BAFUBDO@15.1700:PS_06_Verpflichter_Name_Adresse">
    <vt:lpwstr/>
  </property>
  <property fmtid="{D5CDD505-2E9C-101B-9397-08002B2CF9AE}" pid="100" name="FSC#BAFUBDO@15.1700:PS_07_Verpflichter_Name_Adresse">
    <vt:lpwstr/>
  </property>
  <property fmtid="{D5CDD505-2E9C-101B-9397-08002B2CF9AE}" pid="101" name="FSC#BAFUBDO@15.1700:PS_08_Verpflichter_Name_Adresse">
    <vt:lpwstr/>
  </property>
  <property fmtid="{D5CDD505-2E9C-101B-9397-08002B2CF9AE}" pid="102" name="FSC#BAFUBDO@15.1700:PS_09_Verpflichter_Name_Adresse">
    <vt:lpwstr/>
  </property>
  <property fmtid="{D5CDD505-2E9C-101B-9397-08002B2CF9AE}" pid="103" name="FSC#BAFUBDO@15.1700:PS_10_Verpflichter_Name_Adresse">
    <vt:lpwstr/>
  </property>
  <property fmtid="{D5CDD505-2E9C-101B-9397-08002B2CF9AE}" pid="104" name="FSC#BAFUBDO@15.1700:PS_11_Verpflichter_Name_Adresse">
    <vt:lpwstr/>
  </property>
  <property fmtid="{D5CDD505-2E9C-101B-9397-08002B2CF9AE}" pid="105" name="FSC#BAFUBDO@15.1700:PS_12_Verpflichter_Name_Adresse">
    <vt:lpwstr/>
  </property>
  <property fmtid="{D5CDD505-2E9C-101B-9397-08002B2CF9AE}" pid="106" name="FSC#BAFUBDO@15.1700:PS_13_Verpflichter_Name_Adresse">
    <vt:lpwstr/>
  </property>
  <property fmtid="{D5CDD505-2E9C-101B-9397-08002B2CF9AE}" pid="107" name="FSC#BAFUBDO@15.1700:PS_14_Verpflichter_Name_Adresse">
    <vt:lpwstr/>
  </property>
  <property fmtid="{D5CDD505-2E9C-101B-9397-08002B2CF9AE}" pid="108" name="FSC#BAFUBDO@15.1700:Emmissionsziel_2013">
    <vt:lpwstr/>
  </property>
  <property fmtid="{D5CDD505-2E9C-101B-9397-08002B2CF9AE}" pid="109" name="FSC#BAFUBDO@15.1700:Emmissionsziel_2014">
    <vt:lpwstr/>
  </property>
  <property fmtid="{D5CDD505-2E9C-101B-9397-08002B2CF9AE}" pid="110" name="FSC#BAFUBDO@15.1700:Emmissionsziel_2015">
    <vt:lpwstr/>
  </property>
  <property fmtid="{D5CDD505-2E9C-101B-9397-08002B2CF9AE}" pid="111" name="FSC#BAFUBDO@15.1700:Emmissionsziel_2016">
    <vt:lpwstr/>
  </property>
  <property fmtid="{D5CDD505-2E9C-101B-9397-08002B2CF9AE}" pid="112" name="FSC#BAFUBDO@15.1700:Emmissionsziel_2017">
    <vt:lpwstr/>
  </property>
  <property fmtid="{D5CDD505-2E9C-101B-9397-08002B2CF9AE}" pid="113" name="FSC#BAFUBDO@15.1700:Emmissionsziel_2018">
    <vt:lpwstr/>
  </property>
  <property fmtid="{D5CDD505-2E9C-101B-9397-08002B2CF9AE}" pid="114" name="FSC#BAFUBDO@15.1700:Emmissionsziel_2019">
    <vt:lpwstr/>
  </property>
  <property fmtid="{D5CDD505-2E9C-101B-9397-08002B2CF9AE}" pid="115" name="FSC#BAFUBDO@15.1700:Emmissionsziel_2020">
    <vt:lpwstr/>
  </property>
  <property fmtid="{D5CDD505-2E9C-101B-9397-08002B2CF9AE}" pid="116" name="FSC#BAFUBDO@15.1700:Emmissionsziel_Gesamt">
    <vt:lpwstr/>
  </property>
  <property fmtid="{D5CDD505-2E9C-101B-9397-08002B2CF9AE}" pid="117" name="FSC#BAFUBDO@15.1700:Berater">
    <vt:lpwstr/>
  </property>
  <property fmtid="{D5CDD505-2E9C-101B-9397-08002B2CF9AE}" pid="118" name="FSC#BAFUBDO@15.1700:Massnahmenwirkung_Total">
    <vt:lpwstr/>
  </property>
  <property fmtid="{D5CDD505-2E9C-101B-9397-08002B2CF9AE}" pid="119" name="FSC#BAFUBDO@15.1700:Verfuegungsnummer">
    <vt:lpwstr/>
  </property>
  <property fmtid="{D5CDD505-2E9C-101B-9397-08002B2CF9AE}" pid="120" name="FSC#BAFUBDO@15.1700:Verpflichter_Kurzname">
    <vt:lpwstr/>
  </property>
  <property fmtid="{D5CDD505-2E9C-101B-9397-08002B2CF9AE}" pid="121" name="FSC#BAFUBDO@15.1700:Verpflichter_MailAdresse">
    <vt:lpwstr/>
  </property>
  <property fmtid="{D5CDD505-2E9C-101B-9397-08002B2CF9AE}" pid="122" name="FSC#BAFUBDO@15.1700:Verpflichter_Strasse">
    <vt:lpwstr/>
  </property>
  <property fmtid="{D5CDD505-2E9C-101B-9397-08002B2CF9AE}" pid="123" name="FSC#BAFUBDO@15.1700:Verpflichter_PLZ">
    <vt:lpwstr/>
  </property>
  <property fmtid="{D5CDD505-2E9C-101B-9397-08002B2CF9AE}" pid="124" name="FSC#BAFUBDO@15.1700:Verpflichter_Ort">
    <vt:lpwstr/>
  </property>
  <property fmtid="{D5CDD505-2E9C-101B-9397-08002B2CF9AE}" pid="125" name="FSC#BAFUBDO@15.1700:Verpflichter_HausNr">
    <vt:lpwstr/>
  </property>
  <property fmtid="{D5CDD505-2E9C-101B-9397-08002B2CF9AE}" pid="126" name="FSC#BAFUBDO@15.1700:Verpflichter_Name">
    <vt:lpwstr/>
  </property>
  <property fmtid="{D5CDD505-2E9C-101B-9397-08002B2CF9AE}" pid="127" name="FSC#BAFUBDO@15.1700:vertreten">
    <vt:lpwstr/>
  </property>
  <property fmtid="{D5CDD505-2E9C-101B-9397-08002B2CF9AE}" pid="128" name="FSC#BAFUBDO@15.1700:Kontaktperson_Name">
    <vt:lpwstr/>
  </property>
  <property fmtid="{D5CDD505-2E9C-101B-9397-08002B2CF9AE}" pid="129" name="FSC#BAFUBDO@15.1700:Kontaktperson_Vorname">
    <vt:lpwstr/>
  </property>
  <property fmtid="{D5CDD505-2E9C-101B-9397-08002B2CF9AE}" pid="130" name="FSC#BAFUBDO@15.1700:Gutschriften_aus_1VP">
    <vt:lpwstr/>
  </property>
  <property fmtid="{D5CDD505-2E9C-101B-9397-08002B2CF9AE}" pid="131" name="FSC#BAFUBDO@15.1700:Gesuch_um_Bescheinigung_2013">
    <vt:lpwstr/>
  </property>
  <property fmtid="{D5CDD505-2E9C-101B-9397-08002B2CF9AE}" pid="132" name="FSC#BAFUBDO@15.1700:Datum_des_Monitoringberichts_2013">
    <vt:lpwstr/>
  </property>
  <property fmtid="{D5CDD505-2E9C-101B-9397-08002B2CF9AE}" pid="133" name="FSC#BAFUBDO@15.1700:Bescheinigungsanspruch_Total_2013">
    <vt:lpwstr/>
  </property>
  <property fmtid="{D5CDD505-2E9C-101B-9397-08002B2CF9AE}" pid="134" name="FSC#BAFUBDO@15.1700:Anzahl_Taetigkeiten">
    <vt:lpwstr/>
  </property>
  <property fmtid="{D5CDD505-2E9C-101B-9397-08002B2CF9AE}" pid="135" name="FSC#BAFUBDO@15.1700:Datum_Gesuch">
    <vt:lpwstr/>
  </property>
  <property fmtid="{D5CDD505-2E9C-101B-9397-08002B2CF9AE}" pid="136" name="FSC#BAFUBDO@15.1700:Datum_Verfügung_aktuell">
    <vt:lpwstr/>
  </property>
  <property fmtid="{D5CDD505-2E9C-101B-9397-08002B2CF9AE}" pid="137" name="FSC#BAFUBDO@15.1700:Diff_TaetigkeitenStandorte">
    <vt:lpwstr/>
  </property>
  <property fmtid="{D5CDD505-2E9C-101B-9397-08002B2CF9AE}" pid="138" name="FSC#BAFUBDO@15.1700:Gas">
    <vt:lpwstr/>
  </property>
  <property fmtid="{D5CDD505-2E9C-101B-9397-08002B2CF9AE}" pid="139" name="FSC#BAFUBDO@15.1700:Abteilung">
    <vt:lpwstr>Abteilung Klima</vt:lpwstr>
  </property>
  <property fmtid="{D5CDD505-2E9C-101B-9397-08002B2CF9AE}" pid="140" name="FSC#BAFUBDO@15.1700:Aktenzeichen">
    <vt:lpwstr>231.6-03527/00019/P224-1587</vt:lpwstr>
  </property>
  <property fmtid="{D5CDD505-2E9C-101B-9397-08002B2CF9AE}" pid="141" name="FSC#BAFUBDO@15.1700:Auftrag_Nr">
    <vt:lpwstr>231.6-03527/00019</vt:lpwstr>
  </property>
  <property fmtid="{D5CDD505-2E9C-101B-9397-08002B2CF9AE}" pid="142" name="FSC#BAFUBDO@15.1700:AufwandBetrag">
    <vt:lpwstr/>
  </property>
  <property fmtid="{D5CDD505-2E9C-101B-9397-08002B2CF9AE}" pid="143" name="FSC#BAFUBDO@15.1700:AufwandStunden">
    <vt:lpwstr/>
  </property>
  <property fmtid="{D5CDD505-2E9C-101B-9397-08002B2CF9AE}" pid="144" name="FSC#BAFUBDO@15.1700:Bericht_Autor">
    <vt:lpwstr/>
  </property>
  <property fmtid="{D5CDD505-2E9C-101B-9397-08002B2CF9AE}" pid="145" name="FSC#BAFUBDO@15.1700:Dat_Eingabedatum">
    <vt:lpwstr/>
  </property>
  <property fmtid="{D5CDD505-2E9C-101B-9397-08002B2CF9AE}" pid="146" name="FSC#BAFUBDO@15.1700:Dat_Interne_Mitberichte">
    <vt:lpwstr/>
  </property>
  <property fmtid="{D5CDD505-2E9C-101B-9397-08002B2CF9AE}" pid="147" name="FSC#BAFUBDO@15.1700:Dat_Prov_Baubewilligung">
    <vt:lpwstr/>
  </property>
  <property fmtid="{D5CDD505-2E9C-101B-9397-08002B2CF9AE}" pid="148" name="FSC#BAFUBDO@15.1700:DatumErstellung">
    <vt:lpwstr>02.06.2016</vt:lpwstr>
  </property>
  <property fmtid="{D5CDD505-2E9C-101B-9397-08002B2CF9AE}" pid="149" name="FSC#BAFUBDO@15.1700:DocGegenstand">
    <vt:lpwstr>2016.06.07_HRO_Anpassungstrategie Schweiz</vt:lpwstr>
  </property>
  <property fmtid="{D5CDD505-2E9C-101B-9397-08002B2CF9AE}" pid="150" name="FSC#BAFUBDO@15.1700:Richttermin">
    <vt:lpwstr/>
  </property>
  <property fmtid="{D5CDD505-2E9C-101B-9397-08002B2CF9AE}" pid="151" name="FSC#BAFUBDO@15.1700:Termin_Abt">
    <vt:lpwstr/>
  </property>
  <property fmtid="{D5CDD505-2E9C-101B-9397-08002B2CF9AE}" pid="152" name="FSC#BAFUBDO@15.1700:Zeit">
    <vt:lpwstr/>
  </property>
  <property fmtid="{D5CDD505-2E9C-101B-9397-08002B2CF9AE}" pid="153" name="FSC#BAFUBDO@15.1700:Zirkulation">
    <vt:lpwstr/>
  </property>
  <property fmtid="{D5CDD505-2E9C-101B-9397-08002B2CF9AE}" pid="154" name="FSC#BAFUBDO@15.1700:Anlagetyp">
    <vt:lpwstr/>
  </property>
  <property fmtid="{D5CDD505-2E9C-101B-9397-08002B2CF9AE}" pid="155" name="FSC#BAFUBDO@15.1700:Eingang">
    <vt:lpwstr>2016-06-02T15:36:49</vt:lpwstr>
  </property>
  <property fmtid="{D5CDD505-2E9C-101B-9397-08002B2CF9AE}" pid="156" name="FSC#BAFUBDO@15.1700:Filereference">
    <vt:lpwstr>231.6-03527</vt:lpwstr>
  </property>
  <property fmtid="{D5CDD505-2E9C-101B-9397-08002B2CF9AE}" pid="157" name="FSC#BAFUBDO@15.1700:Absender_Fusszeilen">
    <vt:lpwstr>Roland Hohmann_x000d_
BAFU, Abteilung Klima, 3003 Bern_x000d_
Tel. +41 58 46 558 83, Fax +41 58 46 299 81_x000d_
roland.hohmann@bafu.admin.ch_x000d_
http://www.bafu.admin.ch</vt:lpwstr>
  </property>
  <property fmtid="{D5CDD505-2E9C-101B-9397-08002B2CF9AE}" pid="158" name="FSC#BAFUBDO@15.1700:SubGegenstand">
    <vt:lpwstr>2016.06.07 - HRO - Anpassungsstrategie Internationale Tagung Bern</vt:lpwstr>
  </property>
  <property fmtid="{D5CDD505-2E9C-101B-9397-08002B2CF9AE}" pid="159" name="FSC#BAFUBDO@15.1700:ePMNummer">
    <vt:lpwstr/>
  </property>
  <property fmtid="{D5CDD505-2E9C-101B-9397-08002B2CF9AE}" pid="160" name="FSC#BAFUBDO@15.1700:Kosten_Total">
    <vt:lpwstr/>
  </property>
  <property fmtid="{D5CDD505-2E9C-101B-9397-08002B2CF9AE}" pid="161" name="FSC#BAFUBDO@15.1700:Kreditrubrik">
    <vt:lpwstr/>
  </property>
  <property fmtid="{D5CDD505-2E9C-101B-9397-08002B2CF9AE}" pid="162" name="FSC#BAFUBDO@15.1700:VertragTitel">
    <vt:lpwstr/>
  </property>
  <property fmtid="{D5CDD505-2E9C-101B-9397-08002B2CF9AE}" pid="163" name="FSC#BAFUBDO@15.1700:Zust_Behoerde">
    <vt:lpwstr/>
  </property>
  <property fmtid="{D5CDD505-2E9C-101B-9397-08002B2CF9AE}" pid="164" name="FSC#BAFUBDO@15.1700:Versandart">
    <vt:lpwstr/>
  </property>
  <property fmtid="{D5CDD505-2E9C-101B-9397-08002B2CF9AE}" pid="165" name="FSC#BAFUBDO@15.1700:Abs_Ort">
    <vt:lpwstr>Bern</vt:lpwstr>
  </property>
  <property fmtid="{D5CDD505-2E9C-101B-9397-08002B2CF9AE}" pid="166" name="FSC#BAFUBDO@15.1700:Absender_Kopfzeile_OE">
    <vt:lpwstr>BAFU, HRO</vt:lpwstr>
  </property>
  <property fmtid="{D5CDD505-2E9C-101B-9397-08002B2CF9AE}" pid="167" name="FSC#BAFUBDO@15.1700:VertragAbteilung">
    <vt:lpwstr/>
  </property>
  <property fmtid="{D5CDD505-2E9C-101B-9397-08002B2CF9AE}" pid="168" name="FSC#BAFUBDO@15.1700:VertragsdauerVon">
    <vt:lpwstr/>
  </property>
  <property fmtid="{D5CDD505-2E9C-101B-9397-08002B2CF9AE}" pid="169" name="FSC#BAFUBDO@15.1700:VertragsdauerBis">
    <vt:lpwstr/>
  </property>
  <property fmtid="{D5CDD505-2E9C-101B-9397-08002B2CF9AE}" pid="170" name="FSC#BAFUBDO@15.1700:Absender_Kopfzeile">
    <vt:lpwstr>CH-3003 Bern, </vt:lpwstr>
  </property>
  <property fmtid="{D5CDD505-2E9C-101B-9397-08002B2CF9AE}" pid="171" name="FSC#BAFUBDO@15.1700:Geschaeft">
    <vt:lpwstr/>
  </property>
  <property fmtid="{D5CDD505-2E9C-101B-9397-08002B2CF9AE}" pid="172" name="FSC#BAFUBDO@15.1700:SubGemeinden">
    <vt:lpwstr/>
  </property>
  <property fmtid="{D5CDD505-2E9C-101B-9397-08002B2CF9AE}" pid="173" name="FSC#BAFUBDO@15.1700:Gesuchsteller">
    <vt:lpwstr/>
  </property>
  <property fmtid="{D5CDD505-2E9C-101B-9397-08002B2CF9AE}" pid="174" name="FSC#BAFUBDO@15.1700:Kant_Stellungnahme">
    <vt:lpwstr/>
  </property>
  <property fmtid="{D5CDD505-2E9C-101B-9397-08002B2CF9AE}" pid="175" name="FSC#BAFUBDO@15.1700:Kant_Stellungn_Dat">
    <vt:lpwstr/>
  </property>
  <property fmtid="{D5CDD505-2E9C-101B-9397-08002B2CF9AE}" pid="176" name="FSC#BAFUBDO@15.1700:SubKantone">
    <vt:lpwstr/>
  </property>
  <property fmtid="{D5CDD505-2E9C-101B-9397-08002B2CF9AE}" pid="177" name="FSC#BAFUBDO@15.1700:Phase">
    <vt:lpwstr/>
  </property>
  <property fmtid="{D5CDD505-2E9C-101B-9397-08002B2CF9AE}" pid="178" name="FSC#BAFUBDO@15.1700:Termin">
    <vt:lpwstr/>
  </property>
  <property fmtid="{D5CDD505-2E9C-101B-9397-08002B2CF9AE}" pid="179" name="FSC#BAFUBDO@15.1700:Verfahren">
    <vt:lpwstr/>
  </property>
  <property fmtid="{D5CDD505-2E9C-101B-9397-08002B2CF9AE}" pid="180" name="FSC#BAFUBDO@15.1700:Gemeinden">
    <vt:lpwstr/>
  </property>
  <property fmtid="{D5CDD505-2E9C-101B-9397-08002B2CF9AE}" pid="181" name="FSC#BAFUBDO@15.1700:SubGegenstand1">
    <vt:lpwstr/>
  </property>
  <property fmtid="{D5CDD505-2E9C-101B-9397-08002B2CF9AE}" pid="182" name="FSC#BAFUBDO@15.1700:SubGegenstand2">
    <vt:lpwstr/>
  </property>
  <property fmtid="{D5CDD505-2E9C-101B-9397-08002B2CF9AE}" pid="183" name="FSC#BAFUBDO@15.1700:SubGegenstand3">
    <vt:lpwstr/>
  </property>
  <property fmtid="{D5CDD505-2E9C-101B-9397-08002B2CF9AE}" pid="184" name="FSC#BAFUBDO@15.1700:SubGegenstand4">
    <vt:lpwstr/>
  </property>
  <property fmtid="{D5CDD505-2E9C-101B-9397-08002B2CF9AE}" pid="185" name="FSC#BAFUBDO@15.1700:Kontext2">
    <vt:lpwstr/>
  </property>
  <property fmtid="{D5CDD505-2E9C-101B-9397-08002B2CF9AE}" pid="186" name="FSC#BAFUBDO@15.1700:Auskunft1">
    <vt:lpwstr/>
  </property>
  <property fmtid="{D5CDD505-2E9C-101B-9397-08002B2CF9AE}" pid="187" name="FSC#BAFUBDO@15.1700:Auskunft2">
    <vt:lpwstr/>
  </property>
  <property fmtid="{D5CDD505-2E9C-101B-9397-08002B2CF9AE}" pid="188" name="FSC#BAFUBDO@15.1700:Auskunft3">
    <vt:lpwstr/>
  </property>
  <property fmtid="{D5CDD505-2E9C-101B-9397-08002B2CF9AE}" pid="189" name="FSC#BAFUBDO@15.1700:Auskunft4">
    <vt:lpwstr/>
  </property>
  <property fmtid="{D5CDD505-2E9C-101B-9397-08002B2CF9AE}" pid="190" name="FSC#BAFUBDO@15.1700:Auskunftgeber">
    <vt:lpwstr/>
  </property>
  <property fmtid="{D5CDD505-2E9C-101B-9397-08002B2CF9AE}" pid="191" name="FSC#BAFUBDO@15.1700:Abteilung_neu">
    <vt:lpwstr/>
  </property>
  <property fmtid="{D5CDD505-2E9C-101B-9397-08002B2CF9AE}" pid="192" name="FSC#BAFUBDO@15.1700:Thema">
    <vt:lpwstr/>
  </property>
  <property fmtid="{D5CDD505-2E9C-101B-9397-08002B2CF9AE}" pid="193" name="FSC#BAFUBDO@15.1700:Ressort">
    <vt:lpwstr/>
  </property>
  <property fmtid="{D5CDD505-2E9C-101B-9397-08002B2CF9AE}" pid="194" name="FSC#BAFUBDO@15.1700:Antwort_bis">
    <vt:lpwstr/>
  </property>
  <property fmtid="{D5CDD505-2E9C-101B-9397-08002B2CF9AE}" pid="195" name="FSC#BAFUBDO@15.1700:Medium">
    <vt:lpwstr/>
  </property>
  <property fmtid="{D5CDD505-2E9C-101B-9397-08002B2CF9AE}" pid="196" name="FSC#BAFUBDO@15.1700:Journalist_Email">
    <vt:lpwstr/>
  </property>
  <property fmtid="{D5CDD505-2E9C-101B-9397-08002B2CF9AE}" pid="197" name="FSC#BAFUBDO@15.1700:Journalist_Tel">
    <vt:lpwstr/>
  </property>
  <property fmtid="{D5CDD505-2E9C-101B-9397-08002B2CF9AE}" pid="198" name="FSC#BAFUBDO@15.1700:Journalist">
    <vt:lpwstr/>
  </property>
  <property fmtid="{D5CDD505-2E9C-101B-9397-08002B2CF9AE}" pid="199" name="FSC#BAFUBDO@15.1700:Eingang_per">
    <vt:lpwstr/>
  </property>
  <property fmtid="{D5CDD505-2E9C-101B-9397-08002B2CF9AE}" pid="200" name="FSC#BAFUBDO@15.1700:MedienDatum">
    <vt:lpwstr/>
  </property>
  <property fmtid="{D5CDD505-2E9C-101B-9397-08002B2CF9AE}" pid="201" name="FSC#BAFUBDO@15.1700:Anruf_Empfaenger">
    <vt:lpwstr/>
  </property>
  <property fmtid="{D5CDD505-2E9C-101B-9397-08002B2CF9AE}" pid="202" name="FSC#BAFUBDO@15.1700:Ihr_Zeichen">
    <vt:lpwstr/>
  </property>
  <property fmtid="{D5CDD505-2E9C-101B-9397-08002B2CF9AE}" pid="203" name="FSC#BAFUBDO@15.1700:Kontext1">
    <vt:lpwstr/>
  </property>
  <property fmtid="{D5CDD505-2E9C-101B-9397-08002B2CF9AE}" pid="204" name="FSC#BAFUBDO@15.1700:Auftraggeber_Name">
    <vt:lpwstr/>
  </property>
  <property fmtid="{D5CDD505-2E9C-101B-9397-08002B2CF9AE}" pid="205" name="FSC#BAFUBDO@15.1700:Auftraggeber_Vorname">
    <vt:lpwstr/>
  </property>
  <property fmtid="{D5CDD505-2E9C-101B-9397-08002B2CF9AE}" pid="206" name="FSC#BAFUBDO@15.1700:Auftraggeber_Email">
    <vt:lpwstr/>
  </property>
  <property fmtid="{D5CDD505-2E9C-101B-9397-08002B2CF9AE}" pid="207" name="FSC#BAFUBDO@15.1700:Auftraggeber_Tel">
    <vt:lpwstr/>
  </property>
  <property fmtid="{D5CDD505-2E9C-101B-9397-08002B2CF9AE}" pid="208" name="FSC#BAFUBDO@15.1700:Zirkulation_Dat">
    <vt:lpwstr/>
  </property>
  <property fmtid="{D5CDD505-2E9C-101B-9397-08002B2CF9AE}" pid="209" name="FSC#BAFUBDO@15.1700:SubAbs_Zeichen">
    <vt:lpwstr>JI</vt:lpwstr>
  </property>
  <property fmtid="{D5CDD505-2E9C-101B-9397-08002B2CF9AE}" pid="210" name="FSC#BAFUBDO@15.1700:Abs_Funktion">
    <vt:lpwstr/>
  </property>
  <property fmtid="{D5CDD505-2E9C-101B-9397-08002B2CF9AE}" pid="211" name="FSC#BAFUBDO@15.1700:Abs2_Funktion">
    <vt:lpwstr/>
  </property>
  <property fmtid="{D5CDD505-2E9C-101B-9397-08002B2CF9AE}" pid="212" name="FSC#UVEKCFG@15.1700:Function">
    <vt:lpwstr/>
  </property>
  <property fmtid="{D5CDD505-2E9C-101B-9397-08002B2CF9AE}" pid="213" name="FSC#UVEKCFG@15.1700:FileRespOrg">
    <vt:lpwstr>Klima (K)</vt:lpwstr>
  </property>
  <property fmtid="{D5CDD505-2E9C-101B-9397-08002B2CF9AE}" pid="214" name="FSC#UVEKCFG@15.1700:DefaultGroupFileResponsible">
    <vt:lpwstr>Klima (K)</vt:lpwstr>
  </property>
  <property fmtid="{D5CDD505-2E9C-101B-9397-08002B2CF9AE}" pid="215" name="FSC#UVEKCFG@15.1700:FileRespFunction">
    <vt:lpwstr/>
  </property>
  <property fmtid="{D5CDD505-2E9C-101B-9397-08002B2CF9AE}" pid="216" name="FSC#UVEKCFG@15.1700:AssignedClassification">
    <vt:lpwstr/>
  </property>
  <property fmtid="{D5CDD505-2E9C-101B-9397-08002B2CF9AE}" pid="217" name="FSC#UVEKCFG@15.1700:AssignedClassificationCode">
    <vt:lpwstr/>
  </property>
  <property fmtid="{D5CDD505-2E9C-101B-9397-08002B2CF9AE}" pid="218" name="FSC#UVEKCFG@15.1700:FileResponsible">
    <vt:lpwstr>Roland Hohmann</vt:lpwstr>
  </property>
  <property fmtid="{D5CDD505-2E9C-101B-9397-08002B2CF9AE}" pid="219" name="FSC#UVEKCFG@15.1700:FileResponsibleTel">
    <vt:lpwstr>+41 58 46 558 83</vt:lpwstr>
  </property>
  <property fmtid="{D5CDD505-2E9C-101B-9397-08002B2CF9AE}" pid="220" name="FSC#UVEKCFG@15.1700:FileResponsibleEmail">
    <vt:lpwstr>roland.hohmann@bafu.admin.ch</vt:lpwstr>
  </property>
  <property fmtid="{D5CDD505-2E9C-101B-9397-08002B2CF9AE}" pid="221" name="FSC#UVEKCFG@15.1700:FileResponsibleFax">
    <vt:lpwstr>+41 58 46 299 81</vt:lpwstr>
  </property>
  <property fmtid="{D5CDD505-2E9C-101B-9397-08002B2CF9AE}" pid="222" name="FSC#UVEKCFG@15.1700:FileResponsibleAddress">
    <vt:lpwstr>Worblentalstrasse 68, 3003 Bern</vt:lpwstr>
  </property>
  <property fmtid="{D5CDD505-2E9C-101B-9397-08002B2CF9AE}" pid="223" name="FSC#UVEKCFG@15.1700:FileResponsibleStreet">
    <vt:lpwstr>Worblentalstrasse 68</vt:lpwstr>
  </property>
  <property fmtid="{D5CDD505-2E9C-101B-9397-08002B2CF9AE}" pid="224" name="FSC#UVEKCFG@15.1700:FileResponsiblezipcode">
    <vt:lpwstr>3003</vt:lpwstr>
  </property>
  <property fmtid="{D5CDD505-2E9C-101B-9397-08002B2CF9AE}" pid="225" name="FSC#UVEKCFG@15.1700:FileResponsiblecity">
    <vt:lpwstr>Bern</vt:lpwstr>
  </property>
  <property fmtid="{D5CDD505-2E9C-101B-9397-08002B2CF9AE}" pid="226" name="FSC#UVEKCFG@15.1700:FileResponsibleAbbreviation">
    <vt:lpwstr>HRO</vt:lpwstr>
  </property>
  <property fmtid="{D5CDD505-2E9C-101B-9397-08002B2CF9AE}" pid="227" name="FSC#UVEKCFG@15.1700:FileRespOrgHome">
    <vt:lpwstr/>
  </property>
  <property fmtid="{D5CDD505-2E9C-101B-9397-08002B2CF9AE}" pid="228" name="FSC#UVEKCFG@15.1700:CurrUserAbbreviation">
    <vt:lpwstr>HRO</vt:lpwstr>
  </property>
  <property fmtid="{D5CDD505-2E9C-101B-9397-08002B2CF9AE}" pid="229" name="FSC#UVEKCFG@15.1700:CategoryReference">
    <vt:lpwstr>231.6</vt:lpwstr>
  </property>
  <property fmtid="{D5CDD505-2E9C-101B-9397-08002B2CF9AE}" pid="230" name="FSC#UVEKCFG@15.1700:cooAddress">
    <vt:lpwstr>COO.2002.100.2.3063390</vt:lpwstr>
  </property>
  <property fmtid="{D5CDD505-2E9C-101B-9397-08002B2CF9AE}" pid="231" name="FSC#UVEKCFG@15.1700:sleeveFileReference">
    <vt:lpwstr/>
  </property>
  <property fmtid="{D5CDD505-2E9C-101B-9397-08002B2CF9AE}" pid="232" name="FSC#UVEKCFG@15.1700:BureauName">
    <vt:lpwstr>Bundesamt für Umwelt</vt:lpwstr>
  </property>
  <property fmtid="{D5CDD505-2E9C-101B-9397-08002B2CF9AE}" pid="233" name="FSC#UVEKCFG@15.1700:BureauShortName">
    <vt:lpwstr>BAFU</vt:lpwstr>
  </property>
  <property fmtid="{D5CDD505-2E9C-101B-9397-08002B2CF9AE}" pid="234" name="FSC#UVEKCFG@15.1700:BureauWebsite">
    <vt:lpwstr>www.bafu.admin.ch</vt:lpwstr>
  </property>
  <property fmtid="{D5CDD505-2E9C-101B-9397-08002B2CF9AE}" pid="235" name="FSC#UVEKCFG@15.1700:SubFileTitle">
    <vt:lpwstr>2016.06.07_HRO_Anpassungstrategie Schweiz</vt:lpwstr>
  </property>
  <property fmtid="{D5CDD505-2E9C-101B-9397-08002B2CF9AE}" pid="236" name="FSC#UVEKCFG@15.1700:ForeignNumber">
    <vt:lpwstr/>
  </property>
  <property fmtid="{D5CDD505-2E9C-101B-9397-08002B2CF9AE}" pid="237" name="FSC#UVEKCFG@15.1700:Amtstitel">
    <vt:lpwstr/>
  </property>
  <property fmtid="{D5CDD505-2E9C-101B-9397-08002B2CF9AE}" pid="238" name="FSC#UVEKCFG@15.1700:ZusendungAm">
    <vt:lpwstr/>
  </property>
  <property fmtid="{D5CDD505-2E9C-101B-9397-08002B2CF9AE}" pid="239" name="FSC#UVEKCFG@15.1700:SignerLeft">
    <vt:lpwstr/>
  </property>
  <property fmtid="{D5CDD505-2E9C-101B-9397-08002B2CF9AE}" pid="240" name="FSC#UVEKCFG@15.1700:SignerRight">
    <vt:lpwstr/>
  </property>
  <property fmtid="{D5CDD505-2E9C-101B-9397-08002B2CF9AE}" pid="241" name="FSC#UVEKCFG@15.1700:SignerLeftJobTitle">
    <vt:lpwstr/>
  </property>
  <property fmtid="{D5CDD505-2E9C-101B-9397-08002B2CF9AE}" pid="242" name="FSC#UVEKCFG@15.1700:SignerRightJobTitle">
    <vt:lpwstr/>
  </property>
  <property fmtid="{D5CDD505-2E9C-101B-9397-08002B2CF9AE}" pid="243" name="FSC#UVEKCFG@15.1700:SignerLeftFunction">
    <vt:lpwstr/>
  </property>
  <property fmtid="{D5CDD505-2E9C-101B-9397-08002B2CF9AE}" pid="244" name="FSC#UVEKCFG@15.1700:SignerRightFunction">
    <vt:lpwstr/>
  </property>
  <property fmtid="{D5CDD505-2E9C-101B-9397-08002B2CF9AE}" pid="245" name="FSC#UVEKCFG@15.1700:SignerLeftUserRoleGroup">
    <vt:lpwstr/>
  </property>
  <property fmtid="{D5CDD505-2E9C-101B-9397-08002B2CF9AE}" pid="246" name="FSC#UVEKCFG@15.1700:SignerRightUserRoleGroup">
    <vt:lpwstr/>
  </property>
  <property fmtid="{D5CDD505-2E9C-101B-9397-08002B2CF9AE}" pid="247" name="FSC#UVEKCFG@15.1700:DocumentNumber">
    <vt:lpwstr>P224-1587</vt:lpwstr>
  </property>
  <property fmtid="{D5CDD505-2E9C-101B-9397-08002B2CF9AE}" pid="248" name="FSC#UVEKCFG@15.1700:AssignmentNumber">
    <vt:lpwstr/>
  </property>
  <property fmtid="{D5CDD505-2E9C-101B-9397-08002B2CF9AE}" pid="249" name="FSC#UVEKCFG@15.1700:EM_Personal">
    <vt:lpwstr/>
  </property>
  <property fmtid="{D5CDD505-2E9C-101B-9397-08002B2CF9AE}" pid="250" name="FSC#UVEKCFG@15.1700:EM_Geschlecht">
    <vt:lpwstr/>
  </property>
  <property fmtid="{D5CDD505-2E9C-101B-9397-08002B2CF9AE}" pid="251" name="FSC#UVEKCFG@15.1700:EM_GebDatum">
    <vt:lpwstr/>
  </property>
  <property fmtid="{D5CDD505-2E9C-101B-9397-08002B2CF9AE}" pid="252" name="FSC#UVEKCFG@15.1700:EM_Funktion">
    <vt:lpwstr/>
  </property>
  <property fmtid="{D5CDD505-2E9C-101B-9397-08002B2CF9AE}" pid="253" name="FSC#UVEKCFG@15.1700:EM_Beruf">
    <vt:lpwstr/>
  </property>
  <property fmtid="{D5CDD505-2E9C-101B-9397-08002B2CF9AE}" pid="254" name="FSC#UVEKCFG@15.1700:EM_SVNR">
    <vt:lpwstr/>
  </property>
  <property fmtid="{D5CDD505-2E9C-101B-9397-08002B2CF9AE}" pid="255" name="FSC#UVEKCFG@15.1700:EM_Familienstand">
    <vt:lpwstr/>
  </property>
  <property fmtid="{D5CDD505-2E9C-101B-9397-08002B2CF9AE}" pid="256" name="FSC#UVEKCFG@15.1700:EM_Muttersprache">
    <vt:lpwstr/>
  </property>
  <property fmtid="{D5CDD505-2E9C-101B-9397-08002B2CF9AE}" pid="257" name="FSC#UVEKCFG@15.1700:EM_Geboren_in">
    <vt:lpwstr/>
  </property>
  <property fmtid="{D5CDD505-2E9C-101B-9397-08002B2CF9AE}" pid="258" name="FSC#UVEKCFG@15.1700:EM_Briefanrede">
    <vt:lpwstr/>
  </property>
  <property fmtid="{D5CDD505-2E9C-101B-9397-08002B2CF9AE}" pid="259" name="FSC#UVEKCFG@15.1700:EM_Kommunikationssprache">
    <vt:lpwstr/>
  </property>
  <property fmtid="{D5CDD505-2E9C-101B-9397-08002B2CF9AE}" pid="260" name="FSC#UVEKCFG@15.1700:EM_Webseite">
    <vt:lpwstr/>
  </property>
  <property fmtid="{D5CDD505-2E9C-101B-9397-08002B2CF9AE}" pid="261" name="FSC#UVEKCFG@15.1700:EM_TelNr_Business">
    <vt:lpwstr/>
  </property>
  <property fmtid="{D5CDD505-2E9C-101B-9397-08002B2CF9AE}" pid="262" name="FSC#UVEKCFG@15.1700:EM_TelNr_Private">
    <vt:lpwstr/>
  </property>
  <property fmtid="{D5CDD505-2E9C-101B-9397-08002B2CF9AE}" pid="263" name="FSC#UVEKCFG@15.1700:EM_TelNr_Mobile">
    <vt:lpwstr/>
  </property>
  <property fmtid="{D5CDD505-2E9C-101B-9397-08002B2CF9AE}" pid="264" name="FSC#UVEKCFG@15.1700:EM_TelNr_Other">
    <vt:lpwstr/>
  </property>
  <property fmtid="{D5CDD505-2E9C-101B-9397-08002B2CF9AE}" pid="265" name="FSC#UVEKCFG@15.1700:EM_TelNr_Fax">
    <vt:lpwstr/>
  </property>
  <property fmtid="{D5CDD505-2E9C-101B-9397-08002B2CF9AE}" pid="266" name="FSC#UVEKCFG@15.1700:EM_EMail1">
    <vt:lpwstr/>
  </property>
  <property fmtid="{D5CDD505-2E9C-101B-9397-08002B2CF9AE}" pid="267" name="FSC#UVEKCFG@15.1700:EM_EMail2">
    <vt:lpwstr/>
  </property>
  <property fmtid="{D5CDD505-2E9C-101B-9397-08002B2CF9AE}" pid="268" name="FSC#UVEKCFG@15.1700:EM_EMail3">
    <vt:lpwstr/>
  </property>
  <property fmtid="{D5CDD505-2E9C-101B-9397-08002B2CF9AE}" pid="269" name="FSC#UVEKCFG@15.1700:EM_Name">
    <vt:lpwstr/>
  </property>
  <property fmtid="{D5CDD505-2E9C-101B-9397-08002B2CF9AE}" pid="270" name="FSC#UVEKCFG@15.1700:EM_UID">
    <vt:lpwstr/>
  </property>
  <property fmtid="{D5CDD505-2E9C-101B-9397-08002B2CF9AE}" pid="271" name="FSC#UVEKCFG@15.1700:EM_Rechtsform">
    <vt:lpwstr/>
  </property>
  <property fmtid="{D5CDD505-2E9C-101B-9397-08002B2CF9AE}" pid="272" name="FSC#UVEKCFG@15.1700:EM_Klassifizierung">
    <vt:lpwstr/>
  </property>
  <property fmtid="{D5CDD505-2E9C-101B-9397-08002B2CF9AE}" pid="273" name="FSC#UVEKCFG@15.1700:EM_Gruendungsjahr">
    <vt:lpwstr/>
  </property>
  <property fmtid="{D5CDD505-2E9C-101B-9397-08002B2CF9AE}" pid="274" name="FSC#UVEKCFG@15.1700:EM_Versandart">
    <vt:lpwstr>B-Post</vt:lpwstr>
  </property>
  <property fmtid="{D5CDD505-2E9C-101B-9397-08002B2CF9AE}" pid="275" name="FSC#UVEKCFG@15.1700:EM_Versandvermek">
    <vt:lpwstr/>
  </property>
  <property fmtid="{D5CDD505-2E9C-101B-9397-08002B2CF9AE}" pid="276" name="FSC#UVEKCFG@15.1700:EM_Anrede">
    <vt:lpwstr/>
  </property>
  <property fmtid="{D5CDD505-2E9C-101B-9397-08002B2CF9AE}" pid="277" name="FSC#UVEKCFG@15.1700:EM_Titel">
    <vt:lpwstr/>
  </property>
  <property fmtid="{D5CDD505-2E9C-101B-9397-08002B2CF9AE}" pid="278" name="FSC#UVEKCFG@15.1700:EM_Nachgestellter_Titel">
    <vt:lpwstr/>
  </property>
  <property fmtid="{D5CDD505-2E9C-101B-9397-08002B2CF9AE}" pid="279" name="FSC#UVEKCFG@15.1700:EM_Vorname">
    <vt:lpwstr/>
  </property>
  <property fmtid="{D5CDD505-2E9C-101B-9397-08002B2CF9AE}" pid="280" name="FSC#UVEKCFG@15.1700:EM_Nachname">
    <vt:lpwstr/>
  </property>
  <property fmtid="{D5CDD505-2E9C-101B-9397-08002B2CF9AE}" pid="281" name="FSC#UVEKCFG@15.1700:EM_Kurzbezeichnung">
    <vt:lpwstr/>
  </property>
  <property fmtid="{D5CDD505-2E9C-101B-9397-08002B2CF9AE}" pid="282" name="FSC#UVEKCFG@15.1700:EM_Organisations_Zeile_1">
    <vt:lpwstr/>
  </property>
  <property fmtid="{D5CDD505-2E9C-101B-9397-08002B2CF9AE}" pid="283" name="FSC#UVEKCFG@15.1700:EM_Organisations_Zeile_2">
    <vt:lpwstr/>
  </property>
  <property fmtid="{D5CDD505-2E9C-101B-9397-08002B2CF9AE}" pid="284" name="FSC#UVEKCFG@15.1700:EM_Organisations_Zeile_3">
    <vt:lpwstr/>
  </property>
  <property fmtid="{D5CDD505-2E9C-101B-9397-08002B2CF9AE}" pid="285" name="FSC#UVEKCFG@15.1700:EM_Strasse">
    <vt:lpwstr/>
  </property>
  <property fmtid="{D5CDD505-2E9C-101B-9397-08002B2CF9AE}" pid="286" name="FSC#UVEKCFG@15.1700:EM_Hausnummer">
    <vt:lpwstr/>
  </property>
  <property fmtid="{D5CDD505-2E9C-101B-9397-08002B2CF9AE}" pid="287" name="FSC#UVEKCFG@15.1700:EM_Strasse2">
    <vt:lpwstr/>
  </property>
  <property fmtid="{D5CDD505-2E9C-101B-9397-08002B2CF9AE}" pid="288" name="FSC#UVEKCFG@15.1700:EM_Hausnummer_Zusatz">
    <vt:lpwstr/>
  </property>
  <property fmtid="{D5CDD505-2E9C-101B-9397-08002B2CF9AE}" pid="289" name="FSC#UVEKCFG@15.1700:EM_Postfach">
    <vt:lpwstr/>
  </property>
  <property fmtid="{D5CDD505-2E9C-101B-9397-08002B2CF9AE}" pid="290" name="FSC#UVEKCFG@15.1700:EM_PLZ">
    <vt:lpwstr/>
  </property>
  <property fmtid="{D5CDD505-2E9C-101B-9397-08002B2CF9AE}" pid="291" name="FSC#UVEKCFG@15.1700:EM_Ort">
    <vt:lpwstr/>
  </property>
  <property fmtid="{D5CDD505-2E9C-101B-9397-08002B2CF9AE}" pid="292" name="FSC#UVEKCFG@15.1700:EM_Land">
    <vt:lpwstr/>
  </property>
  <property fmtid="{D5CDD505-2E9C-101B-9397-08002B2CF9AE}" pid="293" name="FSC#UVEKCFG@15.1700:EM_E_Mail_Adresse">
    <vt:lpwstr/>
  </property>
  <property fmtid="{D5CDD505-2E9C-101B-9397-08002B2CF9AE}" pid="294" name="FSC#UVEKCFG@15.1700:EM_Funktionsbezeichnung">
    <vt:lpwstr/>
  </property>
  <property fmtid="{D5CDD505-2E9C-101B-9397-08002B2CF9AE}" pid="295" name="FSC#UVEKCFG@15.1700:EM_Serienbrieffeld_1">
    <vt:lpwstr/>
  </property>
  <property fmtid="{D5CDD505-2E9C-101B-9397-08002B2CF9AE}" pid="296" name="FSC#UVEKCFG@15.1700:EM_Serienbrieffeld_2">
    <vt:lpwstr/>
  </property>
  <property fmtid="{D5CDD505-2E9C-101B-9397-08002B2CF9AE}" pid="297" name="FSC#UVEKCFG@15.1700:EM_Serienbrieffeld_3">
    <vt:lpwstr/>
  </property>
  <property fmtid="{D5CDD505-2E9C-101B-9397-08002B2CF9AE}" pid="298" name="FSC#UVEKCFG@15.1700:EM_Serienbrieffeld_4">
    <vt:lpwstr/>
  </property>
  <property fmtid="{D5CDD505-2E9C-101B-9397-08002B2CF9AE}" pid="299" name="FSC#UVEKCFG@15.1700:EM_Serienbrieffeld_5">
    <vt:lpwstr/>
  </property>
  <property fmtid="{D5CDD505-2E9C-101B-9397-08002B2CF9AE}" pid="300" name="FSC#UVEKCFG@15.1700:EM_Address">
    <vt:lpwstr/>
  </property>
  <property fmtid="{D5CDD505-2E9C-101B-9397-08002B2CF9AE}" pid="301" name="FSC#UVEKCFG@15.1700:Abs_Nachname">
    <vt:lpwstr>Hohmann</vt:lpwstr>
  </property>
  <property fmtid="{D5CDD505-2E9C-101B-9397-08002B2CF9AE}" pid="302" name="FSC#UVEKCFG@15.1700:Abs_Vorname">
    <vt:lpwstr>Roland</vt:lpwstr>
  </property>
  <property fmtid="{D5CDD505-2E9C-101B-9397-08002B2CF9AE}" pid="303" name="FSC#UVEKCFG@15.1700:Abs_Zeichen">
    <vt:lpwstr>HRO</vt:lpwstr>
  </property>
  <property fmtid="{D5CDD505-2E9C-101B-9397-08002B2CF9AE}" pid="304" name="FSC#UVEKCFG@15.1700:Anrede">
    <vt:lpwstr/>
  </property>
  <property fmtid="{D5CDD505-2E9C-101B-9397-08002B2CF9AE}" pid="305" name="FSC#UVEKCFG@15.1700:EM_Versandartspez">
    <vt:lpwstr/>
  </property>
  <property fmtid="{D5CDD505-2E9C-101B-9397-08002B2CF9AE}" pid="306" name="FSC#UVEKCFG@15.1700:Briefdatum">
    <vt:lpwstr>06.06.2016</vt:lpwstr>
  </property>
  <property fmtid="{D5CDD505-2E9C-101B-9397-08002B2CF9AE}" pid="307" name="FSC#UVEKCFG@15.1700:Empf_Zeichen">
    <vt:lpwstr/>
  </property>
  <property fmtid="{D5CDD505-2E9C-101B-9397-08002B2CF9AE}" pid="308" name="FSC#UVEKCFG@15.1700:FilialePLZ">
    <vt:lpwstr>3003</vt:lpwstr>
  </property>
  <property fmtid="{D5CDD505-2E9C-101B-9397-08002B2CF9AE}" pid="309" name="FSC#UVEKCFG@15.1700:Gegenstand">
    <vt:lpwstr>2016.06.07_HRO_Anpassungstrategie Schweiz</vt:lpwstr>
  </property>
  <property fmtid="{D5CDD505-2E9C-101B-9397-08002B2CF9AE}" pid="310" name="FSC#UVEKCFG@15.1700:Nummer">
    <vt:lpwstr>P224-1587</vt:lpwstr>
  </property>
  <property fmtid="{D5CDD505-2E9C-101B-9397-08002B2CF9AE}" pid="311" name="FSC#UVEKCFG@15.1700:Unterschrift_Nachname">
    <vt:lpwstr/>
  </property>
  <property fmtid="{D5CDD505-2E9C-101B-9397-08002B2CF9AE}" pid="312" name="FSC#UVEKCFG@15.1700:Unterschrift_Vorname">
    <vt:lpwstr/>
  </property>
  <property fmtid="{D5CDD505-2E9C-101B-9397-08002B2CF9AE}" pid="313" name="FSC#COOELAK@1.1001:IncomingNumber">
    <vt:lpwstr/>
  </property>
  <property fmtid="{D5CDD505-2E9C-101B-9397-08002B2CF9AE}" pid="314" name="FSC#COOELAK@1.1001:IncomingSubject">
    <vt:lpwstr/>
  </property>
  <property fmtid="{D5CDD505-2E9C-101B-9397-08002B2CF9AE}" pid="315" name="FSC#COOELAK@1.1001:ProcessResponsible">
    <vt:lpwstr>Junker Isabel</vt:lpwstr>
  </property>
  <property fmtid="{D5CDD505-2E9C-101B-9397-08002B2CF9AE}" pid="316" name="FSC#COOELAK@1.1001:ProcessResponsiblePhone">
    <vt:lpwstr>+41 58 46 518 57</vt:lpwstr>
  </property>
  <property fmtid="{D5CDD505-2E9C-101B-9397-08002B2CF9AE}" pid="317" name="FSC#COOELAK@1.1001:ProcessResponsibleMail">
    <vt:lpwstr>isabel.junker@bafu.admin.ch</vt:lpwstr>
  </property>
  <property fmtid="{D5CDD505-2E9C-101B-9397-08002B2CF9AE}" pid="318" name="FSC#COOELAK@1.1001:ProcessResponsibleFax">
    <vt:lpwstr>+41 58 46 299 81</vt:lpwstr>
  </property>
  <property fmtid="{D5CDD505-2E9C-101B-9397-08002B2CF9AE}" pid="319" name="FSC#COOELAK@1.1001:ApproverFirstName">
    <vt:lpwstr/>
  </property>
  <property fmtid="{D5CDD505-2E9C-101B-9397-08002B2CF9AE}" pid="320" name="FSC#COOELAK@1.1001:ApproverSurName">
    <vt:lpwstr/>
  </property>
  <property fmtid="{D5CDD505-2E9C-101B-9397-08002B2CF9AE}" pid="321" name="FSC#COOELAK@1.1001:ApproverTitle">
    <vt:lpwstr/>
  </property>
  <property fmtid="{D5CDD505-2E9C-101B-9397-08002B2CF9AE}" pid="322" name="FSC#COOELAK@1.1001:ExternalDate">
    <vt:lpwstr/>
  </property>
  <property fmtid="{D5CDD505-2E9C-101B-9397-08002B2CF9AE}" pid="323" name="FSC#COOELAK@1.1001:SettlementApprovedAt">
    <vt:lpwstr/>
  </property>
  <property fmtid="{D5CDD505-2E9C-101B-9397-08002B2CF9AE}" pid="324" name="FSC#COOELAK@1.1001:BaseNumber">
    <vt:lpwstr>231.6</vt:lpwstr>
  </property>
  <property fmtid="{D5CDD505-2E9C-101B-9397-08002B2CF9AE}" pid="325" name="FSC#COOELAK@1.1001:CurrentUserRolePos">
    <vt:lpwstr>Sachbearbeiter/in</vt:lpwstr>
  </property>
  <property fmtid="{D5CDD505-2E9C-101B-9397-08002B2CF9AE}" pid="326" name="FSC#COOELAK@1.1001:CurrentUserEmail">
    <vt:lpwstr>roland.hohmann@bafu.admin.ch</vt:lpwstr>
  </property>
  <property fmtid="{D5CDD505-2E9C-101B-9397-08002B2CF9AE}" pid="327" name="FSC#ATSTATECFG@1.1001:Office">
    <vt:lpwstr/>
  </property>
  <property fmtid="{D5CDD505-2E9C-101B-9397-08002B2CF9AE}" pid="328" name="FSC#ATSTATECFG@1.1001:Agent">
    <vt:lpwstr>Roland Hohmann</vt:lpwstr>
  </property>
  <property fmtid="{D5CDD505-2E9C-101B-9397-08002B2CF9AE}" pid="329" name="FSC#ATSTATECFG@1.1001:AgentPhone">
    <vt:lpwstr>+41 58 46 558 83</vt:lpwstr>
  </property>
  <property fmtid="{D5CDD505-2E9C-101B-9397-08002B2CF9AE}" pid="330" name="FSC#ATSTATECFG@1.1001:DepartmentFax">
    <vt:lpwstr/>
  </property>
  <property fmtid="{D5CDD505-2E9C-101B-9397-08002B2CF9AE}" pid="331" name="FSC#ATSTATECFG@1.1001:DepartmentEmail">
    <vt:lpwstr/>
  </property>
  <property fmtid="{D5CDD505-2E9C-101B-9397-08002B2CF9AE}" pid="332" name="FSC#ATSTATECFG@1.1001:SubfileDate">
    <vt:lpwstr/>
  </property>
  <property fmtid="{D5CDD505-2E9C-101B-9397-08002B2CF9AE}" pid="333" name="FSC#ATSTATECFG@1.1001:SubfileSubject">
    <vt:lpwstr/>
  </property>
  <property fmtid="{D5CDD505-2E9C-101B-9397-08002B2CF9AE}" pid="334" name="FSC#ATSTATECFG@1.1001:DepartmentZipCode">
    <vt:lpwstr/>
  </property>
  <property fmtid="{D5CDD505-2E9C-101B-9397-08002B2CF9AE}" pid="335" name="FSC#ATSTATECFG@1.1001:DepartmentCountry">
    <vt:lpwstr/>
  </property>
  <property fmtid="{D5CDD505-2E9C-101B-9397-08002B2CF9AE}" pid="336" name="FSC#ATSTATECFG@1.1001:DepartmentCity">
    <vt:lpwstr/>
  </property>
  <property fmtid="{D5CDD505-2E9C-101B-9397-08002B2CF9AE}" pid="337" name="FSC#ATSTATECFG@1.1001:DepartmentStreet">
    <vt:lpwstr/>
  </property>
  <property fmtid="{D5CDD505-2E9C-101B-9397-08002B2CF9AE}" pid="338" name="FSC#ATSTATECFG@1.1001:DepartmentDVR">
    <vt:lpwstr/>
  </property>
  <property fmtid="{D5CDD505-2E9C-101B-9397-08002B2CF9AE}" pid="339" name="FSC#ATSTATECFG@1.1001:DepartmentUID">
    <vt:lpwstr/>
  </property>
  <property fmtid="{D5CDD505-2E9C-101B-9397-08002B2CF9AE}" pid="340" name="FSC#ATSTATECFG@1.1001:SubfileReference">
    <vt:lpwstr>231.6-03527/00019</vt:lpwstr>
  </property>
  <property fmtid="{D5CDD505-2E9C-101B-9397-08002B2CF9AE}" pid="341" name="FSC#ATSTATECFG@1.1001:Clause">
    <vt:lpwstr/>
  </property>
  <property fmtid="{D5CDD505-2E9C-101B-9397-08002B2CF9AE}" pid="342" name="FSC#ATSTATECFG@1.1001:ApprovedSignature">
    <vt:lpwstr/>
  </property>
  <property fmtid="{D5CDD505-2E9C-101B-9397-08002B2CF9AE}" pid="343" name="FSC#ATSTATECFG@1.1001:BankAccount">
    <vt:lpwstr/>
  </property>
  <property fmtid="{D5CDD505-2E9C-101B-9397-08002B2CF9AE}" pid="344" name="FSC#ATSTATECFG@1.1001:BankAccountOwner">
    <vt:lpwstr/>
  </property>
  <property fmtid="{D5CDD505-2E9C-101B-9397-08002B2CF9AE}" pid="345" name="FSC#ATSTATECFG@1.1001:BankInstitute">
    <vt:lpwstr/>
  </property>
  <property fmtid="{D5CDD505-2E9C-101B-9397-08002B2CF9AE}" pid="346" name="FSC#ATSTATECFG@1.1001:BankAccountID">
    <vt:lpwstr/>
  </property>
  <property fmtid="{D5CDD505-2E9C-101B-9397-08002B2CF9AE}" pid="347" name="FSC#ATSTATECFG@1.1001:BankAccountIBAN">
    <vt:lpwstr/>
  </property>
  <property fmtid="{D5CDD505-2E9C-101B-9397-08002B2CF9AE}" pid="348" name="FSC#ATSTATECFG@1.1001:BankAccountBIC">
    <vt:lpwstr/>
  </property>
  <property fmtid="{D5CDD505-2E9C-101B-9397-08002B2CF9AE}" pid="349" name="FSC#ATSTATECFG@1.1001:BankName">
    <vt:lpwstr/>
  </property>
  <property fmtid="{D5CDD505-2E9C-101B-9397-08002B2CF9AE}" pid="350" name="FSC#COOSYSTEM@1.1:Container">
    <vt:lpwstr>COO.2002.100.2.3063390</vt:lpwstr>
  </property>
  <property fmtid="{D5CDD505-2E9C-101B-9397-08002B2CF9AE}" pid="351" name="FSC#FSCFOLIO@1.1001:docpropproject">
    <vt:lpwstr/>
  </property>
</Properties>
</file>