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handoutMasterIdLst>
    <p:handoutMasterId r:id="rId7"/>
  </p:handoutMasterIdLst>
  <p:sldIdLst>
    <p:sldId id="275" r:id="rId2"/>
    <p:sldId id="276" r:id="rId3"/>
    <p:sldId id="287" r:id="rId4"/>
    <p:sldId id="277" r:id="rId5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565D"/>
    <a:srgbClr val="5B6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4"/>
    <p:restoredTop sz="96405"/>
  </p:normalViewPr>
  <p:slideViewPr>
    <p:cSldViewPr snapToGrid="0" snapToObjects="1">
      <p:cViewPr varScale="1">
        <p:scale>
          <a:sx n="196" d="100"/>
          <a:sy n="196" d="100"/>
        </p:scale>
        <p:origin x="20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2324-A6F3-2F41-A611-387F46C53855}" type="datetimeFigureOut">
              <a:rPr lang="de-DE" smtClean="0"/>
              <a:t>27.09.21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7184-FF67-B34B-A2CE-A1244A6B7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90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3750-FF72-3148-AA13-DF32A649BF7A}" type="datetimeFigureOut">
              <a:rPr lang="de-DE" smtClean="0"/>
              <a:t>27.09.21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3C3E-C972-D14F-BBA1-88A056F5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 flipH="1">
            <a:off x="0" y="839757"/>
            <a:ext cx="10219426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46138" y="1255713"/>
            <a:ext cx="9396411" cy="1979612"/>
          </a:xfrm>
        </p:spPr>
        <p:txBody>
          <a:bodyPr/>
          <a:lstStyle>
            <a:lvl1pPr marL="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9144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3716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 marL="1828800" indent="0">
              <a:buNone/>
              <a:defRPr sz="6000" b="1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0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0317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021" y="2021840"/>
            <a:ext cx="9603179" cy="51562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760021" y="2641600"/>
            <a:ext cx="9603179" cy="41021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A0EB-25EA-8B4C-A25D-B8AA432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12434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/Tabell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3113" y="2042160"/>
            <a:ext cx="5780087" cy="44980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021" y="2021840"/>
            <a:ext cx="3424629" cy="44980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0317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F84BB2E-D818-1146-A6EC-3B1E96C6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15427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11040" y="2032663"/>
            <a:ext cx="5852160" cy="44065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021" y="2032663"/>
            <a:ext cx="3507179" cy="440658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0317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08D41F-5D8A-104C-91BB-0993F362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76291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145" y="403225"/>
            <a:ext cx="9633935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48145" y="2021618"/>
            <a:ext cx="9633935" cy="4481195"/>
          </a:xfrm>
        </p:spPr>
        <p:txBody>
          <a:bodyPr/>
          <a:lstStyle>
            <a:lvl1pPr marL="0" indent="0">
              <a:buNone/>
              <a:defRPr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616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0021" y="2636712"/>
            <a:ext cx="9622059" cy="3875406"/>
          </a:xfrm>
        </p:spPr>
        <p:txBody>
          <a:bodyPr/>
          <a:lstStyle>
            <a:lvl1pPr>
              <a:defRPr sz="2400" b="0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>
              <a:defRPr sz="2400" b="0" i="0"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>
              <a:defRPr sz="2400" b="0" i="0"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>
              <a:defRPr sz="2400" b="0" i="0"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 sz="2400" b="0" i="0"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22059" cy="1460500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760021" y="2021619"/>
            <a:ext cx="9622059" cy="538479"/>
          </a:xfrm>
        </p:spPr>
        <p:txBody>
          <a:bodyPr/>
          <a:lstStyle>
            <a:lvl1pPr>
              <a:defRPr b="1" i="0"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Menlo-Regular" charset="0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4F4A2-4DCA-3245-884D-A28E5252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2387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2205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0021" y="2021619"/>
            <a:ext cx="9622059" cy="44907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75F0B-D22C-7540-812C-B6A8505C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Bild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2205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60021" y="2032000"/>
            <a:ext cx="9622059" cy="44399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BA6F09-20C5-ED41-9E65-3BEA7A6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13755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0021" y="2021619"/>
            <a:ext cx="4477141" cy="49276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0021" y="2641793"/>
            <a:ext cx="4477141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2021619"/>
            <a:ext cx="4968706" cy="49276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641793"/>
            <a:ext cx="4968706" cy="385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60021" y="403225"/>
            <a:ext cx="9593019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3FCFE3-5044-1348-A072-CD5AB39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20999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0021" y="2022889"/>
            <a:ext cx="4477142" cy="4519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2022889"/>
            <a:ext cx="4960768" cy="4519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0021" y="403225"/>
            <a:ext cx="9622059" cy="14605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C82DB91-87A2-0743-A796-C88DC3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  <p:extLst>
      <p:ext uri="{BB962C8B-B14F-4D97-AF65-F5344CB8AC3E}">
        <p14:creationId xmlns:p14="http://schemas.microsoft.com/office/powerpoint/2010/main" val="4788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0021" y="2045211"/>
            <a:ext cx="3080459" cy="59086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0021" y="2807403"/>
            <a:ext cx="3080459" cy="37250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13600" y="2044990"/>
            <a:ext cx="3139440" cy="59086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213600" y="2807404"/>
            <a:ext cx="3139440" cy="372503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60021" y="403225"/>
            <a:ext cx="9593019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/>
          </p:nvPr>
        </p:nvSpPr>
        <p:spPr>
          <a:xfrm>
            <a:off x="4043680" y="2044990"/>
            <a:ext cx="2966720" cy="59086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43680" y="2807404"/>
            <a:ext cx="2966720" cy="3714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4310086-43D6-3647-A58E-649886A7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2960" y="2041719"/>
            <a:ext cx="3027680" cy="44399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325360" y="2041718"/>
            <a:ext cx="3027680" cy="44399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60021" y="403225"/>
            <a:ext cx="9593019" cy="14605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4074160" y="2041718"/>
            <a:ext cx="3027680" cy="44399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CF8913-CE39-6741-883D-C60EBE9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64347"/>
            <a:ext cx="6840368" cy="3648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venir Next Condensed" panose="020B0506020202020204" pitchFamily="34" charset="0"/>
                <a:ea typeface="Avenir Next Condensed" panose="020B0506020202020204" pitchFamily="34" charset="0"/>
                <a:cs typeface="Arial Narrow" charset="0"/>
              </a:defRPr>
            </a:lvl1pPr>
          </a:lstStyle>
          <a:p>
            <a:pPr algn="r"/>
            <a:r>
              <a:rPr lang="en-US" dirty="0"/>
              <a:t>Einheit · Event · Ort · Datum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8145" y="403225"/>
            <a:ext cx="9574415" cy="1460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8145" y="2022889"/>
            <a:ext cx="9574415" cy="4795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Inhaltsplatzhalter 10">
            <a:extLst>
              <a:ext uri="{FF2B5EF4-FFF2-40B4-BE49-F238E27FC236}">
                <a16:creationId xmlns:a16="http://schemas.microsoft.com/office/drawing/2014/main" id="{EB2DEEE5-1809-044B-AC25-03447163A1B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7263" y="6865837"/>
            <a:ext cx="1786930" cy="6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89" r:id="rId3"/>
    <p:sldLayoutId id="2147483697" r:id="rId4"/>
    <p:sldLayoutId id="2147483694" r:id="rId5"/>
    <p:sldLayoutId id="2147483692" r:id="rId6"/>
    <p:sldLayoutId id="2147483691" r:id="rId7"/>
    <p:sldLayoutId id="2147483700" r:id="rId8"/>
    <p:sldLayoutId id="2147483701" r:id="rId9"/>
    <p:sldLayoutId id="2147483688" r:id="rId10"/>
    <p:sldLayoutId id="2147483695" r:id="rId11"/>
    <p:sldLayoutId id="2147483696" r:id="rId12"/>
    <p:sldLayoutId id="2147483699" r:id="rId13"/>
  </p:sldLayoutIdLst>
  <p:hf sldNum="0" hdr="0" dt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400" b="1" i="0" kern="1200">
          <a:solidFill>
            <a:srgbClr val="DD565D"/>
          </a:solidFill>
          <a:latin typeface="Avenir Next Condensed" charset="0"/>
          <a:ea typeface="Avenir Next Condensed" charset="0"/>
          <a:cs typeface="Avenir Next Condensed" charset="0"/>
        </a:defRPr>
      </a:lvl1pPr>
    </p:titleStyle>
    <p:bodyStyle>
      <a:lvl1pPr marL="180975" indent="-180975" algn="l" defTabSz="914400" rtl="0" eaLnBrk="1" latinLnBrk="0" hangingPunct="1">
        <a:lnSpc>
          <a:spcPts val="2500"/>
        </a:lnSpc>
        <a:spcBef>
          <a:spcPts val="1000"/>
        </a:spcBef>
        <a:buFont typeface="Arial"/>
        <a:buChar char="•"/>
        <a:tabLst/>
        <a:defRPr sz="24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1pPr>
      <a:lvl2pPr marL="444500" indent="-222250" algn="l" defTabSz="914400" rtl="0" eaLnBrk="1" latinLnBrk="0" hangingPunct="1">
        <a:lnSpc>
          <a:spcPts val="2500"/>
        </a:lnSpc>
        <a:spcBef>
          <a:spcPts val="500"/>
        </a:spcBef>
        <a:buFont typeface="Symbol" charset="2"/>
        <a:buChar char="-"/>
        <a:tabLst/>
        <a:defRPr sz="24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2pPr>
      <a:lvl3pPr marL="668338" indent="-223838" algn="l" defTabSz="914400" rtl="0" eaLnBrk="1" latinLnBrk="0" hangingPunct="1">
        <a:lnSpc>
          <a:spcPts val="2500"/>
        </a:lnSpc>
        <a:spcBef>
          <a:spcPts val="500"/>
        </a:spcBef>
        <a:buFont typeface="CharisSIL" charset="0"/>
        <a:buChar char="‣"/>
        <a:tabLst/>
        <a:defRPr sz="24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3pPr>
      <a:lvl4pPr marL="890588" indent="-222250" algn="l" defTabSz="914400" rtl="0" eaLnBrk="1" latinLnBrk="0" hangingPunct="1">
        <a:lnSpc>
          <a:spcPts val="2500"/>
        </a:lnSpc>
        <a:spcBef>
          <a:spcPts val="500"/>
        </a:spcBef>
        <a:buFont typeface="LucidaGrande" charset="0"/>
        <a:buChar char="▹"/>
        <a:tabLst/>
        <a:defRPr sz="24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4pPr>
      <a:lvl5pPr marL="1160463" indent="-269875" algn="l" defTabSz="914400" rtl="0" eaLnBrk="1" latinLnBrk="0" hangingPunct="1">
        <a:lnSpc>
          <a:spcPts val="2500"/>
        </a:lnSpc>
        <a:spcBef>
          <a:spcPts val="500"/>
        </a:spcBef>
        <a:buFont typeface="Menlo-Regular" charset="0"/>
        <a:buChar char="➝"/>
        <a:tabLst/>
        <a:defRPr sz="2400" b="0" i="0" kern="1200">
          <a:solidFill>
            <a:srgbClr val="5B6468"/>
          </a:solidFill>
          <a:latin typeface="Avenir Next Condensed" charset="0"/>
          <a:ea typeface="Avenir Next Condensed" charset="0"/>
          <a:cs typeface="Avenir Next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4" userDrawn="1">
          <p15:clr>
            <a:srgbClr val="F26B43"/>
          </p15:clr>
        </p15:guide>
        <p15:guide id="2" pos="533" userDrawn="1">
          <p15:clr>
            <a:srgbClr val="F26B43"/>
          </p15:clr>
        </p15:guide>
        <p15:guide id="3" pos="601" userDrawn="1">
          <p15:clr>
            <a:srgbClr val="F26B43"/>
          </p15:clr>
        </p15:guide>
        <p15:guide id="4" orient="horz" pos="1428" userDrawn="1">
          <p15:clr>
            <a:srgbClr val="F26B43"/>
          </p15:clr>
        </p15:guide>
        <p15:guide id="5" orient="horz" pos="1814" userDrawn="1">
          <p15:clr>
            <a:srgbClr val="F26B43"/>
          </p15:clr>
        </p15:guide>
        <p15:guide id="6" pos="3299" userDrawn="1">
          <p15:clr>
            <a:srgbClr val="F26B43"/>
          </p15:clr>
        </p15:guide>
        <p15:guide id="7" pos="3413" userDrawn="1">
          <p15:clr>
            <a:srgbClr val="F26B43"/>
          </p15:clr>
        </p15:guide>
        <p15:guide id="8" pos="6452" userDrawn="1">
          <p15:clr>
            <a:srgbClr val="F26B43"/>
          </p15:clr>
        </p15:guide>
        <p15:guide id="9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69082E-5E06-7446-8A63-05D989EB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541" y="0"/>
            <a:ext cx="12241404" cy="7559675"/>
          </a:xfrm>
          <a:prstGeom prst="rect">
            <a:avLst/>
          </a:prstGeom>
        </p:spPr>
      </p:pic>
      <p:sp>
        <p:nvSpPr>
          <p:cNvPr id="5" name="Rectangle avec un coin arrondi 5">
            <a:extLst>
              <a:ext uri="{FF2B5EF4-FFF2-40B4-BE49-F238E27FC236}">
                <a16:creationId xmlns:a16="http://schemas.microsoft.com/office/drawing/2014/main" id="{438BE31E-4BCC-F94C-BF8F-1FA4FD7786E5}"/>
              </a:ext>
            </a:extLst>
          </p:cNvPr>
          <p:cNvSpPr/>
          <p:nvPr/>
        </p:nvSpPr>
        <p:spPr>
          <a:xfrm rot="10800000">
            <a:off x="846137" y="831665"/>
            <a:ext cx="9845675" cy="2590755"/>
          </a:xfrm>
          <a:prstGeom prst="round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43796" y="831664"/>
            <a:ext cx="9648017" cy="2590757"/>
          </a:xfrm>
        </p:spPr>
        <p:txBody>
          <a:bodyPr anchor="ctr" anchorCtr="0"/>
          <a:lstStyle/>
          <a:p>
            <a:pPr>
              <a:lnSpc>
                <a:spcPts val="6200"/>
              </a:lnSpc>
              <a:tabLst>
                <a:tab pos="265113" algn="l"/>
              </a:tabLst>
            </a:pPr>
            <a:r>
              <a:rPr lang="fr-FR" spc="-100" dirty="0"/>
              <a:t>Open Access:</a:t>
            </a:r>
            <a:br>
              <a:rPr lang="fr-FR" spc="-100" dirty="0"/>
            </a:br>
            <a:r>
              <a:rPr lang="fr-FR" spc="-100" dirty="0"/>
              <a:t>Position </a:t>
            </a:r>
            <a:r>
              <a:rPr lang="fr-FR" spc="-100" dirty="0" err="1"/>
              <a:t>und</a:t>
            </a:r>
            <a:r>
              <a:rPr lang="fr-FR" spc="-100" dirty="0"/>
              <a:t> </a:t>
            </a:r>
            <a:r>
              <a:rPr lang="fr-FR" spc="-100" dirty="0" err="1"/>
              <a:t>Ziele</a:t>
            </a:r>
            <a:r>
              <a:rPr lang="fr-FR" spc="-100" dirty="0"/>
              <a:t> der SCNAT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7BC3ED-1DFC-E441-8899-1ADCD503D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709" y="6045243"/>
            <a:ext cx="3664631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1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15835" y="7072973"/>
            <a:ext cx="6840368" cy="364836"/>
          </a:xfrm>
        </p:spPr>
        <p:txBody>
          <a:bodyPr/>
          <a:lstStyle/>
          <a:p>
            <a:pPr algn="r"/>
            <a:r>
              <a:rPr lang="en-US" dirty="0"/>
              <a:t>NWR </a:t>
            </a:r>
            <a:r>
              <a:rPr lang="en-US" dirty="0" err="1"/>
              <a:t>PräsidentInnen-Konferenz</a:t>
            </a:r>
            <a:r>
              <a:rPr lang="en-US" dirty="0"/>
              <a:t> · Bern &amp; Zoom · 20.10.2021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Modèles Open Access </a:t>
            </a:r>
            <a:r>
              <a:rPr lang="de-DE" dirty="0"/>
              <a:t>/</a:t>
            </a:r>
            <a:br>
              <a:rPr lang="de-DE" dirty="0"/>
            </a:br>
            <a:r>
              <a:rPr lang="fr-CH" dirty="0"/>
              <a:t>Open Access </a:t>
            </a:r>
            <a:r>
              <a:rPr lang="fr-CH" dirty="0" err="1"/>
              <a:t>Modelle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B87940-5930-214A-BABA-9FCAEE17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77" y="2021618"/>
            <a:ext cx="7396258" cy="44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15835" y="7072973"/>
            <a:ext cx="6840368" cy="364836"/>
          </a:xfrm>
        </p:spPr>
        <p:txBody>
          <a:bodyPr/>
          <a:lstStyle/>
          <a:p>
            <a:pPr algn="r"/>
            <a:r>
              <a:rPr lang="en-US" dirty="0"/>
              <a:t>NWR </a:t>
            </a:r>
            <a:r>
              <a:rPr lang="en-US" dirty="0" err="1"/>
              <a:t>PräsidentInnen-Konferenz</a:t>
            </a:r>
            <a:r>
              <a:rPr lang="en-US" dirty="0"/>
              <a:t> · Bern &amp; Zoom · 20.10.2021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Périodiques </a:t>
            </a:r>
            <a:r>
              <a:rPr lang="fr-CH" dirty="0" err="1"/>
              <a:t>co-financés</a:t>
            </a:r>
            <a:r>
              <a:rPr lang="fr-CH" dirty="0"/>
              <a:t> par la SCNAT </a:t>
            </a:r>
            <a:r>
              <a:rPr lang="de-DE" dirty="0"/>
              <a:t>/</a:t>
            </a:r>
            <a:br>
              <a:rPr lang="de-DE" dirty="0"/>
            </a:br>
            <a:r>
              <a:rPr lang="de-DE" dirty="0"/>
              <a:t>Von der SCNAT mit-finanzierte Periodika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180C61-E252-7F4E-98DF-1622EE6E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0" y="2618247"/>
            <a:ext cx="9639270" cy="30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Open Access: Veröffentlichung / </a:t>
            </a:r>
            <a:r>
              <a:rPr lang="de-DE" dirty="0" err="1"/>
              <a:t>publication</a:t>
            </a:r>
            <a:r>
              <a:rPr lang="de-DE" dirty="0"/>
              <a:t> Diamond, Platin, Gold, Green</a:t>
            </a:r>
          </a:p>
          <a:p>
            <a:endParaRPr lang="de-DE" dirty="0"/>
          </a:p>
          <a:p>
            <a:r>
              <a:rPr lang="de-DE" dirty="0"/>
              <a:t>Green Open Access: Sperrfrist &lt; 12/24 Mte. / </a:t>
            </a:r>
            <a:r>
              <a:rPr lang="de-DE" dirty="0" err="1"/>
              <a:t>période</a:t>
            </a:r>
            <a:r>
              <a:rPr lang="de-DE" dirty="0"/>
              <a:t> </a:t>
            </a:r>
            <a:r>
              <a:rPr lang="de-DE" dirty="0" err="1"/>
              <a:t>d‘embargo</a:t>
            </a:r>
            <a:r>
              <a:rPr lang="de-DE" dirty="0"/>
              <a:t> &lt; 12/24 </a:t>
            </a:r>
            <a:r>
              <a:rPr lang="de-DE" dirty="0" err="1"/>
              <a:t>mois</a:t>
            </a:r>
            <a:endParaRPr lang="de-DE" dirty="0"/>
          </a:p>
          <a:p>
            <a:endParaRPr lang="de-DE" dirty="0"/>
          </a:p>
          <a:p>
            <a:r>
              <a:rPr lang="de-DE" dirty="0"/>
              <a:t>Übergangsfrist / </a:t>
            </a:r>
            <a:r>
              <a:rPr lang="de-DE" dirty="0" err="1"/>
              <a:t>période</a:t>
            </a:r>
            <a:r>
              <a:rPr lang="de-DE" dirty="0"/>
              <a:t> </a:t>
            </a:r>
            <a:r>
              <a:rPr lang="de-DE" dirty="0" err="1"/>
              <a:t>transitoire</a:t>
            </a:r>
            <a:r>
              <a:rPr lang="de-DE" dirty="0"/>
              <a:t> : 12 Monate / </a:t>
            </a:r>
            <a:r>
              <a:rPr lang="de-DE" dirty="0" err="1"/>
              <a:t>mois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SCNAT-Beitragsreglement /</a:t>
            </a:r>
            <a:br>
              <a:rPr lang="de-DE" dirty="0"/>
            </a:br>
            <a:r>
              <a:rPr lang="fr-CH" dirty="0"/>
              <a:t>Directives des contributions de la SCNAT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Anpassungen (Vorschlag) / </a:t>
            </a:r>
            <a:r>
              <a:rPr lang="fr-CH" dirty="0"/>
              <a:t>Adaptations (proposition)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50339" y="7070675"/>
            <a:ext cx="6801167" cy="4016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NWR </a:t>
            </a:r>
            <a:r>
              <a:rPr lang="en-US" dirty="0" err="1"/>
              <a:t>PräsidentInnen-Konferenz</a:t>
            </a:r>
            <a:r>
              <a:rPr lang="en-US" dirty="0"/>
              <a:t> · Bern &amp; Zoom · 20.10.2021</a:t>
            </a:r>
          </a:p>
        </p:txBody>
      </p:sp>
    </p:spTree>
    <p:extLst>
      <p:ext uri="{BB962C8B-B14F-4D97-AF65-F5344CB8AC3E}">
        <p14:creationId xmlns:p14="http://schemas.microsoft.com/office/powerpoint/2010/main" val="789223132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SCNAT 2020">
      <a:dk1>
        <a:srgbClr val="5A616A"/>
      </a:dk1>
      <a:lt1>
        <a:srgbClr val="FFFFFF"/>
      </a:lt1>
      <a:dk2>
        <a:srgbClr val="E95057"/>
      </a:dk2>
      <a:lt2>
        <a:srgbClr val="E7E6E6"/>
      </a:lt2>
      <a:accent1>
        <a:srgbClr val="50AEE1"/>
      </a:accent1>
      <a:accent2>
        <a:srgbClr val="22567C"/>
      </a:accent2>
      <a:accent3>
        <a:srgbClr val="83BF63"/>
      </a:accent3>
      <a:accent4>
        <a:srgbClr val="008657"/>
      </a:accent4>
      <a:accent5>
        <a:srgbClr val="FFCD00"/>
      </a:accent5>
      <a:accent6>
        <a:srgbClr val="F18700"/>
      </a:accent6>
      <a:hlink>
        <a:srgbClr val="EA5159"/>
      </a:hlink>
      <a:folHlink>
        <a:srgbClr val="BA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00AAD5B7-157D-FA4B-938A-F7F9734B6F1E}" vid="{0433DB47-5350-5C45-9D89-7F0ECAD1D84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1_Benutzerdefiniertes Design</Template>
  <TotalTime>0</TotalTime>
  <Words>110</Words>
  <Application>Microsoft Macintosh PowerPoint</Application>
  <PresentationFormat>Benutzerdefiniert</PresentationFormat>
  <Paragraphs>13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Avenir Next Condensed</vt:lpstr>
      <vt:lpstr>Calibri</vt:lpstr>
      <vt:lpstr>CharisSIL</vt:lpstr>
      <vt:lpstr>LucidaGrande</vt:lpstr>
      <vt:lpstr>Menlo-Regular</vt:lpstr>
      <vt:lpstr>Symbol</vt:lpstr>
      <vt:lpstr>1_Benutzerdefiniertes Design</vt:lpstr>
      <vt:lpstr>PowerPoint-Präsentation</vt:lpstr>
      <vt:lpstr>Modèles Open Access / Open Access Modelle</vt:lpstr>
      <vt:lpstr>Périodiques co-financés par la SCNAT / Von der SCNAT mit-finanzierte Periodika</vt:lpstr>
      <vt:lpstr>SCNAT-Beitragsreglement / Directives des contributions de la SCNAT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Roger Pfister</dc:creator>
  <cp:lastModifiedBy>Roger Pfister</cp:lastModifiedBy>
  <cp:revision>30</cp:revision>
  <cp:lastPrinted>2019-08-20T12:42:48Z</cp:lastPrinted>
  <dcterms:created xsi:type="dcterms:W3CDTF">2021-09-27T07:49:20Z</dcterms:created>
  <dcterms:modified xsi:type="dcterms:W3CDTF">2021-09-27T12:16:29Z</dcterms:modified>
</cp:coreProperties>
</file>