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7" r:id="rId2"/>
  </p:sldMasterIdLst>
  <p:notesMasterIdLst>
    <p:notesMasterId r:id="rId9"/>
  </p:notesMasterIdLst>
  <p:handoutMasterIdLst>
    <p:handoutMasterId r:id="rId10"/>
  </p:handoutMasterIdLst>
  <p:sldIdLst>
    <p:sldId id="274" r:id="rId3"/>
    <p:sldId id="276" r:id="rId4"/>
    <p:sldId id="256" r:id="rId5"/>
    <p:sldId id="260" r:id="rId6"/>
    <p:sldId id="261" r:id="rId7"/>
    <p:sldId id="259" r:id="rId8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9" userDrawn="1">
          <p15:clr>
            <a:srgbClr val="A4A3A4"/>
          </p15:clr>
        </p15:guide>
        <p15:guide id="3" orient="horz" pos="4604" userDrawn="1">
          <p15:clr>
            <a:srgbClr val="A4A3A4"/>
          </p15:clr>
        </p15:guide>
        <p15:guide id="4" pos="260" userDrawn="1">
          <p15:clr>
            <a:srgbClr val="A4A3A4"/>
          </p15:clr>
        </p15:guide>
        <p15:guide id="5" pos="3095" userDrawn="1">
          <p15:clr>
            <a:srgbClr val="A4A3A4"/>
          </p15:clr>
        </p15:guide>
        <p15:guide id="6" pos="3322" userDrawn="1">
          <p15:clr>
            <a:srgbClr val="A4A3A4"/>
          </p15:clr>
        </p15:guide>
        <p15:guide id="7" orient="horz" pos="1224" userDrawn="1">
          <p15:clr>
            <a:srgbClr val="A4A3A4"/>
          </p15:clr>
        </p15:guide>
        <p15:guide id="8" orient="horz" pos="2268" userDrawn="1">
          <p15:clr>
            <a:srgbClr val="A4A3A4"/>
          </p15:clr>
        </p15:guide>
        <p15:guide id="9" pos="65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65D"/>
    <a:srgbClr val="5B6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/>
    <p:restoredTop sz="86172"/>
  </p:normalViewPr>
  <p:slideViewPr>
    <p:cSldViewPr snapToGrid="0" snapToObjects="1">
      <p:cViewPr varScale="1">
        <p:scale>
          <a:sx n="88" d="100"/>
          <a:sy n="88" d="100"/>
        </p:scale>
        <p:origin x="2040" y="192"/>
      </p:cViewPr>
      <p:guideLst>
        <p:guide orient="horz" pos="589"/>
        <p:guide orient="horz" pos="4604"/>
        <p:guide pos="260"/>
        <p:guide pos="3095"/>
        <p:guide pos="3322"/>
        <p:guide orient="horz" pos="1224"/>
        <p:guide orient="horz" pos="2268"/>
        <p:guide pos="65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9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SCNAT/PF_NWR/Projekte%202020%20laufend/AG%20Digitales%20Marketing/Diagrame%20Pra&#776;sentation%20ne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83839951534147"/>
          <c:y val="8.4658422273077821E-2"/>
          <c:w val="0.67823442878023477"/>
          <c:h val="0.8776346604215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Tabelle1!$B$1:$B$2</c:f>
              <c:strCache>
                <c:ptCount val="2"/>
                <c:pt idx="0">
                  <c:v>Welche Kanäle/Instrumente nutzt Ihre KRG für ihr Marketing ? </c:v>
                </c:pt>
                <c:pt idx="1">
                  <c:v>Quels canaux/instruments votre SCR utilise-t-elle pour son marketing 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Tabelle1!$A$3:$A$16</c:f>
              <c:strCache>
                <c:ptCount val="14"/>
                <c:pt idx="0">
                  <c:v>Autres</c:v>
                </c:pt>
                <c:pt idx="1">
                  <c:v>Radio/Podcast</c:v>
                </c:pt>
                <c:pt idx="2">
                  <c:v>Vidéos / Youtube</c:v>
                </c:pt>
                <c:pt idx="3">
                  <c:v>App ScienceGuide</c:v>
                </c:pt>
                <c:pt idx="4">
                  <c:v>site web</c:v>
                </c:pt>
                <c:pt idx="5">
                  <c:v>médias sociaux </c:v>
                </c:pt>
                <c:pt idx="6">
                  <c:v>Actions de stand</c:v>
                </c:pt>
                <c:pt idx="7">
                  <c:v>Articles/publicités dans les médias locaux</c:v>
                </c:pt>
                <c:pt idx="8">
                  <c:v>dito via Guidle</c:v>
                </c:pt>
                <c:pt idx="9">
                  <c:v>Servir des agendas de tiers</c:v>
                </c:pt>
                <c:pt idx="10">
                  <c:v>Suppléments imprimés dans les envois de tiers </c:v>
                </c:pt>
                <c:pt idx="11">
                  <c:v>Mailings électroniques spécifiques </c:v>
                </c:pt>
                <c:pt idx="12">
                  <c:v>Newsletter électronique </c:v>
                </c:pt>
                <c:pt idx="13">
                  <c:v>Envoi de programmes imprimés </c:v>
                </c:pt>
              </c:strCache>
            </c:strRef>
          </c:cat>
          <c:val>
            <c:numRef>
              <c:f>Tabelle1!$B$3:$B$16</c:f>
              <c:numCache>
                <c:formatCode>General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8</c:v>
                </c:pt>
                <c:pt idx="4">
                  <c:v>22</c:v>
                </c:pt>
                <c:pt idx="5">
                  <c:v>10</c:v>
                </c:pt>
                <c:pt idx="6">
                  <c:v>6</c:v>
                </c:pt>
                <c:pt idx="7">
                  <c:v>14</c:v>
                </c:pt>
                <c:pt idx="8">
                  <c:v>4</c:v>
                </c:pt>
                <c:pt idx="9">
                  <c:v>8</c:v>
                </c:pt>
                <c:pt idx="10">
                  <c:v>13</c:v>
                </c:pt>
                <c:pt idx="11">
                  <c:v>19</c:v>
                </c:pt>
                <c:pt idx="12">
                  <c:v>8</c:v>
                </c:pt>
                <c:pt idx="1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D-B344-BD9B-6708377F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2189231"/>
        <c:axId val="812190911"/>
      </c:barChart>
      <c:catAx>
        <c:axId val="812189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2190911"/>
        <c:crosses val="autoZero"/>
        <c:auto val="1"/>
        <c:lblAlgn val="ctr"/>
        <c:lblOffset val="100"/>
        <c:noMultiLvlLbl val="0"/>
      </c:catAx>
      <c:valAx>
        <c:axId val="8121909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2189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sz="2400" b="0" dirty="0">
                <a:solidFill>
                  <a:schemeClr val="tx1"/>
                </a:solidFill>
              </a:rPr>
              <a:t>1 (bleu)= </a:t>
            </a:r>
            <a:r>
              <a:rPr lang="de-DE" sz="2400" b="0" dirty="0" err="1">
                <a:solidFill>
                  <a:schemeClr val="tx1"/>
                </a:solidFill>
              </a:rPr>
              <a:t>sans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importance</a:t>
            </a:r>
            <a:r>
              <a:rPr lang="de-DE" sz="2400" b="0" dirty="0">
                <a:solidFill>
                  <a:schemeClr val="tx1"/>
                </a:solidFill>
              </a:rPr>
              <a:t> à 5 (</a:t>
            </a:r>
            <a:r>
              <a:rPr lang="de-DE" sz="2400" b="0" dirty="0" err="1">
                <a:solidFill>
                  <a:schemeClr val="tx1"/>
                </a:solidFill>
              </a:rPr>
              <a:t>rouge</a:t>
            </a:r>
            <a:r>
              <a:rPr lang="de-DE" sz="2400" b="0" dirty="0">
                <a:solidFill>
                  <a:schemeClr val="tx1"/>
                </a:solidFill>
              </a:rPr>
              <a:t>) = </a:t>
            </a:r>
            <a:r>
              <a:rPr lang="de-DE" sz="2400" b="0" dirty="0" err="1">
                <a:solidFill>
                  <a:schemeClr val="tx1"/>
                </a:solidFill>
              </a:rPr>
              <a:t>absolument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central</a:t>
            </a:r>
            <a:endParaRPr lang="de-DE" sz="2400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Tabelle2!$A$3:$A$8</c:f>
              <c:strCache>
                <c:ptCount val="6"/>
                <c:pt idx="0">
                  <c:v>Gagner de nouveaux membres</c:v>
                </c:pt>
                <c:pt idx="1">
                  <c:v>Attirer l'attention sur notre société </c:v>
                </c:pt>
                <c:pt idx="2">
                  <c:v>Attirer des abonnés de périodiques en dehors des membres</c:v>
                </c:pt>
                <c:pt idx="3">
                  <c:v>Attirer davantage de participants à nos événements</c:v>
                </c:pt>
                <c:pt idx="4">
                  <c:v>Réussir l'interaction avec les membres / avec les tiers</c:v>
                </c:pt>
                <c:pt idx="5">
                  <c:v>Augmenter le nombre de visiteurs sur le site web</c:v>
                </c:pt>
              </c:strCache>
            </c:strRef>
          </c:cat>
          <c:val>
            <c:numRef>
              <c:f>Tabelle2!$B$3:$B$8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B-3046-BE23-B0D4A0ADAEE0}"/>
            </c:ext>
          </c:extLst>
        </c:ser>
        <c:ser>
          <c:idx val="1"/>
          <c:order val="1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Tabelle2!$A$3:$A$8</c:f>
              <c:strCache>
                <c:ptCount val="6"/>
                <c:pt idx="0">
                  <c:v>Gagner de nouveaux membres</c:v>
                </c:pt>
                <c:pt idx="1">
                  <c:v>Attirer l'attention sur notre société </c:v>
                </c:pt>
                <c:pt idx="2">
                  <c:v>Attirer des abonnés de périodiques en dehors des membres</c:v>
                </c:pt>
                <c:pt idx="3">
                  <c:v>Attirer davantage de participants à nos événements</c:v>
                </c:pt>
                <c:pt idx="4">
                  <c:v>Réussir l'interaction avec les membres / avec les tiers</c:v>
                </c:pt>
                <c:pt idx="5">
                  <c:v>Augmenter le nombre de visiteurs sur le site web</c:v>
                </c:pt>
              </c:strCache>
            </c:strRef>
          </c:cat>
          <c:val>
            <c:numRef>
              <c:f>Tabelle2!$C$3:$C$8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1B-3046-BE23-B0D4A0ADAEE0}"/>
            </c:ext>
          </c:extLst>
        </c:ser>
        <c:ser>
          <c:idx val="2"/>
          <c:order val="2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Tabelle2!$A$3:$A$8</c:f>
              <c:strCache>
                <c:ptCount val="6"/>
                <c:pt idx="0">
                  <c:v>Gagner de nouveaux membres</c:v>
                </c:pt>
                <c:pt idx="1">
                  <c:v>Attirer l'attention sur notre société </c:v>
                </c:pt>
                <c:pt idx="2">
                  <c:v>Attirer des abonnés de périodiques en dehors des membres</c:v>
                </c:pt>
                <c:pt idx="3">
                  <c:v>Attirer davantage de participants à nos événements</c:v>
                </c:pt>
                <c:pt idx="4">
                  <c:v>Réussir l'interaction avec les membres / avec les tiers</c:v>
                </c:pt>
                <c:pt idx="5">
                  <c:v>Augmenter le nombre de visiteurs sur le site web</c:v>
                </c:pt>
              </c:strCache>
            </c:strRef>
          </c:cat>
          <c:val>
            <c:numRef>
              <c:f>Tabelle2!$D$3:$D$8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1B-3046-BE23-B0D4A0ADAEE0}"/>
            </c:ext>
          </c:extLst>
        </c:ser>
        <c:ser>
          <c:idx val="3"/>
          <c:order val="3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Tabelle2!$A$3:$A$8</c:f>
              <c:strCache>
                <c:ptCount val="6"/>
                <c:pt idx="0">
                  <c:v>Gagner de nouveaux membres</c:v>
                </c:pt>
                <c:pt idx="1">
                  <c:v>Attirer l'attention sur notre société </c:v>
                </c:pt>
                <c:pt idx="2">
                  <c:v>Attirer des abonnés de périodiques en dehors des membres</c:v>
                </c:pt>
                <c:pt idx="3">
                  <c:v>Attirer davantage de participants à nos événements</c:v>
                </c:pt>
                <c:pt idx="4">
                  <c:v>Réussir l'interaction avec les membres / avec les tiers</c:v>
                </c:pt>
                <c:pt idx="5">
                  <c:v>Augmenter le nombre de visiteurs sur le site web</c:v>
                </c:pt>
              </c:strCache>
            </c:strRef>
          </c:cat>
          <c:val>
            <c:numRef>
              <c:f>Tabelle2!$E$3:$E$8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2</c:v>
                </c:pt>
                <c:pt idx="3">
                  <c:v>7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1B-3046-BE23-B0D4A0ADAEE0}"/>
            </c:ext>
          </c:extLst>
        </c:ser>
        <c:ser>
          <c:idx val="4"/>
          <c:order val="4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Tabelle2!$A$3:$A$8</c:f>
              <c:strCache>
                <c:ptCount val="6"/>
                <c:pt idx="0">
                  <c:v>Gagner de nouveaux membres</c:v>
                </c:pt>
                <c:pt idx="1">
                  <c:v>Attirer l'attention sur notre société </c:v>
                </c:pt>
                <c:pt idx="2">
                  <c:v>Attirer des abonnés de périodiques en dehors des membres</c:v>
                </c:pt>
                <c:pt idx="3">
                  <c:v>Attirer davantage de participants à nos événements</c:v>
                </c:pt>
                <c:pt idx="4">
                  <c:v>Réussir l'interaction avec les membres / avec les tiers</c:v>
                </c:pt>
                <c:pt idx="5">
                  <c:v>Augmenter le nombre de visiteurs sur le site web</c:v>
                </c:pt>
              </c:strCache>
            </c:strRef>
          </c:cat>
          <c:val>
            <c:numRef>
              <c:f>Tabelle2!$F$3:$F$8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0</c:v>
                </c:pt>
                <c:pt idx="3">
                  <c:v>9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1B-3046-BE23-B0D4A0ADA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9556111"/>
        <c:axId val="949459951"/>
      </c:barChart>
      <c:catAx>
        <c:axId val="70955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49459951"/>
        <c:crosses val="autoZero"/>
        <c:auto val="1"/>
        <c:lblAlgn val="ctr"/>
        <c:lblOffset val="100"/>
        <c:noMultiLvlLbl val="0"/>
      </c:catAx>
      <c:valAx>
        <c:axId val="94945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09556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Tabelle3!$A$2:$A$8</c:f>
              <c:strCache>
                <c:ptCount val="7"/>
                <c:pt idx="0">
                  <c:v>Autre</c:v>
                </c:pt>
                <c:pt idx="1">
                  <c:v>Affiches, bouche à oreille</c:v>
                </c:pt>
                <c:pt idx="2">
                  <c:v>avec des envois ciblés à d'autres destinataires individuels</c:v>
                </c:pt>
                <c:pt idx="3">
                  <c:v>par des envois/mailings d'organisations partenaires</c:v>
                </c:pt>
                <c:pt idx="4">
                  <c:v>via des envois/mailings des SCR voisine</c:v>
                </c:pt>
                <c:pt idx="5">
                  <c:v>uniquement à titre d'information pour d'autres institutions liées </c:v>
                </c:pt>
                <c:pt idx="6">
                  <c:v>nous ne voulons pas gagner des non-membres pour nos événements</c:v>
                </c:pt>
              </c:strCache>
            </c:strRef>
          </c:cat>
          <c:val>
            <c:numRef>
              <c:f>Tabelle3!$B$2:$B$8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13</c:v>
                </c:pt>
                <c:pt idx="3">
                  <c:v>15</c:v>
                </c:pt>
                <c:pt idx="4">
                  <c:v>5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C-174D-8D54-74DFA8A2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73185583"/>
        <c:axId val="929804495"/>
      </c:barChart>
      <c:catAx>
        <c:axId val="8731855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29804495"/>
        <c:crosses val="autoZero"/>
        <c:auto val="1"/>
        <c:lblAlgn val="ctr"/>
        <c:lblOffset val="100"/>
        <c:noMultiLvlLbl val="0"/>
      </c:catAx>
      <c:valAx>
        <c:axId val="9298044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73185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32324-A6F3-2F41-A611-387F46C53855}" type="datetimeFigureOut">
              <a:rPr lang="de-DE" smtClean="0"/>
              <a:t>18.11.20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7184-FF67-B34B-A2CE-A1244A6B77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908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3750-FF72-3148-AA13-DF32A649BF7A}" type="datetimeFigureOut">
              <a:rPr lang="de-DE" smtClean="0"/>
              <a:t>18.11.20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83C3E-C972-D14F-BBA1-88A056F54D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4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Gut 2/3 der KRG haben sich beteiligt, alle Typen, d und f, Angaben also </a:t>
            </a:r>
            <a:r>
              <a:rPr lang="de-DE" dirty="0" err="1"/>
              <a:t>einigermassen</a:t>
            </a:r>
            <a:r>
              <a:rPr lang="de-DE" dirty="0"/>
              <a:t> repräsentativ</a:t>
            </a:r>
          </a:p>
          <a:p>
            <a:r>
              <a:rPr lang="de-DE" dirty="0"/>
              <a:t>Knapp 1/3 nutzt SM, aber meist auf eher minimalem Level (vorwiegend </a:t>
            </a:r>
            <a:r>
              <a:rPr lang="de-DE" dirty="0" err="1"/>
              <a:t>facebook</a:t>
            </a:r>
            <a:r>
              <a:rPr lang="de-DE" dirty="0"/>
              <a:t>).</a:t>
            </a:r>
            <a:br>
              <a:rPr lang="de-DE" dirty="0"/>
            </a:br>
            <a:r>
              <a:rPr lang="de-DE" dirty="0"/>
              <a:t>Keine erkennbare Systematik wer </a:t>
            </a:r>
            <a:r>
              <a:rPr lang="de-DE" dirty="0" err="1"/>
              <a:t>sm</a:t>
            </a:r>
            <a:r>
              <a:rPr lang="de-DE" dirty="0"/>
              <a:t> nutzt, </a:t>
            </a:r>
            <a:r>
              <a:rPr lang="de-DE" dirty="0" err="1"/>
              <a:t>ausser</a:t>
            </a:r>
            <a:r>
              <a:rPr lang="de-DE" dirty="0"/>
              <a:t>: Auffällig: 5 von 8 dieser KRG sind auf dem SCNAT System</a:t>
            </a:r>
          </a:p>
          <a:p>
            <a:endParaRPr lang="de-DE" dirty="0"/>
          </a:p>
          <a:p>
            <a:r>
              <a:rPr lang="de-DE" dirty="0"/>
              <a:t>War eine ganz einfache Umfrage, vor allem auf die Marketing-Aktivitäten ausgerichtet, ergibt aber doch ein </a:t>
            </a:r>
            <a:r>
              <a:rPr lang="de-DE" dirty="0" err="1"/>
              <a:t>einigermassen</a:t>
            </a:r>
            <a:r>
              <a:rPr lang="de-DE" dirty="0"/>
              <a:t> plausibles und konsistentes Bild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83C3E-C972-D14F-BBA1-88A056F54D7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93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Sehr traditionelles Bild</a:t>
            </a:r>
          </a:p>
          <a:p>
            <a:r>
              <a:rPr lang="de-DE" dirty="0"/>
              <a:t>Die wichtigsten Kanäle sind klar: alle machen gedruckte Versände/Rundbriefe und nutzen die eigene Webseite. Damit erreicht man vor allem die Mitglieder</a:t>
            </a:r>
          </a:p>
          <a:p>
            <a:r>
              <a:rPr lang="de-DE" dirty="0"/>
              <a:t>Am 2. wichtigsten: spezifische Mailings für einzelne </a:t>
            </a:r>
            <a:r>
              <a:rPr lang="de-DE" dirty="0" err="1"/>
              <a:t>Anlässe&amp;Aktivitäten</a:t>
            </a:r>
            <a:r>
              <a:rPr lang="de-DE" dirty="0"/>
              <a:t>. Wir haben aber keine Angaben zu den </a:t>
            </a:r>
            <a:r>
              <a:rPr lang="de-DE" b="1" dirty="0"/>
              <a:t>Verteilerlisten</a:t>
            </a:r>
            <a:r>
              <a:rPr lang="de-DE" dirty="0"/>
              <a:t> (geht das über die Mitglieder hinaus? Welche Adresslisten führen die Gesellschaften?)</a:t>
            </a:r>
          </a:p>
          <a:p>
            <a:r>
              <a:rPr lang="de-DE" b="1" dirty="0"/>
              <a:t>Wichtigstes Instrument, um Kreise </a:t>
            </a:r>
            <a:r>
              <a:rPr lang="de-DE" b="1" dirty="0" err="1"/>
              <a:t>ausserhalb</a:t>
            </a:r>
            <a:r>
              <a:rPr lang="de-DE" b="1" dirty="0"/>
              <a:t> der Mitglieder zu erreichen</a:t>
            </a:r>
            <a:r>
              <a:rPr lang="de-DE" dirty="0"/>
              <a:t>: Beilagen in Versänden von Partnern (</a:t>
            </a:r>
            <a:r>
              <a:rPr lang="de-DE" dirty="0" err="1"/>
              <a:t>zB</a:t>
            </a:r>
            <a:r>
              <a:rPr lang="de-DE" dirty="0"/>
              <a:t> Museen, NGOs, das hat vermutl. noch Potential) und Inserate in lokalen Medien (</a:t>
            </a:r>
            <a:r>
              <a:rPr lang="de-DE" dirty="0" err="1"/>
              <a:t>vermutl</a:t>
            </a:r>
            <a:r>
              <a:rPr lang="de-DE" dirty="0"/>
              <a:t> Print, keine Angabe über Volumen und Kosten)</a:t>
            </a:r>
          </a:p>
          <a:p>
            <a:r>
              <a:rPr lang="de-DE" dirty="0"/>
              <a:t>Überraschend wenig gemacht: Belieferung von Agenden Dritter (Zeitungen, Portale)</a:t>
            </a:r>
          </a:p>
          <a:p>
            <a:r>
              <a:rPr lang="de-DE" dirty="0"/>
              <a:t>Überraschend häufig: Standaktionen, Präsenz an Anlässen (jedoch keine Angaben über die Häufigkeit)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F5BFD-8125-2C49-B64B-8ABE0BDB454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25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Wichtigste grün und rot (jeweils 16-17 Antworten von 23 mit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4-5). a und b richten sich an Nicht-Mitglieder, d und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beide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Antwort-Möglichkeiten:</a:t>
            </a:r>
          </a:p>
          <a:p>
            <a:pPr marL="228600" lvl="0" indent="-228600">
              <a:buFont typeface="+mj-lt"/>
              <a:buAutoNum type="alphaLcParenR"/>
            </a:pPr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Neue Mitglieder gewinnen</a:t>
            </a:r>
          </a:p>
          <a:p>
            <a:pPr marL="228600" lvl="0" indent="-228600">
              <a:buFont typeface="+mj-lt"/>
              <a:buAutoNum type="alphaLcParenR"/>
            </a:pPr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Generell auf unsere Gesellschaft aufmerksam machen</a:t>
            </a:r>
          </a:p>
          <a:p>
            <a:pPr marL="228600" lvl="0" indent="-228600">
              <a:buFont typeface="+mj-lt"/>
              <a:buAutoNum type="alphaLcParenR"/>
            </a:pP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Periodika-Abonnenten ausserhalb der Mitglieder gewinnen</a:t>
            </a:r>
          </a:p>
          <a:p>
            <a:pPr marL="228600" lvl="0" indent="-228600">
              <a:buFont typeface="+mj-lt"/>
              <a:buAutoNum type="alphaLcParenR"/>
            </a:pPr>
            <a:r>
              <a:rPr lang="de-CH" sz="1200" b="1" kern="1200" dirty="0">
                <a:solidFill>
                  <a:srgbClr val="DD565D"/>
                </a:solidFill>
                <a:effectLst/>
                <a:latin typeface="+mn-lt"/>
                <a:ea typeface="+mn-ea"/>
                <a:cs typeface="+mn-cs"/>
              </a:rPr>
              <a:t>Mehr Teilnehmer an unsere Veranstaltungen holen  </a:t>
            </a:r>
            <a:r>
              <a:rPr lang="de-CH" sz="1200" b="1" kern="1200" dirty="0">
                <a:solidFill>
                  <a:srgbClr val="DD565D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FAST ALLE WOLLEN DAS</a:t>
            </a:r>
            <a:endParaRPr lang="de-CH" sz="1200" b="1" kern="1200" dirty="0">
              <a:solidFill>
                <a:srgbClr val="DD565D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LcParenR"/>
            </a:pPr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Interaktion mit Mitgliedern / mit Dritten erzielen  </a:t>
            </a:r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AUCH RECHT WICHTIG  STARKES ARGUMENT FÜR SM!</a:t>
            </a:r>
            <a:endParaRPr lang="de-CH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LcParenR"/>
            </a:pP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Besucherzahl der Website erhöhen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F5BFD-8125-2C49-B64B-8ABE0BDB454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8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 dieser Abfrage bestätigt: </a:t>
            </a:r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(zumindest von den antwortenden KRG) wollen Kreise ausserhalb der Mitglieder ansprechen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ABER: Im Moment passiert das noch mit bescheidenen Mitteln, SM wird kaum dafür genutzt. Aktuell am  wichtigsten: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Antwortmöglichkeiten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nur als Information an andere zielverwandte Institutionen (z.B. Museen)</a:t>
            </a:r>
          </a:p>
          <a:p>
            <a:pPr lvl="0"/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 gezielten eigenen Versänden an individuelle andere Adressaten, evtl. themen-/gruppenspezifisch je nach Anlass, Adresskartei(en) vorhanden</a:t>
            </a:r>
          </a:p>
          <a:p>
            <a:pPr lvl="0"/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 andere Versände/Mailings von befreundeten/Partner-Organisationen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 Versände/Mailings von benachbarten KRG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Anderes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wollen eigentlich gar keine Nichtmitglieder für unsere Anlässe gewinnen</a:t>
            </a:r>
            <a:r>
              <a:rPr lang="de-CH" dirty="0">
                <a:effectLst/>
              </a:rPr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F5BFD-8125-2C49-B64B-8ABE0BDB454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82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+mj-lt"/>
              <a:buNone/>
            </a:pPr>
            <a:r>
              <a:rPr lang="de-CH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 sehen denn diese anderen Kreise (mögliche Zielgruppen) aus? Einige wurden abgefragt:</a:t>
            </a:r>
          </a:p>
          <a:p>
            <a:pPr marL="685800" lvl="1" indent="-228600">
              <a:buFont typeface="+mj-lt"/>
              <a:buAutoNum type="alphaLcParenR"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Mitglieder: 100% Erfolg</a:t>
            </a:r>
          </a:p>
          <a:p>
            <a:pPr marL="685800" lvl="1" indent="-228600">
              <a:buFont typeface="+mj-lt"/>
              <a:buAutoNum type="alphaLcParenR"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Generell an Naturwissenschaften Interessierte /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Personnes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généralement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intéressées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 les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naturelles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Halb-halb</a:t>
            </a:r>
            <a:endParaRPr lang="de-CH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lphaLcParenR"/>
            </a:pPr>
            <a:r>
              <a:rPr lang="de-CH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Junge Forschende </a:t>
            </a:r>
            <a:r>
              <a:rPr lang="de-CH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grosser Bedarf, wenig Erfolg  SCHWIERIGSTE ZIELGRUPPE! – lohnt sich der Aufwand?</a:t>
            </a:r>
            <a:endParaRPr lang="de-CH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lphaLcParenR"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Praktiker in der Verwaltung und in Öko-Büros /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Praticiens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l'administration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des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éco-bureaux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hier hätten wir mehr Erfolg erwartet </a:t>
            </a:r>
            <a:r>
              <a:rPr lang="de-CH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GEZIELT ANSPRECHEN, MÖGLICH</a:t>
            </a:r>
            <a:endParaRPr lang="de-CH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lphaLcParenR"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Mitglieder von benachbarten KRGs /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Membres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SCR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voisines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lang="de-CH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Halb-halb</a:t>
            </a:r>
          </a:p>
          <a:p>
            <a:pPr marL="685800" lvl="1" indent="-228600">
              <a:buFont typeface="+mj-lt"/>
              <a:buAutoNum type="alphaLcParenR"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Kinder und Jugendliche / Les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enfants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les </a:t>
            </a:r>
            <a:r>
              <a:rPr lang="de-CH" sz="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jeunes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 unterschiedlich wichtige Zielgruppe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de-CH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Gut, soviel zur Ausgangslage. Verständnisfragen?</a:t>
            </a:r>
            <a:endParaRPr lang="de-CH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F5BFD-8125-2C49-B64B-8ABE0BDB454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57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nhaltsplatzhalter 9">
            <a:extLst>
              <a:ext uri="{FF2B5EF4-FFF2-40B4-BE49-F238E27FC236}">
                <a16:creationId xmlns:a16="http://schemas.microsoft.com/office/drawing/2014/main" id="{106951F4-FF3C-634F-8150-F2A91BD34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63" t="129" r="-245" b="11865"/>
          <a:stretch/>
        </p:blipFill>
        <p:spPr>
          <a:xfrm>
            <a:off x="1" y="0"/>
            <a:ext cx="10691812" cy="7559675"/>
          </a:xfrm>
          <a:prstGeom prst="rect">
            <a:avLst/>
          </a:prstGeom>
          <a:noFill/>
        </p:spPr>
      </p:pic>
      <p:sp>
        <p:nvSpPr>
          <p:cNvPr id="8" name="Rectangle avec un coin arrondi 5">
            <a:extLst>
              <a:ext uri="{FF2B5EF4-FFF2-40B4-BE49-F238E27FC236}">
                <a16:creationId xmlns:a16="http://schemas.microsoft.com/office/drawing/2014/main" id="{438BE31E-4BCC-F94C-BF8F-1FA4FD7786E5}"/>
              </a:ext>
            </a:extLst>
          </p:cNvPr>
          <p:cNvSpPr/>
          <p:nvPr userDrawn="1"/>
        </p:nvSpPr>
        <p:spPr>
          <a:xfrm rot="10800000" flipH="1">
            <a:off x="0" y="933265"/>
            <a:ext cx="10219426" cy="2590755"/>
          </a:xfrm>
          <a:prstGeom prst="round1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84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FA1E066-989E-824A-BD3E-079137E32EB0}"/>
              </a:ext>
            </a:extLst>
          </p:cNvPr>
          <p:cNvSpPr txBox="1">
            <a:spLocks/>
          </p:cNvSpPr>
          <p:nvPr userDrawn="1"/>
        </p:nvSpPr>
        <p:spPr>
          <a:xfrm>
            <a:off x="1042995" y="1636390"/>
            <a:ext cx="9390751" cy="1575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13" indent="-11113">
              <a:lnSpc>
                <a:spcPts val="5732"/>
              </a:lnSpc>
              <a:tabLst>
                <a:tab pos="265113" algn="l"/>
              </a:tabLst>
            </a:pPr>
            <a:r>
              <a:rPr lang="fr-FR" sz="6000" spc="-10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Maquette de </a:t>
            </a:r>
            <a:r>
              <a:rPr lang="fr-FR" sz="6000" spc="-100" dirty="0" err="1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powerpoint</a:t>
            </a:r>
            <a:r>
              <a:rPr lang="fr-FR" sz="6000" spc="-10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br>
              <a:rPr lang="fr-FR" sz="6000" spc="-10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6000" spc="-10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pour la SCNAT</a:t>
            </a:r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6185445"/>
            <a:ext cx="4068000" cy="13970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8612" y="2012950"/>
            <a:ext cx="4840287" cy="47958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700587" cy="47958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889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7501" y="1852613"/>
            <a:ext cx="4941887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7501" y="2760663"/>
            <a:ext cx="4941887" cy="406241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7974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797425" cy="406241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92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616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4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83113" y="2276476"/>
            <a:ext cx="5538787" cy="41925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17501" y="2268538"/>
            <a:ext cx="3867149" cy="42005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4279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00" y="2268538"/>
            <a:ext cx="37655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 userDrawn="1"/>
        </p:nvSpPr>
        <p:spPr>
          <a:xfrm>
            <a:off x="317501" y="525463"/>
            <a:ext cx="9804399" cy="11255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 sz="4800" dirty="0"/>
              <a:t>Mastertitelformat </a:t>
            </a:r>
            <a:r>
              <a:rPr lang="de-DE" dirty="0"/>
              <a:t>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291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418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0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SCNAT · Titel · Datum</a:t>
            </a:r>
            <a:endParaRPr lang="de-DE" dirty="0"/>
          </a:p>
        </p:txBody>
      </p:sp>
      <p:sp>
        <p:nvSpPr>
          <p:cNvPr id="8" name="Untertitel 2"/>
          <p:cNvSpPr txBox="1">
            <a:spLocks/>
          </p:cNvSpPr>
          <p:nvPr userDrawn="1"/>
        </p:nvSpPr>
        <p:spPr>
          <a:xfrm>
            <a:off x="419101" y="1542154"/>
            <a:ext cx="9486000" cy="792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ZapfDingbatsITC" charset="0"/>
              <a:buNone/>
              <a:defRPr sz="20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charset="2"/>
              <a:buNone/>
              <a:defRPr sz="18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charset="2"/>
              <a:buNone/>
              <a:defRPr sz="16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i="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Master-Untertitelformat bearbeiten</a:t>
            </a:r>
          </a:p>
        </p:txBody>
      </p:sp>
      <p:sp>
        <p:nvSpPr>
          <p:cNvPr id="12" name="Titelplatzhalter 1"/>
          <p:cNvSpPr>
            <a:spLocks noGrp="1"/>
          </p:cNvSpPr>
          <p:nvPr>
            <p:ph type="title"/>
          </p:nvPr>
        </p:nvSpPr>
        <p:spPr>
          <a:xfrm>
            <a:off x="405374" y="644524"/>
            <a:ext cx="9486900" cy="1108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4" name="Textplatzhalter 2"/>
          <p:cNvSpPr txBox="1">
            <a:spLocks/>
          </p:cNvSpPr>
          <p:nvPr userDrawn="1"/>
        </p:nvSpPr>
        <p:spPr>
          <a:xfrm>
            <a:off x="469901" y="2245763"/>
            <a:ext cx="9471368" cy="15001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mbol" charset="2"/>
              <a:buNone/>
              <a:defRPr sz="2000" kern="120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S-PGothic" charset="-128"/>
              <a:buNone/>
              <a:defRPr sz="1800" kern="120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Grande" charset="0"/>
              <a:buNone/>
              <a:defRPr sz="1600" kern="120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Grande" charset="0"/>
              <a:buNone/>
              <a:defRPr sz="1600" kern="120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Mastertextformat bearbeiten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12"/>
          </p:nvPr>
        </p:nvSpPr>
        <p:spPr>
          <a:xfrm>
            <a:off x="469901" y="3644900"/>
            <a:ext cx="9422373" cy="19558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829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EAF8D8-7CF2-9845-AA01-17C5C18D9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1504414"/>
            <a:ext cx="4544021" cy="479654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marL="0" indent="0">
              <a:buNone/>
            </a:pPr>
            <a:endParaRPr lang="fr-FR" sz="3000" b="1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36270E8-66D4-A942-AB7F-70FF5CA70B61}"/>
              </a:ext>
            </a:extLst>
          </p:cNvPr>
          <p:cNvSpPr txBox="1">
            <a:spLocks/>
          </p:cNvSpPr>
          <p:nvPr userDrawn="1"/>
        </p:nvSpPr>
        <p:spPr>
          <a:xfrm>
            <a:off x="64372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8450"/>
            <a:ext cx="1296000" cy="444516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FFE160BF-7E15-A14A-B1F3-9A5C626B9A8C}"/>
              </a:ext>
            </a:extLst>
          </p:cNvPr>
          <p:cNvSpPr txBox="1">
            <a:spLocks/>
          </p:cNvSpPr>
          <p:nvPr userDrawn="1"/>
        </p:nvSpPr>
        <p:spPr>
          <a:xfrm>
            <a:off x="404861" y="478683"/>
            <a:ext cx="9576000" cy="1461188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Titre de </a:t>
            </a:r>
            <a:r>
              <a:rPr lang="fr-FR" sz="4400" b="1" dirty="0" err="1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powerpoint</a:t>
            </a:r>
            <a:endParaRPr lang="de-DE" sz="4400" b="1" dirty="0">
              <a:solidFill>
                <a:srgbClr val="DD565D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4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029A3F-DAAE-EC44-B270-AF2486549A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06255" y="1504081"/>
            <a:ext cx="4523138" cy="40615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marL="0" indent="0">
              <a:buNone/>
            </a:pPr>
            <a:r>
              <a:rPr lang="fr-FR" sz="3000" b="1" dirty="0" err="1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Soustitre</a:t>
            </a:r>
            <a:endParaRPr lang="fr-FR" sz="3000" b="1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de-DE" dirty="0">
                <a:solidFill>
                  <a:srgbClr val="5B6468"/>
                </a:solidFill>
              </a:rPr>
              <a:t>Mastertextformat bearbeiten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2C7943-B39A-D749-BF72-D818B9EA546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412730" y="1504081"/>
            <a:ext cx="4545413" cy="40615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marL="0" indent="0">
              <a:buNone/>
            </a:pPr>
            <a:r>
              <a:rPr lang="fr-FR" sz="3000" b="1" dirty="0" err="1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Soustitre</a:t>
            </a:r>
            <a:endParaRPr lang="fr-FR" sz="3000" b="1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de-DE" dirty="0">
                <a:solidFill>
                  <a:srgbClr val="5B6468"/>
                </a:solidFill>
              </a:rPr>
              <a:t>Mastertextformat bearbeiten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36270E8-66D4-A942-AB7F-70FF5CA70B61}"/>
              </a:ext>
            </a:extLst>
          </p:cNvPr>
          <p:cNvSpPr txBox="1">
            <a:spLocks/>
          </p:cNvSpPr>
          <p:nvPr userDrawn="1"/>
        </p:nvSpPr>
        <p:spPr>
          <a:xfrm>
            <a:off x="64372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8450"/>
            <a:ext cx="1296000" cy="444516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FFE160BF-7E15-A14A-B1F3-9A5C626B9A8C}"/>
              </a:ext>
            </a:extLst>
          </p:cNvPr>
          <p:cNvSpPr txBox="1">
            <a:spLocks/>
          </p:cNvSpPr>
          <p:nvPr userDrawn="1"/>
        </p:nvSpPr>
        <p:spPr>
          <a:xfrm>
            <a:off x="404861" y="478683"/>
            <a:ext cx="9576000" cy="1461188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Titre de </a:t>
            </a:r>
            <a:r>
              <a:rPr lang="fr-FR" sz="4400" b="1" dirty="0" err="1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powerpoint</a:t>
            </a:r>
            <a:endParaRPr lang="de-DE" sz="4400" b="1" dirty="0">
              <a:solidFill>
                <a:srgbClr val="DD565D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36270E8-66D4-A942-AB7F-70FF5CA70B61}"/>
              </a:ext>
            </a:extLst>
          </p:cNvPr>
          <p:cNvSpPr txBox="1">
            <a:spLocks/>
          </p:cNvSpPr>
          <p:nvPr userDrawn="1"/>
        </p:nvSpPr>
        <p:spPr>
          <a:xfrm>
            <a:off x="64372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0CA9B828-52D1-8E40-B1D1-F6C889ED7B8C}"/>
              </a:ext>
            </a:extLst>
          </p:cNvPr>
          <p:cNvSpPr txBox="1">
            <a:spLocks/>
          </p:cNvSpPr>
          <p:nvPr userDrawn="1"/>
        </p:nvSpPr>
        <p:spPr>
          <a:xfrm>
            <a:off x="375812" y="1507715"/>
            <a:ext cx="9576000" cy="4892069"/>
          </a:xfrm>
          <a:prstGeom prst="rect">
            <a:avLst/>
          </a:prstGeom>
        </p:spPr>
        <p:txBody>
          <a:bodyPr vert="horz" lIns="100796" tIns="50398" rIns="100796" bIns="503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dirty="0" err="1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Soustitre</a:t>
            </a:r>
            <a:endParaRPr lang="fr-FR" sz="2400" b="1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de-DE" sz="1800" dirty="0">
                <a:solidFill>
                  <a:srgbClr val="5B6468"/>
                </a:solidFill>
              </a:rPr>
              <a:t>Mastertextformat bearbeiten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FE160BF-7E15-A14A-B1F3-9A5C626B9A8C}"/>
              </a:ext>
            </a:extLst>
          </p:cNvPr>
          <p:cNvSpPr txBox="1">
            <a:spLocks/>
          </p:cNvSpPr>
          <p:nvPr userDrawn="1"/>
        </p:nvSpPr>
        <p:spPr>
          <a:xfrm>
            <a:off x="404862" y="478683"/>
            <a:ext cx="9221689" cy="1461188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Titre de </a:t>
            </a:r>
            <a:r>
              <a:rPr lang="fr-FR" sz="4400" b="1" dirty="0" err="1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powerpoint</a:t>
            </a:r>
            <a:endParaRPr lang="de-DE" sz="4400" b="1" dirty="0">
              <a:solidFill>
                <a:srgbClr val="DD565D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A55EE-2C52-BD42-B052-C5E804705D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855" y="1151678"/>
            <a:ext cx="9144000" cy="864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/>
            </a:lvl1pPr>
          </a:lstStyle>
          <a:p>
            <a:pPr marL="0" indent="0">
              <a:buNone/>
            </a:pPr>
            <a:r>
              <a:rPr lang="fr-FR" sz="3000" b="1" dirty="0" err="1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Soustitres</a:t>
            </a:r>
            <a:endParaRPr lang="fr-FR" sz="3000" b="1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DE02B0-C991-D448-9436-F1756D485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155" y="2267902"/>
            <a:ext cx="3816000" cy="4201570"/>
          </a:xfrm>
          <a:prstGeom prst="rect">
            <a:avLst/>
          </a:prstGeom>
        </p:spPr>
        <p:txBody>
          <a:bodyPr/>
          <a:lstStyle>
            <a:lvl1pPr marL="11113" indent="-11113">
              <a:buNone/>
              <a:defRPr sz="1800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r>
              <a:rPr lang="de-DE" dirty="0">
                <a:solidFill>
                  <a:srgbClr val="5B6468"/>
                </a:solidFill>
              </a:rPr>
              <a:t>Mastertextformat bearbeiten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36270E8-66D4-A942-AB7F-70FF5CA70B61}"/>
              </a:ext>
            </a:extLst>
          </p:cNvPr>
          <p:cNvSpPr txBox="1">
            <a:spLocks/>
          </p:cNvSpPr>
          <p:nvPr userDrawn="1"/>
        </p:nvSpPr>
        <p:spPr>
          <a:xfrm>
            <a:off x="64372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 baseline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8450"/>
            <a:ext cx="1296000" cy="444516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FFE160BF-7E15-A14A-B1F3-9A5C626B9A8C}"/>
              </a:ext>
            </a:extLst>
          </p:cNvPr>
          <p:cNvSpPr txBox="1">
            <a:spLocks/>
          </p:cNvSpPr>
          <p:nvPr userDrawn="1"/>
        </p:nvSpPr>
        <p:spPr>
          <a:xfrm>
            <a:off x="404862" y="478683"/>
            <a:ext cx="9221689" cy="1461188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Titre de </a:t>
            </a:r>
            <a:r>
              <a:rPr lang="fr-FR" b="1" dirty="0" err="1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rPr>
              <a:t>powerpoint</a:t>
            </a:r>
            <a:endParaRPr lang="de-DE" b="1" dirty="0">
              <a:solidFill>
                <a:srgbClr val="DD565D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568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7501" y="1651000"/>
            <a:ext cx="9893300" cy="41449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7501" y="2012950"/>
            <a:ext cx="9893299" cy="47958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73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7501" y="1993900"/>
            <a:ext cx="9632949" cy="471805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6669087" cy="401638"/>
          </a:xfrm>
        </p:spPr>
        <p:txBody>
          <a:bodyPr/>
          <a:lstStyle/>
          <a:p>
            <a:pPr algn="r"/>
            <a:r>
              <a:rPr lang="en-US" dirty="0"/>
              <a:t>SCNAT · </a:t>
            </a:r>
            <a:r>
              <a:rPr lang="en-US" dirty="0" err="1"/>
              <a:t>Titel</a:t>
            </a:r>
            <a:r>
              <a:rPr lang="en-US" dirty="0"/>
              <a:t> · Datum</a:t>
            </a: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6699"/>
            <a:ext cx="1296000" cy="4445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7501" y="525463"/>
            <a:ext cx="9804399" cy="1125537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2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574" y="682624"/>
            <a:ext cx="9486900" cy="1108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09543" y="7007225"/>
            <a:ext cx="7031726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SCNAT · Titel · Datum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469901" y="3981450"/>
            <a:ext cx="9481112" cy="25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dirty="0">
                <a:solidFill>
                  <a:srgbClr val="5B6468"/>
                </a:solidFill>
              </a:rPr>
              <a:t>Mastertextformat bearbeiten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008450"/>
            <a:ext cx="1296000" cy="4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0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64" r:id="rId3"/>
    <p:sldLayoutId id="2147483665" r:id="rId4"/>
    <p:sldLayoutId id="2147483666" r:id="rId5"/>
    <p:sldLayoutId id="2147483669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DD565D"/>
          </a:solidFill>
          <a:latin typeface="Arial Narrow" charset="0"/>
          <a:ea typeface="Arial Narrow" charset="0"/>
          <a:cs typeface="Arial Narrow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Symbol" charset="2"/>
        <a:buChar char="-"/>
        <a:defRPr sz="18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MS-PGothic" charset="-128"/>
        <a:buChar char="➝"/>
        <a:defRPr sz="18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▸"/>
        <a:defRPr sz="18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▹"/>
        <a:defRPr sz="18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FB0C-CFB2-4248-AFCA-523F9EB1C59A}" type="datetimeFigureOut">
              <a:rPr lang="de-DE" smtClean="0"/>
              <a:t>18.11.20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8C69-C169-934F-A127-673FD34E3C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8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D565D"/>
          </a:solidFill>
          <a:latin typeface="Arial Narrow" charset="0"/>
          <a:ea typeface="Arial Narrow" charset="0"/>
          <a:cs typeface="Arial Narrow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charset="2"/>
        <a:buChar char="-"/>
        <a:defRPr sz="20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harisSIL" charset="0"/>
        <a:buChar char="‣"/>
        <a:defRPr sz="20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▹"/>
        <a:defRPr sz="20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Menlo-Regular" charset="0"/>
        <a:buChar char="➝"/>
        <a:defRPr sz="2000" kern="1200">
          <a:solidFill>
            <a:srgbClr val="5B6468"/>
          </a:solidFill>
          <a:latin typeface="Arial Narrow" charset="0"/>
          <a:ea typeface="Arial Narrow" charset="0"/>
          <a:cs typeface="Arial Narrow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9">
            <a:extLst>
              <a:ext uri="{FF2B5EF4-FFF2-40B4-BE49-F238E27FC236}">
                <a16:creationId xmlns:a16="http://schemas.microsoft.com/office/drawing/2014/main" id="{106951F4-FF3C-634F-8150-F2A91BD34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21" b="7276"/>
          <a:stretch/>
        </p:blipFill>
        <p:spPr>
          <a:xfrm>
            <a:off x="1" y="-30039"/>
            <a:ext cx="10691812" cy="7726239"/>
          </a:xfrm>
          <a:prstGeom prst="rect">
            <a:avLst/>
          </a:prstGeom>
          <a:noFill/>
        </p:spPr>
      </p:pic>
      <p:sp>
        <p:nvSpPr>
          <p:cNvPr id="3" name="Rectangle avec un coin arrondi 5">
            <a:extLst>
              <a:ext uri="{FF2B5EF4-FFF2-40B4-BE49-F238E27FC236}">
                <a16:creationId xmlns:a16="http://schemas.microsoft.com/office/drawing/2014/main" id="{438BE31E-4BCC-F94C-BF8F-1FA4FD7786E5}"/>
              </a:ext>
            </a:extLst>
          </p:cNvPr>
          <p:cNvSpPr/>
          <p:nvPr/>
        </p:nvSpPr>
        <p:spPr>
          <a:xfrm rot="10800000" flipH="1">
            <a:off x="0" y="831665"/>
            <a:ext cx="10219426" cy="2590755"/>
          </a:xfrm>
          <a:prstGeom prst="round1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84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FA1E066-989E-824A-BD3E-079137E32EB0}"/>
              </a:ext>
            </a:extLst>
          </p:cNvPr>
          <p:cNvSpPr txBox="1">
            <a:spLocks/>
          </p:cNvSpPr>
          <p:nvPr/>
        </p:nvSpPr>
        <p:spPr>
          <a:xfrm>
            <a:off x="871534" y="1223320"/>
            <a:ext cx="9247876" cy="205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DD565D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 marL="11113" indent="-11113">
              <a:lnSpc>
                <a:spcPts val="5732"/>
              </a:lnSpc>
              <a:tabLst>
                <a:tab pos="265113" algn="l"/>
              </a:tabLst>
            </a:pPr>
            <a:r>
              <a:rPr lang="de-DE" sz="12000" dirty="0"/>
              <a:t>KRG und </a:t>
            </a:r>
            <a:r>
              <a:rPr lang="de-DE" sz="12000" dirty="0" err="1"/>
              <a:t>Social</a:t>
            </a:r>
            <a:r>
              <a:rPr lang="de-DE" sz="12000" dirty="0"/>
              <a:t> Media</a:t>
            </a:r>
            <a:br>
              <a:rPr lang="de-DE" sz="6000" dirty="0"/>
            </a:br>
            <a:r>
              <a:rPr lang="fr-FR" sz="6000" dirty="0" err="1"/>
              <a:t>Aktuelle</a:t>
            </a:r>
            <a:r>
              <a:rPr lang="fr-FR" sz="6000" dirty="0"/>
              <a:t> Situation der </a:t>
            </a:r>
            <a:r>
              <a:rPr lang="fr-FR" sz="6000" dirty="0" err="1"/>
              <a:t>Nutzung</a:t>
            </a:r>
            <a:r>
              <a:rPr lang="fr-FR" sz="6000" dirty="0"/>
              <a:t> </a:t>
            </a:r>
            <a:r>
              <a:rPr lang="fr-FR" sz="6000" dirty="0" err="1"/>
              <a:t>von</a:t>
            </a:r>
            <a:r>
              <a:rPr lang="fr-FR" sz="6000" dirty="0"/>
              <a:t> Social Media der KRG</a:t>
            </a:r>
            <a:endParaRPr lang="de-DE" sz="6000" dirty="0"/>
          </a:p>
          <a:p>
            <a:pPr marL="11113" indent="-11113">
              <a:lnSpc>
                <a:spcPts val="5732"/>
              </a:lnSpc>
              <a:tabLst>
                <a:tab pos="265113" algn="l"/>
              </a:tabLst>
            </a:pPr>
            <a:endParaRPr lang="fr-FR" sz="6000" spc="-100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47" y="6345777"/>
            <a:ext cx="4068000" cy="139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7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78691" y="245205"/>
            <a:ext cx="9804399" cy="691978"/>
          </a:xfrm>
        </p:spPr>
        <p:txBody>
          <a:bodyPr>
            <a:normAutofit/>
          </a:bodyPr>
          <a:lstStyle/>
          <a:p>
            <a:r>
              <a:rPr lang="de-DE" sz="4000" dirty="0"/>
              <a:t>Übersicht </a:t>
            </a:r>
            <a:r>
              <a:rPr lang="de-DE" sz="4000" dirty="0" err="1"/>
              <a:t>Social</a:t>
            </a:r>
            <a:r>
              <a:rPr lang="de-DE" sz="4000" dirty="0"/>
              <a:t> Media Nutzung  KRG 2020</a:t>
            </a:r>
            <a:endParaRPr lang="de-DE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AB090CF-CE70-EB45-99A8-8DF588B51E5F}"/>
              </a:ext>
            </a:extLst>
          </p:cNvPr>
          <p:cNvSpPr/>
          <p:nvPr/>
        </p:nvSpPr>
        <p:spPr>
          <a:xfrm>
            <a:off x="378691" y="4970634"/>
            <a:ext cx="2027332" cy="28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-11113">
              <a:buNone/>
            </a:pPr>
            <a:r>
              <a:rPr lang="fr-CH" sz="1200" dirty="0">
                <a:solidFill>
                  <a:srgbClr val="5B6468"/>
                </a:solidFill>
                <a:latin typeface="Arial Narrow" charset="0"/>
                <a:ea typeface="Arial Narrow" charset="0"/>
                <a:cs typeface="Arial Narrow" charset="0"/>
              </a:rPr>
              <a:t>Légende de l’image</a:t>
            </a:r>
            <a:endParaRPr lang="fr-FR" sz="1200" dirty="0">
              <a:solidFill>
                <a:srgbClr val="5B6468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SCNAT · NWR Social Media Day · 29.10.2020</a:t>
            </a:r>
          </a:p>
        </p:txBody>
      </p:sp>
      <p:pic>
        <p:nvPicPr>
          <p:cNvPr id="8" name="Inhaltsplatzhalter 9">
            <a:extLst>
              <a:ext uri="{FF2B5EF4-FFF2-40B4-BE49-F238E27FC236}">
                <a16:creationId xmlns:a16="http://schemas.microsoft.com/office/drawing/2014/main" id="{8D731415-9771-4743-B4AB-5593C0E15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8691" y="937183"/>
            <a:ext cx="9123655" cy="6065084"/>
          </a:xfrm>
        </p:spPr>
      </p:pic>
    </p:spTree>
    <p:extLst>
      <p:ext uri="{BB962C8B-B14F-4D97-AF65-F5344CB8AC3E}">
        <p14:creationId xmlns:p14="http://schemas.microsoft.com/office/powerpoint/2010/main" val="148239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CCCC4C7-D1FD-CA42-9490-80F3DF4F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6" y="233917"/>
            <a:ext cx="10100931" cy="945146"/>
          </a:xfrm>
        </p:spPr>
        <p:txBody>
          <a:bodyPr>
            <a:normAutofit fontScale="90000"/>
          </a:bodyPr>
          <a:lstStyle/>
          <a:p>
            <a:r>
              <a:rPr lang="en-US" sz="3100" dirty="0" err="1"/>
              <a:t>Welche</a:t>
            </a:r>
            <a:r>
              <a:rPr lang="en-US" sz="3100" dirty="0"/>
              <a:t> </a:t>
            </a:r>
            <a:r>
              <a:rPr lang="en-US" sz="3100" dirty="0" err="1"/>
              <a:t>Kanäle</a:t>
            </a:r>
            <a:r>
              <a:rPr lang="en-US" sz="3100" dirty="0"/>
              <a:t>/</a:t>
            </a:r>
            <a:r>
              <a:rPr lang="en-US" sz="3100" dirty="0" err="1"/>
              <a:t>Instrumente</a:t>
            </a:r>
            <a:r>
              <a:rPr lang="en-US" sz="3100" dirty="0"/>
              <a:t> </a:t>
            </a:r>
            <a:r>
              <a:rPr lang="en-US" sz="3100" dirty="0" err="1"/>
              <a:t>nutzt</a:t>
            </a:r>
            <a:r>
              <a:rPr lang="en-US" sz="3100" dirty="0"/>
              <a:t> </a:t>
            </a:r>
            <a:r>
              <a:rPr lang="en-US" sz="3100" dirty="0" err="1"/>
              <a:t>Ihre</a:t>
            </a:r>
            <a:r>
              <a:rPr lang="en-US" sz="3100" dirty="0"/>
              <a:t> KRG </a:t>
            </a:r>
            <a:r>
              <a:rPr lang="en-US" sz="3100" dirty="0" err="1"/>
              <a:t>für</a:t>
            </a:r>
            <a:r>
              <a:rPr lang="en-US" sz="3100" dirty="0"/>
              <a:t> </a:t>
            </a:r>
            <a:r>
              <a:rPr lang="en-US" sz="3100" dirty="0" err="1"/>
              <a:t>ihr</a:t>
            </a:r>
            <a:r>
              <a:rPr lang="en-US" sz="3100" dirty="0"/>
              <a:t> Marketing ? </a:t>
            </a:r>
            <a:br>
              <a:rPr lang="en-US" sz="3100" dirty="0"/>
            </a:br>
            <a:r>
              <a:rPr lang="en-US" sz="3100" dirty="0" err="1"/>
              <a:t>Quels</a:t>
            </a:r>
            <a:r>
              <a:rPr lang="en-US" sz="3100" b="0" dirty="0"/>
              <a:t> </a:t>
            </a:r>
            <a:r>
              <a:rPr lang="en-US" sz="3100" dirty="0" err="1"/>
              <a:t>canaux</a:t>
            </a:r>
            <a:r>
              <a:rPr lang="en-US" sz="3100" dirty="0"/>
              <a:t>/instruments </a:t>
            </a:r>
            <a:r>
              <a:rPr lang="en-US" sz="3100" dirty="0" err="1"/>
              <a:t>votre</a:t>
            </a:r>
            <a:r>
              <a:rPr lang="en-US" sz="3100" dirty="0"/>
              <a:t> SCR </a:t>
            </a:r>
            <a:r>
              <a:rPr lang="en-US" sz="3100" dirty="0" err="1"/>
              <a:t>utilise</a:t>
            </a:r>
            <a:r>
              <a:rPr lang="en-US" sz="3100" dirty="0"/>
              <a:t>-t-</a:t>
            </a:r>
            <a:r>
              <a:rPr lang="en-US" sz="3100" dirty="0" err="1"/>
              <a:t>elle</a:t>
            </a:r>
            <a:r>
              <a:rPr lang="en-US" sz="3100" dirty="0"/>
              <a:t> pour son marketing ?</a:t>
            </a:r>
            <a:endParaRPr lang="de-DE" sz="2806" dirty="0">
              <a:latin typeface="+mn-lt"/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82F8A840-10BA-AD41-9289-380CF3EEE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026404"/>
              </p:ext>
            </p:extLst>
          </p:nvPr>
        </p:nvGraphicFramePr>
        <p:xfrm>
          <a:off x="543980" y="1270134"/>
          <a:ext cx="9546317" cy="575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523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8500C-03F5-2B46-A9E9-696B33ED7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6" y="322919"/>
            <a:ext cx="9951395" cy="491338"/>
          </a:xfrm>
        </p:spPr>
        <p:txBody>
          <a:bodyPr>
            <a:noAutofit/>
          </a:bodyPr>
          <a:lstStyle/>
          <a:p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Marketing-Ziele und ihre Bedeutung / </a:t>
            </a:r>
            <a:r>
              <a:rPr lang="de-DE" sz="2100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DE" sz="2100" dirty="0" err="1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2100" dirty="0" err="1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5F10BFB3-F146-9A4B-B638-F7195A28E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348361"/>
              </p:ext>
            </p:extLst>
          </p:nvPr>
        </p:nvGraphicFramePr>
        <p:xfrm>
          <a:off x="482142" y="885218"/>
          <a:ext cx="9906998" cy="607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74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CCCC4C7-D1FD-CA42-9490-80F3DF4F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42" y="417409"/>
            <a:ext cx="10021405" cy="9060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263"/>
              </a:spcAft>
            </a:pPr>
            <a:r>
              <a:rPr lang="de-CH" sz="2105" dirty="0"/>
              <a:t>Möchte Ihre KRG auch Kreise ausserhalb bestehender Mitglieder ansprechen? Wie? </a:t>
            </a:r>
            <a:br>
              <a:rPr lang="de-CH" sz="2105" dirty="0"/>
            </a:br>
            <a:r>
              <a:rPr lang="de-CH" sz="2105" dirty="0" err="1"/>
              <a:t>Votre</a:t>
            </a:r>
            <a:r>
              <a:rPr lang="de-CH" sz="2105" dirty="0"/>
              <a:t> SCR </a:t>
            </a:r>
            <a:r>
              <a:rPr lang="de-CH" sz="2105" dirty="0" err="1"/>
              <a:t>veut</a:t>
            </a:r>
            <a:r>
              <a:rPr lang="de-CH" sz="2105" dirty="0"/>
              <a:t>-elle </a:t>
            </a:r>
            <a:r>
              <a:rPr lang="de-CH" sz="2105" dirty="0" err="1"/>
              <a:t>s'adresser</a:t>
            </a:r>
            <a:r>
              <a:rPr lang="de-CH" sz="2105" dirty="0"/>
              <a:t> à des </a:t>
            </a:r>
            <a:r>
              <a:rPr lang="de-CH" sz="2105" dirty="0" err="1"/>
              <a:t>cercles</a:t>
            </a:r>
            <a:r>
              <a:rPr lang="de-CH" sz="2105" dirty="0"/>
              <a:t> en </a:t>
            </a:r>
            <a:r>
              <a:rPr lang="de-CH" sz="2105" dirty="0" err="1"/>
              <a:t>dehors</a:t>
            </a:r>
            <a:r>
              <a:rPr lang="de-CH" sz="2105" dirty="0"/>
              <a:t> des </a:t>
            </a:r>
            <a:r>
              <a:rPr lang="de-CH" sz="2105" dirty="0" err="1"/>
              <a:t>membres</a:t>
            </a:r>
            <a:r>
              <a:rPr lang="de-CH" sz="2105" dirty="0"/>
              <a:t> </a:t>
            </a:r>
            <a:r>
              <a:rPr lang="de-CH" sz="2105" dirty="0" err="1"/>
              <a:t>existants</a:t>
            </a:r>
            <a:r>
              <a:rPr lang="de-CH" sz="2105" dirty="0"/>
              <a:t> ?  </a:t>
            </a:r>
            <a:r>
              <a:rPr lang="de-CH" sz="2105" dirty="0" err="1"/>
              <a:t>comment</a:t>
            </a:r>
            <a:r>
              <a:rPr lang="de-CH" sz="2105" dirty="0"/>
              <a:t> ?</a:t>
            </a:r>
            <a:endParaRPr lang="de-DE" sz="2105" dirty="0">
              <a:latin typeface="+mn-lt"/>
            </a:endParaRP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7AF1552-D2D6-F644-B2DC-404B4EEAF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548515"/>
              </p:ext>
            </p:extLst>
          </p:nvPr>
        </p:nvGraphicFramePr>
        <p:xfrm>
          <a:off x="365524" y="1667565"/>
          <a:ext cx="10071523" cy="5156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661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F1AA0-6776-FD4B-AA90-A4428D94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39" y="199237"/>
            <a:ext cx="9362721" cy="548015"/>
          </a:xfrm>
        </p:spPr>
        <p:txBody>
          <a:bodyPr>
            <a:normAutofit fontScale="90000"/>
          </a:bodyPr>
          <a:lstStyle/>
          <a:p>
            <a:r>
              <a:rPr lang="de-DE" sz="2806" dirty="0">
                <a:latin typeface="Arial" panose="020B0604020202020204" pitchFamily="34" charset="0"/>
                <a:cs typeface="Arial" panose="020B0604020202020204" pitchFamily="34" charset="0"/>
              </a:rPr>
              <a:t>Zielpublikum – Erreichbarkeit   Public </a:t>
            </a:r>
            <a:r>
              <a:rPr lang="de-DE" sz="2806" dirty="0" err="1">
                <a:latin typeface="Arial" panose="020B0604020202020204" pitchFamily="34" charset="0"/>
                <a:cs typeface="Arial" panose="020B0604020202020204" pitchFamily="34" charset="0"/>
              </a:rPr>
              <a:t>cible</a:t>
            </a:r>
            <a:r>
              <a:rPr lang="de-DE" sz="2806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2806" dirty="0" err="1">
                <a:latin typeface="Arial" panose="020B0604020202020204" pitchFamily="34" charset="0"/>
                <a:cs typeface="Arial" panose="020B0604020202020204" pitchFamily="34" charset="0"/>
              </a:rPr>
              <a:t>taux</a:t>
            </a:r>
            <a:r>
              <a:rPr lang="de-DE" sz="2806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2806" dirty="0" err="1">
                <a:latin typeface="Arial" panose="020B0604020202020204" pitchFamily="34" charset="0"/>
                <a:cs typeface="Arial" panose="020B0604020202020204" pitchFamily="34" charset="0"/>
              </a:rPr>
              <a:t>succès</a:t>
            </a:r>
            <a:endParaRPr lang="de-DE" sz="28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 descr="/var/folders/b6/xrdjlz548xj0k1001s730_gr00010d/T/com.microsoft.Word/Content.MSO/6E9A224E.tmp">
            <a:extLst>
              <a:ext uri="{FF2B5EF4-FFF2-40B4-BE49-F238E27FC236}">
                <a16:creationId xmlns:a16="http://schemas.microsoft.com/office/drawing/2014/main" id="{F1CF4434-3B5F-CC4D-80C8-B9D92DA1A4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9" y="747252"/>
            <a:ext cx="9163692" cy="6105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352101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545</Words>
  <Application>Microsoft Macintosh PowerPoint</Application>
  <PresentationFormat>Benutzerdefiniert</PresentationFormat>
  <Paragraphs>49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CharisSIL</vt:lpstr>
      <vt:lpstr>LucidaGrande</vt:lpstr>
      <vt:lpstr>Menlo-Regular</vt:lpstr>
      <vt:lpstr>MS-PGothic</vt:lpstr>
      <vt:lpstr>Symbol</vt:lpstr>
      <vt:lpstr>Wingdings</vt:lpstr>
      <vt:lpstr>Benutzerdefiniertes Design</vt:lpstr>
      <vt:lpstr>1_Benutzerdefiniertes Design</vt:lpstr>
      <vt:lpstr>PowerPoint-Präsentation</vt:lpstr>
      <vt:lpstr>Übersicht Social Media Nutzung  KRG 2020</vt:lpstr>
      <vt:lpstr>Welche Kanäle/Instrumente nutzt Ihre KRG für ihr Marketing ?  Quels canaux/instruments votre SCR utilise-t-elle pour son marketing ?</vt:lpstr>
      <vt:lpstr>Marketing-Ziele und ihre Bedeutung / Importance des objectifs de marketing </vt:lpstr>
      <vt:lpstr>Möchte Ihre KRG auch Kreise ausserhalb bestehender Mitglieder ansprechen? Wie?  Votre SCR veut-elle s'adresser à des cercles en dehors des membres existants ?  comment ?</vt:lpstr>
      <vt:lpstr>Zielpublikum – Erreichbarkeit   Public cible - taux de succès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Maquette de powerpoint  pour scnat</dc:title>
  <dc:subject/>
  <dc:creator>Olivia</dc:creator>
  <cp:keywords/>
  <dc:description/>
  <cp:lastModifiedBy>Microsoft Office-Benutzer</cp:lastModifiedBy>
  <cp:revision>113</cp:revision>
  <cp:lastPrinted>2019-07-11T13:11:03Z</cp:lastPrinted>
  <dcterms:created xsi:type="dcterms:W3CDTF">2019-04-10T10:15:52Z</dcterms:created>
  <dcterms:modified xsi:type="dcterms:W3CDTF">2020-11-18T15:19:59Z</dcterms:modified>
  <cp:category/>
</cp:coreProperties>
</file>