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2"/>
  </p:sldMasterIdLst>
  <p:notesMasterIdLst>
    <p:notesMasterId r:id="rId16"/>
  </p:notesMasterIdLst>
  <p:handoutMasterIdLst>
    <p:handoutMasterId r:id="rId17"/>
  </p:handoutMasterIdLst>
  <p:sldIdLst>
    <p:sldId id="256" r:id="rId3"/>
    <p:sldId id="266" r:id="rId4"/>
    <p:sldId id="271" r:id="rId5"/>
    <p:sldId id="260" r:id="rId6"/>
    <p:sldId id="267" r:id="rId7"/>
    <p:sldId id="268" r:id="rId8"/>
    <p:sldId id="269" r:id="rId9"/>
    <p:sldId id="270" r:id="rId10"/>
    <p:sldId id="261" r:id="rId11"/>
    <p:sldId id="264" r:id="rId12"/>
    <p:sldId id="262" r:id="rId13"/>
    <p:sldId id="263" r:id="rId14"/>
    <p:sldId id="265" r:id="rId15"/>
  </p:sldIdLst>
  <p:sldSz cx="9144000" cy="6858000" type="screen4x3"/>
  <p:notesSz cx="6858000" cy="9144000"/>
  <p:defaultTextStyle>
    <a:defPPr>
      <a:defRPr lang="de-CH"/>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181E"/>
    <a:srgbClr val="F0F5FD"/>
    <a:srgbClr val="E8F0F8"/>
    <a:srgbClr val="E6E6E6"/>
    <a:srgbClr val="DDDDDD"/>
    <a:srgbClr val="C0C0C0"/>
    <a:srgbClr val="B2B2B2"/>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11" autoAdjust="0"/>
    <p:restoredTop sz="70595" autoAdjust="0"/>
  </p:normalViewPr>
  <p:slideViewPr>
    <p:cSldViewPr>
      <p:cViewPr>
        <p:scale>
          <a:sx n="75" d="100"/>
          <a:sy n="75" d="100"/>
        </p:scale>
        <p:origin x="-2256" y="-156"/>
      </p:cViewPr>
      <p:guideLst>
        <p:guide orient="horz" pos="720"/>
        <p:guide pos="567"/>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2048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2048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2048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5AC970D-672A-4A71-A100-66D596132474}" type="slidenum">
              <a:rPr lang="en-GB"/>
              <a:pPr/>
              <a:t>‹Nr.›</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CH"/>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e-CH"/>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e-CH"/>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C6063BF-37DF-4110-9A0B-6A68A37D133A}" type="slidenum">
              <a:rPr lang="de-CH"/>
              <a:pPr/>
              <a:t>‹Nr.›</a:t>
            </a:fld>
            <a:endParaRPr lang="de-CH"/>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FC6063BF-37DF-4110-9A0B-6A68A37D133A}" type="slidenum">
              <a:rPr lang="de-CH" smtClean="0"/>
              <a:pPr/>
              <a:t>1</a:t>
            </a:fld>
            <a:endParaRPr lang="de-CH"/>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b="1" dirty="0" smtClean="0"/>
              <a:t>A)Retrodigitalisierung = Herstellung einer Kopie: </a:t>
            </a:r>
            <a:r>
              <a:rPr lang="de-CH" dirty="0" smtClean="0"/>
              <a:t>tangiert</a:t>
            </a:r>
            <a:r>
              <a:rPr lang="de-CH" baseline="0" dirty="0" smtClean="0"/>
              <a:t> URG. </a:t>
            </a:r>
          </a:p>
          <a:p>
            <a:endParaRPr lang="de-CH" baseline="0" dirty="0" smtClean="0"/>
          </a:p>
          <a:p>
            <a:r>
              <a:rPr lang="de-CH" baseline="0" dirty="0" smtClean="0"/>
              <a:t>-&gt; Ohne Einwilligung des Urhebers dürfen geschützte Werke nur unter gewissen Rahmenbedingungen kopiert werden. Werke sind bis 70 Jahre nach dem Tod des Urhebers geschützt. </a:t>
            </a:r>
            <a:endParaRPr lang="de-CH" dirty="0" smtClean="0"/>
          </a:p>
          <a:p>
            <a:r>
              <a:rPr lang="de-CH" dirty="0" smtClean="0"/>
              <a:t> </a:t>
            </a:r>
          </a:p>
          <a:p>
            <a:r>
              <a:rPr lang="de-CH" dirty="0" smtClean="0"/>
              <a:t>-Das schweizerische Urheberrechtsgesetz erlaubt</a:t>
            </a:r>
            <a:r>
              <a:rPr lang="de-CH" baseline="0" dirty="0" smtClean="0"/>
              <a:t> die Retrodigitalisierung von urheberrechtlich geschützten Printwerken, sofern diese zur Erhaltung des Werks vorgenommen wird. </a:t>
            </a:r>
          </a:p>
          <a:p>
            <a:r>
              <a:rPr lang="de-CH" baseline="0" dirty="0" smtClean="0"/>
              <a:t>Z.B., weil schlechte Papierqualität. Das </a:t>
            </a:r>
            <a:r>
              <a:rPr lang="de-CH" baseline="0" dirty="0" err="1" smtClean="0"/>
              <a:t>Digitalisat</a:t>
            </a:r>
            <a:r>
              <a:rPr lang="de-CH" baseline="0" dirty="0" smtClean="0"/>
              <a:t> darf aber nicht verbreitet werden, sondern muss in einem der Öffentlichkeit nicht zugänglichen Archiv deponiert werden. </a:t>
            </a:r>
          </a:p>
          <a:p>
            <a:endParaRPr lang="de-CH" baseline="0" dirty="0" smtClean="0"/>
          </a:p>
          <a:p>
            <a:r>
              <a:rPr lang="de-CH" baseline="0" dirty="0" smtClean="0"/>
              <a:t>-Für Gedächtnis- und Bildungsinstitutionen ist die Regelung spezifiziert worden. </a:t>
            </a:r>
          </a:p>
          <a:p>
            <a:r>
              <a:rPr lang="de-CH" baseline="0" dirty="0" smtClean="0"/>
              <a:t>-&gt; </a:t>
            </a:r>
            <a:r>
              <a:rPr lang="de-CH" baseline="0" dirty="0" err="1" smtClean="0"/>
              <a:t>darausfolgende</a:t>
            </a:r>
            <a:r>
              <a:rPr lang="de-CH" baseline="0" dirty="0" smtClean="0"/>
              <a:t> Praxis in Bibliotheken: Anstatt Benutzern das wertvolle, zerbrechliche Original vorzulegen, kann ihnen das </a:t>
            </a:r>
            <a:r>
              <a:rPr lang="de-CH" baseline="0" dirty="0" err="1" smtClean="0"/>
              <a:t>Digitalisat</a:t>
            </a:r>
            <a:r>
              <a:rPr lang="de-CH" baseline="0" dirty="0" smtClean="0"/>
              <a:t> - an einer geschützten Arbeitsstation in der Bibliothek – zugänglich gemacht werden.   </a:t>
            </a:r>
            <a:endParaRPr lang="de-CH" dirty="0"/>
          </a:p>
        </p:txBody>
      </p:sp>
      <p:sp>
        <p:nvSpPr>
          <p:cNvPr id="4" name="Foliennummernplatzhalter 3"/>
          <p:cNvSpPr>
            <a:spLocks noGrp="1"/>
          </p:cNvSpPr>
          <p:nvPr>
            <p:ph type="sldNum" sz="quarter" idx="10"/>
          </p:nvPr>
        </p:nvSpPr>
        <p:spPr/>
        <p:txBody>
          <a:bodyPr/>
          <a:lstStyle/>
          <a:p>
            <a:fld id="{FC6063BF-37DF-4110-9A0B-6A68A37D133A}" type="slidenum">
              <a:rPr lang="de-CH" smtClean="0"/>
              <a:pPr/>
              <a:t>10</a:t>
            </a:fld>
            <a:endParaRPr lang="de-CH"/>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10000"/>
          </a:bodyPr>
          <a:lstStyle/>
          <a:p>
            <a:r>
              <a:rPr lang="de-CH" b="1" dirty="0" smtClean="0"/>
              <a:t>B.) Retrodigitalisiertes Dokument auf das Internet stellen = Zugänglichmachung des</a:t>
            </a:r>
            <a:r>
              <a:rPr lang="de-CH" b="1" baseline="0" dirty="0" smtClean="0"/>
              <a:t> Dokuments: </a:t>
            </a:r>
            <a:r>
              <a:rPr lang="de-CH" dirty="0" smtClean="0"/>
              <a:t>tangiert URG &amp; DSG</a:t>
            </a:r>
          </a:p>
          <a:p>
            <a:r>
              <a:rPr lang="de-CH" baseline="0" dirty="0" smtClean="0"/>
              <a:t>● URG </a:t>
            </a:r>
            <a:br>
              <a:rPr lang="de-CH" baseline="0" dirty="0" smtClean="0"/>
            </a:br>
            <a:r>
              <a:rPr lang="de-CH" baseline="0" dirty="0" smtClean="0"/>
              <a:t>-Ohne Einwilligung des Urhebers dürfen geschützte Werke nicht auf dem Internet zugänglich gemacht werden. </a:t>
            </a:r>
          </a:p>
          <a:p>
            <a:r>
              <a:rPr lang="de-CH" baseline="0" dirty="0" smtClean="0"/>
              <a:t>-&gt; Praxis: es werden nur Werke auf das Internet gestellt, die entweder nicht mehr geschützt – also sehr alt – sind oder von denen man die schriftliche Einwilligung des Urhebers erhalten hat. </a:t>
            </a:r>
          </a:p>
          <a:p>
            <a:r>
              <a:rPr lang="de-CH" baseline="0" dirty="0" smtClean="0"/>
              <a:t>-&gt; Die Bewilligungen nachträglich einzuholen ist sehr aufwändig!</a:t>
            </a:r>
          </a:p>
          <a:p>
            <a:endParaRPr lang="de-CH" baseline="0" dirty="0" smtClean="0"/>
          </a:p>
          <a:p>
            <a:r>
              <a:rPr lang="de-CH" baseline="0" dirty="0" smtClean="0"/>
              <a:t>● Schutz der Persönlichkeit/DSG</a:t>
            </a:r>
          </a:p>
          <a:p>
            <a:pPr marL="0" marR="0" indent="0" algn="l" defTabSz="914400" rtl="0" eaLnBrk="1" fontAlgn="base" latinLnBrk="0" hangingPunct="1">
              <a:lnSpc>
                <a:spcPct val="100000"/>
              </a:lnSpc>
              <a:spcBef>
                <a:spcPct val="30000"/>
              </a:spcBef>
              <a:spcAft>
                <a:spcPct val="0"/>
              </a:spcAft>
              <a:buClrTx/>
              <a:buSzTx/>
              <a:buFontTx/>
              <a:buNone/>
              <a:tabLst/>
              <a:defRPr/>
            </a:pPr>
            <a:r>
              <a:rPr lang="de-CH" baseline="0" dirty="0" smtClean="0"/>
              <a:t>-Recht am eigenen Bild; Fotografien lebender Personen dürfen nur mit Einwilligung der abgebildeten Person auf das Internet gestellt werden. </a:t>
            </a:r>
            <a:br>
              <a:rPr lang="de-CH" baseline="0" dirty="0" smtClean="0"/>
            </a:br>
            <a:r>
              <a:rPr lang="de-CH" baseline="0" dirty="0" smtClean="0"/>
              <a:t>-&gt;Ausnahme: die Person steht sowieso im Lichte der Öffentlichkeit, z.B. Bundesräte, bekannte Leute aus Sport und Showbusiness…</a:t>
            </a:r>
            <a:br>
              <a:rPr lang="de-CH" baseline="0" dirty="0" smtClean="0"/>
            </a:br>
            <a:r>
              <a:rPr lang="de-CH" baseline="0" dirty="0" smtClean="0"/>
              <a:t>-&gt; Nachträgliche Bewilligung: sehr aufwändig!</a:t>
            </a:r>
          </a:p>
          <a:p>
            <a:endParaRPr lang="de-CH"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de-CH" baseline="0" dirty="0" smtClean="0"/>
              <a:t>-Recht auf Vergessen; Bsp. NZZ-Artikel 15.5: </a:t>
            </a:r>
            <a:r>
              <a:rPr lang="de-CH" i="1" dirty="0" smtClean="0"/>
              <a:t>Als 20-Jähriger war Herr Maier politisch radikal engagiert und äusserte sich in Kommentarspalten von Onlinezeitungen fremdenfeindlich. Heute als 30-Jähriger denkt er anders, seine Äusserungen sind aber über Google schnell auffindbar. Bereits mehrere Male ist er bei Vorstellungsgesprächen darauf angesprochen worden. </a:t>
            </a:r>
            <a:r>
              <a:rPr lang="de-CH" sz="1200" dirty="0" smtClean="0">
                <a:cs typeface="Times" pitchFamily="18" charset="0"/>
              </a:rPr>
              <a:t>http://www.derbund.ch/digital/multimedia/Vier-Beispiele-die-Google-loeschen-muesste/story/25971660</a:t>
            </a:r>
            <a:r>
              <a:rPr lang="de-CH" dirty="0" smtClean="0"/>
              <a:t/>
            </a:r>
            <a:br>
              <a:rPr lang="de-CH" dirty="0" smtClean="0"/>
            </a:br>
            <a:r>
              <a:rPr lang="de-CH" dirty="0" smtClean="0"/>
              <a:t>-&gt; Debatte gerade</a:t>
            </a:r>
            <a:r>
              <a:rPr lang="de-CH" baseline="0" dirty="0" smtClean="0"/>
              <a:t> </a:t>
            </a:r>
            <a:r>
              <a:rPr lang="de-CH" dirty="0" smtClean="0"/>
              <a:t>besonders aktuell. Gerichtshof</a:t>
            </a:r>
            <a:r>
              <a:rPr lang="de-CH" baseline="0" dirty="0" smtClean="0"/>
              <a:t> der EU hat letzte Woche entschieden, dass Google auf Wunsch Links auf solche Inhalte entfernen muss.  </a:t>
            </a:r>
            <a:endParaRPr lang="de-CH" dirty="0" smtClean="0"/>
          </a:p>
        </p:txBody>
      </p:sp>
      <p:sp>
        <p:nvSpPr>
          <p:cNvPr id="4" name="Foliennummernplatzhalter 3"/>
          <p:cNvSpPr>
            <a:spLocks noGrp="1"/>
          </p:cNvSpPr>
          <p:nvPr>
            <p:ph type="sldNum" sz="quarter" idx="10"/>
          </p:nvPr>
        </p:nvSpPr>
        <p:spPr/>
        <p:txBody>
          <a:bodyPr/>
          <a:lstStyle/>
          <a:p>
            <a:fld id="{FC6063BF-37DF-4110-9A0B-6A68A37D133A}" type="slidenum">
              <a:rPr lang="de-CH" smtClean="0"/>
              <a:pPr/>
              <a:t>11</a:t>
            </a:fld>
            <a:endParaRPr lang="de-CH"/>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de-CH" b="1" dirty="0" smtClean="0"/>
              <a:t>C.) Elektronisches Publizieren = Zugänglichmachung von Werken auf dem Internet:</a:t>
            </a:r>
            <a:r>
              <a:rPr lang="de-CH" b="1" baseline="0" dirty="0" smtClean="0"/>
              <a:t> </a:t>
            </a:r>
            <a:r>
              <a:rPr lang="de-CH" baseline="0" dirty="0" smtClean="0"/>
              <a:t>tangiert URG (&amp; DSG)</a:t>
            </a:r>
            <a:br>
              <a:rPr lang="de-CH" baseline="0" dirty="0" smtClean="0"/>
            </a:br>
            <a:endParaRPr lang="de-CH" baseline="0" dirty="0" smtClean="0"/>
          </a:p>
          <a:p>
            <a:r>
              <a:rPr lang="de-CH" baseline="0" dirty="0" smtClean="0"/>
              <a:t>● Publikationsmodell wählen: </a:t>
            </a:r>
            <a:br>
              <a:rPr lang="de-CH" baseline="0" dirty="0" smtClean="0"/>
            </a:br>
            <a:r>
              <a:rPr lang="de-CH" baseline="0" dirty="0" smtClean="0"/>
              <a:t>-OA oder vergütungspflichtig?</a:t>
            </a:r>
            <a:br>
              <a:rPr lang="de-CH" baseline="0" dirty="0" smtClean="0"/>
            </a:br>
            <a:r>
              <a:rPr lang="de-CH" baseline="0" dirty="0" smtClean="0"/>
              <a:t>-OA: z.B. Lizenzen von Creative </a:t>
            </a:r>
            <a:r>
              <a:rPr lang="de-CH" baseline="0" dirty="0" err="1" smtClean="0"/>
              <a:t>Commons</a:t>
            </a:r>
            <a:r>
              <a:rPr lang="de-CH" baseline="0" dirty="0" smtClean="0"/>
              <a:t> verwenden</a:t>
            </a:r>
          </a:p>
          <a:p>
            <a:endParaRPr lang="de-CH" baseline="0" dirty="0" smtClean="0"/>
          </a:p>
          <a:p>
            <a:r>
              <a:rPr lang="de-CH" baseline="0" dirty="0" smtClean="0"/>
              <a:t>-&gt; Art des Publikationsmodells hat Einfluss auf die Wahl, wo die Dokumente publiziert werden sollen:</a:t>
            </a:r>
          </a:p>
          <a:p>
            <a:r>
              <a:rPr lang="de-CH" baseline="0" dirty="0" smtClean="0"/>
              <a:t>-fremdes Portal schreibt Publikationsmodell vor:  z.B. Retroseals nur OA</a:t>
            </a:r>
          </a:p>
          <a:p>
            <a:r>
              <a:rPr lang="de-CH" baseline="0" dirty="0" smtClean="0"/>
              <a:t>-eigene Website/eigenes Portal: Konditionen können selber gestaltet werden</a:t>
            </a:r>
          </a:p>
          <a:p>
            <a:endParaRPr lang="de-CH" baseline="0" dirty="0" smtClean="0"/>
          </a:p>
          <a:p>
            <a:r>
              <a:rPr lang="de-CH" baseline="0" dirty="0" smtClean="0"/>
              <a:t>● Bewilligung der Urheberrechtsinhaber </a:t>
            </a:r>
            <a:r>
              <a:rPr lang="de-CH" u="sng" baseline="0" dirty="0" smtClean="0"/>
              <a:t>von Anfang an</a:t>
            </a:r>
            <a:r>
              <a:rPr lang="de-CH" u="none" baseline="0" dirty="0" smtClean="0"/>
              <a:t> </a:t>
            </a:r>
            <a:r>
              <a:rPr lang="de-CH" baseline="0" dirty="0" smtClean="0"/>
              <a:t>einholen = Verträge mit Autoren entsprechend formulieren!</a:t>
            </a:r>
          </a:p>
          <a:p>
            <a:r>
              <a:rPr lang="de-CH" baseline="0" dirty="0" smtClean="0"/>
              <a:t>-vorgesehene Publikation auf dem Internet muss abgedeckt sein</a:t>
            </a:r>
          </a:p>
          <a:p>
            <a:r>
              <a:rPr lang="de-CH" baseline="0" dirty="0" smtClean="0"/>
              <a:t>-verwendet ein Autor in seinem Artikel z.B. eine Fotografie, müssen die Rechte dafür eingeholt sein, inkl. der Onlinestellung.  </a:t>
            </a:r>
          </a:p>
          <a:p>
            <a:r>
              <a:rPr lang="de-CH" baseline="0" dirty="0" smtClean="0"/>
              <a:t> </a:t>
            </a:r>
          </a:p>
          <a:p>
            <a:r>
              <a:rPr lang="de-CH" baseline="0" dirty="0" smtClean="0"/>
              <a:t> </a:t>
            </a:r>
            <a:endParaRPr lang="de-CH" dirty="0" smtClean="0"/>
          </a:p>
          <a:p>
            <a:endParaRPr lang="de-CH" dirty="0"/>
          </a:p>
        </p:txBody>
      </p:sp>
      <p:sp>
        <p:nvSpPr>
          <p:cNvPr id="4" name="Foliennummernplatzhalter 3"/>
          <p:cNvSpPr>
            <a:spLocks noGrp="1"/>
          </p:cNvSpPr>
          <p:nvPr>
            <p:ph type="sldNum" sz="quarter" idx="10"/>
          </p:nvPr>
        </p:nvSpPr>
        <p:spPr/>
        <p:txBody>
          <a:bodyPr/>
          <a:lstStyle/>
          <a:p>
            <a:fld id="{FC6063BF-37DF-4110-9A0B-6A68A37D133A}" type="slidenum">
              <a:rPr lang="de-CH" smtClean="0"/>
              <a:pPr/>
              <a:t>12</a:t>
            </a:fld>
            <a:endParaRPr lang="de-CH"/>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FC6063BF-37DF-4110-9A0B-6A68A37D133A}" type="slidenum">
              <a:rPr lang="de-CH" smtClean="0"/>
              <a:pPr/>
              <a:t>13</a:t>
            </a:fld>
            <a:endParaRPr lang="de-CH"/>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Wir stellen uns kurz vor</a:t>
            </a:r>
            <a:endParaRPr lang="de-CH" dirty="0"/>
          </a:p>
        </p:txBody>
      </p:sp>
      <p:sp>
        <p:nvSpPr>
          <p:cNvPr id="4" name="Foliennummernplatzhalter 3"/>
          <p:cNvSpPr>
            <a:spLocks noGrp="1"/>
          </p:cNvSpPr>
          <p:nvPr>
            <p:ph type="sldNum" sz="quarter" idx="10"/>
          </p:nvPr>
        </p:nvSpPr>
        <p:spPr/>
        <p:txBody>
          <a:bodyPr/>
          <a:lstStyle/>
          <a:p>
            <a:fld id="{FC6063BF-37DF-4110-9A0B-6A68A37D133A}" type="slidenum">
              <a:rPr lang="de-CH" smtClean="0"/>
              <a:pPr/>
              <a:t>2</a:t>
            </a:fld>
            <a:endParaRPr lang="de-C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 </a:t>
            </a:r>
            <a:endParaRPr lang="de-CH" dirty="0"/>
          </a:p>
        </p:txBody>
      </p:sp>
      <p:sp>
        <p:nvSpPr>
          <p:cNvPr id="4" name="Foliennummernplatzhalter 3"/>
          <p:cNvSpPr>
            <a:spLocks noGrp="1"/>
          </p:cNvSpPr>
          <p:nvPr>
            <p:ph type="sldNum" sz="quarter" idx="10"/>
          </p:nvPr>
        </p:nvSpPr>
        <p:spPr/>
        <p:txBody>
          <a:bodyPr/>
          <a:lstStyle/>
          <a:p>
            <a:fld id="{FC6063BF-37DF-4110-9A0B-6A68A37D133A}" type="slidenum">
              <a:rPr lang="de-CH" smtClean="0"/>
              <a:pPr/>
              <a:t>3</a:t>
            </a:fld>
            <a:endParaRPr lang="de-CH"/>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pPr>
              <a:defRPr/>
            </a:pPr>
            <a:r>
              <a:rPr lang="de-CH" b="1" dirty="0" smtClean="0">
                <a:latin typeface="Arial" pitchFamily="34" charset="0"/>
              </a:rPr>
              <a:t>E-</a:t>
            </a:r>
            <a:r>
              <a:rPr lang="de-CH" b="1" dirty="0" err="1" smtClean="0">
                <a:latin typeface="Arial" pitchFamily="34" charset="0"/>
              </a:rPr>
              <a:t>lib</a:t>
            </a:r>
            <a:r>
              <a:rPr lang="de-CH" b="1" dirty="0" smtClean="0">
                <a:latin typeface="Arial" pitchFamily="34" charset="0"/>
              </a:rPr>
              <a:t>: </a:t>
            </a:r>
            <a:r>
              <a:rPr lang="fr-CH" dirty="0" smtClean="0"/>
              <a:t>2012-2016 </a:t>
            </a:r>
            <a:r>
              <a:rPr lang="fr-CH" dirty="0" err="1" smtClean="0"/>
              <a:t>Koordinierte</a:t>
            </a:r>
            <a:r>
              <a:rPr lang="fr-CH" dirty="0" smtClean="0"/>
              <a:t> </a:t>
            </a:r>
            <a:r>
              <a:rPr lang="fr-CH" dirty="0" err="1" smtClean="0"/>
              <a:t>elektronische</a:t>
            </a:r>
            <a:r>
              <a:rPr lang="fr-CH" dirty="0" smtClean="0"/>
              <a:t> </a:t>
            </a:r>
            <a:r>
              <a:rPr lang="fr-CH" dirty="0" err="1" smtClean="0"/>
              <a:t>Informationsversorgung</a:t>
            </a:r>
            <a:r>
              <a:rPr lang="fr-CH" dirty="0" smtClean="0"/>
              <a:t> </a:t>
            </a:r>
            <a:r>
              <a:rPr lang="fr-CH" dirty="0" err="1" smtClean="0"/>
              <a:t>für</a:t>
            </a:r>
            <a:r>
              <a:rPr lang="fr-CH" dirty="0" smtClean="0"/>
              <a:t> den </a:t>
            </a:r>
            <a:r>
              <a:rPr lang="fr-CH" dirty="0" err="1" smtClean="0"/>
              <a:t>Forschungsplatz</a:t>
            </a:r>
            <a:r>
              <a:rPr lang="fr-CH" dirty="0" smtClean="0"/>
              <a:t> Schweiz</a:t>
            </a:r>
          </a:p>
          <a:p>
            <a:pPr>
              <a:defRPr/>
            </a:pPr>
            <a:endParaRPr lang="de-CH" b="1" dirty="0" smtClean="0">
              <a:latin typeface="Arial" pitchFamily="34" charset="0"/>
            </a:endParaRPr>
          </a:p>
          <a:p>
            <a:pPr>
              <a:defRPr/>
            </a:pPr>
            <a:r>
              <a:rPr lang="de-CH" b="1" dirty="0" smtClean="0">
                <a:latin typeface="Arial" pitchFamily="34" charset="0"/>
              </a:rPr>
              <a:t>Für Partner: </a:t>
            </a:r>
            <a:r>
              <a:rPr lang="de-CH" dirty="0" smtClean="0">
                <a:latin typeface="Arial" pitchFamily="34" charset="0"/>
              </a:rPr>
              <a:t>Zum Beispiel in Zusammenarbeit mit dem Internationalen</a:t>
            </a:r>
            <a:r>
              <a:rPr lang="de-CH" baseline="0" dirty="0" smtClean="0">
                <a:latin typeface="Arial" pitchFamily="34" charset="0"/>
              </a:rPr>
              <a:t> Komitee des Roten Kreuzes. Anlässlich des 150jährigen Jubiläums der ersten Genfer Konvention werden die Jahresberichte des IKRK sowie eine Sammlung von 120 Monografien, die vom IKRK herausgegeben wurden, digitalisiert</a:t>
            </a:r>
            <a:r>
              <a:rPr lang="de-CH" dirty="0" smtClean="0"/>
              <a:t>.</a:t>
            </a:r>
          </a:p>
          <a:p>
            <a:pPr>
              <a:defRPr/>
            </a:pPr>
            <a:endParaRPr lang="de-CH" dirty="0" smtClean="0"/>
          </a:p>
          <a:p>
            <a:pPr>
              <a:defRPr/>
            </a:pPr>
            <a:r>
              <a:rPr lang="de-CH" dirty="0" smtClean="0"/>
              <a:t>Sehr häufig arbeiten wir bei der Zeitungsdigitalisierung mit Partnern zusammen. Wenn auch die finanzielle Beteiligung privater Partner eher abnimmt, so sind wir doch auf Herausgeber und Verleger</a:t>
            </a:r>
            <a:r>
              <a:rPr lang="de-CH" baseline="0" dirty="0" smtClean="0"/>
              <a:t> von Zeitungstiteln angewiesen, um die Rechte für die Aufschaltung zu klären, eine komplette Sammlung für die Digitalisierung zusammenzustellen und das fertige Online-Angebot zu bewerben. Beispiele für klassische PPPs sind die Digitalisierung der WOZ (gemeinsam mit der WOZ und dem Sozialarchiv) und grossen Teilen der </a:t>
            </a:r>
            <a:r>
              <a:rPr lang="de-CH" baseline="0" dirty="0" err="1" smtClean="0"/>
              <a:t>Wallisser</a:t>
            </a:r>
            <a:r>
              <a:rPr lang="de-CH" baseline="0" dirty="0" smtClean="0"/>
              <a:t> Presse (</a:t>
            </a:r>
            <a:r>
              <a:rPr lang="de-CH" baseline="0" dirty="0" err="1" smtClean="0"/>
              <a:t>Confédéré</a:t>
            </a:r>
            <a:r>
              <a:rPr lang="de-CH" baseline="0" dirty="0" smtClean="0"/>
              <a:t>, </a:t>
            </a:r>
            <a:r>
              <a:rPr lang="de-CH" baseline="0" dirty="0" err="1" smtClean="0"/>
              <a:t>Nouvelliste</a:t>
            </a:r>
            <a:r>
              <a:rPr lang="de-CH" baseline="0" dirty="0" smtClean="0"/>
              <a:t>).</a:t>
            </a:r>
          </a:p>
          <a:p>
            <a:pPr>
              <a:defRPr/>
            </a:pPr>
            <a:endParaRPr lang="de-CH" baseline="0" dirty="0" smtClean="0"/>
          </a:p>
          <a:p>
            <a:pPr>
              <a:defRPr/>
            </a:pPr>
            <a:r>
              <a:rPr lang="de-CH" baseline="0" dirty="0" smtClean="0"/>
              <a:t>Schliesslich haben wir gerade ein Projekt anlässlich des Jubiläums der SCNAT lanciert. Digitalisiert werden, mit dem Einverständnis der SCNAT die Zeitschrift </a:t>
            </a:r>
            <a:r>
              <a:rPr lang="de-CH" baseline="0" dirty="0" err="1" smtClean="0"/>
              <a:t>Cratschla</a:t>
            </a:r>
            <a:r>
              <a:rPr lang="de-CH" baseline="0" dirty="0" smtClean="0"/>
              <a:t>, sowie die Nationalfonds-Zeitschrift Horizonte und unsere Bibliografie der Naturwissenschaften.</a:t>
            </a:r>
          </a:p>
          <a:p>
            <a:pPr>
              <a:defRPr/>
            </a:pPr>
            <a:r>
              <a:rPr lang="de-CH" dirty="0" smtClean="0"/>
              <a:t/>
            </a:r>
            <a:br>
              <a:rPr lang="de-CH" dirty="0" smtClean="0"/>
            </a:br>
            <a:r>
              <a:rPr lang="de-CH" b="1" dirty="0" err="1" smtClean="0">
                <a:latin typeface="Arial" pitchFamily="34" charset="0"/>
              </a:rPr>
              <a:t>Digicoord</a:t>
            </a:r>
            <a:r>
              <a:rPr lang="de-CH" dirty="0" smtClean="0">
                <a:latin typeface="Arial" pitchFamily="34" charset="0"/>
              </a:rPr>
              <a:t> </a:t>
            </a:r>
            <a:r>
              <a:rPr lang="en-US" dirty="0" err="1" smtClean="0">
                <a:latin typeface="Arial" pitchFamily="34" charset="0"/>
              </a:rPr>
              <a:t>est</a:t>
            </a:r>
            <a:r>
              <a:rPr lang="en-US" dirty="0" smtClean="0">
                <a:latin typeface="Arial" pitchFamily="34" charset="0"/>
              </a:rPr>
              <a:t> </a:t>
            </a:r>
            <a:r>
              <a:rPr lang="en-US" dirty="0" err="1" smtClean="0">
                <a:latin typeface="Arial" pitchFamily="34" charset="0"/>
              </a:rPr>
              <a:t>une</a:t>
            </a:r>
            <a:r>
              <a:rPr lang="en-US" dirty="0" smtClean="0">
                <a:latin typeface="Arial" pitchFamily="34" charset="0"/>
              </a:rPr>
              <a:t> </a:t>
            </a:r>
            <a:r>
              <a:rPr lang="en-US" dirty="0" err="1" smtClean="0">
                <a:latin typeface="Arial" pitchFamily="34" charset="0"/>
              </a:rPr>
              <a:t>plateforme</a:t>
            </a:r>
            <a:r>
              <a:rPr lang="en-US" dirty="0" smtClean="0">
                <a:latin typeface="Arial" pitchFamily="34" charset="0"/>
              </a:rPr>
              <a:t> </a:t>
            </a:r>
            <a:r>
              <a:rPr lang="en-US" dirty="0" err="1" smtClean="0">
                <a:latin typeface="Arial" pitchFamily="34" charset="0"/>
              </a:rPr>
              <a:t>d’information</a:t>
            </a:r>
            <a:r>
              <a:rPr lang="en-US" dirty="0" smtClean="0">
                <a:latin typeface="Arial" pitchFamily="34" charset="0"/>
              </a:rPr>
              <a:t> </a:t>
            </a:r>
            <a:r>
              <a:rPr lang="en-US" dirty="0" err="1" smtClean="0">
                <a:latin typeface="Arial" pitchFamily="34" charset="0"/>
              </a:rPr>
              <a:t>sur</a:t>
            </a:r>
            <a:r>
              <a:rPr lang="en-US" dirty="0" smtClean="0">
                <a:latin typeface="Arial" pitchFamily="34" charset="0"/>
              </a:rPr>
              <a:t> les </a:t>
            </a:r>
            <a:r>
              <a:rPr lang="en-US" dirty="0" err="1" smtClean="0">
                <a:latin typeface="Arial" pitchFamily="34" charset="0"/>
              </a:rPr>
              <a:t>projets</a:t>
            </a:r>
            <a:r>
              <a:rPr lang="en-US" dirty="0" smtClean="0">
                <a:latin typeface="Arial" pitchFamily="34" charset="0"/>
              </a:rPr>
              <a:t> de </a:t>
            </a:r>
            <a:r>
              <a:rPr lang="en-US" dirty="0" err="1" smtClean="0">
                <a:latin typeface="Arial" pitchFamily="34" charset="0"/>
              </a:rPr>
              <a:t>numérisation</a:t>
            </a:r>
            <a:r>
              <a:rPr lang="en-US" dirty="0" smtClean="0">
                <a:latin typeface="Arial" pitchFamily="34" charset="0"/>
              </a:rPr>
              <a:t> </a:t>
            </a:r>
            <a:r>
              <a:rPr lang="en-US" dirty="0" err="1" smtClean="0">
                <a:latin typeface="Arial" pitchFamily="34" charset="0"/>
              </a:rPr>
              <a:t>suisses</a:t>
            </a:r>
            <a:r>
              <a:rPr lang="en-US" dirty="0" smtClean="0">
                <a:latin typeface="Arial" pitchFamily="34" charset="0"/>
              </a:rPr>
              <a:t> (NB + RERO). </a:t>
            </a:r>
            <a:endParaRPr lang="de-CH" dirty="0" smtClean="0">
              <a:latin typeface="Arial" pitchFamily="34" charset="0"/>
            </a:endParaRPr>
          </a:p>
          <a:p>
            <a:endParaRPr lang="de-CH" dirty="0"/>
          </a:p>
        </p:txBody>
      </p:sp>
      <p:sp>
        <p:nvSpPr>
          <p:cNvPr id="4" name="Foliennummernplatzhalter 3"/>
          <p:cNvSpPr>
            <a:spLocks noGrp="1"/>
          </p:cNvSpPr>
          <p:nvPr>
            <p:ph type="sldNum" sz="quarter" idx="10"/>
          </p:nvPr>
        </p:nvSpPr>
        <p:spPr/>
        <p:txBody>
          <a:bodyPr/>
          <a:lstStyle/>
          <a:p>
            <a:fld id="{FC6063BF-37DF-4110-9A0B-6A68A37D133A}" type="slidenum">
              <a:rPr lang="de-CH" smtClean="0"/>
              <a:pPr/>
              <a:t>4</a:t>
            </a:fld>
            <a:endParaRPr lang="de-CH"/>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bildplatzhalter 1"/>
          <p:cNvSpPr>
            <a:spLocks noGrp="1" noRot="1" noChangeAspect="1" noTextEdit="1"/>
          </p:cNvSpPr>
          <p:nvPr>
            <p:ph type="sldImg"/>
          </p:nvPr>
        </p:nvSpPr>
        <p:spPr>
          <a:ln/>
        </p:spPr>
      </p:sp>
      <p:sp>
        <p:nvSpPr>
          <p:cNvPr id="19459" name="Notizenplatzhalter 2"/>
          <p:cNvSpPr>
            <a:spLocks noGrp="1"/>
          </p:cNvSpPr>
          <p:nvPr>
            <p:ph type="body" idx="1"/>
          </p:nvPr>
        </p:nvSpPr>
        <p:spPr>
          <a:noFill/>
          <a:ln/>
        </p:spPr>
        <p:txBody>
          <a:bodyPr/>
          <a:lstStyle/>
          <a:p>
            <a:r>
              <a:rPr lang="en-US" dirty="0" err="1" smtClean="0">
                <a:latin typeface="Arial" pitchFamily="34" charset="0"/>
                <a:ea typeface="ヒラギノ角ゴ ProN W3"/>
                <a:cs typeface="Arial" pitchFamily="34" charset="0"/>
                <a:sym typeface="Gill Sans"/>
              </a:rPr>
              <a:t>Externes</a:t>
            </a:r>
            <a:r>
              <a:rPr lang="en-US" dirty="0" smtClean="0">
                <a:latin typeface="Arial" pitchFamily="34" charset="0"/>
                <a:ea typeface="ヒラギノ角ゴ ProN W3"/>
                <a:cs typeface="Arial" pitchFamily="34" charset="0"/>
                <a:sym typeface="Gill Sans"/>
              </a:rPr>
              <a:t> Scanning</a:t>
            </a:r>
          </a:p>
          <a:p>
            <a:r>
              <a:rPr lang="en-US" dirty="0" err="1" smtClean="0">
                <a:latin typeface="Arial" pitchFamily="34" charset="0"/>
                <a:ea typeface="ヒラギノ角ゴ ProN W3"/>
                <a:cs typeface="Arial" pitchFamily="34" charset="0"/>
                <a:sym typeface="Gill Sans"/>
              </a:rPr>
              <a:t>Über</a:t>
            </a:r>
            <a:r>
              <a:rPr lang="en-US" baseline="0" dirty="0" smtClean="0">
                <a:latin typeface="Arial" pitchFamily="34" charset="0"/>
                <a:ea typeface="ヒラギノ角ゴ ProN W3"/>
                <a:cs typeface="Arial" pitchFamily="34" charset="0"/>
                <a:sym typeface="Gill Sans"/>
              </a:rPr>
              <a:t> die </a:t>
            </a:r>
            <a:r>
              <a:rPr lang="en-US" baseline="0" dirty="0" err="1" smtClean="0">
                <a:latin typeface="Arial" pitchFamily="34" charset="0"/>
                <a:ea typeface="ヒラギノ角ゴ ProN W3"/>
                <a:cs typeface="Arial" pitchFamily="34" charset="0"/>
                <a:sym typeface="Gill Sans"/>
              </a:rPr>
              <a:t>Zeitungsdigitalisierung</a:t>
            </a:r>
            <a:r>
              <a:rPr lang="en-US" baseline="0" dirty="0" smtClean="0">
                <a:latin typeface="Arial" pitchFamily="34" charset="0"/>
                <a:ea typeface="ヒラギノ角ゴ ProN W3"/>
                <a:cs typeface="Arial" pitchFamily="34" charset="0"/>
                <a:sym typeface="Gill Sans"/>
              </a:rPr>
              <a:t> </a:t>
            </a:r>
            <a:r>
              <a:rPr lang="en-US" baseline="0" dirty="0" err="1" smtClean="0">
                <a:latin typeface="Arial" pitchFamily="34" charset="0"/>
                <a:ea typeface="ヒラギノ角ゴ ProN W3"/>
                <a:cs typeface="Arial" pitchFamily="34" charset="0"/>
                <a:sym typeface="Gill Sans"/>
              </a:rPr>
              <a:t>habe</a:t>
            </a:r>
            <a:r>
              <a:rPr lang="en-US" baseline="0" dirty="0" smtClean="0">
                <a:latin typeface="Arial" pitchFamily="34" charset="0"/>
                <a:ea typeface="ヒラギノ角ゴ ProN W3"/>
                <a:cs typeface="Arial" pitchFamily="34" charset="0"/>
                <a:sym typeface="Gill Sans"/>
              </a:rPr>
              <a:t> </a:t>
            </a:r>
            <a:r>
              <a:rPr lang="en-US" baseline="0" dirty="0" err="1" smtClean="0">
                <a:latin typeface="Arial" pitchFamily="34" charset="0"/>
                <a:ea typeface="ヒラギノ角ゴ ProN W3"/>
                <a:cs typeface="Arial" pitchFamily="34" charset="0"/>
                <a:sym typeface="Gill Sans"/>
              </a:rPr>
              <a:t>ich</a:t>
            </a:r>
            <a:r>
              <a:rPr lang="en-US" baseline="0" dirty="0" smtClean="0">
                <a:latin typeface="Arial" pitchFamily="34" charset="0"/>
                <a:ea typeface="ヒラギノ角ゴ ProN W3"/>
                <a:cs typeface="Arial" pitchFamily="34" charset="0"/>
                <a:sym typeface="Gill Sans"/>
              </a:rPr>
              <a:t> </a:t>
            </a:r>
            <a:r>
              <a:rPr lang="en-US" baseline="0" dirty="0" err="1" smtClean="0">
                <a:latin typeface="Arial" pitchFamily="34" charset="0"/>
                <a:ea typeface="ヒラギノ角ゴ ProN W3"/>
                <a:cs typeface="Arial" pitchFamily="34" charset="0"/>
                <a:sym typeface="Gill Sans"/>
              </a:rPr>
              <a:t>vorhin</a:t>
            </a:r>
            <a:r>
              <a:rPr lang="en-US" baseline="0" dirty="0" smtClean="0">
                <a:latin typeface="Arial" pitchFamily="34" charset="0"/>
                <a:ea typeface="ヒラギノ角ゴ ProN W3"/>
                <a:cs typeface="Arial" pitchFamily="34" charset="0"/>
                <a:sym typeface="Gill Sans"/>
              </a:rPr>
              <a:t> </a:t>
            </a:r>
            <a:r>
              <a:rPr lang="en-US" baseline="0" dirty="0" err="1" smtClean="0">
                <a:latin typeface="Arial" pitchFamily="34" charset="0"/>
                <a:ea typeface="ヒラギノ角ゴ ProN W3"/>
                <a:cs typeface="Arial" pitchFamily="34" charset="0"/>
                <a:sym typeface="Gill Sans"/>
              </a:rPr>
              <a:t>schon</a:t>
            </a:r>
            <a:r>
              <a:rPr lang="en-US" baseline="0" dirty="0" smtClean="0">
                <a:latin typeface="Arial" pitchFamily="34" charset="0"/>
                <a:ea typeface="ヒラギノ角ゴ ProN W3"/>
                <a:cs typeface="Arial" pitchFamily="34" charset="0"/>
                <a:sym typeface="Gill Sans"/>
              </a:rPr>
              <a:t> </a:t>
            </a:r>
            <a:r>
              <a:rPr lang="en-US" baseline="0" dirty="0" err="1" smtClean="0">
                <a:latin typeface="Arial" pitchFamily="34" charset="0"/>
                <a:ea typeface="ヒラギノ角ゴ ProN W3"/>
                <a:cs typeface="Arial" pitchFamily="34" charset="0"/>
                <a:sym typeface="Gill Sans"/>
              </a:rPr>
              <a:t>gesprochen</a:t>
            </a:r>
            <a:r>
              <a:rPr lang="en-US" baseline="0" dirty="0" smtClean="0">
                <a:latin typeface="Arial" pitchFamily="34" charset="0"/>
                <a:ea typeface="ヒラギノ角ゴ ProN W3"/>
                <a:cs typeface="Arial" pitchFamily="34" charset="0"/>
                <a:sym typeface="Gill Sans"/>
              </a:rPr>
              <a:t>. </a:t>
            </a:r>
            <a:r>
              <a:rPr lang="en-US" baseline="0" dirty="0" err="1" smtClean="0">
                <a:latin typeface="Arial" pitchFamily="34" charset="0"/>
                <a:ea typeface="ヒラギノ角ゴ ProN W3"/>
                <a:cs typeface="Arial" pitchFamily="34" charset="0"/>
                <a:sym typeface="Gill Sans"/>
              </a:rPr>
              <a:t>Anzufügen</a:t>
            </a:r>
            <a:r>
              <a:rPr lang="en-US" baseline="0" dirty="0" smtClean="0">
                <a:latin typeface="Arial" pitchFamily="34" charset="0"/>
                <a:ea typeface="ヒラギノ角ゴ ProN W3"/>
                <a:cs typeface="Arial" pitchFamily="34" charset="0"/>
                <a:sym typeface="Gill Sans"/>
              </a:rPr>
              <a:t> </a:t>
            </a:r>
            <a:r>
              <a:rPr lang="en-US" baseline="0" dirty="0" err="1" smtClean="0">
                <a:latin typeface="Arial" pitchFamily="34" charset="0"/>
                <a:ea typeface="ヒラギノ角ゴ ProN W3"/>
                <a:cs typeface="Arial" pitchFamily="34" charset="0"/>
                <a:sym typeface="Gill Sans"/>
              </a:rPr>
              <a:t>sind</a:t>
            </a:r>
            <a:r>
              <a:rPr lang="en-US" baseline="0" dirty="0" smtClean="0">
                <a:latin typeface="Arial" pitchFamily="34" charset="0"/>
                <a:ea typeface="ヒラギノ角ゴ ProN W3"/>
                <a:cs typeface="Arial" pitchFamily="34" charset="0"/>
                <a:sym typeface="Gill Sans"/>
              </a:rPr>
              <a:t> </a:t>
            </a:r>
            <a:r>
              <a:rPr lang="en-US" baseline="0" dirty="0" err="1" smtClean="0">
                <a:latin typeface="Arial" pitchFamily="34" charset="0"/>
                <a:ea typeface="ヒラギノ角ゴ ProN W3"/>
                <a:cs typeface="Arial" pitchFamily="34" charset="0"/>
                <a:sym typeface="Gill Sans"/>
              </a:rPr>
              <a:t>einige</a:t>
            </a:r>
            <a:r>
              <a:rPr lang="en-US" baseline="0" dirty="0" smtClean="0">
                <a:latin typeface="Arial" pitchFamily="34" charset="0"/>
                <a:ea typeface="ヒラギノ角ゴ ProN W3"/>
                <a:cs typeface="Arial" pitchFamily="34" charset="0"/>
                <a:sym typeface="Gill Sans"/>
              </a:rPr>
              <a:t> </a:t>
            </a:r>
            <a:r>
              <a:rPr lang="en-US" baseline="0" dirty="0" err="1" smtClean="0">
                <a:latin typeface="Arial" pitchFamily="34" charset="0"/>
                <a:ea typeface="ヒラギノ角ゴ ProN W3"/>
                <a:cs typeface="Arial" pitchFamily="34" charset="0"/>
                <a:sym typeface="Gill Sans"/>
              </a:rPr>
              <a:t>Worte</a:t>
            </a:r>
            <a:r>
              <a:rPr lang="en-US" baseline="0" dirty="0" smtClean="0">
                <a:latin typeface="Arial" pitchFamily="34" charset="0"/>
                <a:ea typeface="ヒラギノ角ゴ ProN W3"/>
                <a:cs typeface="Arial" pitchFamily="34" charset="0"/>
                <a:sym typeface="Gill Sans"/>
              </a:rPr>
              <a:t> </a:t>
            </a:r>
            <a:r>
              <a:rPr lang="en-US" baseline="0" dirty="0" err="1" smtClean="0">
                <a:latin typeface="Arial" pitchFamily="34" charset="0"/>
                <a:ea typeface="ヒラギノ角ゴ ProN W3"/>
                <a:cs typeface="Arial" pitchFamily="34" charset="0"/>
                <a:sym typeface="Gill Sans"/>
              </a:rPr>
              <a:t>zu</a:t>
            </a:r>
            <a:r>
              <a:rPr lang="en-US" baseline="0" dirty="0" smtClean="0">
                <a:latin typeface="Arial" pitchFamily="34" charset="0"/>
                <a:ea typeface="ヒラギノ角ゴ ProN W3"/>
                <a:cs typeface="Arial" pitchFamily="34" charset="0"/>
                <a:sym typeface="Gill Sans"/>
              </a:rPr>
              <a:t> den </a:t>
            </a:r>
            <a:r>
              <a:rPr lang="en-US" baseline="0" dirty="0" err="1" smtClean="0">
                <a:latin typeface="Arial" pitchFamily="34" charset="0"/>
                <a:ea typeface="ヒラギノ角ゴ ProN W3"/>
                <a:cs typeface="Arial" pitchFamily="34" charset="0"/>
                <a:sym typeface="Gill Sans"/>
              </a:rPr>
              <a:t>Anforderungen</a:t>
            </a:r>
            <a:r>
              <a:rPr lang="en-US" baseline="0" dirty="0" smtClean="0">
                <a:latin typeface="Arial" pitchFamily="34" charset="0"/>
                <a:ea typeface="ヒラギノ角ゴ ProN W3"/>
                <a:cs typeface="Arial" pitchFamily="34" charset="0"/>
                <a:sym typeface="Gill Sans"/>
              </a:rPr>
              <a:t> </a:t>
            </a:r>
            <a:r>
              <a:rPr lang="en-US" baseline="0" dirty="0" err="1" smtClean="0">
                <a:latin typeface="Arial" pitchFamily="34" charset="0"/>
                <a:ea typeface="ヒラギノ角ゴ ProN W3"/>
                <a:cs typeface="Arial" pitchFamily="34" charset="0"/>
                <a:sym typeface="Gill Sans"/>
              </a:rPr>
              <a:t>organisatorischer</a:t>
            </a:r>
            <a:r>
              <a:rPr lang="en-US" baseline="0" dirty="0" smtClean="0">
                <a:latin typeface="Arial" pitchFamily="34" charset="0"/>
                <a:ea typeface="ヒラギノ角ゴ ProN W3"/>
                <a:cs typeface="Arial" pitchFamily="34" charset="0"/>
                <a:sym typeface="Gill Sans"/>
              </a:rPr>
              <a:t> und </a:t>
            </a:r>
            <a:r>
              <a:rPr lang="en-US" baseline="0" dirty="0" err="1" smtClean="0">
                <a:latin typeface="Arial" pitchFamily="34" charset="0"/>
                <a:ea typeface="ヒラギノ角ゴ ProN W3"/>
                <a:cs typeface="Arial" pitchFamily="34" charset="0"/>
                <a:sym typeface="Gill Sans"/>
              </a:rPr>
              <a:t>technischer</a:t>
            </a:r>
            <a:r>
              <a:rPr lang="en-US" baseline="0" dirty="0" smtClean="0">
                <a:latin typeface="Arial" pitchFamily="34" charset="0"/>
                <a:ea typeface="ヒラギノ角ゴ ProN W3"/>
                <a:cs typeface="Arial" pitchFamily="34" charset="0"/>
                <a:sym typeface="Gill Sans"/>
              </a:rPr>
              <a:t> </a:t>
            </a:r>
            <a:r>
              <a:rPr lang="en-US" baseline="0" dirty="0" err="1" smtClean="0">
                <a:latin typeface="Arial" pitchFamily="34" charset="0"/>
                <a:ea typeface="ヒラギノ角ゴ ProN W3"/>
                <a:cs typeface="Arial" pitchFamily="34" charset="0"/>
                <a:sym typeface="Gill Sans"/>
              </a:rPr>
              <a:t>Natur</a:t>
            </a:r>
            <a:r>
              <a:rPr lang="en-US" baseline="0" dirty="0" smtClean="0">
                <a:latin typeface="Arial" pitchFamily="34" charset="0"/>
                <a:ea typeface="ヒラギノ角ゴ ProN W3"/>
                <a:cs typeface="Arial" pitchFamily="34" charset="0"/>
                <a:sym typeface="Gill Sans"/>
              </a:rPr>
              <a:t>:</a:t>
            </a:r>
            <a:endParaRPr lang="en-US" dirty="0" smtClean="0">
              <a:latin typeface="Arial" pitchFamily="34" charset="0"/>
              <a:ea typeface="ヒラギノ角ゴ ProN W3"/>
              <a:cs typeface="Arial" pitchFamily="34" charset="0"/>
              <a:sym typeface="Gill Sans"/>
            </a:endParaRPr>
          </a:p>
          <a:p>
            <a:endParaRPr lang="en-US" dirty="0" smtClean="0">
              <a:latin typeface="Arial" pitchFamily="34" charset="0"/>
              <a:ea typeface="ヒラギノ角ゴ ProN W3"/>
              <a:cs typeface="Arial" pitchFamily="34" charset="0"/>
              <a:sym typeface="Gill Sans"/>
            </a:endParaRPr>
          </a:p>
          <a:p>
            <a:r>
              <a:rPr lang="en-US" dirty="0" err="1" smtClean="0">
                <a:latin typeface="Arial" pitchFamily="34" charset="0"/>
                <a:ea typeface="ヒラギノ角ゴ ProN W3"/>
                <a:cs typeface="Arial" pitchFamily="34" charset="0"/>
                <a:sym typeface="Gill Sans"/>
              </a:rPr>
              <a:t>Minimale</a:t>
            </a:r>
            <a:r>
              <a:rPr lang="en-US" dirty="0" smtClean="0">
                <a:latin typeface="Arial" pitchFamily="34" charset="0"/>
                <a:ea typeface="ヒラギノ角ゴ ProN W3"/>
                <a:cs typeface="Arial" pitchFamily="34" charset="0"/>
                <a:sym typeface="Gill Sans"/>
              </a:rPr>
              <a:t> </a:t>
            </a:r>
            <a:r>
              <a:rPr lang="en-US" dirty="0" err="1" smtClean="0">
                <a:latin typeface="Arial" pitchFamily="34" charset="0"/>
                <a:ea typeface="ヒラギノ角ゴ ProN W3"/>
                <a:cs typeface="Arial" pitchFamily="34" charset="0"/>
                <a:sym typeface="Gill Sans"/>
              </a:rPr>
              <a:t>Forderung</a:t>
            </a:r>
            <a:r>
              <a:rPr lang="en-US" dirty="0" smtClean="0">
                <a:latin typeface="Arial" pitchFamily="34" charset="0"/>
                <a:ea typeface="ヒラギノ角ゴ ProN W3"/>
                <a:cs typeface="Arial" pitchFamily="34" charset="0"/>
                <a:sym typeface="Gill Sans"/>
              </a:rPr>
              <a:t> </a:t>
            </a:r>
            <a:r>
              <a:rPr lang="en-US" dirty="0" err="1" smtClean="0">
                <a:latin typeface="Arial" pitchFamily="34" charset="0"/>
                <a:ea typeface="ヒラギノ角ゴ ProN W3"/>
                <a:cs typeface="Arial" pitchFamily="34" charset="0"/>
                <a:sym typeface="Gill Sans"/>
              </a:rPr>
              <a:t>bei</a:t>
            </a:r>
            <a:r>
              <a:rPr lang="en-US" dirty="0" smtClean="0">
                <a:latin typeface="Arial" pitchFamily="34" charset="0"/>
                <a:ea typeface="ヒラギノ角ゴ ProN W3"/>
                <a:cs typeface="Arial" pitchFamily="34" charset="0"/>
                <a:sym typeface="Gill Sans"/>
              </a:rPr>
              <a:t> </a:t>
            </a:r>
            <a:r>
              <a:rPr lang="en-US" dirty="0" err="1" smtClean="0">
                <a:latin typeface="Arial" pitchFamily="34" charset="0"/>
                <a:ea typeface="ヒラギノ角ゴ ProN W3"/>
                <a:cs typeface="Arial" pitchFamily="34" charset="0"/>
                <a:sym typeface="Gill Sans"/>
              </a:rPr>
              <a:t>solchen</a:t>
            </a:r>
            <a:r>
              <a:rPr lang="en-US" dirty="0" smtClean="0">
                <a:latin typeface="Arial" pitchFamily="34" charset="0"/>
                <a:ea typeface="ヒラギノ角ゴ ProN W3"/>
                <a:cs typeface="Arial" pitchFamily="34" charset="0"/>
                <a:sym typeface="Gill Sans"/>
              </a:rPr>
              <a:t> </a:t>
            </a:r>
            <a:r>
              <a:rPr lang="en-US" dirty="0" err="1" smtClean="0">
                <a:latin typeface="Arial" pitchFamily="34" charset="0"/>
                <a:ea typeface="ヒラギノ角ゴ ProN W3"/>
                <a:cs typeface="Arial" pitchFamily="34" charset="0"/>
                <a:sym typeface="Gill Sans"/>
              </a:rPr>
              <a:t>Projekten</a:t>
            </a:r>
            <a:r>
              <a:rPr lang="en-US" dirty="0" smtClean="0">
                <a:latin typeface="Arial" pitchFamily="34" charset="0"/>
                <a:ea typeface="ヒラギノ角ゴ ProN W3"/>
                <a:cs typeface="Arial" pitchFamily="34" charset="0"/>
                <a:sym typeface="Gill Sans"/>
              </a:rPr>
              <a:t>: </a:t>
            </a:r>
            <a:r>
              <a:rPr lang="en-US" dirty="0" err="1" smtClean="0">
                <a:latin typeface="Arial" pitchFamily="34" charset="0"/>
                <a:ea typeface="ヒラギノ角ゴ ProN W3"/>
                <a:cs typeface="Arial" pitchFamily="34" charset="0"/>
                <a:sym typeface="Gill Sans"/>
              </a:rPr>
              <a:t>freier</a:t>
            </a:r>
            <a:r>
              <a:rPr lang="en-US" dirty="0" smtClean="0">
                <a:latin typeface="Arial" pitchFamily="34" charset="0"/>
                <a:ea typeface="ヒラギノ角ゴ ProN W3"/>
                <a:cs typeface="Arial" pitchFamily="34" charset="0"/>
                <a:sym typeface="Gill Sans"/>
              </a:rPr>
              <a:t> </a:t>
            </a:r>
            <a:r>
              <a:rPr lang="en-US" dirty="0" err="1" smtClean="0">
                <a:latin typeface="Arial" pitchFamily="34" charset="0"/>
                <a:ea typeface="ヒラギノ角ゴ ProN W3"/>
                <a:cs typeface="Arial" pitchFamily="34" charset="0"/>
                <a:sym typeface="Gill Sans"/>
              </a:rPr>
              <a:t>Zugang</a:t>
            </a:r>
            <a:r>
              <a:rPr lang="en-US" dirty="0" smtClean="0">
                <a:latin typeface="Arial" pitchFamily="34" charset="0"/>
                <a:ea typeface="ヒラギノ角ゴ ProN W3"/>
                <a:cs typeface="Arial" pitchFamily="34" charset="0"/>
                <a:sym typeface="Gill Sans"/>
              </a:rPr>
              <a:t> </a:t>
            </a:r>
            <a:r>
              <a:rPr lang="en-US" dirty="0" err="1" smtClean="0">
                <a:latin typeface="Arial" pitchFamily="34" charset="0"/>
                <a:ea typeface="ヒラギノ角ゴ ProN W3"/>
                <a:cs typeface="Arial" pitchFamily="34" charset="0"/>
                <a:sym typeface="Gill Sans"/>
              </a:rPr>
              <a:t>der</a:t>
            </a:r>
            <a:r>
              <a:rPr lang="en-US" dirty="0" smtClean="0">
                <a:latin typeface="Arial" pitchFamily="34" charset="0"/>
                <a:ea typeface="ヒラギノ角ゴ ProN W3"/>
                <a:cs typeface="Arial" pitchFamily="34" charset="0"/>
                <a:sym typeface="Gill Sans"/>
              </a:rPr>
              <a:t> </a:t>
            </a:r>
            <a:r>
              <a:rPr lang="en-US" dirty="0" err="1" smtClean="0">
                <a:latin typeface="Arial" pitchFamily="34" charset="0"/>
                <a:ea typeface="ヒラギノ角ゴ ProN W3"/>
                <a:cs typeface="Arial" pitchFamily="34" charset="0"/>
                <a:sym typeface="Gill Sans"/>
              </a:rPr>
              <a:t>Zeitungen</a:t>
            </a:r>
            <a:r>
              <a:rPr lang="en-US" dirty="0" smtClean="0">
                <a:latin typeface="Arial" pitchFamily="34" charset="0"/>
                <a:ea typeface="ヒラギノ角ゴ ProN W3"/>
                <a:cs typeface="Arial" pitchFamily="34" charset="0"/>
                <a:sym typeface="Gill Sans"/>
              </a:rPr>
              <a:t> </a:t>
            </a:r>
            <a:r>
              <a:rPr lang="en-US" dirty="0" err="1" smtClean="0">
                <a:latin typeface="Arial" pitchFamily="34" charset="0"/>
                <a:ea typeface="ヒラギノ角ゴ ProN W3"/>
                <a:cs typeface="Arial" pitchFamily="34" charset="0"/>
                <a:sym typeface="Gill Sans"/>
              </a:rPr>
              <a:t>im</a:t>
            </a:r>
            <a:r>
              <a:rPr lang="en-US" dirty="0" smtClean="0">
                <a:latin typeface="Arial" pitchFamily="34" charset="0"/>
                <a:ea typeface="ヒラギノ角ゴ ProN W3"/>
                <a:cs typeface="Arial" pitchFamily="34" charset="0"/>
                <a:sym typeface="Gill Sans"/>
              </a:rPr>
              <a:t> Internet. </a:t>
            </a:r>
            <a:r>
              <a:rPr lang="en-US" dirty="0" err="1" smtClean="0">
                <a:latin typeface="Arial" pitchFamily="34" charset="0"/>
                <a:ea typeface="ヒラギノ角ゴ ProN W3"/>
                <a:cs typeface="Arial" pitchFamily="34" charset="0"/>
                <a:sym typeface="Gill Sans"/>
              </a:rPr>
              <a:t>Früher</a:t>
            </a:r>
            <a:r>
              <a:rPr lang="en-US" dirty="0" smtClean="0">
                <a:latin typeface="Arial" pitchFamily="34" charset="0"/>
                <a:ea typeface="ヒラギノ角ゴ ProN W3"/>
                <a:cs typeface="Arial" pitchFamily="34" charset="0"/>
                <a:sym typeface="Gill Sans"/>
              </a:rPr>
              <a:t>: in </a:t>
            </a:r>
            <a:r>
              <a:rPr lang="en-US" dirty="0" err="1" smtClean="0">
                <a:latin typeface="Arial" pitchFamily="34" charset="0"/>
                <a:ea typeface="ヒラギノ角ゴ ProN W3"/>
                <a:cs typeface="Arial" pitchFamily="34" charset="0"/>
                <a:sym typeface="Gill Sans"/>
              </a:rPr>
              <a:t>Bibliotheken</a:t>
            </a:r>
            <a:r>
              <a:rPr lang="en-US" dirty="0" smtClean="0">
                <a:latin typeface="Arial" pitchFamily="34" charset="0"/>
                <a:ea typeface="ヒラギノ角ゴ ProN W3"/>
                <a:cs typeface="Arial" pitchFamily="34" charset="0"/>
                <a:sym typeface="Gill Sans"/>
              </a:rPr>
              <a:t> </a:t>
            </a:r>
            <a:r>
              <a:rPr lang="en-US" dirty="0" smtClean="0">
                <a:latin typeface="Arial" pitchFamily="34" charset="0"/>
                <a:ea typeface="ヒラギノ角ゴ ProN W3"/>
                <a:cs typeface="Arial" pitchFamily="34" charset="0"/>
                <a:sym typeface="Wingdings" pitchFamily="2" charset="2"/>
              </a:rPr>
              <a:t> </a:t>
            </a:r>
            <a:r>
              <a:rPr lang="en-US" dirty="0" err="1" smtClean="0">
                <a:latin typeface="Arial" pitchFamily="34" charset="0"/>
                <a:ea typeface="ヒラギノ角ゴ ProN W3"/>
                <a:cs typeface="Arial" pitchFamily="34" charset="0"/>
                <a:sym typeface="Wingdings" pitchFamily="2" charset="2"/>
              </a:rPr>
              <a:t>heute</a:t>
            </a:r>
            <a:r>
              <a:rPr lang="en-US" dirty="0" smtClean="0">
                <a:latin typeface="Arial" pitchFamily="34" charset="0"/>
                <a:ea typeface="ヒラギノ角ゴ ProN W3"/>
                <a:cs typeface="Arial" pitchFamily="34" charset="0"/>
                <a:sym typeface="Wingdings" pitchFamily="2" charset="2"/>
              </a:rPr>
              <a:t> </a:t>
            </a:r>
            <a:r>
              <a:rPr lang="en-US" dirty="0" err="1" smtClean="0">
                <a:latin typeface="Arial" pitchFamily="34" charset="0"/>
                <a:ea typeface="ヒラギノ角ゴ ProN W3"/>
                <a:cs typeface="Arial" pitchFamily="34" charset="0"/>
                <a:sym typeface="Wingdings" pitchFamily="2" charset="2"/>
              </a:rPr>
              <a:t>reicht</a:t>
            </a:r>
            <a:r>
              <a:rPr lang="en-US" dirty="0" smtClean="0">
                <a:latin typeface="Arial" pitchFamily="34" charset="0"/>
                <a:ea typeface="ヒラギノ角ゴ ProN W3"/>
                <a:cs typeface="Arial" pitchFamily="34" charset="0"/>
                <a:sym typeface="Wingdings" pitchFamily="2" charset="2"/>
              </a:rPr>
              <a:t> das </a:t>
            </a:r>
            <a:r>
              <a:rPr lang="en-US" dirty="0" err="1" smtClean="0">
                <a:latin typeface="Arial" pitchFamily="34" charset="0"/>
                <a:ea typeface="ヒラギノ角ゴ ProN W3"/>
                <a:cs typeface="Arial" pitchFamily="34" charset="0"/>
                <a:sym typeface="Wingdings" pitchFamily="2" charset="2"/>
              </a:rPr>
              <a:t>nicht</a:t>
            </a:r>
            <a:r>
              <a:rPr lang="en-US" dirty="0" smtClean="0">
                <a:latin typeface="Arial" pitchFamily="34" charset="0"/>
                <a:ea typeface="ヒラギノ角ゴ ProN W3"/>
                <a:cs typeface="Arial" pitchFamily="34" charset="0"/>
                <a:sym typeface="Wingdings" pitchFamily="2" charset="2"/>
              </a:rPr>
              <a:t> </a:t>
            </a:r>
            <a:r>
              <a:rPr lang="en-US" dirty="0" err="1" smtClean="0">
                <a:latin typeface="Arial" pitchFamily="34" charset="0"/>
                <a:ea typeface="ヒラギノ角ゴ ProN W3"/>
                <a:cs typeface="Arial" pitchFamily="34" charset="0"/>
                <a:sym typeface="Wingdings" pitchFamily="2" charset="2"/>
              </a:rPr>
              <a:t>mehr</a:t>
            </a:r>
            <a:r>
              <a:rPr lang="en-US" dirty="0" smtClean="0">
                <a:latin typeface="Arial" pitchFamily="34" charset="0"/>
                <a:ea typeface="ヒラギノ角ゴ ProN W3"/>
                <a:cs typeface="Arial" pitchFamily="34" charset="0"/>
                <a:sym typeface="Wingdings" pitchFamily="2" charset="2"/>
              </a:rPr>
              <a:t> </a:t>
            </a:r>
            <a:r>
              <a:rPr lang="en-US" dirty="0" err="1" smtClean="0">
                <a:latin typeface="Arial" pitchFamily="34" charset="0"/>
                <a:ea typeface="ヒラギノ角ゴ ProN W3"/>
                <a:cs typeface="Arial" pitchFamily="34" charset="0"/>
                <a:sym typeface="Wingdings" pitchFamily="2" charset="2"/>
              </a:rPr>
              <a:t>aus</a:t>
            </a:r>
            <a:r>
              <a:rPr lang="en-US" dirty="0" smtClean="0">
                <a:latin typeface="Arial" pitchFamily="34" charset="0"/>
                <a:ea typeface="ヒラギノ角ゴ ProN W3"/>
                <a:cs typeface="Arial" pitchFamily="34" charset="0"/>
                <a:sym typeface="Wingdings" pitchFamily="2" charset="2"/>
              </a:rPr>
              <a:t>.</a:t>
            </a:r>
          </a:p>
          <a:p>
            <a:r>
              <a:rPr lang="en-US" dirty="0" err="1" smtClean="0">
                <a:latin typeface="Arial" pitchFamily="34" charset="0"/>
                <a:ea typeface="ヒラギノ角ゴ ProN W3"/>
                <a:cs typeface="Arial" pitchFamily="34" charset="0"/>
                <a:sym typeface="Wingdings" pitchFamily="2" charset="2"/>
              </a:rPr>
              <a:t>Eine</a:t>
            </a:r>
            <a:r>
              <a:rPr lang="en-US" baseline="0" dirty="0" smtClean="0">
                <a:latin typeface="Arial" pitchFamily="34" charset="0"/>
                <a:ea typeface="ヒラギノ角ゴ ProN W3"/>
                <a:cs typeface="Arial" pitchFamily="34" charset="0"/>
                <a:sym typeface="Wingdings" pitchFamily="2" charset="2"/>
              </a:rPr>
              <a:t> </a:t>
            </a:r>
            <a:r>
              <a:rPr lang="en-US" baseline="0" dirty="0" err="1" smtClean="0">
                <a:latin typeface="Arial" pitchFamily="34" charset="0"/>
                <a:ea typeface="ヒラギノ角ゴ ProN W3"/>
                <a:cs typeface="Arial" pitchFamily="34" charset="0"/>
                <a:sym typeface="Wingdings" pitchFamily="2" charset="2"/>
              </a:rPr>
              <a:t>Beteiligung</a:t>
            </a:r>
            <a:r>
              <a:rPr lang="en-US" baseline="0" dirty="0" smtClean="0">
                <a:latin typeface="Arial" pitchFamily="34" charset="0"/>
                <a:ea typeface="ヒラギノ角ゴ ProN W3"/>
                <a:cs typeface="Arial" pitchFamily="34" charset="0"/>
                <a:sym typeface="Wingdings" pitchFamily="2" charset="2"/>
              </a:rPr>
              <a:t> </a:t>
            </a:r>
            <a:r>
              <a:rPr lang="en-US" baseline="0" dirty="0" err="1" smtClean="0">
                <a:latin typeface="Arial" pitchFamily="34" charset="0"/>
                <a:ea typeface="ヒラギノ角ゴ ProN W3"/>
                <a:cs typeface="Arial" pitchFamily="34" charset="0"/>
                <a:sym typeface="Wingdings" pitchFamily="2" charset="2"/>
              </a:rPr>
              <a:t>der</a:t>
            </a:r>
            <a:r>
              <a:rPr lang="en-US" baseline="0" dirty="0" smtClean="0">
                <a:latin typeface="Arial" pitchFamily="34" charset="0"/>
                <a:ea typeface="ヒラギノ角ゴ ProN W3"/>
                <a:cs typeface="Arial" pitchFamily="34" charset="0"/>
                <a:sym typeface="Wingdings" pitchFamily="2" charset="2"/>
              </a:rPr>
              <a:t> </a:t>
            </a:r>
            <a:r>
              <a:rPr lang="en-US" baseline="0" dirty="0" err="1" smtClean="0">
                <a:latin typeface="Arial" pitchFamily="34" charset="0"/>
                <a:ea typeface="ヒラギノ角ゴ ProN W3"/>
                <a:cs typeface="Arial" pitchFamily="34" charset="0"/>
                <a:sym typeface="Wingdings" pitchFamily="2" charset="2"/>
              </a:rPr>
              <a:t>privaten</a:t>
            </a:r>
            <a:r>
              <a:rPr lang="en-US" baseline="0" dirty="0" smtClean="0">
                <a:latin typeface="Arial" pitchFamily="34" charset="0"/>
                <a:ea typeface="ヒラギノ角ゴ ProN W3"/>
                <a:cs typeface="Arial" pitchFamily="34" charset="0"/>
                <a:sym typeface="Wingdings" pitchFamily="2" charset="2"/>
              </a:rPr>
              <a:t> Partner am </a:t>
            </a:r>
            <a:r>
              <a:rPr lang="en-US" baseline="0" dirty="0" err="1" smtClean="0">
                <a:latin typeface="Arial" pitchFamily="34" charset="0"/>
                <a:ea typeface="ヒラギノ角ゴ ProN W3"/>
                <a:cs typeface="Arial" pitchFamily="34" charset="0"/>
                <a:sym typeface="Wingdings" pitchFamily="2" charset="2"/>
              </a:rPr>
              <a:t>Projekt</a:t>
            </a:r>
            <a:r>
              <a:rPr lang="en-US" baseline="0" dirty="0" smtClean="0">
                <a:latin typeface="Arial" pitchFamily="34" charset="0"/>
                <a:ea typeface="ヒラギノ角ゴ ProN W3"/>
                <a:cs typeface="Arial" pitchFamily="34" charset="0"/>
                <a:sym typeface="Wingdings" pitchFamily="2" charset="2"/>
              </a:rPr>
              <a:t> </a:t>
            </a:r>
            <a:r>
              <a:rPr lang="en-US" baseline="0" dirty="0" err="1" smtClean="0">
                <a:latin typeface="Arial" pitchFamily="34" charset="0"/>
                <a:ea typeface="ヒラギノ角ゴ ProN W3"/>
                <a:cs typeface="Arial" pitchFamily="34" charset="0"/>
                <a:sym typeface="Wingdings" pitchFamily="2" charset="2"/>
              </a:rPr>
              <a:t>ist</a:t>
            </a:r>
            <a:r>
              <a:rPr lang="en-US" baseline="0" dirty="0" smtClean="0">
                <a:latin typeface="Arial" pitchFamily="34" charset="0"/>
                <a:ea typeface="ヒラギノ角ゴ ProN W3"/>
                <a:cs typeface="Arial" pitchFamily="34" charset="0"/>
                <a:sym typeface="Wingdings" pitchFamily="2" charset="2"/>
              </a:rPr>
              <a:t> </a:t>
            </a:r>
            <a:r>
              <a:rPr lang="en-US" baseline="0" dirty="0" err="1" smtClean="0">
                <a:latin typeface="Arial" pitchFamily="34" charset="0"/>
                <a:ea typeface="ヒラギノ角ゴ ProN W3"/>
                <a:cs typeface="Arial" pitchFamily="34" charset="0"/>
                <a:sym typeface="Wingdings" pitchFamily="2" charset="2"/>
              </a:rPr>
              <a:t>sehr</a:t>
            </a:r>
            <a:r>
              <a:rPr lang="en-US" baseline="0" dirty="0" smtClean="0">
                <a:latin typeface="Arial" pitchFamily="34" charset="0"/>
                <a:ea typeface="ヒラギノ角ゴ ProN W3"/>
                <a:cs typeface="Arial" pitchFamily="34" charset="0"/>
                <a:sym typeface="Wingdings" pitchFamily="2" charset="2"/>
              </a:rPr>
              <a:t> </a:t>
            </a:r>
            <a:r>
              <a:rPr lang="en-US" baseline="0" dirty="0" err="1" smtClean="0">
                <a:latin typeface="Arial" pitchFamily="34" charset="0"/>
                <a:ea typeface="ヒラギノ角ゴ ProN W3"/>
                <a:cs typeface="Arial" pitchFamily="34" charset="0"/>
                <a:sym typeface="Wingdings" pitchFamily="2" charset="2"/>
              </a:rPr>
              <a:t>erwünscht</a:t>
            </a:r>
            <a:r>
              <a:rPr lang="en-US" baseline="0" dirty="0" smtClean="0">
                <a:latin typeface="Arial" pitchFamily="34" charset="0"/>
                <a:ea typeface="ヒラギノ角ゴ ProN W3"/>
                <a:cs typeface="Arial" pitchFamily="34" charset="0"/>
                <a:sym typeface="Wingdings" pitchFamily="2" charset="2"/>
              </a:rPr>
              <a:t>.</a:t>
            </a:r>
          </a:p>
          <a:p>
            <a:endParaRPr lang="en-US" baseline="0" dirty="0" smtClean="0">
              <a:latin typeface="Arial" pitchFamily="34" charset="0"/>
              <a:ea typeface="ヒラギノ角ゴ ProN W3"/>
              <a:cs typeface="Arial" pitchFamily="34" charset="0"/>
              <a:sym typeface="Wingdings" pitchFamily="2" charset="2"/>
            </a:endParaRPr>
          </a:p>
          <a:p>
            <a:r>
              <a:rPr lang="en-US" baseline="0" dirty="0" err="1" smtClean="0">
                <a:latin typeface="Arial" pitchFamily="34" charset="0"/>
                <a:ea typeface="ヒラギノ角ゴ ProN W3"/>
                <a:cs typeface="Arial" pitchFamily="34" charset="0"/>
                <a:sym typeface="Wingdings" pitchFamily="2" charset="2"/>
              </a:rPr>
              <a:t>Anforderungen</a:t>
            </a:r>
            <a:r>
              <a:rPr lang="en-US" baseline="0" dirty="0" smtClean="0">
                <a:latin typeface="Arial" pitchFamily="34" charset="0"/>
                <a:ea typeface="ヒラギノ角ゴ ProN W3"/>
                <a:cs typeface="Arial" pitchFamily="34" charset="0"/>
                <a:sym typeface="Wingdings" pitchFamily="2" charset="2"/>
              </a:rPr>
              <a:t>:</a:t>
            </a:r>
          </a:p>
          <a:p>
            <a:pPr>
              <a:buFontTx/>
              <a:buChar char="-"/>
            </a:pPr>
            <a:r>
              <a:rPr lang="en-US" baseline="0" dirty="0" err="1" smtClean="0">
                <a:latin typeface="Arial" pitchFamily="34" charset="0"/>
                <a:ea typeface="ヒラギノ角ゴ ProN W3"/>
                <a:cs typeface="Arial" pitchFamily="34" charset="0"/>
                <a:sym typeface="Wingdings" pitchFamily="2" charset="2"/>
              </a:rPr>
              <a:t>Gewisse</a:t>
            </a:r>
            <a:r>
              <a:rPr lang="en-US" baseline="0" dirty="0" smtClean="0">
                <a:latin typeface="Arial" pitchFamily="34" charset="0"/>
                <a:ea typeface="ヒラギノ角ゴ ProN W3"/>
                <a:cs typeface="Arial" pitchFamily="34" charset="0"/>
                <a:sym typeface="Wingdings" pitchFamily="2" charset="2"/>
              </a:rPr>
              <a:t> </a:t>
            </a:r>
            <a:r>
              <a:rPr lang="en-US" baseline="0" dirty="0" err="1" smtClean="0">
                <a:latin typeface="Arial" pitchFamily="34" charset="0"/>
                <a:ea typeface="ヒラギノ角ゴ ProN W3"/>
                <a:cs typeface="Arial" pitchFamily="34" charset="0"/>
                <a:sym typeface="Wingdings" pitchFamily="2" charset="2"/>
              </a:rPr>
              <a:t>technische</a:t>
            </a:r>
            <a:r>
              <a:rPr lang="en-US" baseline="0" dirty="0" smtClean="0">
                <a:latin typeface="Arial" pitchFamily="34" charset="0"/>
                <a:ea typeface="ヒラギノ角ゴ ProN W3"/>
                <a:cs typeface="Arial" pitchFamily="34" charset="0"/>
                <a:sym typeface="Wingdings" pitchFamily="2" charset="2"/>
              </a:rPr>
              <a:t> Parameter, </a:t>
            </a:r>
            <a:r>
              <a:rPr lang="en-US" baseline="0" dirty="0" err="1" smtClean="0">
                <a:latin typeface="Arial" pitchFamily="34" charset="0"/>
                <a:ea typeface="ヒラギノ角ゴ ProN W3"/>
                <a:cs typeface="Arial" pitchFamily="34" charset="0"/>
                <a:sym typeface="Wingdings" pitchFamily="2" charset="2"/>
              </a:rPr>
              <a:t>wie</a:t>
            </a:r>
            <a:r>
              <a:rPr lang="en-US" baseline="0" dirty="0" smtClean="0">
                <a:latin typeface="Arial" pitchFamily="34" charset="0"/>
                <a:ea typeface="ヒラギノ角ゴ ProN W3"/>
                <a:cs typeface="Arial" pitchFamily="34" charset="0"/>
                <a:sym typeface="Wingdings" pitchFamily="2" charset="2"/>
              </a:rPr>
              <a:t> </a:t>
            </a:r>
            <a:r>
              <a:rPr lang="en-US" baseline="0" dirty="0" err="1" smtClean="0">
                <a:latin typeface="Arial" pitchFamily="34" charset="0"/>
                <a:ea typeface="ヒラギノ角ゴ ProN W3"/>
                <a:cs typeface="Arial" pitchFamily="34" charset="0"/>
                <a:sym typeface="Wingdings" pitchFamily="2" charset="2"/>
              </a:rPr>
              <a:t>eine</a:t>
            </a:r>
            <a:r>
              <a:rPr lang="en-US" baseline="0" dirty="0" smtClean="0">
                <a:latin typeface="Arial" pitchFamily="34" charset="0"/>
                <a:ea typeface="ヒラギノ角ゴ ProN W3"/>
                <a:cs typeface="Arial" pitchFamily="34" charset="0"/>
                <a:sym typeface="Wingdings" pitchFamily="2" charset="2"/>
              </a:rPr>
              <a:t> </a:t>
            </a:r>
            <a:r>
              <a:rPr lang="en-US" baseline="0" dirty="0" err="1" smtClean="0">
                <a:latin typeface="Arial" pitchFamily="34" charset="0"/>
                <a:ea typeface="ヒラギノ角ゴ ProN W3"/>
                <a:cs typeface="Arial" pitchFamily="34" charset="0"/>
                <a:sym typeface="Wingdings" pitchFamily="2" charset="2"/>
              </a:rPr>
              <a:t>Auflösung</a:t>
            </a:r>
            <a:r>
              <a:rPr lang="en-US" baseline="0" dirty="0" smtClean="0">
                <a:latin typeface="Arial" pitchFamily="34" charset="0"/>
                <a:ea typeface="ヒラギノ角ゴ ProN W3"/>
                <a:cs typeface="Arial" pitchFamily="34" charset="0"/>
                <a:sym typeface="Wingdings" pitchFamily="2" charset="2"/>
              </a:rPr>
              <a:t> von 300dpi </a:t>
            </a:r>
            <a:r>
              <a:rPr lang="en-US" baseline="0" dirty="0" err="1" smtClean="0">
                <a:latin typeface="Arial" pitchFamily="34" charset="0"/>
                <a:ea typeface="ヒラギノ角ゴ ProN W3"/>
                <a:cs typeface="Arial" pitchFamily="34" charset="0"/>
                <a:sym typeface="Wingdings" pitchFamily="2" charset="2"/>
              </a:rPr>
              <a:t>im</a:t>
            </a:r>
            <a:r>
              <a:rPr lang="en-US" baseline="0" dirty="0" smtClean="0">
                <a:latin typeface="Arial" pitchFamily="34" charset="0"/>
                <a:ea typeface="ヒラギノ角ゴ ProN W3"/>
                <a:cs typeface="Arial" pitchFamily="34" charset="0"/>
                <a:sym typeface="Wingdings" pitchFamily="2" charset="2"/>
              </a:rPr>
              <a:t> </a:t>
            </a:r>
            <a:r>
              <a:rPr lang="en-US" baseline="0" dirty="0" err="1" smtClean="0">
                <a:latin typeface="Arial" pitchFamily="34" charset="0"/>
                <a:ea typeface="ヒラギノ角ゴ ProN W3"/>
                <a:cs typeface="Arial" pitchFamily="34" charset="0"/>
                <a:sym typeface="Wingdings" pitchFamily="2" charset="2"/>
              </a:rPr>
              <a:t>Verhältnis</a:t>
            </a:r>
            <a:r>
              <a:rPr lang="en-US" baseline="0" dirty="0" smtClean="0">
                <a:latin typeface="Arial" pitchFamily="34" charset="0"/>
                <a:ea typeface="ヒラギノ角ゴ ProN W3"/>
                <a:cs typeface="Arial" pitchFamily="34" charset="0"/>
                <a:sym typeface="Wingdings" pitchFamily="2" charset="2"/>
              </a:rPr>
              <a:t> 1:1 </a:t>
            </a:r>
            <a:r>
              <a:rPr lang="en-US" baseline="0" dirty="0" err="1" smtClean="0">
                <a:latin typeface="Arial" pitchFamily="34" charset="0"/>
                <a:ea typeface="ヒラギノ角ゴ ProN W3"/>
                <a:cs typeface="Arial" pitchFamily="34" charset="0"/>
                <a:sym typeface="Wingdings" pitchFamily="2" charset="2"/>
              </a:rPr>
              <a:t>zur</a:t>
            </a:r>
            <a:r>
              <a:rPr lang="en-US" baseline="0" dirty="0" smtClean="0">
                <a:latin typeface="Arial" pitchFamily="34" charset="0"/>
                <a:ea typeface="ヒラギノ角ゴ ProN W3"/>
                <a:cs typeface="Arial" pitchFamily="34" charset="0"/>
                <a:sym typeface="Wingdings" pitchFamily="2" charset="2"/>
              </a:rPr>
              <a:t> </a:t>
            </a:r>
            <a:r>
              <a:rPr lang="en-US" baseline="0" dirty="0" err="1" smtClean="0">
                <a:latin typeface="Arial" pitchFamily="34" charset="0"/>
                <a:ea typeface="ヒラギノ角ゴ ProN W3"/>
                <a:cs typeface="Arial" pitchFamily="34" charset="0"/>
                <a:sym typeface="Wingdings" pitchFamily="2" charset="2"/>
              </a:rPr>
              <a:t>Originalgrösse</a:t>
            </a:r>
            <a:r>
              <a:rPr lang="en-US" baseline="0" dirty="0" smtClean="0">
                <a:latin typeface="Arial" pitchFamily="34" charset="0"/>
                <a:ea typeface="ヒラギノ角ゴ ProN W3"/>
                <a:cs typeface="Arial" pitchFamily="34" charset="0"/>
                <a:sym typeface="Wingdings" pitchFamily="2" charset="2"/>
              </a:rPr>
              <a:t> </a:t>
            </a:r>
            <a:r>
              <a:rPr lang="en-US" baseline="0" dirty="0" err="1" smtClean="0">
                <a:latin typeface="Arial" pitchFamily="34" charset="0"/>
                <a:ea typeface="ヒラギノ角ゴ ProN W3"/>
                <a:cs typeface="Arial" pitchFamily="34" charset="0"/>
                <a:sym typeface="Wingdings" pitchFamily="2" charset="2"/>
              </a:rPr>
              <a:t>oder</a:t>
            </a:r>
            <a:r>
              <a:rPr lang="en-US" baseline="0" dirty="0" smtClean="0">
                <a:latin typeface="Arial" pitchFamily="34" charset="0"/>
                <a:ea typeface="ヒラギノ角ゴ ProN W3"/>
                <a:cs typeface="Arial" pitchFamily="34" charset="0"/>
                <a:sym typeface="Wingdings" pitchFamily="2" charset="2"/>
              </a:rPr>
              <a:t> </a:t>
            </a:r>
            <a:r>
              <a:rPr lang="en-US" baseline="0" dirty="0" err="1" smtClean="0">
                <a:latin typeface="Arial" pitchFamily="34" charset="0"/>
                <a:ea typeface="ヒラギノ角ゴ ProN W3"/>
                <a:cs typeface="Arial" pitchFamily="34" charset="0"/>
                <a:sym typeface="Wingdings" pitchFamily="2" charset="2"/>
              </a:rPr>
              <a:t>dass</a:t>
            </a:r>
            <a:r>
              <a:rPr lang="en-US" baseline="0" dirty="0" smtClean="0">
                <a:latin typeface="Arial" pitchFamily="34" charset="0"/>
                <a:ea typeface="ヒラギノ角ゴ ProN W3"/>
                <a:cs typeface="Arial" pitchFamily="34" charset="0"/>
                <a:sym typeface="Wingdings" pitchFamily="2" charset="2"/>
              </a:rPr>
              <a:t> </a:t>
            </a:r>
            <a:r>
              <a:rPr lang="en-US" baseline="0" dirty="0" err="1" smtClean="0">
                <a:latin typeface="Arial" pitchFamily="34" charset="0"/>
                <a:ea typeface="ヒラギノ角ゴ ProN W3"/>
                <a:cs typeface="Arial" pitchFamily="34" charset="0"/>
                <a:sym typeface="Wingdings" pitchFamily="2" charset="2"/>
              </a:rPr>
              <a:t>farbige</a:t>
            </a:r>
            <a:r>
              <a:rPr lang="en-US" baseline="0" dirty="0" smtClean="0">
                <a:latin typeface="Arial" pitchFamily="34" charset="0"/>
                <a:ea typeface="ヒラギノ角ゴ ProN W3"/>
                <a:cs typeface="Arial" pitchFamily="34" charset="0"/>
                <a:sym typeface="Wingdings" pitchFamily="2" charset="2"/>
              </a:rPr>
              <a:t> </a:t>
            </a:r>
            <a:r>
              <a:rPr lang="en-US" baseline="0" dirty="0" err="1" smtClean="0">
                <a:latin typeface="Arial" pitchFamily="34" charset="0"/>
                <a:ea typeface="ヒラギノ角ゴ ProN W3"/>
                <a:cs typeface="Arial" pitchFamily="34" charset="0"/>
                <a:sym typeface="Wingdings" pitchFamily="2" charset="2"/>
              </a:rPr>
              <a:t>Seiten</a:t>
            </a:r>
            <a:r>
              <a:rPr lang="en-US" baseline="0" dirty="0" smtClean="0">
                <a:latin typeface="Arial" pitchFamily="34" charset="0"/>
                <a:ea typeface="ヒラギノ角ゴ ProN W3"/>
                <a:cs typeface="Arial" pitchFamily="34" charset="0"/>
                <a:sym typeface="Wingdings" pitchFamily="2" charset="2"/>
              </a:rPr>
              <a:t> </a:t>
            </a:r>
            <a:r>
              <a:rPr lang="en-US" baseline="0" dirty="0" err="1" smtClean="0">
                <a:latin typeface="Arial" pitchFamily="34" charset="0"/>
                <a:ea typeface="ヒラギノ角ゴ ProN W3"/>
                <a:cs typeface="Arial" pitchFamily="34" charset="0"/>
                <a:sym typeface="Wingdings" pitchFamily="2" charset="2"/>
              </a:rPr>
              <a:t>farbig</a:t>
            </a:r>
            <a:r>
              <a:rPr lang="en-US" baseline="0" dirty="0" smtClean="0">
                <a:latin typeface="Arial" pitchFamily="34" charset="0"/>
                <a:ea typeface="ヒラギノ角ゴ ProN W3"/>
                <a:cs typeface="Arial" pitchFamily="34" charset="0"/>
                <a:sym typeface="Wingdings" pitchFamily="2" charset="2"/>
              </a:rPr>
              <a:t> und </a:t>
            </a:r>
            <a:r>
              <a:rPr lang="en-US" baseline="0" dirty="0" err="1" smtClean="0">
                <a:latin typeface="Arial" pitchFamily="34" charset="0"/>
                <a:ea typeface="ヒラギノ角ゴ ProN W3"/>
                <a:cs typeface="Arial" pitchFamily="34" charset="0"/>
                <a:sym typeface="Wingdings" pitchFamily="2" charset="2"/>
              </a:rPr>
              <a:t>schwarzweise</a:t>
            </a:r>
            <a:r>
              <a:rPr lang="en-US" baseline="0" dirty="0" smtClean="0">
                <a:latin typeface="Arial" pitchFamily="34" charset="0"/>
                <a:ea typeface="ヒラギノ角ゴ ProN W3"/>
                <a:cs typeface="Arial" pitchFamily="34" charset="0"/>
                <a:sym typeface="Wingdings" pitchFamily="2" charset="2"/>
              </a:rPr>
              <a:t> </a:t>
            </a:r>
            <a:r>
              <a:rPr lang="en-US" baseline="0" dirty="0" err="1" smtClean="0">
                <a:latin typeface="Arial" pitchFamily="34" charset="0"/>
                <a:ea typeface="ヒラギノ角ゴ ProN W3"/>
                <a:cs typeface="Arial" pitchFamily="34" charset="0"/>
                <a:sym typeface="Wingdings" pitchFamily="2" charset="2"/>
              </a:rPr>
              <a:t>Seiten</a:t>
            </a:r>
            <a:r>
              <a:rPr lang="en-US" baseline="0" dirty="0" smtClean="0">
                <a:latin typeface="Arial" pitchFamily="34" charset="0"/>
                <a:ea typeface="ヒラギノ角ゴ ProN W3"/>
                <a:cs typeface="Arial" pitchFamily="34" charset="0"/>
                <a:sym typeface="Wingdings" pitchFamily="2" charset="2"/>
              </a:rPr>
              <a:t> in </a:t>
            </a:r>
            <a:r>
              <a:rPr lang="en-US" baseline="0" dirty="0" err="1" smtClean="0">
                <a:latin typeface="Arial" pitchFamily="34" charset="0"/>
                <a:ea typeface="ヒラギノ角ゴ ProN W3"/>
                <a:cs typeface="Arial" pitchFamily="34" charset="0"/>
                <a:sym typeface="Wingdings" pitchFamily="2" charset="2"/>
              </a:rPr>
              <a:t>Graustufen</a:t>
            </a:r>
            <a:r>
              <a:rPr lang="en-US" baseline="0" dirty="0" smtClean="0">
                <a:latin typeface="Arial" pitchFamily="34" charset="0"/>
                <a:ea typeface="ヒラギノ角ゴ ProN W3"/>
                <a:cs typeface="Arial" pitchFamily="34" charset="0"/>
                <a:sym typeface="Wingdings" pitchFamily="2" charset="2"/>
              </a:rPr>
              <a:t> </a:t>
            </a:r>
            <a:r>
              <a:rPr lang="en-US" baseline="0" dirty="0" err="1" smtClean="0">
                <a:latin typeface="Arial" pitchFamily="34" charset="0"/>
                <a:ea typeface="ヒラギノ角ゴ ProN W3"/>
                <a:cs typeface="Arial" pitchFamily="34" charset="0"/>
                <a:sym typeface="Wingdings" pitchFamily="2" charset="2"/>
              </a:rPr>
              <a:t>digitalisiert</a:t>
            </a:r>
            <a:r>
              <a:rPr lang="en-US" baseline="0" dirty="0" smtClean="0">
                <a:latin typeface="Arial" pitchFamily="34" charset="0"/>
                <a:ea typeface="ヒラギノ角ゴ ProN W3"/>
                <a:cs typeface="Arial" pitchFamily="34" charset="0"/>
                <a:sym typeface="Wingdings" pitchFamily="2" charset="2"/>
              </a:rPr>
              <a:t> </a:t>
            </a:r>
            <a:r>
              <a:rPr lang="en-US" baseline="0" dirty="0" err="1" smtClean="0">
                <a:latin typeface="Arial" pitchFamily="34" charset="0"/>
                <a:ea typeface="ヒラギノ角ゴ ProN W3"/>
                <a:cs typeface="Arial" pitchFamily="34" charset="0"/>
                <a:sym typeface="Wingdings" pitchFamily="2" charset="2"/>
              </a:rPr>
              <a:t>werden</a:t>
            </a:r>
            <a:r>
              <a:rPr lang="en-US" baseline="0" dirty="0" smtClean="0">
                <a:latin typeface="Arial" pitchFamily="34" charset="0"/>
                <a:ea typeface="ヒラギノ角ゴ ProN W3"/>
                <a:cs typeface="Arial" pitchFamily="34" charset="0"/>
                <a:sym typeface="Wingdings" pitchFamily="2" charset="2"/>
              </a:rPr>
              <a:t>, die </a:t>
            </a:r>
            <a:r>
              <a:rPr lang="en-US" baseline="0" dirty="0" err="1" smtClean="0">
                <a:latin typeface="Arial" pitchFamily="34" charset="0"/>
                <a:ea typeface="ヒラギノ角ゴ ProN W3"/>
                <a:cs typeface="Arial" pitchFamily="34" charset="0"/>
                <a:sym typeface="Wingdings" pitchFamily="2" charset="2"/>
              </a:rPr>
              <a:t>bei</a:t>
            </a:r>
            <a:r>
              <a:rPr lang="en-US" baseline="0" dirty="0" smtClean="0">
                <a:latin typeface="Arial" pitchFamily="34" charset="0"/>
                <a:ea typeface="ヒラギノ角ゴ ProN W3"/>
                <a:cs typeface="Arial" pitchFamily="34" charset="0"/>
                <a:sym typeface="Wingdings" pitchFamily="2" charset="2"/>
              </a:rPr>
              <a:t> NB-</a:t>
            </a:r>
            <a:r>
              <a:rPr lang="en-US" baseline="0" dirty="0" err="1" smtClean="0">
                <a:latin typeface="Arial" pitchFamily="34" charset="0"/>
                <a:ea typeface="ヒラギノ角ゴ ProN W3"/>
                <a:cs typeface="Arial" pitchFamily="34" charset="0"/>
                <a:sym typeface="Wingdings" pitchFamily="2" charset="2"/>
              </a:rPr>
              <a:t>Projekten</a:t>
            </a:r>
            <a:r>
              <a:rPr lang="en-US" baseline="0" dirty="0" smtClean="0">
                <a:latin typeface="Arial" pitchFamily="34" charset="0"/>
                <a:ea typeface="ヒラギノ角ゴ ProN W3"/>
                <a:cs typeface="Arial" pitchFamily="34" charset="0"/>
                <a:sym typeface="Wingdings" pitchFamily="2" charset="2"/>
              </a:rPr>
              <a:t> </a:t>
            </a:r>
            <a:r>
              <a:rPr lang="en-US" baseline="0" dirty="0" err="1" smtClean="0">
                <a:latin typeface="Arial" pitchFamily="34" charset="0"/>
                <a:ea typeface="ヒラギノ角ゴ ProN W3"/>
                <a:cs typeface="Arial" pitchFamily="34" charset="0"/>
                <a:sym typeface="Wingdings" pitchFamily="2" charset="2"/>
              </a:rPr>
              <a:t>immer</a:t>
            </a:r>
            <a:r>
              <a:rPr lang="en-US" baseline="0" dirty="0" smtClean="0">
                <a:latin typeface="Arial" pitchFamily="34" charset="0"/>
                <a:ea typeface="ヒラギノ角ゴ ProN W3"/>
                <a:cs typeface="Arial" pitchFamily="34" charset="0"/>
                <a:sym typeface="Wingdings" pitchFamily="2" charset="2"/>
              </a:rPr>
              <a:t> </a:t>
            </a:r>
            <a:r>
              <a:rPr lang="en-US" baseline="0" dirty="0" err="1" smtClean="0">
                <a:latin typeface="Arial" pitchFamily="34" charset="0"/>
                <a:ea typeface="ヒラギノ角ゴ ProN W3"/>
                <a:cs typeface="Arial" pitchFamily="34" charset="0"/>
                <a:sym typeface="Wingdings" pitchFamily="2" charset="2"/>
              </a:rPr>
              <a:t>eingehalten</a:t>
            </a:r>
            <a:r>
              <a:rPr lang="en-US" baseline="0" dirty="0" smtClean="0">
                <a:latin typeface="Arial" pitchFamily="34" charset="0"/>
                <a:ea typeface="ヒラギノ角ゴ ProN W3"/>
                <a:cs typeface="Arial" pitchFamily="34" charset="0"/>
                <a:sym typeface="Wingdings" pitchFamily="2" charset="2"/>
              </a:rPr>
              <a:t> </a:t>
            </a:r>
            <a:r>
              <a:rPr lang="en-US" baseline="0" dirty="0" err="1" smtClean="0">
                <a:latin typeface="Arial" pitchFamily="34" charset="0"/>
                <a:ea typeface="ヒラギノ角ゴ ProN W3"/>
                <a:cs typeface="Arial" pitchFamily="34" charset="0"/>
                <a:sym typeface="Wingdings" pitchFamily="2" charset="2"/>
              </a:rPr>
              <a:t>werden</a:t>
            </a:r>
            <a:r>
              <a:rPr lang="en-US" baseline="0" dirty="0" smtClean="0">
                <a:latin typeface="Arial" pitchFamily="34" charset="0"/>
                <a:ea typeface="ヒラギノ角ゴ ProN W3"/>
                <a:cs typeface="Arial" pitchFamily="34" charset="0"/>
                <a:sym typeface="Wingdings" pitchFamily="2" charset="2"/>
              </a:rPr>
              <a:t>, </a:t>
            </a:r>
            <a:r>
              <a:rPr lang="en-US" baseline="0" dirty="0" err="1" smtClean="0">
                <a:latin typeface="Arial" pitchFamily="34" charset="0"/>
                <a:ea typeface="ヒラギノ角ゴ ProN W3"/>
                <a:cs typeface="Arial" pitchFamily="34" charset="0"/>
                <a:sym typeface="Wingdings" pitchFamily="2" charset="2"/>
              </a:rPr>
              <a:t>empfehlen</a:t>
            </a:r>
            <a:r>
              <a:rPr lang="en-US" baseline="0" dirty="0" smtClean="0">
                <a:latin typeface="Arial" pitchFamily="34" charset="0"/>
                <a:ea typeface="ヒラギノ角ゴ ProN W3"/>
                <a:cs typeface="Arial" pitchFamily="34" charset="0"/>
                <a:sym typeface="Wingdings" pitchFamily="2" charset="2"/>
              </a:rPr>
              <a:t> </a:t>
            </a:r>
            <a:r>
              <a:rPr lang="en-US" baseline="0" dirty="0" err="1" smtClean="0">
                <a:latin typeface="Arial" pitchFamily="34" charset="0"/>
                <a:ea typeface="ヒラギノ角ゴ ProN W3"/>
                <a:cs typeface="Arial" pitchFamily="34" charset="0"/>
                <a:sym typeface="Wingdings" pitchFamily="2" charset="2"/>
              </a:rPr>
              <a:t>wir</a:t>
            </a:r>
            <a:r>
              <a:rPr lang="en-US" baseline="0" dirty="0" smtClean="0">
                <a:latin typeface="Arial" pitchFamily="34" charset="0"/>
                <a:ea typeface="ヒラギノ角ゴ ProN W3"/>
                <a:cs typeface="Arial" pitchFamily="34" charset="0"/>
                <a:sym typeface="Wingdings" pitchFamily="2" charset="2"/>
              </a:rPr>
              <a:t> </a:t>
            </a:r>
            <a:r>
              <a:rPr lang="en-US" baseline="0" dirty="0" err="1" smtClean="0">
                <a:latin typeface="Arial" pitchFamily="34" charset="0"/>
                <a:ea typeface="ヒラギノ角ゴ ProN W3"/>
                <a:cs typeface="Arial" pitchFamily="34" charset="0"/>
                <a:sym typeface="Wingdings" pitchFamily="2" charset="2"/>
              </a:rPr>
              <a:t>auch</a:t>
            </a:r>
            <a:r>
              <a:rPr lang="en-US" baseline="0" dirty="0" smtClean="0">
                <a:latin typeface="Arial" pitchFamily="34" charset="0"/>
                <a:ea typeface="ヒラギノ角ゴ ProN W3"/>
                <a:cs typeface="Arial" pitchFamily="34" charset="0"/>
                <a:sym typeface="Wingdings" pitchFamily="2" charset="2"/>
              </a:rPr>
              <a:t> </a:t>
            </a:r>
            <a:r>
              <a:rPr lang="en-US" baseline="0" dirty="0" err="1" smtClean="0">
                <a:latin typeface="Arial" pitchFamily="34" charset="0"/>
                <a:ea typeface="ヒラギノ角ゴ ProN W3"/>
                <a:cs typeface="Arial" pitchFamily="34" charset="0"/>
                <a:sym typeface="Wingdings" pitchFamily="2" charset="2"/>
              </a:rPr>
              <a:t>unseren</a:t>
            </a:r>
            <a:r>
              <a:rPr lang="en-US" baseline="0" dirty="0" smtClean="0">
                <a:latin typeface="Arial" pitchFamily="34" charset="0"/>
                <a:ea typeface="ヒラギノ角ゴ ProN W3"/>
                <a:cs typeface="Arial" pitchFamily="34" charset="0"/>
                <a:sym typeface="Wingdings" pitchFamily="2" charset="2"/>
              </a:rPr>
              <a:t> </a:t>
            </a:r>
            <a:r>
              <a:rPr lang="en-US" baseline="0" dirty="0" err="1" smtClean="0">
                <a:latin typeface="Arial" pitchFamily="34" charset="0"/>
                <a:ea typeface="ヒラギノ角ゴ ProN W3"/>
                <a:cs typeface="Arial" pitchFamily="34" charset="0"/>
                <a:sym typeface="Wingdings" pitchFamily="2" charset="2"/>
              </a:rPr>
              <a:t>Partnern</a:t>
            </a:r>
            <a:endParaRPr lang="en-US" baseline="0" dirty="0" smtClean="0">
              <a:latin typeface="Arial" pitchFamily="34" charset="0"/>
              <a:ea typeface="ヒラギノ角ゴ ProN W3"/>
              <a:cs typeface="Arial" pitchFamily="34" charset="0"/>
              <a:sym typeface="Wingdings" pitchFamily="2" charset="2"/>
            </a:endParaRPr>
          </a:p>
          <a:p>
            <a:pPr>
              <a:buFontTx/>
              <a:buChar char="-"/>
            </a:pPr>
            <a:r>
              <a:rPr lang="en-US" baseline="0" dirty="0" err="1" smtClean="0">
                <a:latin typeface="Arial" pitchFamily="34" charset="0"/>
                <a:ea typeface="ヒラギノ角ゴ ProN W3"/>
                <a:cs typeface="Arial" pitchFamily="34" charset="0"/>
                <a:sym typeface="Wingdings" pitchFamily="2" charset="2"/>
              </a:rPr>
              <a:t>Andere</a:t>
            </a:r>
            <a:r>
              <a:rPr lang="en-US" baseline="0" dirty="0" smtClean="0">
                <a:latin typeface="Arial" pitchFamily="34" charset="0"/>
                <a:ea typeface="ヒラギノ角ゴ ProN W3"/>
                <a:cs typeface="Arial" pitchFamily="34" charset="0"/>
                <a:sym typeface="Wingdings" pitchFamily="2" charset="2"/>
              </a:rPr>
              <a:t> </a:t>
            </a:r>
            <a:r>
              <a:rPr lang="en-US" baseline="0" dirty="0" err="1" smtClean="0">
                <a:latin typeface="Arial" pitchFamily="34" charset="0"/>
                <a:ea typeface="ヒラギノ角ゴ ProN W3"/>
                <a:cs typeface="Arial" pitchFamily="34" charset="0"/>
                <a:sym typeface="Wingdings" pitchFamily="2" charset="2"/>
              </a:rPr>
              <a:t>Auflagen</a:t>
            </a:r>
            <a:r>
              <a:rPr lang="en-US" baseline="0" dirty="0" smtClean="0">
                <a:latin typeface="Arial" pitchFamily="34" charset="0"/>
                <a:ea typeface="ヒラギノ角ゴ ProN W3"/>
                <a:cs typeface="Arial" pitchFamily="34" charset="0"/>
                <a:sym typeface="Wingdings" pitchFamily="2" charset="2"/>
              </a:rPr>
              <a:t> </a:t>
            </a:r>
            <a:r>
              <a:rPr lang="en-US" baseline="0" dirty="0" err="1" smtClean="0">
                <a:latin typeface="Arial" pitchFamily="34" charset="0"/>
                <a:ea typeface="ヒラギノ角ゴ ProN W3"/>
                <a:cs typeface="Arial" pitchFamily="34" charset="0"/>
                <a:sym typeface="Wingdings" pitchFamily="2" charset="2"/>
              </a:rPr>
              <a:t>sind</a:t>
            </a:r>
            <a:r>
              <a:rPr lang="en-US" baseline="0" dirty="0" smtClean="0">
                <a:latin typeface="Arial" pitchFamily="34" charset="0"/>
                <a:ea typeface="ヒラギノ角ゴ ProN W3"/>
                <a:cs typeface="Arial" pitchFamily="34" charset="0"/>
                <a:sym typeface="Wingdings" pitchFamily="2" charset="2"/>
              </a:rPr>
              <a:t> in </a:t>
            </a:r>
            <a:r>
              <a:rPr lang="en-US" baseline="0" dirty="0" err="1" smtClean="0">
                <a:latin typeface="Arial" pitchFamily="34" charset="0"/>
                <a:ea typeface="ヒラギノ角ゴ ProN W3"/>
                <a:cs typeface="Arial" pitchFamily="34" charset="0"/>
                <a:sym typeface="Wingdings" pitchFamily="2" charset="2"/>
              </a:rPr>
              <a:t>unseren</a:t>
            </a:r>
            <a:r>
              <a:rPr lang="en-US" baseline="0" dirty="0" smtClean="0">
                <a:latin typeface="Arial" pitchFamily="34" charset="0"/>
                <a:ea typeface="ヒラギノ角ゴ ProN W3"/>
                <a:cs typeface="Arial" pitchFamily="34" charset="0"/>
                <a:sym typeface="Wingdings" pitchFamily="2" charset="2"/>
              </a:rPr>
              <a:t> </a:t>
            </a:r>
            <a:r>
              <a:rPr lang="en-US" baseline="0" dirty="0" err="1" smtClean="0">
                <a:latin typeface="Arial" pitchFamily="34" charset="0"/>
                <a:ea typeface="ヒラギノ角ゴ ProN W3"/>
                <a:cs typeface="Arial" pitchFamily="34" charset="0"/>
                <a:sym typeface="Wingdings" pitchFamily="2" charset="2"/>
              </a:rPr>
              <a:t>Grundsätzen</a:t>
            </a:r>
            <a:r>
              <a:rPr lang="en-US" baseline="0" dirty="0" smtClean="0">
                <a:latin typeface="Arial" pitchFamily="34" charset="0"/>
                <a:ea typeface="ヒラギノ角ゴ ProN W3"/>
                <a:cs typeface="Arial" pitchFamily="34" charset="0"/>
                <a:sym typeface="Wingdings" pitchFamily="2" charset="2"/>
              </a:rPr>
              <a:t> </a:t>
            </a:r>
            <a:r>
              <a:rPr lang="en-US" baseline="0" dirty="0" err="1" smtClean="0">
                <a:latin typeface="Arial" pitchFamily="34" charset="0"/>
                <a:ea typeface="ヒラギノ角ゴ ProN W3"/>
                <a:cs typeface="Arial" pitchFamily="34" charset="0"/>
                <a:sym typeface="Wingdings" pitchFamily="2" charset="2"/>
              </a:rPr>
              <a:t>verankert</a:t>
            </a:r>
            <a:r>
              <a:rPr lang="en-US" baseline="0" dirty="0" smtClean="0">
                <a:latin typeface="Arial" pitchFamily="34" charset="0"/>
                <a:ea typeface="ヒラギノ角ゴ ProN W3"/>
                <a:cs typeface="Arial" pitchFamily="34" charset="0"/>
                <a:sym typeface="Wingdings" pitchFamily="2" charset="2"/>
              </a:rPr>
              <a:t> und </a:t>
            </a:r>
            <a:r>
              <a:rPr lang="en-US" baseline="0" dirty="0" err="1" smtClean="0">
                <a:latin typeface="Arial" pitchFamily="34" charset="0"/>
                <a:ea typeface="ヒラギノ角ゴ ProN W3"/>
                <a:cs typeface="Arial" pitchFamily="34" charset="0"/>
                <a:sym typeface="Wingdings" pitchFamily="2" charset="2"/>
              </a:rPr>
              <a:t>sind</a:t>
            </a:r>
            <a:r>
              <a:rPr lang="en-US" baseline="0" dirty="0" smtClean="0">
                <a:latin typeface="Arial" pitchFamily="34" charset="0"/>
                <a:ea typeface="ヒラギノ角ゴ ProN W3"/>
                <a:cs typeface="Arial" pitchFamily="34" charset="0"/>
                <a:sym typeface="Wingdings" pitchFamily="2" charset="2"/>
              </a:rPr>
              <a:t> </a:t>
            </a:r>
            <a:r>
              <a:rPr lang="en-US" baseline="0" dirty="0" err="1" smtClean="0">
                <a:latin typeface="Arial" pitchFamily="34" charset="0"/>
                <a:ea typeface="ヒラギノ角ゴ ProN W3"/>
                <a:cs typeface="Arial" pitchFamily="34" charset="0"/>
                <a:sym typeface="Wingdings" pitchFamily="2" charset="2"/>
              </a:rPr>
              <a:t>Bedingung</a:t>
            </a:r>
            <a:r>
              <a:rPr lang="en-US" baseline="0" dirty="0" smtClean="0">
                <a:latin typeface="Arial" pitchFamily="34" charset="0"/>
                <a:ea typeface="ヒラギノ角ゴ ProN W3"/>
                <a:cs typeface="Arial" pitchFamily="34" charset="0"/>
                <a:sym typeface="Wingdings" pitchFamily="2" charset="2"/>
              </a:rPr>
              <a:t> </a:t>
            </a:r>
            <a:r>
              <a:rPr lang="en-US" baseline="0" dirty="0" err="1" smtClean="0">
                <a:latin typeface="Arial" pitchFamily="34" charset="0"/>
                <a:ea typeface="ヒラギノ角ゴ ProN W3"/>
                <a:cs typeface="Arial" pitchFamily="34" charset="0"/>
                <a:sym typeface="Wingdings" pitchFamily="2" charset="2"/>
              </a:rPr>
              <a:t>für</a:t>
            </a:r>
            <a:r>
              <a:rPr lang="en-US" baseline="0" dirty="0" smtClean="0">
                <a:latin typeface="Arial" pitchFamily="34" charset="0"/>
                <a:ea typeface="ヒラギノ角ゴ ProN W3"/>
                <a:cs typeface="Arial" pitchFamily="34" charset="0"/>
                <a:sym typeface="Wingdings" pitchFamily="2" charset="2"/>
              </a:rPr>
              <a:t> </a:t>
            </a:r>
            <a:r>
              <a:rPr lang="en-US" baseline="0" dirty="0" err="1" smtClean="0">
                <a:latin typeface="Arial" pitchFamily="34" charset="0"/>
                <a:ea typeface="ヒラギノ角ゴ ProN W3"/>
                <a:cs typeface="Arial" pitchFamily="34" charset="0"/>
                <a:sym typeface="Wingdings" pitchFamily="2" charset="2"/>
              </a:rPr>
              <a:t>eine</a:t>
            </a:r>
            <a:r>
              <a:rPr lang="en-US" baseline="0" dirty="0" smtClean="0">
                <a:latin typeface="Arial" pitchFamily="34" charset="0"/>
                <a:ea typeface="ヒラギノ角ゴ ProN W3"/>
                <a:cs typeface="Arial" pitchFamily="34" charset="0"/>
                <a:sym typeface="Wingdings" pitchFamily="2" charset="2"/>
              </a:rPr>
              <a:t> </a:t>
            </a:r>
            <a:r>
              <a:rPr lang="en-US" baseline="0" dirty="0" err="1" smtClean="0">
                <a:latin typeface="Arial" pitchFamily="34" charset="0"/>
                <a:ea typeface="ヒラギノ角ゴ ProN W3"/>
                <a:cs typeface="Arial" pitchFamily="34" charset="0"/>
                <a:sym typeface="Wingdings" pitchFamily="2" charset="2"/>
              </a:rPr>
              <a:t>Beteiligung</a:t>
            </a:r>
            <a:r>
              <a:rPr lang="en-US" baseline="0" dirty="0" smtClean="0">
                <a:latin typeface="Arial" pitchFamily="34" charset="0"/>
                <a:ea typeface="ヒラギノ角ゴ ProN W3"/>
                <a:cs typeface="Arial" pitchFamily="34" charset="0"/>
                <a:sym typeface="Wingdings" pitchFamily="2" charset="2"/>
              </a:rPr>
              <a:t> </a:t>
            </a:r>
            <a:r>
              <a:rPr lang="en-US" baseline="0" dirty="0" err="1" smtClean="0">
                <a:latin typeface="Arial" pitchFamily="34" charset="0"/>
                <a:ea typeface="ヒラギノ角ゴ ProN W3"/>
                <a:cs typeface="Arial" pitchFamily="34" charset="0"/>
                <a:sym typeface="Wingdings" pitchFamily="2" charset="2"/>
              </a:rPr>
              <a:t>der</a:t>
            </a:r>
            <a:r>
              <a:rPr lang="en-US" baseline="0" dirty="0" smtClean="0">
                <a:latin typeface="Arial" pitchFamily="34" charset="0"/>
                <a:ea typeface="ヒラギノ角ゴ ProN W3"/>
                <a:cs typeface="Arial" pitchFamily="34" charset="0"/>
                <a:sym typeface="Wingdings" pitchFamily="2" charset="2"/>
              </a:rPr>
              <a:t> NB an </a:t>
            </a:r>
            <a:r>
              <a:rPr lang="en-US" baseline="0" dirty="0" err="1" smtClean="0">
                <a:latin typeface="Arial" pitchFamily="34" charset="0"/>
                <a:ea typeface="ヒラギノ角ゴ ProN W3"/>
                <a:cs typeface="Arial" pitchFamily="34" charset="0"/>
                <a:sym typeface="Wingdings" pitchFamily="2" charset="2"/>
              </a:rPr>
              <a:t>einem</a:t>
            </a:r>
            <a:r>
              <a:rPr lang="en-US" baseline="0" dirty="0" smtClean="0">
                <a:latin typeface="Arial" pitchFamily="34" charset="0"/>
                <a:ea typeface="ヒラギノ角ゴ ProN W3"/>
                <a:cs typeface="Arial" pitchFamily="34" charset="0"/>
                <a:sym typeface="Wingdings" pitchFamily="2" charset="2"/>
              </a:rPr>
              <a:t> </a:t>
            </a:r>
            <a:r>
              <a:rPr lang="en-US" baseline="0" dirty="0" err="1" smtClean="0">
                <a:latin typeface="Arial" pitchFamily="34" charset="0"/>
                <a:ea typeface="ヒラギノ角ゴ ProN W3"/>
                <a:cs typeface="Arial" pitchFamily="34" charset="0"/>
                <a:sym typeface="Wingdings" pitchFamily="2" charset="2"/>
              </a:rPr>
              <a:t>Projekt</a:t>
            </a:r>
            <a:r>
              <a:rPr lang="en-US" baseline="0" dirty="0" smtClean="0">
                <a:latin typeface="Arial" pitchFamily="34" charset="0"/>
                <a:ea typeface="ヒラギノ角ゴ ProN W3"/>
                <a:cs typeface="Arial" pitchFamily="34" charset="0"/>
                <a:sym typeface="Wingdings" pitchFamily="2" charset="2"/>
              </a:rPr>
              <a:t>: </a:t>
            </a:r>
          </a:p>
          <a:p>
            <a:pPr lvl="1">
              <a:buFontTx/>
              <a:buChar char="-"/>
            </a:pPr>
            <a:r>
              <a:rPr lang="en-US" baseline="0" dirty="0" err="1" smtClean="0">
                <a:latin typeface="Arial" pitchFamily="34" charset="0"/>
                <a:ea typeface="ヒラギノ角ゴ ProN W3"/>
                <a:cs typeface="Arial" pitchFamily="34" charset="0"/>
                <a:sym typeface="Wingdings" pitchFamily="2" charset="2"/>
              </a:rPr>
              <a:t>Ausreichende</a:t>
            </a:r>
            <a:r>
              <a:rPr lang="en-US" baseline="0" dirty="0" smtClean="0">
                <a:latin typeface="Arial" pitchFamily="34" charset="0"/>
                <a:ea typeface="ヒラギノ角ゴ ProN W3"/>
                <a:cs typeface="Arial" pitchFamily="34" charset="0"/>
                <a:sym typeface="Wingdings" pitchFamily="2" charset="2"/>
              </a:rPr>
              <a:t> </a:t>
            </a:r>
            <a:r>
              <a:rPr lang="en-US" baseline="0" dirty="0" err="1" smtClean="0">
                <a:latin typeface="Arial" pitchFamily="34" charset="0"/>
                <a:ea typeface="ヒラギノ角ゴ ProN W3"/>
                <a:cs typeface="Arial" pitchFamily="34" charset="0"/>
                <a:sym typeface="Wingdings" pitchFamily="2" charset="2"/>
              </a:rPr>
              <a:t>Qualität</a:t>
            </a:r>
            <a:r>
              <a:rPr lang="en-US" baseline="0" dirty="0" smtClean="0">
                <a:latin typeface="Arial" pitchFamily="34" charset="0"/>
                <a:ea typeface="ヒラギノ角ゴ ProN W3"/>
                <a:cs typeface="Arial" pitchFamily="34" charset="0"/>
                <a:sym typeface="Wingdings" pitchFamily="2" charset="2"/>
              </a:rPr>
              <a:t> </a:t>
            </a:r>
            <a:r>
              <a:rPr lang="en-US" baseline="0" dirty="0" err="1" smtClean="0">
                <a:latin typeface="Arial" pitchFamily="34" charset="0"/>
                <a:ea typeface="ヒラギノ角ゴ ProN W3"/>
                <a:cs typeface="Arial" pitchFamily="34" charset="0"/>
                <a:sym typeface="Wingdings" pitchFamily="2" charset="2"/>
              </a:rPr>
              <a:t>für</a:t>
            </a:r>
            <a:r>
              <a:rPr lang="en-US" baseline="0" dirty="0" smtClean="0">
                <a:latin typeface="Arial" pitchFamily="34" charset="0"/>
                <a:ea typeface="ヒラギノ角ゴ ProN W3"/>
                <a:cs typeface="Arial" pitchFamily="34" charset="0"/>
                <a:sym typeface="Wingdings" pitchFamily="2" charset="2"/>
              </a:rPr>
              <a:t> OCR-</a:t>
            </a:r>
            <a:r>
              <a:rPr lang="en-US" baseline="0" dirty="0" err="1" smtClean="0">
                <a:latin typeface="Arial" pitchFamily="34" charset="0"/>
                <a:ea typeface="ヒラギノ角ゴ ProN W3"/>
                <a:cs typeface="Arial" pitchFamily="34" charset="0"/>
                <a:sym typeface="Wingdings" pitchFamily="2" charset="2"/>
              </a:rPr>
              <a:t>Kennung</a:t>
            </a:r>
            <a:r>
              <a:rPr lang="en-US" baseline="0" dirty="0" smtClean="0">
                <a:latin typeface="Arial" pitchFamily="34" charset="0"/>
                <a:ea typeface="ヒラギノ角ゴ ProN W3"/>
                <a:cs typeface="Arial" pitchFamily="34" charset="0"/>
                <a:sym typeface="Wingdings" pitchFamily="2" charset="2"/>
              </a:rPr>
              <a:t>,</a:t>
            </a:r>
          </a:p>
          <a:p>
            <a:pPr lvl="1">
              <a:buFontTx/>
              <a:buChar char="-"/>
            </a:pPr>
            <a:r>
              <a:rPr lang="en-US" baseline="0" dirty="0" err="1" smtClean="0">
                <a:latin typeface="Arial" pitchFamily="34" charset="0"/>
                <a:ea typeface="ヒラギノ角ゴ ProN W3"/>
                <a:cs typeface="Arial" pitchFamily="34" charset="0"/>
                <a:sym typeface="Wingdings" pitchFamily="2" charset="2"/>
              </a:rPr>
              <a:t>Digitalisate</a:t>
            </a:r>
            <a:r>
              <a:rPr lang="en-US" baseline="0" dirty="0" smtClean="0">
                <a:latin typeface="Arial" pitchFamily="34" charset="0"/>
                <a:ea typeface="ヒラギノ角ゴ ProN W3"/>
                <a:cs typeface="Arial" pitchFamily="34" charset="0"/>
                <a:sym typeface="Wingdings" pitchFamily="2" charset="2"/>
              </a:rPr>
              <a:t> </a:t>
            </a:r>
            <a:r>
              <a:rPr lang="en-US" baseline="0" dirty="0" err="1" smtClean="0">
                <a:latin typeface="Arial" pitchFamily="34" charset="0"/>
                <a:ea typeface="ヒラギノ角ゴ ProN W3"/>
                <a:cs typeface="Arial" pitchFamily="34" charset="0"/>
                <a:sym typeface="Wingdings" pitchFamily="2" charset="2"/>
              </a:rPr>
              <a:t>als</a:t>
            </a:r>
            <a:r>
              <a:rPr lang="en-US" baseline="0" dirty="0" smtClean="0">
                <a:latin typeface="Arial" pitchFamily="34" charset="0"/>
                <a:ea typeface="ヒラギノ角ゴ ProN W3"/>
                <a:cs typeface="Arial" pitchFamily="34" charset="0"/>
                <a:sym typeface="Wingdings" pitchFamily="2" charset="2"/>
              </a:rPr>
              <a:t> </a:t>
            </a:r>
            <a:r>
              <a:rPr lang="en-US" baseline="0" dirty="0" err="1" smtClean="0">
                <a:latin typeface="Arial" pitchFamily="34" charset="0"/>
                <a:ea typeface="ヒラギノ角ゴ ProN W3"/>
                <a:cs typeface="Arial" pitchFamily="34" charset="0"/>
                <a:sym typeface="Wingdings" pitchFamily="2" charset="2"/>
              </a:rPr>
              <a:t>Einzelseiten</a:t>
            </a:r>
            <a:r>
              <a:rPr lang="en-US" baseline="0" dirty="0" smtClean="0">
                <a:latin typeface="Arial" pitchFamily="34" charset="0"/>
                <a:ea typeface="ヒラギノ角ゴ ProN W3"/>
                <a:cs typeface="Arial" pitchFamily="34" charset="0"/>
                <a:sym typeface="Wingdings" pitchFamily="2" charset="2"/>
              </a:rPr>
              <a:t> </a:t>
            </a:r>
            <a:r>
              <a:rPr lang="en-US" baseline="0" dirty="0" err="1" smtClean="0">
                <a:latin typeface="Arial" pitchFamily="34" charset="0"/>
                <a:ea typeface="ヒラギノ角ゴ ProN W3"/>
                <a:cs typeface="Arial" pitchFamily="34" charset="0"/>
                <a:sym typeface="Wingdings" pitchFamily="2" charset="2"/>
              </a:rPr>
              <a:t>im</a:t>
            </a:r>
            <a:r>
              <a:rPr lang="en-US" baseline="0" dirty="0" smtClean="0">
                <a:latin typeface="Arial" pitchFamily="34" charset="0"/>
                <a:ea typeface="ヒラギノ角ゴ ProN W3"/>
                <a:cs typeface="Arial" pitchFamily="34" charset="0"/>
                <a:sym typeface="Wingdings" pitchFamily="2" charset="2"/>
              </a:rPr>
              <a:t> PDF-Format (</a:t>
            </a:r>
            <a:r>
              <a:rPr lang="en-US" baseline="0" dirty="0" err="1" smtClean="0">
                <a:latin typeface="Arial" pitchFamily="34" charset="0"/>
                <a:ea typeface="ヒラギノ角ゴ ProN W3"/>
                <a:cs typeface="Arial" pitchFamily="34" charset="0"/>
                <a:sym typeface="Wingdings" pitchFamily="2" charset="2"/>
              </a:rPr>
              <a:t>möglich</a:t>
            </a:r>
            <a:r>
              <a:rPr lang="en-US" baseline="0" dirty="0" smtClean="0">
                <a:latin typeface="Arial" pitchFamily="34" charset="0"/>
                <a:ea typeface="ヒラギノ角ゴ ProN W3"/>
                <a:cs typeface="Arial" pitchFamily="34" charset="0"/>
                <a:sym typeface="Wingdings" pitchFamily="2" charset="2"/>
              </a:rPr>
              <a:t> </a:t>
            </a:r>
            <a:r>
              <a:rPr lang="en-US" baseline="0" dirty="0" err="1" smtClean="0">
                <a:latin typeface="Arial" pitchFamily="34" charset="0"/>
                <a:ea typeface="ヒラギノ角ゴ ProN W3"/>
                <a:cs typeface="Arial" pitchFamily="34" charset="0"/>
                <a:sym typeface="Wingdings" pitchFamily="2" charset="2"/>
              </a:rPr>
              <a:t>sind</a:t>
            </a:r>
            <a:r>
              <a:rPr lang="en-US" baseline="0" dirty="0" smtClean="0">
                <a:latin typeface="Arial" pitchFamily="34" charset="0"/>
                <a:ea typeface="ヒラギノ角ゴ ProN W3"/>
                <a:cs typeface="Arial" pitchFamily="34" charset="0"/>
                <a:sym typeface="Wingdings" pitchFamily="2" charset="2"/>
              </a:rPr>
              <a:t> </a:t>
            </a:r>
            <a:r>
              <a:rPr lang="en-US" baseline="0" dirty="0" err="1" smtClean="0">
                <a:latin typeface="Arial" pitchFamily="34" charset="0"/>
                <a:ea typeface="ヒラギノ角ゴ ProN W3"/>
                <a:cs typeface="Arial" pitchFamily="34" charset="0"/>
                <a:sym typeface="Wingdings" pitchFamily="2" charset="2"/>
              </a:rPr>
              <a:t>auch</a:t>
            </a:r>
            <a:r>
              <a:rPr lang="en-US" baseline="0" dirty="0" smtClean="0">
                <a:latin typeface="Arial" pitchFamily="34" charset="0"/>
                <a:ea typeface="ヒラギノ角ゴ ProN W3"/>
                <a:cs typeface="Arial" pitchFamily="34" charset="0"/>
                <a:sym typeface="Wingdings" pitchFamily="2" charset="2"/>
              </a:rPr>
              <a:t> JPG-</a:t>
            </a:r>
            <a:r>
              <a:rPr lang="en-US" baseline="0" dirty="0" err="1" smtClean="0">
                <a:latin typeface="Arial" pitchFamily="34" charset="0"/>
                <a:ea typeface="ヒラギノ角ゴ ProN W3"/>
                <a:cs typeface="Arial" pitchFamily="34" charset="0"/>
                <a:sym typeface="Wingdings" pitchFamily="2" charset="2"/>
              </a:rPr>
              <a:t>Bilder</a:t>
            </a:r>
            <a:r>
              <a:rPr lang="en-US" baseline="0" dirty="0" smtClean="0">
                <a:latin typeface="Arial" pitchFamily="34" charset="0"/>
                <a:ea typeface="ヒラギノ角ゴ ProN W3"/>
                <a:cs typeface="Arial" pitchFamily="34" charset="0"/>
                <a:sym typeface="Wingdings" pitchFamily="2" charset="2"/>
              </a:rPr>
              <a:t>).</a:t>
            </a:r>
          </a:p>
          <a:p>
            <a:pPr lvl="1">
              <a:buFontTx/>
              <a:buChar char="-"/>
            </a:pPr>
            <a:r>
              <a:rPr lang="en-US" baseline="0" dirty="0" err="1" smtClean="0">
                <a:latin typeface="Arial" pitchFamily="34" charset="0"/>
                <a:ea typeface="ヒラギノ角ゴ ProN W3"/>
                <a:cs typeface="Arial" pitchFamily="34" charset="0"/>
                <a:sym typeface="Wingdings" pitchFamily="2" charset="2"/>
              </a:rPr>
              <a:t>Klärung</a:t>
            </a:r>
            <a:r>
              <a:rPr lang="en-US" baseline="0" dirty="0" smtClean="0">
                <a:latin typeface="Arial" pitchFamily="34" charset="0"/>
                <a:ea typeface="ヒラギノ角ゴ ProN W3"/>
                <a:cs typeface="Arial" pitchFamily="34" charset="0"/>
                <a:sym typeface="Wingdings" pitchFamily="2" charset="2"/>
              </a:rPr>
              <a:t> </a:t>
            </a:r>
            <a:r>
              <a:rPr lang="en-US" baseline="0" dirty="0" err="1" smtClean="0">
                <a:latin typeface="Arial" pitchFamily="34" charset="0"/>
                <a:ea typeface="ヒラギノ角ゴ ProN W3"/>
                <a:cs typeface="Arial" pitchFamily="34" charset="0"/>
                <a:sym typeface="Wingdings" pitchFamily="2" charset="2"/>
              </a:rPr>
              <a:t>der</a:t>
            </a:r>
            <a:r>
              <a:rPr lang="en-US" baseline="0" dirty="0" smtClean="0">
                <a:latin typeface="Arial" pitchFamily="34" charset="0"/>
                <a:ea typeface="ヒラギノ角ゴ ProN W3"/>
                <a:cs typeface="Arial" pitchFamily="34" charset="0"/>
                <a:sym typeface="Wingdings" pitchFamily="2" charset="2"/>
              </a:rPr>
              <a:t> </a:t>
            </a:r>
            <a:r>
              <a:rPr lang="en-US" baseline="0" dirty="0" err="1" smtClean="0">
                <a:latin typeface="Arial" pitchFamily="34" charset="0"/>
                <a:ea typeface="ヒラギノ角ゴ ProN W3"/>
                <a:cs typeface="Arial" pitchFamily="34" charset="0"/>
                <a:sym typeface="Wingdings" pitchFamily="2" charset="2"/>
              </a:rPr>
              <a:t>Rechte</a:t>
            </a:r>
            <a:endParaRPr lang="en-US" baseline="0" dirty="0" smtClean="0">
              <a:latin typeface="Arial" pitchFamily="34" charset="0"/>
              <a:ea typeface="ヒラギノ角ゴ ProN W3"/>
              <a:cs typeface="Arial" pitchFamily="34" charset="0"/>
              <a:sym typeface="Wingdings" pitchFamily="2" charset="2"/>
            </a:endParaRPr>
          </a:p>
          <a:p>
            <a:pPr lvl="1">
              <a:buFontTx/>
              <a:buChar char="-"/>
            </a:pPr>
            <a:r>
              <a:rPr lang="en-US" baseline="0" dirty="0" smtClean="0">
                <a:latin typeface="Arial" pitchFamily="34" charset="0"/>
                <a:ea typeface="ヒラギノ角ゴ ProN W3"/>
                <a:cs typeface="Arial" pitchFamily="34" charset="0"/>
                <a:sym typeface="Wingdings" pitchFamily="2" charset="2"/>
              </a:rPr>
              <a:t>Etc.</a:t>
            </a:r>
            <a:endParaRPr lang="en-US" dirty="0" smtClean="0">
              <a:latin typeface="Arial" pitchFamily="34" charset="0"/>
              <a:ea typeface="ヒラギノ角ゴ ProN W3"/>
              <a:cs typeface="Arial" pitchFamily="34" charset="0"/>
              <a:sym typeface="Gill Sans"/>
            </a:endParaRPr>
          </a:p>
        </p:txBody>
      </p:sp>
      <p:sp>
        <p:nvSpPr>
          <p:cNvPr id="19460" name="Foliennummernplatzhalter 3"/>
          <p:cNvSpPr>
            <a:spLocks noGrp="1"/>
          </p:cNvSpPr>
          <p:nvPr>
            <p:ph type="sldNum" sz="quarter" idx="5"/>
          </p:nvPr>
        </p:nvSpPr>
        <p:spPr>
          <a:noFill/>
        </p:spPr>
        <p:txBody>
          <a:bodyPr/>
          <a:lstStyle/>
          <a:p>
            <a:fld id="{BBACBA9A-5C07-4041-AE99-556DB6F0CF42}" type="slidenum">
              <a:rPr lang="de-CH" smtClean="0"/>
              <a:pPr/>
              <a:t>5</a:t>
            </a:fld>
            <a:endParaRPr lang="de-CH"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p:cNvSpPr>
            <a:spLocks noGrp="1" noRot="1" noChangeAspect="1" noTextEdit="1"/>
          </p:cNvSpPr>
          <p:nvPr>
            <p:ph type="sldImg"/>
          </p:nvPr>
        </p:nvSpPr>
        <p:spPr>
          <a:ln/>
        </p:spPr>
      </p:sp>
      <p:sp>
        <p:nvSpPr>
          <p:cNvPr id="20483" name="Notizenplatzhalter 2"/>
          <p:cNvSpPr>
            <a:spLocks noGrp="1"/>
          </p:cNvSpPr>
          <p:nvPr>
            <p:ph type="body" idx="1"/>
          </p:nvPr>
        </p:nvSpPr>
        <p:spPr>
          <a:noFill/>
          <a:ln/>
        </p:spPr>
        <p:txBody>
          <a:bodyPr/>
          <a:lstStyle/>
          <a:p>
            <a:r>
              <a:rPr lang="en-US" dirty="0" err="1" smtClean="0">
                <a:latin typeface="Gill Sans"/>
                <a:sym typeface="Gill Sans"/>
              </a:rPr>
              <a:t>Da</a:t>
            </a:r>
            <a:r>
              <a:rPr lang="en-US" baseline="0" dirty="0" smtClean="0">
                <a:latin typeface="Gill Sans"/>
                <a:sym typeface="Gill Sans"/>
              </a:rPr>
              <a:t> </a:t>
            </a:r>
            <a:r>
              <a:rPr lang="en-US" baseline="0" dirty="0" err="1" smtClean="0">
                <a:latin typeface="Gill Sans"/>
                <a:sym typeface="Gill Sans"/>
              </a:rPr>
              <a:t>unsere</a:t>
            </a:r>
            <a:r>
              <a:rPr lang="en-US" baseline="0" dirty="0" smtClean="0">
                <a:latin typeface="Gill Sans"/>
                <a:sym typeface="Gill Sans"/>
              </a:rPr>
              <a:t> </a:t>
            </a:r>
            <a:r>
              <a:rPr lang="en-US" baseline="0" dirty="0" err="1" smtClean="0">
                <a:latin typeface="Gill Sans"/>
                <a:sym typeface="Gill Sans"/>
              </a:rPr>
              <a:t>Zeitschriften</a:t>
            </a:r>
            <a:r>
              <a:rPr lang="en-US" baseline="0" dirty="0" smtClean="0">
                <a:latin typeface="Gill Sans"/>
                <a:sym typeface="Gill Sans"/>
              </a:rPr>
              <a:t> in </a:t>
            </a:r>
            <a:r>
              <a:rPr lang="en-US" baseline="0" dirty="0" err="1" smtClean="0">
                <a:latin typeface="Gill Sans"/>
                <a:sym typeface="Gill Sans"/>
              </a:rPr>
              <a:t>retro.seals</a:t>
            </a:r>
            <a:r>
              <a:rPr lang="en-US" baseline="0" dirty="0" smtClean="0">
                <a:latin typeface="Gill Sans"/>
                <a:sym typeface="Gill Sans"/>
              </a:rPr>
              <a:t> </a:t>
            </a:r>
            <a:r>
              <a:rPr lang="en-US" baseline="0" dirty="0" err="1" smtClean="0">
                <a:latin typeface="Gill Sans"/>
                <a:sym typeface="Gill Sans"/>
              </a:rPr>
              <a:t>aufgeschaltet</a:t>
            </a:r>
            <a:r>
              <a:rPr lang="en-US" baseline="0" dirty="0" smtClean="0">
                <a:latin typeface="Gill Sans"/>
                <a:sym typeface="Gill Sans"/>
              </a:rPr>
              <a:t> </a:t>
            </a:r>
            <a:r>
              <a:rPr lang="en-US" baseline="0" dirty="0" err="1" smtClean="0">
                <a:latin typeface="Gill Sans"/>
                <a:sym typeface="Gill Sans"/>
              </a:rPr>
              <a:t>werden</a:t>
            </a:r>
            <a:r>
              <a:rPr lang="en-US" baseline="0" dirty="0" smtClean="0">
                <a:latin typeface="Gill Sans"/>
                <a:sym typeface="Gill Sans"/>
              </a:rPr>
              <a:t> und Regina </a:t>
            </a:r>
            <a:r>
              <a:rPr lang="en-US" baseline="0" dirty="0" err="1" smtClean="0">
                <a:latin typeface="Gill Sans"/>
                <a:sym typeface="Gill Sans"/>
              </a:rPr>
              <a:t>Wanger</a:t>
            </a:r>
            <a:r>
              <a:rPr lang="en-US" baseline="0" dirty="0" smtClean="0">
                <a:latin typeface="Gill Sans"/>
                <a:sym typeface="Gill Sans"/>
              </a:rPr>
              <a:t> </a:t>
            </a:r>
            <a:r>
              <a:rPr lang="en-US" baseline="0" dirty="0" err="1" smtClean="0">
                <a:latin typeface="Gill Sans"/>
                <a:sym typeface="Gill Sans"/>
              </a:rPr>
              <a:t>dazu</a:t>
            </a:r>
            <a:r>
              <a:rPr lang="en-US" baseline="0" dirty="0" smtClean="0">
                <a:latin typeface="Gill Sans"/>
                <a:sym typeface="Gill Sans"/>
              </a:rPr>
              <a:t> </a:t>
            </a:r>
            <a:r>
              <a:rPr lang="en-US" baseline="0" dirty="0" err="1" smtClean="0">
                <a:latin typeface="Gill Sans"/>
                <a:sym typeface="Gill Sans"/>
              </a:rPr>
              <a:t>später</a:t>
            </a:r>
            <a:r>
              <a:rPr lang="en-US" baseline="0" dirty="0" smtClean="0">
                <a:latin typeface="Gill Sans"/>
                <a:sym typeface="Gill Sans"/>
              </a:rPr>
              <a:t> </a:t>
            </a:r>
            <a:r>
              <a:rPr lang="en-US" baseline="0" dirty="0" err="1" smtClean="0">
                <a:latin typeface="Gill Sans"/>
                <a:sym typeface="Gill Sans"/>
              </a:rPr>
              <a:t>noch</a:t>
            </a:r>
            <a:r>
              <a:rPr lang="en-US" baseline="0" dirty="0" smtClean="0">
                <a:latin typeface="Gill Sans"/>
                <a:sym typeface="Gill Sans"/>
              </a:rPr>
              <a:t> </a:t>
            </a:r>
            <a:r>
              <a:rPr lang="en-US" baseline="0" dirty="0" err="1" smtClean="0">
                <a:latin typeface="Gill Sans"/>
                <a:sym typeface="Gill Sans"/>
              </a:rPr>
              <a:t>eingehender</a:t>
            </a:r>
            <a:r>
              <a:rPr lang="en-US" baseline="0" dirty="0" smtClean="0">
                <a:latin typeface="Gill Sans"/>
                <a:sym typeface="Gill Sans"/>
              </a:rPr>
              <a:t> </a:t>
            </a:r>
            <a:r>
              <a:rPr lang="en-US" baseline="0" dirty="0" err="1" smtClean="0">
                <a:latin typeface="Gill Sans"/>
                <a:sym typeface="Gill Sans"/>
              </a:rPr>
              <a:t>berichten</a:t>
            </a:r>
            <a:r>
              <a:rPr lang="en-US" baseline="0" dirty="0" smtClean="0">
                <a:latin typeface="Gill Sans"/>
                <a:sym typeface="Gill Sans"/>
              </a:rPr>
              <a:t> </a:t>
            </a:r>
            <a:r>
              <a:rPr lang="en-US" baseline="0" dirty="0" err="1" smtClean="0">
                <a:latin typeface="Gill Sans"/>
                <a:sym typeface="Gill Sans"/>
              </a:rPr>
              <a:t>wird</a:t>
            </a:r>
            <a:r>
              <a:rPr lang="en-US" baseline="0" dirty="0" smtClean="0">
                <a:latin typeface="Gill Sans"/>
                <a:sym typeface="Gill Sans"/>
              </a:rPr>
              <a:t>, sage </a:t>
            </a:r>
            <a:r>
              <a:rPr lang="en-US" baseline="0" dirty="0" err="1" smtClean="0">
                <a:latin typeface="Gill Sans"/>
                <a:sym typeface="Gill Sans"/>
              </a:rPr>
              <a:t>ich</a:t>
            </a:r>
            <a:r>
              <a:rPr lang="en-US" baseline="0" dirty="0" smtClean="0">
                <a:latin typeface="Gill Sans"/>
                <a:sym typeface="Gill Sans"/>
              </a:rPr>
              <a:t> </a:t>
            </a:r>
            <a:r>
              <a:rPr lang="en-US" baseline="0" dirty="0" err="1" smtClean="0">
                <a:latin typeface="Gill Sans"/>
                <a:sym typeface="Gill Sans"/>
              </a:rPr>
              <a:t>nur</a:t>
            </a:r>
            <a:r>
              <a:rPr lang="en-US" baseline="0" dirty="0" smtClean="0">
                <a:latin typeface="Gill Sans"/>
                <a:sym typeface="Gill Sans"/>
              </a:rPr>
              <a:t> </a:t>
            </a:r>
            <a:r>
              <a:rPr lang="en-US" baseline="0" dirty="0" err="1" smtClean="0">
                <a:latin typeface="Gill Sans"/>
                <a:sym typeface="Gill Sans"/>
              </a:rPr>
              <a:t>kurz</a:t>
            </a:r>
            <a:r>
              <a:rPr lang="en-US" baseline="0" dirty="0" smtClean="0">
                <a:latin typeface="Gill Sans"/>
                <a:sym typeface="Gill Sans"/>
              </a:rPr>
              <a:t> </a:t>
            </a:r>
            <a:r>
              <a:rPr lang="en-US" baseline="0" dirty="0" err="1" smtClean="0">
                <a:latin typeface="Gill Sans"/>
                <a:sym typeface="Gill Sans"/>
              </a:rPr>
              <a:t>etwas</a:t>
            </a:r>
            <a:r>
              <a:rPr lang="en-US" baseline="0" dirty="0" smtClean="0">
                <a:latin typeface="Gill Sans"/>
                <a:sym typeface="Gill Sans"/>
              </a:rPr>
              <a:t> </a:t>
            </a:r>
            <a:r>
              <a:rPr lang="en-US" baseline="0" dirty="0" err="1" smtClean="0">
                <a:latin typeface="Gill Sans"/>
                <a:sym typeface="Gill Sans"/>
              </a:rPr>
              <a:t>zur</a:t>
            </a:r>
            <a:r>
              <a:rPr lang="en-US" baseline="0" dirty="0" smtClean="0">
                <a:latin typeface="Gill Sans"/>
                <a:sym typeface="Gill Sans"/>
              </a:rPr>
              <a:t> </a:t>
            </a:r>
            <a:r>
              <a:rPr lang="en-US" baseline="0" dirty="0" err="1" smtClean="0">
                <a:latin typeface="Gill Sans"/>
                <a:sym typeface="Gill Sans"/>
              </a:rPr>
              <a:t>Auswahl</a:t>
            </a:r>
            <a:r>
              <a:rPr lang="en-US" baseline="0" dirty="0" smtClean="0">
                <a:latin typeface="Gill Sans"/>
                <a:sym typeface="Gill Sans"/>
              </a:rPr>
              <a:t> </a:t>
            </a:r>
            <a:r>
              <a:rPr lang="en-US" baseline="0" dirty="0" err="1" smtClean="0">
                <a:latin typeface="Gill Sans"/>
                <a:sym typeface="Gill Sans"/>
              </a:rPr>
              <a:t>der</a:t>
            </a:r>
            <a:r>
              <a:rPr lang="en-US" baseline="0" dirty="0" smtClean="0">
                <a:latin typeface="Gill Sans"/>
                <a:sym typeface="Gill Sans"/>
              </a:rPr>
              <a:t> </a:t>
            </a:r>
            <a:r>
              <a:rPr lang="en-US" baseline="0" dirty="0" err="1" smtClean="0">
                <a:latin typeface="Gill Sans"/>
                <a:sym typeface="Gill Sans"/>
              </a:rPr>
              <a:t>Titel</a:t>
            </a:r>
            <a:r>
              <a:rPr lang="en-US" baseline="0" dirty="0" smtClean="0">
                <a:latin typeface="Gill Sans"/>
                <a:sym typeface="Gill Sans"/>
              </a:rPr>
              <a:t> und </a:t>
            </a:r>
            <a:r>
              <a:rPr lang="en-US" baseline="0" dirty="0" err="1" smtClean="0">
                <a:latin typeface="Gill Sans"/>
                <a:sym typeface="Gill Sans"/>
              </a:rPr>
              <a:t>zu</a:t>
            </a:r>
            <a:r>
              <a:rPr lang="en-US" baseline="0" dirty="0" smtClean="0">
                <a:latin typeface="Gill Sans"/>
                <a:sym typeface="Gill Sans"/>
              </a:rPr>
              <a:t> </a:t>
            </a:r>
            <a:r>
              <a:rPr lang="en-US" baseline="0" dirty="0" err="1" smtClean="0">
                <a:latin typeface="Gill Sans"/>
                <a:sym typeface="Gill Sans"/>
              </a:rPr>
              <a:t>unserem</a:t>
            </a:r>
            <a:r>
              <a:rPr lang="en-US" baseline="0" dirty="0" smtClean="0">
                <a:latin typeface="Gill Sans"/>
                <a:sym typeface="Gill Sans"/>
              </a:rPr>
              <a:t> </a:t>
            </a:r>
            <a:r>
              <a:rPr lang="en-US" baseline="0" dirty="0" err="1" smtClean="0">
                <a:latin typeface="Gill Sans"/>
                <a:sym typeface="Gill Sans"/>
              </a:rPr>
              <a:t>Standardablauf</a:t>
            </a:r>
            <a:r>
              <a:rPr lang="en-US" baseline="0" dirty="0" smtClean="0">
                <a:latin typeface="Gill Sans"/>
                <a:sym typeface="Gill Sans"/>
              </a:rPr>
              <a:t>:</a:t>
            </a:r>
          </a:p>
          <a:p>
            <a:endParaRPr lang="en-US" baseline="0" dirty="0" smtClean="0">
              <a:latin typeface="Gill Sans"/>
              <a:sym typeface="Gill Sans"/>
            </a:endParaRPr>
          </a:p>
          <a:p>
            <a:r>
              <a:rPr lang="en-US" baseline="0" dirty="0" smtClean="0">
                <a:latin typeface="Gill Sans"/>
                <a:sym typeface="Gill Sans"/>
              </a:rPr>
              <a:t>Es </a:t>
            </a:r>
            <a:r>
              <a:rPr lang="en-US" baseline="0" dirty="0" err="1" smtClean="0">
                <a:latin typeface="Gill Sans"/>
                <a:sym typeface="Gill Sans"/>
              </a:rPr>
              <a:t>kommt</a:t>
            </a:r>
            <a:r>
              <a:rPr lang="en-US" baseline="0" dirty="0" smtClean="0">
                <a:latin typeface="Gill Sans"/>
                <a:sym typeface="Gill Sans"/>
              </a:rPr>
              <a:t> </a:t>
            </a:r>
            <a:r>
              <a:rPr lang="en-US" baseline="0" dirty="0" err="1" smtClean="0">
                <a:latin typeface="Gill Sans"/>
                <a:sym typeface="Gill Sans"/>
              </a:rPr>
              <a:t>relativ</a:t>
            </a:r>
            <a:r>
              <a:rPr lang="en-US" baseline="0" dirty="0" smtClean="0">
                <a:latin typeface="Gill Sans"/>
                <a:sym typeface="Gill Sans"/>
              </a:rPr>
              <a:t> </a:t>
            </a:r>
            <a:r>
              <a:rPr lang="en-US" baseline="0" dirty="0" err="1" smtClean="0">
                <a:latin typeface="Gill Sans"/>
                <a:sym typeface="Gill Sans"/>
              </a:rPr>
              <a:t>häufig</a:t>
            </a:r>
            <a:r>
              <a:rPr lang="en-US" baseline="0" dirty="0" smtClean="0">
                <a:latin typeface="Gill Sans"/>
                <a:sym typeface="Gill Sans"/>
              </a:rPr>
              <a:t> </a:t>
            </a:r>
            <a:r>
              <a:rPr lang="en-US" baseline="0" dirty="0" err="1" smtClean="0">
                <a:latin typeface="Gill Sans"/>
                <a:sym typeface="Gill Sans"/>
              </a:rPr>
              <a:t>vor</a:t>
            </a:r>
            <a:r>
              <a:rPr lang="en-US" baseline="0" dirty="0" smtClean="0">
                <a:latin typeface="Gill Sans"/>
                <a:sym typeface="Gill Sans"/>
              </a:rPr>
              <a:t>, </a:t>
            </a:r>
            <a:r>
              <a:rPr lang="en-US" baseline="0" dirty="0" err="1" smtClean="0">
                <a:latin typeface="Gill Sans"/>
                <a:sym typeface="Gill Sans"/>
              </a:rPr>
              <a:t>dass</a:t>
            </a:r>
            <a:r>
              <a:rPr lang="en-US" baseline="0" dirty="0" smtClean="0">
                <a:latin typeface="Gill Sans"/>
                <a:sym typeface="Gill Sans"/>
              </a:rPr>
              <a:t> </a:t>
            </a:r>
            <a:r>
              <a:rPr lang="en-US" baseline="0" dirty="0" err="1" smtClean="0">
                <a:latin typeface="Gill Sans"/>
                <a:sym typeface="Gill Sans"/>
              </a:rPr>
              <a:t>Ereignisse</a:t>
            </a:r>
            <a:r>
              <a:rPr lang="en-US" baseline="0" dirty="0" smtClean="0">
                <a:latin typeface="Gill Sans"/>
                <a:sym typeface="Gill Sans"/>
              </a:rPr>
              <a:t> </a:t>
            </a:r>
            <a:r>
              <a:rPr lang="en-US" baseline="0" dirty="0" err="1" smtClean="0">
                <a:latin typeface="Gill Sans"/>
                <a:sym typeface="Gill Sans"/>
              </a:rPr>
              <a:t>wie</a:t>
            </a:r>
            <a:r>
              <a:rPr lang="en-US" baseline="0" dirty="0" smtClean="0">
                <a:latin typeface="Gill Sans"/>
                <a:sym typeface="Gill Sans"/>
              </a:rPr>
              <a:t> </a:t>
            </a:r>
            <a:r>
              <a:rPr lang="en-US" baseline="0" dirty="0" err="1" smtClean="0">
                <a:latin typeface="Gill Sans"/>
                <a:sym typeface="Gill Sans"/>
              </a:rPr>
              <a:t>Jubiläen</a:t>
            </a:r>
            <a:r>
              <a:rPr lang="en-US" baseline="0" dirty="0" smtClean="0">
                <a:latin typeface="Gill Sans"/>
                <a:sym typeface="Gill Sans"/>
              </a:rPr>
              <a:t>, </a:t>
            </a:r>
            <a:r>
              <a:rPr lang="en-US" baseline="0" dirty="0" err="1" smtClean="0">
                <a:latin typeface="Gill Sans"/>
                <a:sym typeface="Gill Sans"/>
              </a:rPr>
              <a:t>Geburtstage</a:t>
            </a:r>
            <a:r>
              <a:rPr lang="en-US" baseline="0" dirty="0" smtClean="0">
                <a:latin typeface="Gill Sans"/>
                <a:sym typeface="Gill Sans"/>
              </a:rPr>
              <a:t>, </a:t>
            </a:r>
            <a:r>
              <a:rPr lang="en-US" baseline="0" dirty="0" err="1" smtClean="0">
                <a:latin typeface="Gill Sans"/>
                <a:sym typeface="Gill Sans"/>
              </a:rPr>
              <a:t>Eröffnungen</a:t>
            </a:r>
            <a:r>
              <a:rPr lang="en-US" baseline="0" dirty="0" smtClean="0">
                <a:latin typeface="Gill Sans"/>
                <a:sym typeface="Gill Sans"/>
              </a:rPr>
              <a:t> </a:t>
            </a:r>
            <a:r>
              <a:rPr lang="en-US" baseline="0" dirty="0" err="1" smtClean="0">
                <a:latin typeface="Gill Sans"/>
                <a:sym typeface="Gill Sans"/>
              </a:rPr>
              <a:t>oder</a:t>
            </a:r>
            <a:r>
              <a:rPr lang="en-US" baseline="0" dirty="0" smtClean="0">
                <a:latin typeface="Gill Sans"/>
                <a:sym typeface="Gill Sans"/>
              </a:rPr>
              <a:t> </a:t>
            </a:r>
            <a:r>
              <a:rPr lang="en-US" baseline="0" dirty="0" err="1" smtClean="0">
                <a:latin typeface="Gill Sans"/>
                <a:sym typeface="Gill Sans"/>
              </a:rPr>
              <a:t>hauseigenen</a:t>
            </a:r>
            <a:r>
              <a:rPr lang="en-US" baseline="0" dirty="0" smtClean="0">
                <a:latin typeface="Gill Sans"/>
                <a:sym typeface="Gill Sans"/>
              </a:rPr>
              <a:t> </a:t>
            </a:r>
            <a:r>
              <a:rPr lang="en-US" baseline="0" dirty="0" err="1" smtClean="0">
                <a:latin typeface="Gill Sans"/>
                <a:sym typeface="Gill Sans"/>
              </a:rPr>
              <a:t>Veranstaltungen</a:t>
            </a:r>
            <a:r>
              <a:rPr lang="en-US" baseline="0" dirty="0" smtClean="0">
                <a:latin typeface="Gill Sans"/>
                <a:sym typeface="Gill Sans"/>
              </a:rPr>
              <a:t> </a:t>
            </a:r>
            <a:r>
              <a:rPr lang="en-US" baseline="0" dirty="0" err="1" smtClean="0">
                <a:latin typeface="Gill Sans"/>
                <a:sym typeface="Gill Sans"/>
              </a:rPr>
              <a:t>wie</a:t>
            </a:r>
            <a:r>
              <a:rPr lang="en-US" baseline="0" dirty="0" smtClean="0">
                <a:latin typeface="Gill Sans"/>
                <a:sym typeface="Gill Sans"/>
              </a:rPr>
              <a:t> </a:t>
            </a:r>
            <a:r>
              <a:rPr lang="en-US" baseline="0" dirty="0" err="1" smtClean="0">
                <a:latin typeface="Gill Sans"/>
                <a:sym typeface="Gill Sans"/>
              </a:rPr>
              <a:t>Ausstellgungen</a:t>
            </a:r>
            <a:r>
              <a:rPr lang="en-US" baseline="0" dirty="0" smtClean="0">
                <a:latin typeface="Gill Sans"/>
                <a:sym typeface="Gill Sans"/>
              </a:rPr>
              <a:t> </a:t>
            </a:r>
            <a:r>
              <a:rPr lang="en-US" baseline="0" dirty="0" err="1" smtClean="0">
                <a:latin typeface="Gill Sans"/>
                <a:sym typeface="Gill Sans"/>
              </a:rPr>
              <a:t>Anlass</a:t>
            </a:r>
            <a:r>
              <a:rPr lang="en-US" baseline="0" dirty="0" smtClean="0">
                <a:latin typeface="Gill Sans"/>
                <a:sym typeface="Gill Sans"/>
              </a:rPr>
              <a:t> </a:t>
            </a:r>
            <a:r>
              <a:rPr lang="en-US" baseline="0" dirty="0" err="1" smtClean="0">
                <a:latin typeface="Gill Sans"/>
                <a:sym typeface="Gill Sans"/>
              </a:rPr>
              <a:t>zu</a:t>
            </a:r>
            <a:r>
              <a:rPr lang="en-US" baseline="0" dirty="0" smtClean="0">
                <a:latin typeface="Gill Sans"/>
                <a:sym typeface="Gill Sans"/>
              </a:rPr>
              <a:t> </a:t>
            </a:r>
            <a:r>
              <a:rPr lang="en-US" baseline="0" dirty="0" err="1" smtClean="0">
                <a:latin typeface="Gill Sans"/>
                <a:sym typeface="Gill Sans"/>
              </a:rPr>
              <a:t>einem</a:t>
            </a:r>
            <a:r>
              <a:rPr lang="en-US" baseline="0" dirty="0" smtClean="0">
                <a:latin typeface="Gill Sans"/>
                <a:sym typeface="Gill Sans"/>
              </a:rPr>
              <a:t> </a:t>
            </a:r>
            <a:r>
              <a:rPr lang="en-US" baseline="0" dirty="0" err="1" smtClean="0">
                <a:latin typeface="Gill Sans"/>
                <a:sym typeface="Gill Sans"/>
              </a:rPr>
              <a:t>Digitalisierungsprojekt</a:t>
            </a:r>
            <a:r>
              <a:rPr lang="en-US" baseline="0" dirty="0" smtClean="0">
                <a:latin typeface="Gill Sans"/>
                <a:sym typeface="Gill Sans"/>
              </a:rPr>
              <a:t> </a:t>
            </a:r>
            <a:r>
              <a:rPr lang="en-US" baseline="0" dirty="0" err="1" smtClean="0">
                <a:latin typeface="Gill Sans"/>
                <a:sym typeface="Gill Sans"/>
              </a:rPr>
              <a:t>geben</a:t>
            </a:r>
            <a:r>
              <a:rPr lang="en-US" baseline="0" dirty="0" smtClean="0">
                <a:latin typeface="Gill Sans"/>
                <a:sym typeface="Gill Sans"/>
              </a:rPr>
              <a:t>. </a:t>
            </a:r>
            <a:r>
              <a:rPr lang="en-US" baseline="0" dirty="0" err="1" smtClean="0">
                <a:latin typeface="Gill Sans"/>
                <a:sym typeface="Gill Sans"/>
              </a:rPr>
              <a:t>Wir</a:t>
            </a:r>
            <a:r>
              <a:rPr lang="en-US" baseline="0" dirty="0" smtClean="0">
                <a:latin typeface="Gill Sans"/>
                <a:sym typeface="Gill Sans"/>
              </a:rPr>
              <a:t> </a:t>
            </a:r>
            <a:r>
              <a:rPr lang="en-US" baseline="0" dirty="0" err="1" smtClean="0">
                <a:latin typeface="Gill Sans"/>
                <a:sym typeface="Gill Sans"/>
              </a:rPr>
              <a:t>versuchen</a:t>
            </a:r>
            <a:r>
              <a:rPr lang="en-US" baseline="0" dirty="0" smtClean="0">
                <a:latin typeface="Gill Sans"/>
                <a:sym typeface="Gill Sans"/>
              </a:rPr>
              <a:t> </a:t>
            </a:r>
            <a:r>
              <a:rPr lang="en-US" baseline="0" dirty="0" err="1" smtClean="0">
                <a:latin typeface="Gill Sans"/>
                <a:sym typeface="Gill Sans"/>
              </a:rPr>
              <a:t>dann</a:t>
            </a:r>
            <a:r>
              <a:rPr lang="en-US" baseline="0" dirty="0" smtClean="0">
                <a:latin typeface="Gill Sans"/>
                <a:sym typeface="Gill Sans"/>
              </a:rPr>
              <a:t> </a:t>
            </a:r>
            <a:r>
              <a:rPr lang="en-US" baseline="0" dirty="0" err="1" smtClean="0">
                <a:latin typeface="Gill Sans"/>
                <a:sym typeface="Gill Sans"/>
              </a:rPr>
              <a:t>eine</a:t>
            </a:r>
            <a:r>
              <a:rPr lang="en-US" baseline="0" dirty="0" smtClean="0">
                <a:latin typeface="Gill Sans"/>
                <a:sym typeface="Gill Sans"/>
              </a:rPr>
              <a:t> </a:t>
            </a:r>
            <a:r>
              <a:rPr lang="en-US" baseline="0" dirty="0" err="1" smtClean="0">
                <a:latin typeface="Gill Sans"/>
                <a:sym typeface="Gill Sans"/>
              </a:rPr>
              <a:t>thematische</a:t>
            </a:r>
            <a:r>
              <a:rPr lang="en-US" baseline="0" dirty="0" smtClean="0">
                <a:latin typeface="Gill Sans"/>
                <a:sym typeface="Gill Sans"/>
              </a:rPr>
              <a:t> </a:t>
            </a:r>
            <a:r>
              <a:rPr lang="en-US" baseline="0" dirty="0" err="1" smtClean="0">
                <a:latin typeface="Gill Sans"/>
                <a:sym typeface="Gill Sans"/>
              </a:rPr>
              <a:t>Sammlung</a:t>
            </a:r>
            <a:r>
              <a:rPr lang="en-US" baseline="0" dirty="0" smtClean="0">
                <a:latin typeface="Gill Sans"/>
                <a:sym typeface="Gill Sans"/>
              </a:rPr>
              <a:t> </a:t>
            </a:r>
            <a:r>
              <a:rPr lang="en-US" baseline="0" dirty="0" err="1" smtClean="0">
                <a:latin typeface="Gill Sans"/>
                <a:sym typeface="Gill Sans"/>
              </a:rPr>
              <a:t>zusammenzustellen</a:t>
            </a:r>
            <a:r>
              <a:rPr lang="en-US" baseline="0" dirty="0" smtClean="0">
                <a:latin typeface="Gill Sans"/>
                <a:sym typeface="Gill Sans"/>
              </a:rPr>
              <a:t>, die </a:t>
            </a:r>
            <a:r>
              <a:rPr lang="en-US" baseline="0" dirty="0" err="1" smtClean="0">
                <a:latin typeface="Gill Sans"/>
                <a:sym typeface="Gill Sans"/>
              </a:rPr>
              <a:t>wir</a:t>
            </a:r>
            <a:r>
              <a:rPr lang="en-US" baseline="0" dirty="0" smtClean="0">
                <a:latin typeface="Gill Sans"/>
                <a:sym typeface="Gill Sans"/>
              </a:rPr>
              <a:t> </a:t>
            </a:r>
            <a:r>
              <a:rPr lang="en-US" baseline="0" dirty="0" err="1" smtClean="0">
                <a:latin typeface="Gill Sans"/>
                <a:sym typeface="Gill Sans"/>
              </a:rPr>
              <a:t>uns</a:t>
            </a:r>
            <a:r>
              <a:rPr lang="en-US" baseline="0" dirty="0" smtClean="0">
                <a:latin typeface="Gill Sans"/>
                <a:sym typeface="Gill Sans"/>
              </a:rPr>
              <a:t> </a:t>
            </a:r>
            <a:r>
              <a:rPr lang="en-US" baseline="0" dirty="0" err="1" smtClean="0">
                <a:latin typeface="Gill Sans"/>
                <a:sym typeface="Gill Sans"/>
              </a:rPr>
              <a:t>oftmals</a:t>
            </a:r>
            <a:r>
              <a:rPr lang="en-US" baseline="0" dirty="0" smtClean="0">
                <a:latin typeface="Gill Sans"/>
                <a:sym typeface="Gill Sans"/>
              </a:rPr>
              <a:t> </a:t>
            </a:r>
            <a:r>
              <a:rPr lang="en-US" baseline="0" dirty="0" err="1" smtClean="0">
                <a:latin typeface="Gill Sans"/>
                <a:sym typeface="Gill Sans"/>
              </a:rPr>
              <a:t>durch</a:t>
            </a:r>
            <a:r>
              <a:rPr lang="en-US" baseline="0" dirty="0" smtClean="0">
                <a:latin typeface="Gill Sans"/>
                <a:sym typeface="Gill Sans"/>
              </a:rPr>
              <a:t> private </a:t>
            </a:r>
            <a:r>
              <a:rPr lang="en-US" baseline="0" dirty="0" err="1" smtClean="0">
                <a:latin typeface="Gill Sans"/>
                <a:sym typeface="Gill Sans"/>
              </a:rPr>
              <a:t>oder</a:t>
            </a:r>
            <a:r>
              <a:rPr lang="en-US" baseline="0" dirty="0" smtClean="0">
                <a:latin typeface="Gill Sans"/>
                <a:sym typeface="Gill Sans"/>
              </a:rPr>
              <a:t> </a:t>
            </a:r>
            <a:r>
              <a:rPr lang="en-US" baseline="0" dirty="0" err="1" smtClean="0">
                <a:latin typeface="Gill Sans"/>
                <a:sym typeface="Gill Sans"/>
              </a:rPr>
              <a:t>öffentliche</a:t>
            </a:r>
            <a:r>
              <a:rPr lang="en-US" baseline="0" dirty="0" smtClean="0">
                <a:latin typeface="Gill Sans"/>
                <a:sym typeface="Gill Sans"/>
              </a:rPr>
              <a:t> Partner </a:t>
            </a:r>
            <a:r>
              <a:rPr lang="en-US" baseline="0" dirty="0" err="1" smtClean="0">
                <a:latin typeface="Gill Sans"/>
                <a:sym typeface="Gill Sans"/>
              </a:rPr>
              <a:t>ergänzen</a:t>
            </a:r>
            <a:r>
              <a:rPr lang="en-US" baseline="0" dirty="0" smtClean="0">
                <a:latin typeface="Gill Sans"/>
                <a:sym typeface="Gill Sans"/>
              </a:rPr>
              <a:t> </a:t>
            </a:r>
            <a:r>
              <a:rPr lang="en-US" baseline="0" dirty="0" err="1" smtClean="0">
                <a:latin typeface="Gill Sans"/>
                <a:sym typeface="Gill Sans"/>
              </a:rPr>
              <a:t>lassen</a:t>
            </a:r>
            <a:r>
              <a:rPr lang="en-US" baseline="0" dirty="0" smtClean="0">
                <a:latin typeface="Gill Sans"/>
                <a:sym typeface="Gill Sans"/>
              </a:rPr>
              <a:t> (Gotthard, </a:t>
            </a:r>
            <a:r>
              <a:rPr lang="en-US" baseline="0" dirty="0" err="1" smtClean="0">
                <a:latin typeface="Gill Sans"/>
                <a:sym typeface="Gill Sans"/>
              </a:rPr>
              <a:t>Gewerkschaftsgeschichte</a:t>
            </a:r>
            <a:r>
              <a:rPr lang="en-US" baseline="0" dirty="0" smtClean="0">
                <a:latin typeface="Gill Sans"/>
                <a:sym typeface="Gill Sans"/>
              </a:rPr>
              <a:t>).</a:t>
            </a:r>
          </a:p>
          <a:p>
            <a:endParaRPr lang="en-US" baseline="0" dirty="0" smtClean="0">
              <a:latin typeface="Gill Sans"/>
              <a:sym typeface="Gill Sans"/>
            </a:endParaRPr>
          </a:p>
          <a:p>
            <a:r>
              <a:rPr lang="en-US" baseline="0" dirty="0" smtClean="0">
                <a:latin typeface="Gill Sans"/>
                <a:sym typeface="Gill Sans"/>
              </a:rPr>
              <a:t>Es </a:t>
            </a:r>
            <a:r>
              <a:rPr lang="en-US" baseline="0" dirty="0" err="1" smtClean="0">
                <a:latin typeface="Gill Sans"/>
                <a:sym typeface="Gill Sans"/>
              </a:rPr>
              <a:t>kann</a:t>
            </a:r>
            <a:r>
              <a:rPr lang="en-US" baseline="0" dirty="0" smtClean="0">
                <a:latin typeface="Gill Sans"/>
                <a:sym typeface="Gill Sans"/>
              </a:rPr>
              <a:t> </a:t>
            </a:r>
            <a:r>
              <a:rPr lang="en-US" baseline="0" dirty="0" err="1" smtClean="0">
                <a:latin typeface="Gill Sans"/>
                <a:sym typeface="Gill Sans"/>
              </a:rPr>
              <a:t>aber</a:t>
            </a:r>
            <a:r>
              <a:rPr lang="en-US" baseline="0" dirty="0" smtClean="0">
                <a:latin typeface="Gill Sans"/>
                <a:sym typeface="Gill Sans"/>
              </a:rPr>
              <a:t> </a:t>
            </a:r>
            <a:r>
              <a:rPr lang="en-US" baseline="0" dirty="0" err="1" smtClean="0">
                <a:latin typeface="Gill Sans"/>
                <a:sym typeface="Gill Sans"/>
              </a:rPr>
              <a:t>auch</a:t>
            </a:r>
            <a:r>
              <a:rPr lang="en-US" baseline="0" dirty="0" smtClean="0">
                <a:latin typeface="Gill Sans"/>
                <a:sym typeface="Gill Sans"/>
              </a:rPr>
              <a:t> </a:t>
            </a:r>
            <a:r>
              <a:rPr lang="en-US" baseline="0" dirty="0" err="1" smtClean="0">
                <a:latin typeface="Gill Sans"/>
                <a:sym typeface="Gill Sans"/>
              </a:rPr>
              <a:t>vorkommen</a:t>
            </a:r>
            <a:r>
              <a:rPr lang="en-US" baseline="0" dirty="0" smtClean="0">
                <a:latin typeface="Gill Sans"/>
                <a:sym typeface="Gill Sans"/>
              </a:rPr>
              <a:t>, </a:t>
            </a:r>
            <a:r>
              <a:rPr lang="en-US" baseline="0" dirty="0" err="1" smtClean="0">
                <a:latin typeface="Gill Sans"/>
                <a:sym typeface="Gill Sans"/>
              </a:rPr>
              <a:t>dass</a:t>
            </a:r>
            <a:r>
              <a:rPr lang="en-US" baseline="0" dirty="0" smtClean="0">
                <a:latin typeface="Gill Sans"/>
                <a:sym typeface="Gill Sans"/>
              </a:rPr>
              <a:t> </a:t>
            </a:r>
            <a:r>
              <a:rPr lang="en-US" baseline="0" dirty="0" err="1" smtClean="0">
                <a:latin typeface="Gill Sans"/>
                <a:sym typeface="Gill Sans"/>
              </a:rPr>
              <a:t>eine</a:t>
            </a:r>
            <a:r>
              <a:rPr lang="en-US" baseline="0" dirty="0" smtClean="0">
                <a:latin typeface="Gill Sans"/>
                <a:sym typeface="Gill Sans"/>
              </a:rPr>
              <a:t> </a:t>
            </a:r>
            <a:r>
              <a:rPr lang="en-US" baseline="0" dirty="0" err="1" smtClean="0">
                <a:latin typeface="Gill Sans"/>
                <a:sym typeface="Gill Sans"/>
              </a:rPr>
              <a:t>Organisation</a:t>
            </a:r>
            <a:r>
              <a:rPr lang="en-US" baseline="0" dirty="0" smtClean="0">
                <a:latin typeface="Gill Sans"/>
                <a:sym typeface="Gill Sans"/>
              </a:rPr>
              <a:t> auf </a:t>
            </a:r>
            <a:r>
              <a:rPr lang="en-US" baseline="0" dirty="0" err="1" smtClean="0">
                <a:latin typeface="Gill Sans"/>
                <a:sym typeface="Gill Sans"/>
              </a:rPr>
              <a:t>uns</a:t>
            </a:r>
            <a:r>
              <a:rPr lang="en-US" baseline="0" dirty="0" smtClean="0">
                <a:latin typeface="Gill Sans"/>
                <a:sym typeface="Gill Sans"/>
              </a:rPr>
              <a:t> </a:t>
            </a:r>
            <a:r>
              <a:rPr lang="en-US" baseline="0" dirty="0" err="1" smtClean="0">
                <a:latin typeface="Gill Sans"/>
                <a:sym typeface="Gill Sans"/>
              </a:rPr>
              <a:t>zukommt</a:t>
            </a:r>
            <a:r>
              <a:rPr lang="en-US" baseline="0" dirty="0" smtClean="0">
                <a:latin typeface="Gill Sans"/>
                <a:sym typeface="Gill Sans"/>
              </a:rPr>
              <a:t>, </a:t>
            </a:r>
            <a:r>
              <a:rPr lang="en-US" baseline="0" dirty="0" err="1" smtClean="0">
                <a:latin typeface="Gill Sans"/>
                <a:sym typeface="Gill Sans"/>
              </a:rPr>
              <a:t>weil</a:t>
            </a:r>
            <a:r>
              <a:rPr lang="en-US" baseline="0" dirty="0" smtClean="0">
                <a:latin typeface="Gill Sans"/>
                <a:sym typeface="Gill Sans"/>
              </a:rPr>
              <a:t> </a:t>
            </a:r>
            <a:r>
              <a:rPr lang="en-US" baseline="0" dirty="0" err="1" smtClean="0">
                <a:latin typeface="Gill Sans"/>
                <a:sym typeface="Gill Sans"/>
              </a:rPr>
              <a:t>sie</a:t>
            </a:r>
            <a:r>
              <a:rPr lang="en-US" baseline="0" dirty="0" smtClean="0">
                <a:latin typeface="Gill Sans"/>
                <a:sym typeface="Gill Sans"/>
              </a:rPr>
              <a:t> </a:t>
            </a:r>
            <a:r>
              <a:rPr lang="en-US" baseline="0" dirty="0" err="1" smtClean="0">
                <a:latin typeface="Gill Sans"/>
                <a:sym typeface="Gill Sans"/>
              </a:rPr>
              <a:t>ihre</a:t>
            </a:r>
            <a:r>
              <a:rPr lang="en-US" baseline="0" dirty="0" smtClean="0">
                <a:latin typeface="Gill Sans"/>
                <a:sym typeface="Gill Sans"/>
              </a:rPr>
              <a:t> </a:t>
            </a:r>
            <a:r>
              <a:rPr lang="en-US" baseline="0" dirty="0" err="1" smtClean="0">
                <a:latin typeface="Gill Sans"/>
                <a:sym typeface="Gill Sans"/>
              </a:rPr>
              <a:t>eigene</a:t>
            </a:r>
            <a:r>
              <a:rPr lang="en-US" baseline="0" dirty="0" smtClean="0">
                <a:latin typeface="Gill Sans"/>
                <a:sym typeface="Gill Sans"/>
              </a:rPr>
              <a:t> </a:t>
            </a:r>
            <a:r>
              <a:rPr lang="en-US" baseline="0" dirty="0" err="1" smtClean="0">
                <a:latin typeface="Gill Sans"/>
                <a:sym typeface="Gill Sans"/>
              </a:rPr>
              <a:t>Zeitschrift</a:t>
            </a:r>
            <a:r>
              <a:rPr lang="en-US" baseline="0" dirty="0" smtClean="0">
                <a:latin typeface="Gill Sans"/>
                <a:sym typeface="Gill Sans"/>
              </a:rPr>
              <a:t> </a:t>
            </a:r>
            <a:r>
              <a:rPr lang="en-US" baseline="0" dirty="0" err="1" smtClean="0">
                <a:latin typeface="Gill Sans"/>
                <a:sym typeface="Gill Sans"/>
              </a:rPr>
              <a:t>digitalisieren</a:t>
            </a:r>
            <a:r>
              <a:rPr lang="en-US" baseline="0" dirty="0" smtClean="0">
                <a:latin typeface="Gill Sans"/>
                <a:sym typeface="Gill Sans"/>
              </a:rPr>
              <a:t> </a:t>
            </a:r>
            <a:r>
              <a:rPr lang="en-US" baseline="0" dirty="0" err="1" smtClean="0">
                <a:latin typeface="Gill Sans"/>
                <a:sym typeface="Gill Sans"/>
              </a:rPr>
              <a:t>möchte</a:t>
            </a:r>
            <a:r>
              <a:rPr lang="en-US" baseline="0" dirty="0" smtClean="0">
                <a:latin typeface="Gill Sans"/>
                <a:sym typeface="Gill Sans"/>
              </a:rPr>
              <a:t> (</a:t>
            </a:r>
            <a:r>
              <a:rPr lang="en-US" baseline="0" dirty="0" err="1" smtClean="0">
                <a:latin typeface="Gill Sans"/>
                <a:sym typeface="Gill Sans"/>
              </a:rPr>
              <a:t>Nebelspalter</a:t>
            </a:r>
            <a:r>
              <a:rPr lang="en-US" baseline="0" dirty="0" smtClean="0">
                <a:latin typeface="Gill Sans"/>
                <a:sym typeface="Gill Sans"/>
              </a:rPr>
              <a:t>, Hotel Revue).</a:t>
            </a:r>
          </a:p>
          <a:p>
            <a:endParaRPr lang="en-US" baseline="0" dirty="0" smtClean="0">
              <a:latin typeface="Gill Sans"/>
              <a:sym typeface="Gill Sans"/>
            </a:endParaRPr>
          </a:p>
          <a:p>
            <a:r>
              <a:rPr lang="en-US" baseline="0" dirty="0" err="1" smtClean="0">
                <a:latin typeface="Gill Sans"/>
                <a:sym typeface="Gill Sans"/>
              </a:rPr>
              <a:t>Wir</a:t>
            </a:r>
            <a:r>
              <a:rPr lang="en-US" baseline="0" dirty="0" smtClean="0">
                <a:latin typeface="Gill Sans"/>
                <a:sym typeface="Gill Sans"/>
              </a:rPr>
              <a:t> </a:t>
            </a:r>
            <a:r>
              <a:rPr lang="en-US" baseline="0" dirty="0" err="1" smtClean="0">
                <a:latin typeface="Gill Sans"/>
                <a:sym typeface="Gill Sans"/>
              </a:rPr>
              <a:t>selbst</a:t>
            </a:r>
            <a:r>
              <a:rPr lang="en-US" baseline="0" dirty="0" smtClean="0">
                <a:latin typeface="Gill Sans"/>
                <a:sym typeface="Gill Sans"/>
              </a:rPr>
              <a:t> </a:t>
            </a:r>
            <a:r>
              <a:rPr lang="en-US" baseline="0" dirty="0" err="1" smtClean="0">
                <a:latin typeface="Gill Sans"/>
                <a:sym typeface="Gill Sans"/>
              </a:rPr>
              <a:t>sind</a:t>
            </a:r>
            <a:r>
              <a:rPr lang="en-US" baseline="0" dirty="0" smtClean="0">
                <a:latin typeface="Gill Sans"/>
                <a:sym typeface="Gill Sans"/>
              </a:rPr>
              <a:t> </a:t>
            </a:r>
            <a:r>
              <a:rPr lang="en-US" baseline="0" dirty="0" err="1" smtClean="0">
                <a:latin typeface="Gill Sans"/>
                <a:sym typeface="Gill Sans"/>
              </a:rPr>
              <a:t>nicht</a:t>
            </a:r>
            <a:r>
              <a:rPr lang="en-US" baseline="0" dirty="0" smtClean="0">
                <a:latin typeface="Gill Sans"/>
                <a:sym typeface="Gill Sans"/>
              </a:rPr>
              <a:t> </a:t>
            </a:r>
            <a:r>
              <a:rPr lang="en-US" baseline="0" dirty="0" err="1" smtClean="0">
                <a:latin typeface="Gill Sans"/>
                <a:sym typeface="Gill Sans"/>
              </a:rPr>
              <a:t>ausgerüstet</a:t>
            </a:r>
            <a:r>
              <a:rPr lang="en-US" baseline="0" dirty="0" smtClean="0">
                <a:latin typeface="Gill Sans"/>
                <a:sym typeface="Gill Sans"/>
              </a:rPr>
              <a:t> </a:t>
            </a:r>
            <a:r>
              <a:rPr lang="en-US" baseline="0" dirty="0" err="1" smtClean="0">
                <a:latin typeface="Gill Sans"/>
                <a:sym typeface="Gill Sans"/>
              </a:rPr>
              <a:t>für</a:t>
            </a:r>
            <a:r>
              <a:rPr lang="en-US" baseline="0" dirty="0" smtClean="0">
                <a:latin typeface="Gill Sans"/>
                <a:sym typeface="Gill Sans"/>
              </a:rPr>
              <a:t> </a:t>
            </a:r>
            <a:r>
              <a:rPr lang="en-US" baseline="0" dirty="0" err="1" smtClean="0">
                <a:latin typeface="Gill Sans"/>
                <a:sym typeface="Gill Sans"/>
              </a:rPr>
              <a:t>Massendigitalisierungsprojekte</a:t>
            </a:r>
            <a:r>
              <a:rPr lang="en-US" baseline="0" dirty="0" smtClean="0">
                <a:latin typeface="Gill Sans"/>
                <a:sym typeface="Gill Sans"/>
              </a:rPr>
              <a:t> und </a:t>
            </a:r>
            <a:r>
              <a:rPr lang="en-US" baseline="0" dirty="0" err="1" smtClean="0">
                <a:latin typeface="Gill Sans"/>
                <a:sym typeface="Gill Sans"/>
              </a:rPr>
              <a:t>vergeben</a:t>
            </a:r>
            <a:r>
              <a:rPr lang="en-US" baseline="0" dirty="0" smtClean="0">
                <a:latin typeface="Gill Sans"/>
                <a:sym typeface="Gill Sans"/>
              </a:rPr>
              <a:t> das </a:t>
            </a:r>
            <a:r>
              <a:rPr lang="en-US" baseline="0" dirty="0" err="1" smtClean="0">
                <a:latin typeface="Gill Sans"/>
                <a:sym typeface="Gill Sans"/>
              </a:rPr>
              <a:t>tatsächliche</a:t>
            </a:r>
            <a:r>
              <a:rPr lang="en-US" baseline="0" dirty="0" smtClean="0">
                <a:latin typeface="Gill Sans"/>
                <a:sym typeface="Gill Sans"/>
              </a:rPr>
              <a:t> Scanning </a:t>
            </a:r>
            <a:r>
              <a:rPr lang="en-US" baseline="0" dirty="0" err="1" smtClean="0">
                <a:latin typeface="Gill Sans"/>
                <a:sym typeface="Gill Sans"/>
              </a:rPr>
              <a:t>deshalb</a:t>
            </a:r>
            <a:r>
              <a:rPr lang="en-US" baseline="0" dirty="0" smtClean="0">
                <a:latin typeface="Gill Sans"/>
                <a:sym typeface="Gill Sans"/>
              </a:rPr>
              <a:t> an </a:t>
            </a:r>
            <a:r>
              <a:rPr lang="en-US" baseline="0" dirty="0" err="1" smtClean="0">
                <a:latin typeface="Gill Sans"/>
                <a:sym typeface="Gill Sans"/>
              </a:rPr>
              <a:t>externe</a:t>
            </a:r>
            <a:r>
              <a:rPr lang="en-US" baseline="0" dirty="0" smtClean="0">
                <a:latin typeface="Gill Sans"/>
                <a:sym typeface="Gill Sans"/>
              </a:rPr>
              <a:t> </a:t>
            </a:r>
            <a:r>
              <a:rPr lang="en-US" baseline="0" dirty="0" err="1" smtClean="0">
                <a:latin typeface="Gill Sans"/>
                <a:sym typeface="Gill Sans"/>
              </a:rPr>
              <a:t>Firmen</a:t>
            </a:r>
            <a:r>
              <a:rPr lang="en-US" baseline="0" dirty="0" smtClean="0">
                <a:latin typeface="Gill Sans"/>
                <a:sym typeface="Gill Sans"/>
              </a:rPr>
              <a:t>. Das </a:t>
            </a:r>
            <a:r>
              <a:rPr lang="en-US" baseline="0" dirty="0" err="1" smtClean="0">
                <a:latin typeface="Gill Sans"/>
                <a:sym typeface="Gill Sans"/>
              </a:rPr>
              <a:t>ist</a:t>
            </a:r>
            <a:r>
              <a:rPr lang="en-US" baseline="0" dirty="0" smtClean="0">
                <a:latin typeface="Gill Sans"/>
                <a:sym typeface="Gill Sans"/>
              </a:rPr>
              <a:t>, </a:t>
            </a:r>
            <a:r>
              <a:rPr lang="en-US" baseline="0" dirty="0" err="1" smtClean="0">
                <a:latin typeface="Gill Sans"/>
                <a:sym typeface="Gill Sans"/>
              </a:rPr>
              <a:t>sowohl</a:t>
            </a:r>
            <a:r>
              <a:rPr lang="en-US" baseline="0" dirty="0" smtClean="0">
                <a:latin typeface="Gill Sans"/>
                <a:sym typeface="Gill Sans"/>
              </a:rPr>
              <a:t> in </a:t>
            </a:r>
            <a:r>
              <a:rPr lang="en-US" baseline="0" dirty="0" err="1" smtClean="0">
                <a:latin typeface="Gill Sans"/>
                <a:sym typeface="Gill Sans"/>
              </a:rPr>
              <a:t>der</a:t>
            </a:r>
            <a:r>
              <a:rPr lang="en-US" baseline="0" dirty="0" smtClean="0">
                <a:latin typeface="Gill Sans"/>
                <a:sym typeface="Gill Sans"/>
              </a:rPr>
              <a:t> </a:t>
            </a:r>
            <a:r>
              <a:rPr lang="en-US" baseline="0" dirty="0" err="1" smtClean="0">
                <a:latin typeface="Gill Sans"/>
                <a:sym typeface="Gill Sans"/>
              </a:rPr>
              <a:t>Vorbereitung</a:t>
            </a:r>
            <a:r>
              <a:rPr lang="en-US" baseline="0" dirty="0" smtClean="0">
                <a:latin typeface="Gill Sans"/>
                <a:sym typeface="Gill Sans"/>
              </a:rPr>
              <a:t>, </a:t>
            </a:r>
            <a:r>
              <a:rPr lang="en-US" baseline="0" dirty="0" err="1" smtClean="0">
                <a:latin typeface="Gill Sans"/>
                <a:sym typeface="Gill Sans"/>
              </a:rPr>
              <a:t>als</a:t>
            </a:r>
            <a:r>
              <a:rPr lang="en-US" baseline="0" dirty="0" smtClean="0">
                <a:latin typeface="Gill Sans"/>
                <a:sym typeface="Gill Sans"/>
              </a:rPr>
              <a:t> </a:t>
            </a:r>
            <a:r>
              <a:rPr lang="en-US" baseline="0" dirty="0" err="1" smtClean="0">
                <a:latin typeface="Gill Sans"/>
                <a:sym typeface="Gill Sans"/>
              </a:rPr>
              <a:t>auch</a:t>
            </a:r>
            <a:r>
              <a:rPr lang="en-US" baseline="0" dirty="0" smtClean="0">
                <a:latin typeface="Gill Sans"/>
                <a:sym typeface="Gill Sans"/>
              </a:rPr>
              <a:t> in </a:t>
            </a:r>
            <a:r>
              <a:rPr lang="en-US" baseline="0" dirty="0" err="1" smtClean="0">
                <a:latin typeface="Gill Sans"/>
                <a:sym typeface="Gill Sans"/>
              </a:rPr>
              <a:t>der</a:t>
            </a:r>
            <a:r>
              <a:rPr lang="en-US" baseline="0" dirty="0" smtClean="0">
                <a:latin typeface="Gill Sans"/>
                <a:sym typeface="Gill Sans"/>
              </a:rPr>
              <a:t> </a:t>
            </a:r>
            <a:r>
              <a:rPr lang="en-US" baseline="0" dirty="0" err="1" smtClean="0">
                <a:latin typeface="Gill Sans"/>
                <a:sym typeface="Gill Sans"/>
              </a:rPr>
              <a:t>Arbeit</a:t>
            </a:r>
            <a:r>
              <a:rPr lang="en-US" baseline="0" dirty="0" smtClean="0">
                <a:latin typeface="Gill Sans"/>
                <a:sym typeface="Gill Sans"/>
              </a:rPr>
              <a:t>, die </a:t>
            </a:r>
            <a:r>
              <a:rPr lang="en-US" baseline="0" dirty="0" err="1" smtClean="0">
                <a:latin typeface="Gill Sans"/>
                <a:sym typeface="Gill Sans"/>
              </a:rPr>
              <a:t>nach</a:t>
            </a:r>
            <a:r>
              <a:rPr lang="en-US" baseline="0" dirty="0" smtClean="0">
                <a:latin typeface="Gill Sans"/>
                <a:sym typeface="Gill Sans"/>
              </a:rPr>
              <a:t> </a:t>
            </a:r>
            <a:r>
              <a:rPr lang="en-US" baseline="0" dirty="0" err="1" smtClean="0">
                <a:latin typeface="Gill Sans"/>
                <a:sym typeface="Gill Sans"/>
              </a:rPr>
              <a:t>Erhalt</a:t>
            </a:r>
            <a:r>
              <a:rPr lang="en-US" baseline="0" dirty="0" smtClean="0">
                <a:latin typeface="Gill Sans"/>
                <a:sym typeface="Gill Sans"/>
              </a:rPr>
              <a:t> </a:t>
            </a:r>
            <a:r>
              <a:rPr lang="en-US" baseline="0" dirty="0" err="1" smtClean="0">
                <a:latin typeface="Gill Sans"/>
                <a:sym typeface="Gill Sans"/>
              </a:rPr>
              <a:t>der</a:t>
            </a:r>
            <a:r>
              <a:rPr lang="en-US" baseline="0" dirty="0" smtClean="0">
                <a:latin typeface="Gill Sans"/>
                <a:sym typeface="Gill Sans"/>
              </a:rPr>
              <a:t> Scans </a:t>
            </a:r>
            <a:r>
              <a:rPr lang="en-US" baseline="0" dirty="0" err="1" smtClean="0">
                <a:latin typeface="Gill Sans"/>
                <a:sym typeface="Gill Sans"/>
              </a:rPr>
              <a:t>anfällt</a:t>
            </a:r>
            <a:r>
              <a:rPr lang="en-US" baseline="0" dirty="0" smtClean="0">
                <a:latin typeface="Gill Sans"/>
                <a:sym typeface="Gill Sans"/>
              </a:rPr>
              <a:t>, </a:t>
            </a:r>
            <a:r>
              <a:rPr lang="en-US" baseline="0" dirty="0" err="1" smtClean="0">
                <a:latin typeface="Gill Sans"/>
                <a:sym typeface="Gill Sans"/>
              </a:rPr>
              <a:t>sehr</a:t>
            </a:r>
            <a:r>
              <a:rPr lang="en-US" baseline="0" dirty="0" smtClean="0">
                <a:latin typeface="Gill Sans"/>
                <a:sym typeface="Gill Sans"/>
              </a:rPr>
              <a:t> </a:t>
            </a:r>
            <a:r>
              <a:rPr lang="en-US" baseline="0" dirty="0" err="1" smtClean="0">
                <a:latin typeface="Gill Sans"/>
                <a:sym typeface="Gill Sans"/>
              </a:rPr>
              <a:t>aufwändig</a:t>
            </a:r>
            <a:r>
              <a:rPr lang="en-US" baseline="0" dirty="0" smtClean="0">
                <a:latin typeface="Gill Sans"/>
                <a:sym typeface="Gill Sans"/>
              </a:rPr>
              <a:t>.</a:t>
            </a:r>
          </a:p>
          <a:p>
            <a:endParaRPr lang="en-US" baseline="0" dirty="0" smtClean="0">
              <a:latin typeface="Gill Sans"/>
              <a:sym typeface="Gill Sans"/>
            </a:endParaRPr>
          </a:p>
          <a:p>
            <a:r>
              <a:rPr lang="en-US" baseline="0" dirty="0" err="1" smtClean="0">
                <a:latin typeface="Gill Sans"/>
                <a:sym typeface="Gill Sans"/>
              </a:rPr>
              <a:t>Im</a:t>
            </a:r>
            <a:r>
              <a:rPr lang="en-US" baseline="0" dirty="0" smtClean="0">
                <a:latin typeface="Gill Sans"/>
                <a:sym typeface="Gill Sans"/>
              </a:rPr>
              <a:t> </a:t>
            </a:r>
            <a:r>
              <a:rPr lang="en-US" baseline="0" dirty="0" err="1" smtClean="0">
                <a:latin typeface="Gill Sans"/>
                <a:sym typeface="Gill Sans"/>
              </a:rPr>
              <a:t>Vorfeld</a:t>
            </a:r>
            <a:r>
              <a:rPr lang="en-US" baseline="0" dirty="0" smtClean="0">
                <a:latin typeface="Gill Sans"/>
                <a:sym typeface="Gill Sans"/>
              </a:rPr>
              <a:t> </a:t>
            </a:r>
            <a:r>
              <a:rPr lang="en-US" baseline="0" dirty="0" err="1" smtClean="0">
                <a:latin typeface="Gill Sans"/>
                <a:sym typeface="Gill Sans"/>
              </a:rPr>
              <a:t>sind</a:t>
            </a:r>
            <a:r>
              <a:rPr lang="en-US" baseline="0" dirty="0" smtClean="0">
                <a:latin typeface="Gill Sans"/>
                <a:sym typeface="Gill Sans"/>
              </a:rPr>
              <a:t> die </a:t>
            </a:r>
            <a:r>
              <a:rPr lang="en-US" baseline="0" dirty="0" err="1" smtClean="0">
                <a:latin typeface="Gill Sans"/>
                <a:sym typeface="Gill Sans"/>
              </a:rPr>
              <a:t>Hauptarbeiten</a:t>
            </a:r>
            <a:r>
              <a:rPr lang="en-US" baseline="0" dirty="0" smtClean="0">
                <a:latin typeface="Gill Sans"/>
                <a:sym typeface="Gill Sans"/>
              </a:rPr>
              <a:t> die </a:t>
            </a:r>
            <a:r>
              <a:rPr lang="en-US" baseline="0" dirty="0" err="1" smtClean="0">
                <a:latin typeface="Gill Sans"/>
                <a:sym typeface="Gill Sans"/>
              </a:rPr>
              <a:t>Projektkoordination</a:t>
            </a:r>
            <a:r>
              <a:rPr lang="en-US" baseline="0" dirty="0" smtClean="0">
                <a:latin typeface="Gill Sans"/>
                <a:sym typeface="Gill Sans"/>
              </a:rPr>
              <a:t>, die </a:t>
            </a:r>
            <a:r>
              <a:rPr lang="en-US" baseline="0" dirty="0" err="1" smtClean="0">
                <a:latin typeface="Gill Sans"/>
                <a:sym typeface="Gill Sans"/>
              </a:rPr>
              <a:t>Rechteklärung</a:t>
            </a:r>
            <a:r>
              <a:rPr lang="en-US" baseline="0" dirty="0" smtClean="0">
                <a:latin typeface="Gill Sans"/>
                <a:sym typeface="Gill Sans"/>
              </a:rPr>
              <a:t>, die </a:t>
            </a:r>
            <a:r>
              <a:rPr lang="en-US" baseline="0" dirty="0" err="1" smtClean="0">
                <a:latin typeface="Gill Sans"/>
                <a:sym typeface="Gill Sans"/>
              </a:rPr>
              <a:t>Ausschreibung</a:t>
            </a:r>
            <a:r>
              <a:rPr lang="en-US" baseline="0" dirty="0" smtClean="0">
                <a:latin typeface="Gill Sans"/>
                <a:sym typeface="Gill Sans"/>
              </a:rPr>
              <a:t> und </a:t>
            </a:r>
            <a:r>
              <a:rPr lang="en-US" baseline="0" dirty="0" err="1" smtClean="0">
                <a:latin typeface="Gill Sans"/>
                <a:sym typeface="Gill Sans"/>
              </a:rPr>
              <a:t>Ausarbeitung</a:t>
            </a:r>
            <a:r>
              <a:rPr lang="en-US" baseline="0" dirty="0" smtClean="0">
                <a:latin typeface="Gill Sans"/>
                <a:sym typeface="Gill Sans"/>
              </a:rPr>
              <a:t> </a:t>
            </a:r>
            <a:r>
              <a:rPr lang="en-US" baseline="0" dirty="0" err="1" smtClean="0">
                <a:latin typeface="Gill Sans"/>
                <a:sym typeface="Gill Sans"/>
              </a:rPr>
              <a:t>eines</a:t>
            </a:r>
            <a:r>
              <a:rPr lang="en-US" baseline="0" dirty="0" smtClean="0">
                <a:latin typeface="Gill Sans"/>
                <a:sym typeface="Gill Sans"/>
              </a:rPr>
              <a:t> </a:t>
            </a:r>
            <a:r>
              <a:rPr lang="en-US" baseline="0" dirty="0" err="1" smtClean="0">
                <a:latin typeface="Gill Sans"/>
                <a:sym typeface="Gill Sans"/>
              </a:rPr>
              <a:t>Vertrags</a:t>
            </a:r>
            <a:r>
              <a:rPr lang="en-US" baseline="0" dirty="0" smtClean="0">
                <a:latin typeface="Gill Sans"/>
                <a:sym typeface="Gill Sans"/>
              </a:rPr>
              <a:t> </a:t>
            </a:r>
            <a:r>
              <a:rPr lang="en-US" baseline="0" dirty="0" err="1" smtClean="0">
                <a:latin typeface="Gill Sans"/>
                <a:sym typeface="Gill Sans"/>
              </a:rPr>
              <a:t>mit</a:t>
            </a:r>
            <a:r>
              <a:rPr lang="en-US" baseline="0" dirty="0" smtClean="0">
                <a:latin typeface="Gill Sans"/>
                <a:sym typeface="Gill Sans"/>
              </a:rPr>
              <a:t> </a:t>
            </a:r>
            <a:r>
              <a:rPr lang="en-US" baseline="0" dirty="0" err="1" smtClean="0">
                <a:latin typeface="Gill Sans"/>
                <a:sym typeface="Gill Sans"/>
              </a:rPr>
              <a:t>dem</a:t>
            </a:r>
            <a:r>
              <a:rPr lang="en-US" baseline="0" dirty="0" smtClean="0">
                <a:latin typeface="Gill Sans"/>
                <a:sym typeface="Gill Sans"/>
              </a:rPr>
              <a:t> </a:t>
            </a:r>
            <a:r>
              <a:rPr lang="en-US" baseline="0" dirty="0" err="1" smtClean="0">
                <a:latin typeface="Gill Sans"/>
                <a:sym typeface="Gill Sans"/>
              </a:rPr>
              <a:t>Digitalisierungsanbieter</a:t>
            </a:r>
            <a:r>
              <a:rPr lang="en-US" baseline="0" dirty="0" smtClean="0">
                <a:latin typeface="Gill Sans"/>
                <a:sym typeface="Gill Sans"/>
              </a:rPr>
              <a:t> und die </a:t>
            </a:r>
            <a:r>
              <a:rPr lang="en-US" baseline="0" dirty="0" err="1" smtClean="0">
                <a:latin typeface="Gill Sans"/>
                <a:sym typeface="Gill Sans"/>
              </a:rPr>
              <a:t>Vorbereitung</a:t>
            </a:r>
            <a:r>
              <a:rPr lang="en-US" baseline="0" dirty="0" smtClean="0">
                <a:latin typeface="Gill Sans"/>
                <a:sym typeface="Gill Sans"/>
              </a:rPr>
              <a:t> </a:t>
            </a:r>
            <a:r>
              <a:rPr lang="en-US" baseline="0" dirty="0" err="1" smtClean="0">
                <a:latin typeface="Gill Sans"/>
                <a:sym typeface="Gill Sans"/>
              </a:rPr>
              <a:t>der</a:t>
            </a:r>
            <a:r>
              <a:rPr lang="en-US" baseline="0" dirty="0" smtClean="0">
                <a:latin typeface="Gill Sans"/>
                <a:sym typeface="Gill Sans"/>
              </a:rPr>
              <a:t> </a:t>
            </a:r>
            <a:r>
              <a:rPr lang="en-US" baseline="0" dirty="0" err="1" smtClean="0">
                <a:latin typeface="Gill Sans"/>
                <a:sym typeface="Gill Sans"/>
              </a:rPr>
              <a:t>Papiersammlung</a:t>
            </a:r>
            <a:r>
              <a:rPr lang="en-US" baseline="0" dirty="0" smtClean="0">
                <a:latin typeface="Gill Sans"/>
                <a:sym typeface="Gill Sans"/>
              </a:rPr>
              <a:t> </a:t>
            </a:r>
            <a:r>
              <a:rPr lang="en-US" baseline="0" dirty="0" err="1" smtClean="0">
                <a:latin typeface="Gill Sans"/>
                <a:sym typeface="Gill Sans"/>
              </a:rPr>
              <a:t>für</a:t>
            </a:r>
            <a:r>
              <a:rPr lang="en-US" baseline="0" dirty="0" smtClean="0">
                <a:latin typeface="Gill Sans"/>
                <a:sym typeface="Gill Sans"/>
              </a:rPr>
              <a:t> die </a:t>
            </a:r>
            <a:r>
              <a:rPr lang="en-US" baseline="0" dirty="0" err="1" smtClean="0">
                <a:latin typeface="Gill Sans"/>
                <a:sym typeface="Gill Sans"/>
              </a:rPr>
              <a:t>Digitalisierung</a:t>
            </a:r>
            <a:r>
              <a:rPr lang="en-US" baseline="0" dirty="0" smtClean="0">
                <a:latin typeface="Gill Sans"/>
                <a:sym typeface="Gill Sans"/>
              </a:rPr>
              <a:t>. </a:t>
            </a:r>
            <a:r>
              <a:rPr lang="en-US" baseline="0" dirty="0" err="1" smtClean="0">
                <a:latin typeface="Gill Sans"/>
                <a:sym typeface="Gill Sans"/>
              </a:rPr>
              <a:t>Nicht</a:t>
            </a:r>
            <a:r>
              <a:rPr lang="en-US" baseline="0" dirty="0" smtClean="0">
                <a:latin typeface="Gill Sans"/>
                <a:sym typeface="Gill Sans"/>
              </a:rPr>
              <a:t> </a:t>
            </a:r>
            <a:r>
              <a:rPr lang="en-US" baseline="0" dirty="0" err="1" smtClean="0">
                <a:latin typeface="Gill Sans"/>
                <a:sym typeface="Gill Sans"/>
              </a:rPr>
              <a:t>zu</a:t>
            </a:r>
            <a:r>
              <a:rPr lang="en-US" baseline="0" dirty="0" smtClean="0">
                <a:latin typeface="Gill Sans"/>
                <a:sym typeface="Gill Sans"/>
              </a:rPr>
              <a:t> </a:t>
            </a:r>
            <a:r>
              <a:rPr lang="en-US" baseline="0" dirty="0" err="1" smtClean="0">
                <a:latin typeface="Gill Sans"/>
                <a:sym typeface="Gill Sans"/>
              </a:rPr>
              <a:t>unterschätzen</a:t>
            </a:r>
            <a:r>
              <a:rPr lang="en-US" baseline="0" dirty="0" smtClean="0">
                <a:latin typeface="Gill Sans"/>
                <a:sym typeface="Gill Sans"/>
              </a:rPr>
              <a:t> </a:t>
            </a:r>
            <a:r>
              <a:rPr lang="en-US" baseline="0" dirty="0" err="1" smtClean="0">
                <a:latin typeface="Gill Sans"/>
                <a:sym typeface="Gill Sans"/>
              </a:rPr>
              <a:t>sind</a:t>
            </a:r>
            <a:r>
              <a:rPr lang="en-US" baseline="0" dirty="0" smtClean="0">
                <a:latin typeface="Gill Sans"/>
                <a:sym typeface="Gill Sans"/>
              </a:rPr>
              <a:t> </a:t>
            </a:r>
            <a:r>
              <a:rPr lang="en-US" baseline="0" dirty="0" err="1" smtClean="0">
                <a:latin typeface="Gill Sans"/>
                <a:sym typeface="Gill Sans"/>
              </a:rPr>
              <a:t>auch</a:t>
            </a:r>
            <a:r>
              <a:rPr lang="en-US" baseline="0" dirty="0" smtClean="0">
                <a:latin typeface="Gill Sans"/>
                <a:sym typeface="Gill Sans"/>
              </a:rPr>
              <a:t> die </a:t>
            </a:r>
            <a:r>
              <a:rPr lang="en-US" baseline="0" dirty="0" err="1" smtClean="0">
                <a:latin typeface="Gill Sans"/>
                <a:sym typeface="Gill Sans"/>
              </a:rPr>
              <a:t>konservatorischen</a:t>
            </a:r>
            <a:r>
              <a:rPr lang="en-US" baseline="0" dirty="0" smtClean="0">
                <a:latin typeface="Gill Sans"/>
                <a:sym typeface="Gill Sans"/>
              </a:rPr>
              <a:t> </a:t>
            </a:r>
            <a:r>
              <a:rPr lang="en-US" baseline="0" dirty="0" err="1" smtClean="0">
                <a:latin typeface="Gill Sans"/>
                <a:sym typeface="Gill Sans"/>
              </a:rPr>
              <a:t>Aspekte</a:t>
            </a:r>
            <a:r>
              <a:rPr lang="en-US" baseline="0" dirty="0" smtClean="0">
                <a:latin typeface="Gill Sans"/>
                <a:sym typeface="Gill Sans"/>
              </a:rPr>
              <a:t>, die </a:t>
            </a:r>
            <a:r>
              <a:rPr lang="en-US" baseline="0" dirty="0" err="1" smtClean="0">
                <a:latin typeface="Gill Sans"/>
                <a:sym typeface="Gill Sans"/>
              </a:rPr>
              <a:t>zu</a:t>
            </a:r>
            <a:r>
              <a:rPr lang="en-US" baseline="0" dirty="0" smtClean="0">
                <a:latin typeface="Gill Sans"/>
                <a:sym typeface="Gill Sans"/>
              </a:rPr>
              <a:t> </a:t>
            </a:r>
            <a:r>
              <a:rPr lang="en-US" baseline="0" dirty="0" err="1" smtClean="0">
                <a:latin typeface="Gill Sans"/>
                <a:sym typeface="Gill Sans"/>
              </a:rPr>
              <a:t>berücksichtigen</a:t>
            </a:r>
            <a:r>
              <a:rPr lang="en-US" baseline="0" dirty="0" smtClean="0">
                <a:latin typeface="Gill Sans"/>
                <a:sym typeface="Gill Sans"/>
              </a:rPr>
              <a:t> </a:t>
            </a:r>
            <a:r>
              <a:rPr lang="en-US" baseline="0" dirty="0" err="1" smtClean="0">
                <a:latin typeface="Gill Sans"/>
                <a:sym typeface="Gill Sans"/>
              </a:rPr>
              <a:t>sind</a:t>
            </a:r>
            <a:r>
              <a:rPr lang="en-US" baseline="0" dirty="0" smtClean="0">
                <a:latin typeface="Gill Sans"/>
                <a:sym typeface="Gill Sans"/>
              </a:rPr>
              <a:t>.</a:t>
            </a:r>
          </a:p>
          <a:p>
            <a:endParaRPr lang="en-US" baseline="0" dirty="0" smtClean="0">
              <a:latin typeface="Gill Sans"/>
              <a:sym typeface="Gill Sans"/>
            </a:endParaRPr>
          </a:p>
          <a:p>
            <a:r>
              <a:rPr lang="en-US" baseline="0" dirty="0" err="1" smtClean="0">
                <a:latin typeface="Gill Sans"/>
                <a:sym typeface="Gill Sans"/>
              </a:rPr>
              <a:t>Nach</a:t>
            </a:r>
            <a:r>
              <a:rPr lang="en-US" baseline="0" dirty="0" smtClean="0">
                <a:latin typeface="Gill Sans"/>
                <a:sym typeface="Gill Sans"/>
              </a:rPr>
              <a:t> </a:t>
            </a:r>
            <a:r>
              <a:rPr lang="en-US" baseline="0" dirty="0" err="1" smtClean="0">
                <a:latin typeface="Gill Sans"/>
                <a:sym typeface="Gill Sans"/>
              </a:rPr>
              <a:t>der</a:t>
            </a:r>
            <a:r>
              <a:rPr lang="en-US" baseline="0" dirty="0" smtClean="0">
                <a:latin typeface="Gill Sans"/>
                <a:sym typeface="Gill Sans"/>
              </a:rPr>
              <a:t> </a:t>
            </a:r>
            <a:r>
              <a:rPr lang="en-US" baseline="0" dirty="0" err="1" smtClean="0">
                <a:latin typeface="Gill Sans"/>
                <a:sym typeface="Gill Sans"/>
              </a:rPr>
              <a:t>Digitalisierung</a:t>
            </a:r>
            <a:r>
              <a:rPr lang="en-US" baseline="0" dirty="0" smtClean="0">
                <a:latin typeface="Gill Sans"/>
                <a:sym typeface="Gill Sans"/>
              </a:rPr>
              <a:t> </a:t>
            </a:r>
            <a:r>
              <a:rPr lang="en-US" baseline="0" dirty="0" err="1" smtClean="0">
                <a:latin typeface="Gill Sans"/>
                <a:sym typeface="Gill Sans"/>
              </a:rPr>
              <a:t>sind</a:t>
            </a:r>
            <a:r>
              <a:rPr lang="en-US" baseline="0" dirty="0" smtClean="0">
                <a:latin typeface="Gill Sans"/>
                <a:sym typeface="Gill Sans"/>
              </a:rPr>
              <a:t> </a:t>
            </a:r>
            <a:r>
              <a:rPr lang="en-US" baseline="0" dirty="0" err="1" smtClean="0">
                <a:latin typeface="Gill Sans"/>
                <a:sym typeface="Gill Sans"/>
              </a:rPr>
              <a:t>es</a:t>
            </a:r>
            <a:r>
              <a:rPr lang="en-US" baseline="0" dirty="0" smtClean="0">
                <a:latin typeface="Gill Sans"/>
                <a:sym typeface="Gill Sans"/>
              </a:rPr>
              <a:t> die </a:t>
            </a:r>
            <a:r>
              <a:rPr lang="en-US" baseline="0" dirty="0" err="1" smtClean="0">
                <a:latin typeface="Gill Sans"/>
                <a:sym typeface="Gill Sans"/>
              </a:rPr>
              <a:t>Qualitäts</a:t>
            </a:r>
            <a:r>
              <a:rPr lang="en-US" baseline="0" dirty="0" smtClean="0">
                <a:latin typeface="Gill Sans"/>
                <a:sym typeface="Gill Sans"/>
              </a:rPr>
              <a:t>- und </a:t>
            </a:r>
            <a:r>
              <a:rPr lang="en-US" baseline="0" dirty="0" err="1" smtClean="0">
                <a:latin typeface="Gill Sans"/>
                <a:sym typeface="Gill Sans"/>
              </a:rPr>
              <a:t>Vollständigkeitskontrollen</a:t>
            </a:r>
            <a:r>
              <a:rPr lang="en-US" baseline="0" dirty="0" smtClean="0">
                <a:latin typeface="Gill Sans"/>
                <a:sym typeface="Gill Sans"/>
              </a:rPr>
              <a:t> und </a:t>
            </a:r>
            <a:r>
              <a:rPr lang="en-US" baseline="0" dirty="0" err="1" smtClean="0">
                <a:latin typeface="Gill Sans"/>
                <a:sym typeface="Gill Sans"/>
              </a:rPr>
              <a:t>vor</a:t>
            </a:r>
            <a:r>
              <a:rPr lang="en-US" baseline="0" dirty="0" smtClean="0">
                <a:latin typeface="Gill Sans"/>
                <a:sym typeface="Gill Sans"/>
              </a:rPr>
              <a:t> </a:t>
            </a:r>
            <a:r>
              <a:rPr lang="en-US" baseline="0" dirty="0" err="1" smtClean="0">
                <a:latin typeface="Gill Sans"/>
                <a:sym typeface="Gill Sans"/>
              </a:rPr>
              <a:t>allem</a:t>
            </a:r>
            <a:r>
              <a:rPr lang="en-US" baseline="0" dirty="0" smtClean="0">
                <a:latin typeface="Gill Sans"/>
                <a:sym typeface="Gill Sans"/>
              </a:rPr>
              <a:t> die </a:t>
            </a:r>
            <a:r>
              <a:rPr lang="en-US" baseline="0" dirty="0" err="1" smtClean="0">
                <a:latin typeface="Gill Sans"/>
                <a:sym typeface="Gill Sans"/>
              </a:rPr>
              <a:t>manuelle</a:t>
            </a:r>
            <a:r>
              <a:rPr lang="en-US" baseline="0" dirty="0" smtClean="0">
                <a:latin typeface="Gill Sans"/>
                <a:sym typeface="Gill Sans"/>
              </a:rPr>
              <a:t> </a:t>
            </a:r>
            <a:r>
              <a:rPr lang="en-US" baseline="0" dirty="0" err="1" smtClean="0">
                <a:latin typeface="Gill Sans"/>
                <a:sym typeface="Gill Sans"/>
              </a:rPr>
              <a:t>Erfassung</a:t>
            </a:r>
            <a:r>
              <a:rPr lang="en-US" baseline="0" dirty="0" smtClean="0">
                <a:latin typeface="Gill Sans"/>
                <a:sym typeface="Gill Sans"/>
              </a:rPr>
              <a:t> von </a:t>
            </a:r>
            <a:r>
              <a:rPr lang="en-US" baseline="0" dirty="0" err="1" smtClean="0">
                <a:latin typeface="Gill Sans"/>
                <a:sym typeface="Gill Sans"/>
              </a:rPr>
              <a:t>Struktur-Metadaten</a:t>
            </a:r>
            <a:r>
              <a:rPr lang="en-US" baseline="0" dirty="0" smtClean="0">
                <a:latin typeface="Gill Sans"/>
                <a:sym typeface="Gill Sans"/>
              </a:rPr>
              <a:t>, die </a:t>
            </a:r>
            <a:r>
              <a:rPr lang="en-US" baseline="0" dirty="0" err="1" smtClean="0">
                <a:latin typeface="Gill Sans"/>
                <a:sym typeface="Gill Sans"/>
              </a:rPr>
              <a:t>zeitlich</a:t>
            </a:r>
            <a:r>
              <a:rPr lang="en-US" baseline="0" dirty="0" smtClean="0">
                <a:latin typeface="Gill Sans"/>
                <a:sym typeface="Gill Sans"/>
              </a:rPr>
              <a:t> ins </a:t>
            </a:r>
            <a:r>
              <a:rPr lang="en-US" baseline="0" dirty="0" err="1" smtClean="0">
                <a:latin typeface="Gill Sans"/>
                <a:sym typeface="Gill Sans"/>
              </a:rPr>
              <a:t>Gewicht</a:t>
            </a:r>
            <a:r>
              <a:rPr lang="en-US" baseline="0" dirty="0" smtClean="0">
                <a:latin typeface="Gill Sans"/>
                <a:sym typeface="Gill Sans"/>
              </a:rPr>
              <a:t> fallen.</a:t>
            </a:r>
          </a:p>
          <a:p>
            <a:endParaRPr lang="de-CH" dirty="0" smtClean="0"/>
          </a:p>
        </p:txBody>
      </p:sp>
      <p:sp>
        <p:nvSpPr>
          <p:cNvPr id="20484" name="Foliennummernplatzhalter 3"/>
          <p:cNvSpPr>
            <a:spLocks noGrp="1"/>
          </p:cNvSpPr>
          <p:nvPr>
            <p:ph type="sldNum" sz="quarter" idx="5"/>
          </p:nvPr>
        </p:nvSpPr>
        <p:spPr>
          <a:noFill/>
        </p:spPr>
        <p:txBody>
          <a:bodyPr/>
          <a:lstStyle/>
          <a:p>
            <a:fld id="{5AF78B87-E8A1-49FD-BA44-5A709AA34010}" type="slidenum">
              <a:rPr lang="de-CH" smtClean="0"/>
              <a:pPr/>
              <a:t>6</a:t>
            </a:fld>
            <a:endParaRPr lang="de-CH"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Hauptsächlich</a:t>
            </a:r>
            <a:r>
              <a:rPr lang="de-CH" baseline="0" dirty="0" smtClean="0"/>
              <a:t> internes Scanning</a:t>
            </a:r>
            <a:endParaRPr lang="de-CH" dirty="0" smtClean="0"/>
          </a:p>
          <a:p>
            <a:r>
              <a:rPr lang="de-CH" dirty="0" smtClean="0"/>
              <a:t>Für</a:t>
            </a:r>
            <a:r>
              <a:rPr lang="de-CH" baseline="0" dirty="0" smtClean="0"/>
              <a:t> die Auswahl der Monografien trifft dasselbe zu, wie für die Zeitschriftenauswahl. Teilweise wird eine thematische Auswahl zu einem Ereignis digitalisiert, teilweise werden Einzeltitel aufgrund von Nutzerinteressen gescannt. Diese werden meist direkt in unserem Katalog, als E-Books on Demand bestellt. Diese Bestellart steht für alle Dokumente offen, die mehr als 110 Jahre alt sind oder für die das Urheberrecht abgelaufen ist. Der Nutzer, der das Dokument bestellt bezahlt dann für die Arbeiten. Alle weiteren Interessierten können das EOD gratis unter e-</a:t>
            </a:r>
            <a:r>
              <a:rPr lang="de-CH" baseline="0" dirty="0" err="1" smtClean="0"/>
              <a:t>helvetica</a:t>
            </a:r>
            <a:r>
              <a:rPr lang="de-CH" baseline="0" dirty="0" smtClean="0"/>
              <a:t> herunterladen.</a:t>
            </a:r>
            <a:endParaRPr lang="de-CH" dirty="0"/>
          </a:p>
        </p:txBody>
      </p:sp>
      <p:sp>
        <p:nvSpPr>
          <p:cNvPr id="4" name="Foliennummernplatzhalter 3"/>
          <p:cNvSpPr>
            <a:spLocks noGrp="1"/>
          </p:cNvSpPr>
          <p:nvPr>
            <p:ph type="sldNum" sz="quarter" idx="10"/>
          </p:nvPr>
        </p:nvSpPr>
        <p:spPr/>
        <p:txBody>
          <a:bodyPr/>
          <a:lstStyle/>
          <a:p>
            <a:fld id="{FC6063BF-37DF-4110-9A0B-6A68A37D133A}" type="slidenum">
              <a:rPr lang="de-CH" smtClean="0"/>
              <a:pPr/>
              <a:t>7</a:t>
            </a:fld>
            <a:endParaRPr lang="de-CH"/>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bildplatzhalter 1"/>
          <p:cNvSpPr>
            <a:spLocks noGrp="1" noRot="1" noChangeAspect="1" noTextEdit="1"/>
          </p:cNvSpPr>
          <p:nvPr>
            <p:ph type="sldImg"/>
          </p:nvPr>
        </p:nvSpPr>
        <p:spPr>
          <a:ln/>
        </p:spPr>
      </p:sp>
      <p:sp>
        <p:nvSpPr>
          <p:cNvPr id="22531" name="Notizenplatzhalter 2"/>
          <p:cNvSpPr>
            <a:spLocks noGrp="1"/>
          </p:cNvSpPr>
          <p:nvPr>
            <p:ph type="body" idx="1"/>
          </p:nvPr>
        </p:nvSpPr>
        <p:spPr>
          <a:noFill/>
          <a:ln/>
        </p:spPr>
        <p:txBody>
          <a:bodyPr/>
          <a:lstStyle/>
          <a:p>
            <a:r>
              <a:rPr lang="de-DE" dirty="0" err="1" smtClean="0"/>
              <a:t>Schliesslich</a:t>
            </a:r>
            <a:r>
              <a:rPr lang="de-DE" dirty="0" smtClean="0"/>
              <a:t> arbeiten wir auch intensiv</a:t>
            </a:r>
            <a:r>
              <a:rPr lang="de-DE" baseline="0" dirty="0" smtClean="0"/>
              <a:t> an der Digitalisierung unserer Spezialsammlungen. Mehrere Projekte werden jährlich realisiert, wobei, aufgrund der Seltenheit und des Wertes der Dokumente und der Anforderungen an die Digitalisierungsqualität, wenn immer möglich intern digitalisiert wird.</a:t>
            </a:r>
          </a:p>
          <a:p>
            <a:r>
              <a:rPr lang="de-DE" baseline="0" dirty="0" smtClean="0"/>
              <a:t>Die meisten Dokumente wurden aus unserer Plakatsammlung digitalisiert.</a:t>
            </a:r>
          </a:p>
          <a:p>
            <a:r>
              <a:rPr lang="de-DE" baseline="0" dirty="0" smtClean="0"/>
              <a:t>Weitere sind im Gange:</a:t>
            </a:r>
          </a:p>
          <a:p>
            <a:pPr>
              <a:buFontTx/>
              <a:buChar char="-"/>
            </a:pPr>
            <a:r>
              <a:rPr lang="de-DE" baseline="0" dirty="0" err="1" smtClean="0"/>
              <a:t>Spelterini</a:t>
            </a:r>
            <a:r>
              <a:rPr lang="de-DE" baseline="0" dirty="0" smtClean="0"/>
              <a:t> (Luftansichten aus Ballon)</a:t>
            </a:r>
          </a:p>
          <a:p>
            <a:pPr>
              <a:buFontTx/>
              <a:buChar char="-"/>
            </a:pPr>
            <a:r>
              <a:rPr lang="de-DE" baseline="0" dirty="0" err="1" smtClean="0"/>
              <a:t>Gugelmann</a:t>
            </a:r>
            <a:r>
              <a:rPr lang="de-DE" baseline="0" dirty="0" smtClean="0"/>
              <a:t> (Kleinmeister-Sammlung)</a:t>
            </a:r>
          </a:p>
          <a:p>
            <a:pPr>
              <a:buFontTx/>
              <a:buChar char="-"/>
            </a:pPr>
            <a:r>
              <a:rPr lang="de-DE" baseline="0" dirty="0" smtClean="0"/>
              <a:t> Wanner-Pläne (EAD – kolorierte Pläne des HB Zürich)</a:t>
            </a:r>
            <a:endParaRPr lang="de-DE" dirty="0" smtClean="0"/>
          </a:p>
        </p:txBody>
      </p:sp>
      <p:sp>
        <p:nvSpPr>
          <p:cNvPr id="22532" name="Foliennummernplatzhalter 3"/>
          <p:cNvSpPr>
            <a:spLocks noGrp="1"/>
          </p:cNvSpPr>
          <p:nvPr>
            <p:ph type="sldNum" sz="quarter" idx="5"/>
          </p:nvPr>
        </p:nvSpPr>
        <p:spPr>
          <a:noFill/>
        </p:spPr>
        <p:txBody>
          <a:bodyPr/>
          <a:lstStyle/>
          <a:p>
            <a:fld id="{40D8B001-1D92-4770-AEDD-16ACF0B89E00}" type="slidenum">
              <a:rPr lang="de-CH" smtClean="0"/>
              <a:pPr/>
              <a:t>8</a:t>
            </a:fld>
            <a:endParaRPr lang="de-CH"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Die Gesetzgebung</a:t>
            </a:r>
            <a:r>
              <a:rPr lang="de-CH" baseline="0" dirty="0" smtClean="0"/>
              <a:t> gibt Rahmenbedingungen vor für folgende drei Tätigkeitsgebiete:</a:t>
            </a:r>
            <a:endParaRPr lang="de-CH" dirty="0" smtClean="0"/>
          </a:p>
          <a:p>
            <a:endParaRPr lang="de-CH" dirty="0" smtClean="0"/>
          </a:p>
          <a:p>
            <a:r>
              <a:rPr lang="de-CH" dirty="0" smtClean="0"/>
              <a:t>A)Retrodigitalisieren: nachträgliche Digitalisierung von Printwerken</a:t>
            </a:r>
          </a:p>
          <a:p>
            <a:endParaRPr lang="de-CH" dirty="0" smtClean="0"/>
          </a:p>
          <a:p>
            <a:r>
              <a:rPr lang="de-CH" dirty="0" smtClean="0"/>
              <a:t>B)</a:t>
            </a:r>
            <a:r>
              <a:rPr lang="de-CH" baseline="0" dirty="0" smtClean="0"/>
              <a:t>Zugänglichmachen der retrodigitalisierten Printwerke auf dem Internet</a:t>
            </a:r>
          </a:p>
          <a:p>
            <a:endParaRPr lang="de-CH" baseline="0" dirty="0" smtClean="0"/>
          </a:p>
          <a:p>
            <a:r>
              <a:rPr lang="de-CH" baseline="0" dirty="0" smtClean="0"/>
              <a:t>C)Kein Print mehr, sondern von Beginn weg nur noch digital: z.B. naturwissenschaftliche Zeitschriften, Webseiten von Vereinen etc.</a:t>
            </a:r>
            <a:endParaRPr lang="de-CH" dirty="0"/>
          </a:p>
        </p:txBody>
      </p:sp>
      <p:sp>
        <p:nvSpPr>
          <p:cNvPr id="4" name="Foliennummernplatzhalter 3"/>
          <p:cNvSpPr>
            <a:spLocks noGrp="1"/>
          </p:cNvSpPr>
          <p:nvPr>
            <p:ph type="sldNum" sz="quarter" idx="10"/>
          </p:nvPr>
        </p:nvSpPr>
        <p:spPr/>
        <p:txBody>
          <a:bodyPr/>
          <a:lstStyle/>
          <a:p>
            <a:fld id="{FC6063BF-37DF-4110-9A0B-6A68A37D133A}" type="slidenum">
              <a:rPr lang="de-CH" smtClean="0"/>
              <a:pPr/>
              <a:t>9</a:t>
            </a:fld>
            <a:endParaRPr lang="de-CH"/>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1026" name="Picture 2" descr="O:\MuK\0\Arbeitshilfen\Fotos_NB\Rundgang\1_NB.jpg"/>
          <p:cNvPicPr>
            <a:picLocks noChangeAspect="1" noChangeArrowheads="1"/>
          </p:cNvPicPr>
          <p:nvPr userDrawn="1"/>
        </p:nvPicPr>
        <p:blipFill>
          <a:blip r:embed="rId2" cstate="print">
            <a:lum bright="19000" contrast="-31000"/>
          </a:blip>
          <a:srcRect/>
          <a:stretch>
            <a:fillRect/>
          </a:stretch>
        </p:blipFill>
        <p:spPr bwMode="auto">
          <a:xfrm>
            <a:off x="902614" y="1700808"/>
            <a:ext cx="7557918" cy="4573140"/>
          </a:xfrm>
          <a:prstGeom prst="rect">
            <a:avLst/>
          </a:prstGeom>
          <a:noFill/>
        </p:spPr>
      </p:pic>
      <p:sp>
        <p:nvSpPr>
          <p:cNvPr id="23554" name="Rectangle 2"/>
          <p:cNvSpPr>
            <a:spLocks noGrp="1" noChangeArrowheads="1"/>
          </p:cNvSpPr>
          <p:nvPr>
            <p:ph type="ctrTitle"/>
          </p:nvPr>
        </p:nvSpPr>
        <p:spPr>
          <a:xfrm>
            <a:off x="1295400" y="2362200"/>
            <a:ext cx="7086600" cy="2514600"/>
          </a:xfrm>
        </p:spPr>
        <p:txBody>
          <a:bodyPr/>
          <a:lstStyle>
            <a:lvl1pPr>
              <a:defRPr sz="5200"/>
            </a:lvl1pPr>
          </a:lstStyle>
          <a:p>
            <a:r>
              <a:rPr lang="de-DE" dirty="0" smtClean="0"/>
              <a:t>Titelmasterformat durch Klicken bearbeiten</a:t>
            </a:r>
            <a:endParaRPr lang="en-GB" dirty="0"/>
          </a:p>
        </p:txBody>
      </p:sp>
      <p:sp>
        <p:nvSpPr>
          <p:cNvPr id="23555" name="Rectangle 3"/>
          <p:cNvSpPr>
            <a:spLocks noGrp="1" noChangeArrowheads="1"/>
          </p:cNvSpPr>
          <p:nvPr>
            <p:ph type="subTitle" idx="1"/>
          </p:nvPr>
        </p:nvSpPr>
        <p:spPr>
          <a:xfrm>
            <a:off x="1285875" y="5299075"/>
            <a:ext cx="7096125" cy="720725"/>
          </a:xfrm>
        </p:spPr>
        <p:txBody>
          <a:bodyPr/>
          <a:lstStyle>
            <a:lvl1pPr marL="0" indent="0">
              <a:buFontTx/>
              <a:buNone/>
              <a:defRPr sz="3200"/>
            </a:lvl1pPr>
          </a:lstStyle>
          <a:p>
            <a:r>
              <a:rPr lang="de-DE" smtClean="0"/>
              <a:t>Formatvorlage des Untertitelmasters durch Klicken bearbeiten</a:t>
            </a:r>
            <a:endParaRPr lang="en-GB"/>
          </a:p>
        </p:txBody>
      </p:sp>
      <p:sp>
        <p:nvSpPr>
          <p:cNvPr id="23584" name="Text Box 32"/>
          <p:cNvSpPr txBox="1">
            <a:spLocks noChangeArrowheads="1"/>
          </p:cNvSpPr>
          <p:nvPr/>
        </p:nvSpPr>
        <p:spPr bwMode="auto">
          <a:xfrm>
            <a:off x="4572000" y="387350"/>
            <a:ext cx="3581400" cy="447675"/>
          </a:xfrm>
          <a:prstGeom prst="rect">
            <a:avLst/>
          </a:prstGeom>
          <a:noFill/>
          <a:ln w="9525">
            <a:noFill/>
            <a:miter lim="800000"/>
            <a:headEnd/>
            <a:tailEnd/>
          </a:ln>
          <a:effectLst/>
        </p:spPr>
        <p:txBody>
          <a:bodyPr lIns="0" tIns="0" rIns="0" bIns="0">
            <a:spAutoFit/>
          </a:bodyPr>
          <a:lstStyle/>
          <a:p>
            <a:pPr>
              <a:lnSpc>
                <a:spcPct val="105000"/>
              </a:lnSpc>
              <a:spcBef>
                <a:spcPct val="50000"/>
              </a:spcBef>
            </a:pPr>
            <a:r>
              <a:rPr lang="de-CH" sz="800">
                <a:latin typeface="Arial" charset="0"/>
              </a:rPr>
              <a:t>Eidgenössisches Departement des Innern EDI</a:t>
            </a:r>
          </a:p>
          <a:p>
            <a:pPr>
              <a:lnSpc>
                <a:spcPct val="105000"/>
              </a:lnSpc>
              <a:spcBef>
                <a:spcPct val="50000"/>
              </a:spcBef>
            </a:pPr>
            <a:r>
              <a:rPr lang="de-CH" sz="800">
                <a:latin typeface="Arial" charset="0"/>
              </a:rPr>
              <a:t>Bundesamt für Kultur BAK</a:t>
            </a:r>
            <a:br>
              <a:rPr lang="de-CH" sz="800">
                <a:latin typeface="Arial" charset="0"/>
              </a:rPr>
            </a:br>
            <a:r>
              <a:rPr lang="de-CH" sz="800" b="1">
                <a:latin typeface="Arial" charset="0"/>
              </a:rPr>
              <a:t>Schweizerische Nationalbibliothek NB</a:t>
            </a:r>
          </a:p>
        </p:txBody>
      </p:sp>
      <p:pic>
        <p:nvPicPr>
          <p:cNvPr id="23589" name="Picture 37" descr="Logo_CMYK_pos"/>
          <p:cNvPicPr>
            <a:picLocks noChangeAspect="1" noChangeArrowheads="1"/>
          </p:cNvPicPr>
          <p:nvPr/>
        </p:nvPicPr>
        <p:blipFill>
          <a:blip r:embed="rId3" cstate="print"/>
          <a:srcRect/>
          <a:stretch>
            <a:fillRect/>
          </a:stretch>
        </p:blipFill>
        <p:spPr bwMode="auto">
          <a:xfrm>
            <a:off x="927100" y="387350"/>
            <a:ext cx="1997075" cy="5080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91338" y="1412875"/>
            <a:ext cx="1866900" cy="458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1285875" y="1412875"/>
            <a:ext cx="5453063" cy="458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1285875" y="2492375"/>
            <a:ext cx="3659188" cy="350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097463" y="2492375"/>
            <a:ext cx="3660775" cy="350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9" name="Text Box 25"/>
          <p:cNvSpPr txBox="1">
            <a:spLocks noChangeArrowheads="1"/>
          </p:cNvSpPr>
          <p:nvPr/>
        </p:nvSpPr>
        <p:spPr bwMode="auto">
          <a:xfrm>
            <a:off x="533400" y="304800"/>
            <a:ext cx="5105400" cy="457200"/>
          </a:xfrm>
          <a:prstGeom prst="rect">
            <a:avLst/>
          </a:prstGeom>
          <a:noFill/>
          <a:ln w="9525">
            <a:noFill/>
            <a:miter lim="800000"/>
            <a:headEnd/>
            <a:tailEnd/>
          </a:ln>
          <a:effectLst/>
        </p:spPr>
        <p:txBody>
          <a:bodyPr>
            <a:spAutoFit/>
          </a:bodyPr>
          <a:lstStyle/>
          <a:p>
            <a:pPr>
              <a:spcBef>
                <a:spcPct val="50000"/>
              </a:spcBef>
            </a:pPr>
            <a:endParaRPr lang="en-CA">
              <a:latin typeface="Arial" charset="0"/>
            </a:endParaRPr>
          </a:p>
        </p:txBody>
      </p:sp>
      <p:sp>
        <p:nvSpPr>
          <p:cNvPr id="1051" name="Rectangle 27"/>
          <p:cNvSpPr>
            <a:spLocks noGrp="1" noChangeArrowheads="1"/>
          </p:cNvSpPr>
          <p:nvPr>
            <p:ph type="title"/>
          </p:nvPr>
        </p:nvSpPr>
        <p:spPr bwMode="auto">
          <a:xfrm>
            <a:off x="1296988" y="1412875"/>
            <a:ext cx="7461250" cy="9890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Der Titel kann einzeilig sein</a:t>
            </a:r>
          </a:p>
        </p:txBody>
      </p:sp>
      <p:sp>
        <p:nvSpPr>
          <p:cNvPr id="1052" name="Rectangle 28"/>
          <p:cNvSpPr>
            <a:spLocks noGrp="1" noChangeArrowheads="1"/>
          </p:cNvSpPr>
          <p:nvPr>
            <p:ph type="body" idx="1"/>
          </p:nvPr>
        </p:nvSpPr>
        <p:spPr bwMode="auto">
          <a:xfrm>
            <a:off x="1285875" y="2492375"/>
            <a:ext cx="7472363" cy="35020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Um den Fliesstext übersichtlich zu halten, sollten Abschnitte</a:t>
            </a:r>
          </a:p>
          <a:p>
            <a:pPr lvl="0"/>
            <a:r>
              <a:rPr lang="en-GB" smtClean="0"/>
              <a:t>gemacht werden. Diese werden zur besseren Lesbarkeit</a:t>
            </a:r>
          </a:p>
          <a:p>
            <a:pPr lvl="0"/>
            <a:r>
              <a:rPr lang="en-GB" smtClean="0"/>
              <a:t>jeweils mit eine Blindzeile getrennt.</a:t>
            </a:r>
            <a:br>
              <a:rPr lang="en-GB" smtClean="0"/>
            </a:br>
            <a:endParaRPr lang="en-GB" smtClean="0"/>
          </a:p>
          <a:p>
            <a:pPr lvl="0"/>
            <a:r>
              <a:rPr lang="en-GB" smtClean="0"/>
              <a:t>Klicken Sie, um die Formate des Vorlagentextes zu bearbeiten</a:t>
            </a:r>
          </a:p>
          <a:p>
            <a:pPr lvl="1"/>
            <a:r>
              <a:rPr lang="en-GB" smtClean="0"/>
              <a:t>Zweite Ebene</a:t>
            </a:r>
          </a:p>
          <a:p>
            <a:pPr lvl="2"/>
            <a:r>
              <a:rPr lang="en-GB" smtClean="0"/>
              <a:t>Dritte Ebene</a:t>
            </a:r>
          </a:p>
          <a:p>
            <a:pPr lvl="3"/>
            <a:r>
              <a:rPr lang="en-GB" smtClean="0"/>
              <a:t>Vierte Ebene</a:t>
            </a:r>
          </a:p>
          <a:p>
            <a:pPr lvl="4"/>
            <a:r>
              <a:rPr lang="en-GB" smtClean="0"/>
              <a:t>Fünfte Ebene</a:t>
            </a:r>
          </a:p>
        </p:txBody>
      </p:sp>
      <p:sp>
        <p:nvSpPr>
          <p:cNvPr id="1057" name="Text Box 33"/>
          <p:cNvSpPr txBox="1">
            <a:spLocks noChangeArrowheads="1"/>
          </p:cNvSpPr>
          <p:nvPr/>
        </p:nvSpPr>
        <p:spPr bwMode="auto">
          <a:xfrm>
            <a:off x="6448425" y="6205538"/>
            <a:ext cx="2266950" cy="142875"/>
          </a:xfrm>
          <a:prstGeom prst="rect">
            <a:avLst/>
          </a:prstGeom>
          <a:noFill/>
          <a:ln w="9525">
            <a:noFill/>
            <a:miter lim="800000"/>
            <a:headEnd/>
            <a:tailEnd/>
          </a:ln>
          <a:effectLst/>
        </p:spPr>
        <p:txBody>
          <a:bodyPr lIns="0" tIns="0" rIns="0" bIns="0">
            <a:spAutoFit/>
          </a:bodyPr>
          <a:lstStyle/>
          <a:p>
            <a:pPr algn="r">
              <a:lnSpc>
                <a:spcPct val="105000"/>
              </a:lnSpc>
              <a:spcBef>
                <a:spcPct val="50000"/>
              </a:spcBef>
            </a:pPr>
            <a:fld id="{FCB2ACFE-0C1B-4BE8-88C0-424C108F4912}" type="slidenum">
              <a:rPr lang="de-CH" sz="900">
                <a:latin typeface="Arial" charset="0"/>
              </a:rPr>
              <a:pPr algn="r">
                <a:lnSpc>
                  <a:spcPct val="105000"/>
                </a:lnSpc>
                <a:spcBef>
                  <a:spcPct val="50000"/>
                </a:spcBef>
              </a:pPr>
              <a:t>‹Nr.›</a:t>
            </a:fld>
            <a:r>
              <a:rPr lang="de-CH" sz="900">
                <a:latin typeface="Arial" charset="0"/>
              </a:rPr>
              <a:t> </a:t>
            </a:r>
          </a:p>
        </p:txBody>
      </p:sp>
      <p:sp>
        <p:nvSpPr>
          <p:cNvPr id="1058" name="AutoShape 34"/>
          <p:cNvSpPr>
            <a:spLocks noChangeArrowheads="1"/>
          </p:cNvSpPr>
          <p:nvPr/>
        </p:nvSpPr>
        <p:spPr bwMode="auto">
          <a:xfrm>
            <a:off x="1225550" y="6143625"/>
            <a:ext cx="7232650" cy="408989"/>
          </a:xfrm>
          <a:prstGeom prst="octagon">
            <a:avLst>
              <a:gd name="adj" fmla="val 29287"/>
            </a:avLst>
          </a:prstGeom>
          <a:noFill/>
          <a:ln w="9525">
            <a:noFill/>
            <a:miter lim="800000"/>
            <a:headEnd/>
            <a:tailEnd/>
          </a:ln>
          <a:effectLst/>
        </p:spPr>
        <p:txBody>
          <a:bodyPr lIns="0" tIns="0" rIns="0" bIns="0">
            <a:spAutoFit/>
          </a:bodyPr>
          <a:lstStyle/>
          <a:p>
            <a:pPr>
              <a:lnSpc>
                <a:spcPct val="105000"/>
              </a:lnSpc>
              <a:spcBef>
                <a:spcPct val="50000"/>
              </a:spcBef>
            </a:pPr>
            <a:r>
              <a:rPr lang="de-CH" sz="900" b="1" dirty="0" smtClean="0">
                <a:latin typeface="Arial" charset="0"/>
              </a:rPr>
              <a:t>Digitalisierungsstrategie der NB &amp; Copyright</a:t>
            </a:r>
            <a:r>
              <a:rPr lang="de-CH" sz="900" b="1" baseline="0" dirty="0" smtClean="0">
                <a:latin typeface="Arial" charset="0"/>
              </a:rPr>
              <a:t>  und Co</a:t>
            </a:r>
            <a:r>
              <a:rPr lang="de-CH" sz="900" dirty="0" smtClean="0">
                <a:latin typeface="Arial" charset="0"/>
              </a:rPr>
              <a:t> </a:t>
            </a:r>
            <a:r>
              <a:rPr lang="de-CH" sz="900" dirty="0">
                <a:latin typeface="Arial" charset="0"/>
              </a:rPr>
              <a:t>| </a:t>
            </a:r>
            <a:r>
              <a:rPr lang="de-CH" sz="900" dirty="0" smtClean="0">
                <a:latin typeface="Arial" charset="0"/>
              </a:rPr>
              <a:t>Fragen rund</a:t>
            </a:r>
            <a:r>
              <a:rPr lang="de-CH" sz="900" baseline="0" dirty="0" smtClean="0">
                <a:latin typeface="Arial" charset="0"/>
              </a:rPr>
              <a:t> um das digitale Angebot der NB</a:t>
            </a:r>
            <a:r>
              <a:rPr lang="de-CH" sz="900" dirty="0">
                <a:latin typeface="Arial" charset="0"/>
              </a:rPr>
              <a:t/>
            </a:r>
            <a:br>
              <a:rPr lang="de-CH" sz="900" dirty="0">
                <a:latin typeface="Arial" charset="0"/>
              </a:rPr>
            </a:br>
            <a:r>
              <a:rPr lang="de-CH" sz="900" dirty="0" smtClean="0">
                <a:latin typeface="Arial" charset="0"/>
              </a:rPr>
              <a:t>Andrea Schreiber und Florian Steffen</a:t>
            </a:r>
            <a:endParaRPr lang="de-CH" sz="900" b="1" dirty="0">
              <a:latin typeface="Arial" charset="0"/>
            </a:endParaRPr>
          </a:p>
        </p:txBody>
      </p:sp>
      <p:sp>
        <p:nvSpPr>
          <p:cNvPr id="1064" name="Line 40"/>
          <p:cNvSpPr>
            <a:spLocks noChangeShapeType="1"/>
          </p:cNvSpPr>
          <p:nvPr/>
        </p:nvSpPr>
        <p:spPr bwMode="auto">
          <a:xfrm flipH="1">
            <a:off x="1285875" y="6162675"/>
            <a:ext cx="7496175" cy="0"/>
          </a:xfrm>
          <a:prstGeom prst="line">
            <a:avLst/>
          </a:prstGeom>
          <a:noFill/>
          <a:ln w="9525">
            <a:solidFill>
              <a:schemeClr val="tx1"/>
            </a:solidFill>
            <a:round/>
            <a:headEnd/>
            <a:tailEnd/>
          </a:ln>
          <a:effectLst/>
        </p:spPr>
        <p:txBody>
          <a:bodyPr/>
          <a:lstStyle/>
          <a:p>
            <a:endParaRPr lang="de-CH"/>
          </a:p>
        </p:txBody>
      </p:sp>
      <p:pic>
        <p:nvPicPr>
          <p:cNvPr id="1066" name="Picture 42" descr="Logo_CMYK_pos"/>
          <p:cNvPicPr>
            <a:picLocks noChangeAspect="1" noChangeArrowheads="1"/>
          </p:cNvPicPr>
          <p:nvPr/>
        </p:nvPicPr>
        <p:blipFill>
          <a:blip r:embed="rId13" cstate="print"/>
          <a:srcRect/>
          <a:stretch>
            <a:fillRect/>
          </a:stretch>
        </p:blipFill>
        <p:spPr bwMode="auto">
          <a:xfrm>
            <a:off x="927100" y="387350"/>
            <a:ext cx="1997075" cy="508000"/>
          </a:xfrm>
          <a:prstGeom prst="rect">
            <a:avLst/>
          </a:prstGeom>
          <a:noFill/>
          <a:ln w="9525">
            <a:noFill/>
            <a:miter lim="800000"/>
            <a:headEnd/>
            <a:tailEnd/>
          </a:ln>
        </p:spPr>
      </p:pic>
      <p:sp>
        <p:nvSpPr>
          <p:cNvPr id="1067" name="Text Box 43"/>
          <p:cNvSpPr txBox="1">
            <a:spLocks noChangeArrowheads="1"/>
          </p:cNvSpPr>
          <p:nvPr/>
        </p:nvSpPr>
        <p:spPr bwMode="auto">
          <a:xfrm>
            <a:off x="4572000" y="387350"/>
            <a:ext cx="3581400" cy="447675"/>
          </a:xfrm>
          <a:prstGeom prst="rect">
            <a:avLst/>
          </a:prstGeom>
          <a:noFill/>
          <a:ln w="9525">
            <a:noFill/>
            <a:miter lim="800000"/>
            <a:headEnd/>
            <a:tailEnd/>
          </a:ln>
          <a:effectLst/>
        </p:spPr>
        <p:txBody>
          <a:bodyPr lIns="0" tIns="0" rIns="0" bIns="0">
            <a:spAutoFit/>
          </a:bodyPr>
          <a:lstStyle/>
          <a:p>
            <a:pPr>
              <a:lnSpc>
                <a:spcPct val="105000"/>
              </a:lnSpc>
              <a:spcBef>
                <a:spcPct val="50000"/>
              </a:spcBef>
            </a:pPr>
            <a:r>
              <a:rPr lang="de-CH" sz="800">
                <a:latin typeface="Arial" charset="0"/>
              </a:rPr>
              <a:t>Eidgenössisches Departement des Innern EDI</a:t>
            </a:r>
          </a:p>
          <a:p>
            <a:pPr>
              <a:lnSpc>
                <a:spcPct val="105000"/>
              </a:lnSpc>
              <a:spcBef>
                <a:spcPct val="50000"/>
              </a:spcBef>
            </a:pPr>
            <a:r>
              <a:rPr lang="de-CH" sz="800">
                <a:latin typeface="Arial" charset="0"/>
              </a:rPr>
              <a:t>Bundesamt für Kultur BAK </a:t>
            </a:r>
            <a:br>
              <a:rPr lang="de-CH" sz="800">
                <a:latin typeface="Arial" charset="0"/>
              </a:rPr>
            </a:br>
            <a:r>
              <a:rPr lang="de-CH" sz="800" b="1">
                <a:latin typeface="Arial" charset="0"/>
              </a:rPr>
              <a:t>Schweizerische Nationalbibliothek NB</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200" b="1">
          <a:solidFill>
            <a:schemeClr val="tx1"/>
          </a:solidFill>
          <a:latin typeface="+mj-lt"/>
          <a:ea typeface="+mj-ea"/>
          <a:cs typeface="+mj-cs"/>
        </a:defRPr>
      </a:lvl1pPr>
      <a:lvl2pPr algn="l" rtl="0" eaLnBrk="1" fontAlgn="base" hangingPunct="1">
        <a:spcBef>
          <a:spcPct val="0"/>
        </a:spcBef>
        <a:spcAft>
          <a:spcPct val="0"/>
        </a:spcAft>
        <a:defRPr sz="3200" b="1">
          <a:solidFill>
            <a:schemeClr val="tx1"/>
          </a:solidFill>
          <a:latin typeface="Arial" charset="0"/>
        </a:defRPr>
      </a:lvl2pPr>
      <a:lvl3pPr algn="l" rtl="0" eaLnBrk="1" fontAlgn="base" hangingPunct="1">
        <a:spcBef>
          <a:spcPct val="0"/>
        </a:spcBef>
        <a:spcAft>
          <a:spcPct val="0"/>
        </a:spcAft>
        <a:defRPr sz="3200" b="1">
          <a:solidFill>
            <a:schemeClr val="tx1"/>
          </a:solidFill>
          <a:latin typeface="Arial" charset="0"/>
        </a:defRPr>
      </a:lvl3pPr>
      <a:lvl4pPr algn="l" rtl="0" eaLnBrk="1" fontAlgn="base" hangingPunct="1">
        <a:spcBef>
          <a:spcPct val="0"/>
        </a:spcBef>
        <a:spcAft>
          <a:spcPct val="0"/>
        </a:spcAft>
        <a:defRPr sz="3200" b="1">
          <a:solidFill>
            <a:schemeClr val="tx1"/>
          </a:solidFill>
          <a:latin typeface="Arial" charset="0"/>
        </a:defRPr>
      </a:lvl4pPr>
      <a:lvl5pPr algn="l"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1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1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florian.steffen@nb.admin.ch"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andrearuth.schreiber@nb.admin.ch"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digicoord.ch/index.php?title=Accueil&amp;setlang=d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www.lexpressarchives.ch/" TargetMode="External"/><Relationship Id="rId4" Type="http://schemas.openxmlformats.org/officeDocument/2006/relationships/hyperlink" Target="http://www.letempsarchives.ch/"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971600" y="2276872"/>
            <a:ext cx="7429500" cy="1108075"/>
          </a:xfrm>
        </p:spPr>
        <p:txBody>
          <a:bodyPr/>
          <a:lstStyle/>
          <a:p>
            <a:pPr algn="ctr"/>
            <a:r>
              <a:rPr lang="de-CH" sz="2800" dirty="0" smtClean="0"/>
              <a:t>Digitalisieren und Archivieren: </a:t>
            </a:r>
            <a:br>
              <a:rPr lang="de-CH" sz="2800" dirty="0" smtClean="0"/>
            </a:br>
            <a:r>
              <a:rPr lang="de-CH" sz="2400" dirty="0" smtClean="0"/>
              <a:t>technische und rechtliche Anforderungen</a:t>
            </a:r>
            <a:endParaRPr lang="de-CH" sz="2400" dirty="0"/>
          </a:p>
        </p:txBody>
      </p:sp>
      <p:sp>
        <p:nvSpPr>
          <p:cNvPr id="51203" name="Rectangle 3"/>
          <p:cNvSpPr>
            <a:spLocks noGrp="1" noChangeArrowheads="1"/>
          </p:cNvSpPr>
          <p:nvPr>
            <p:ph type="subTitle" idx="1"/>
          </p:nvPr>
        </p:nvSpPr>
        <p:spPr>
          <a:xfrm>
            <a:off x="838200" y="5299075"/>
            <a:ext cx="7429500" cy="1055688"/>
          </a:xfrm>
        </p:spPr>
        <p:txBody>
          <a:bodyPr/>
          <a:lstStyle/>
          <a:p>
            <a:pPr algn="ctr"/>
            <a:r>
              <a:rPr lang="de-CH" sz="2400" dirty="0" smtClean="0"/>
              <a:t>22.05.2014</a:t>
            </a:r>
            <a:endParaRPr lang="de-CH" sz="2400" dirty="0"/>
          </a:p>
        </p:txBody>
      </p:sp>
      <p:sp>
        <p:nvSpPr>
          <p:cNvPr id="51204" name="Rectangle 4"/>
          <p:cNvSpPr>
            <a:spLocks noChangeArrowheads="1"/>
          </p:cNvSpPr>
          <p:nvPr/>
        </p:nvSpPr>
        <p:spPr bwMode="auto">
          <a:xfrm>
            <a:off x="838200" y="3886200"/>
            <a:ext cx="7429500" cy="1055688"/>
          </a:xfrm>
          <a:prstGeom prst="rect">
            <a:avLst/>
          </a:prstGeom>
          <a:noFill/>
          <a:ln w="9525">
            <a:noFill/>
            <a:miter lim="800000"/>
            <a:headEnd/>
            <a:tailEnd/>
          </a:ln>
          <a:effectLst/>
        </p:spPr>
        <p:txBody>
          <a:bodyPr lIns="0" tIns="0" rIns="0" bIns="0"/>
          <a:lstStyle/>
          <a:p>
            <a:pPr algn="ctr" eaLnBrk="1" hangingPunct="1">
              <a:spcBef>
                <a:spcPct val="20000"/>
              </a:spcBef>
            </a:pPr>
            <a:r>
              <a:rPr lang="de-CH" dirty="0" smtClean="0">
                <a:latin typeface="Arial" charset="0"/>
              </a:rPr>
              <a:t>  SCNAT 2014</a:t>
            </a:r>
            <a:endParaRPr lang="de-CH" dirty="0">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85875" y="1340768"/>
            <a:ext cx="7472363" cy="4653633"/>
          </a:xfrm>
        </p:spPr>
        <p:txBody>
          <a:bodyPr/>
          <a:lstStyle/>
          <a:p>
            <a:pPr>
              <a:spcBef>
                <a:spcPts val="0"/>
              </a:spcBef>
              <a:spcAft>
                <a:spcPts val="1200"/>
              </a:spcAft>
              <a:buNone/>
            </a:pPr>
            <a:r>
              <a:rPr lang="de-CH" sz="2000" b="1" dirty="0" smtClean="0"/>
              <a:t>A.) Retrodigitalisieren </a:t>
            </a:r>
          </a:p>
          <a:p>
            <a:endParaRPr lang="de-CH" dirty="0"/>
          </a:p>
        </p:txBody>
      </p:sp>
      <p:sp>
        <p:nvSpPr>
          <p:cNvPr id="4" name="Rechteck 3"/>
          <p:cNvSpPr/>
          <p:nvPr/>
        </p:nvSpPr>
        <p:spPr bwMode="auto">
          <a:xfrm>
            <a:off x="971600" y="1988840"/>
            <a:ext cx="7632848" cy="381642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0"/>
              </a:spcBef>
              <a:spcAft>
                <a:spcPts val="600"/>
              </a:spcAft>
              <a:buNone/>
            </a:pPr>
            <a:r>
              <a:rPr lang="de-CH" sz="1800" b="1" dirty="0" smtClean="0"/>
              <a:t>Schweizerisches Urheberrechtsgesetz</a:t>
            </a:r>
            <a:br>
              <a:rPr lang="de-CH" sz="1800" b="1" dirty="0" smtClean="0"/>
            </a:br>
            <a:r>
              <a:rPr lang="de-CH" sz="1800" b="1" dirty="0" smtClean="0"/>
              <a:t/>
            </a:r>
            <a:br>
              <a:rPr lang="de-CH" sz="1800" b="1" dirty="0" smtClean="0"/>
            </a:br>
            <a:r>
              <a:rPr lang="de-CH" sz="1800" i="1" dirty="0" smtClean="0"/>
              <a:t>● Um die Erhaltung des Werks sicherzustellen, darf davon eine Kopie angefertigt werden. Ein Exemplar muss </a:t>
            </a:r>
            <a:r>
              <a:rPr lang="de-CH" sz="1800" i="1" dirty="0" smtClean="0">
                <a:solidFill>
                  <a:srgbClr val="FF0000"/>
                </a:solidFill>
              </a:rPr>
              <a:t>in einem der Allgemeinheit nicht zugänglichen Archiv</a:t>
            </a:r>
            <a:r>
              <a:rPr lang="de-CH" sz="1800" i="1" dirty="0" smtClean="0"/>
              <a:t> aufbewahrt und als Archivexemplar gekennzeichnet werden.</a:t>
            </a:r>
            <a:br>
              <a:rPr lang="de-CH" sz="1800" i="1" dirty="0" smtClean="0"/>
            </a:br>
            <a:endParaRPr lang="de-CH" sz="1800" i="1" dirty="0" smtClean="0"/>
          </a:p>
          <a:p>
            <a:pPr>
              <a:spcBef>
                <a:spcPts val="0"/>
              </a:spcBef>
              <a:buNone/>
            </a:pPr>
            <a:r>
              <a:rPr lang="de-CH" sz="1800" i="1" dirty="0" smtClean="0"/>
              <a:t>● </a:t>
            </a:r>
            <a:r>
              <a:rPr lang="de-CH" sz="1800" i="1" dirty="0" smtClean="0">
                <a:solidFill>
                  <a:srgbClr val="FF0000"/>
                </a:solidFill>
              </a:rPr>
              <a:t>Öffentlich zugängliche Bibliotheken, Bildungseinrichtungen, Museen und Archive dürfen</a:t>
            </a:r>
            <a:r>
              <a:rPr lang="de-CH" sz="1800" i="1" dirty="0" smtClean="0"/>
              <a:t> die </a:t>
            </a:r>
            <a:r>
              <a:rPr lang="de-CH" sz="1800" i="1" dirty="0" smtClean="0">
                <a:solidFill>
                  <a:srgbClr val="FF0000"/>
                </a:solidFill>
              </a:rPr>
              <a:t>zur Sicherung und Erhaltung ihrer Bestände</a:t>
            </a:r>
            <a:r>
              <a:rPr lang="de-CH" sz="1800" i="1" dirty="0" smtClean="0"/>
              <a:t> notwendigen </a:t>
            </a:r>
            <a:r>
              <a:rPr lang="de-CH" sz="1800" i="1" dirty="0" smtClean="0">
                <a:solidFill>
                  <a:srgbClr val="FF0000"/>
                </a:solidFill>
              </a:rPr>
              <a:t>Werkexemplare herstellen</a:t>
            </a:r>
            <a:r>
              <a:rPr lang="de-CH" sz="1800" i="1" dirty="0" smtClean="0"/>
              <a:t>, sofern mit diesen Kopien </a:t>
            </a:r>
            <a:r>
              <a:rPr lang="de-CH" sz="1800" i="1" dirty="0" smtClean="0">
                <a:solidFill>
                  <a:srgbClr val="FF0000"/>
                </a:solidFill>
              </a:rPr>
              <a:t>kein wirtschaftlicher oder kommerzieller Zweck</a:t>
            </a:r>
            <a:r>
              <a:rPr lang="de-CH" sz="1800" i="1" dirty="0" smtClean="0"/>
              <a:t> verfolgt wird.</a:t>
            </a:r>
          </a:p>
          <a:p>
            <a:pPr>
              <a:spcBef>
                <a:spcPts val="0"/>
              </a:spcBef>
            </a:pPr>
            <a:endParaRPr lang="de-CH" sz="1800" dirty="0" smtClean="0"/>
          </a:p>
          <a:p>
            <a:pPr>
              <a:spcBef>
                <a:spcPts val="0"/>
              </a:spcBef>
            </a:pPr>
            <a:r>
              <a:rPr lang="de-CH" sz="1800" dirty="0" smtClean="0"/>
              <a:t>(Art. 24, Abs. 1,1bis URG)</a:t>
            </a:r>
          </a:p>
          <a:p>
            <a:pPr>
              <a:spcBef>
                <a:spcPts val="0"/>
              </a:spcBef>
              <a:buNone/>
            </a:pPr>
            <a:endParaRPr lang="de-CH" sz="1800" i="1" dirty="0" smtClean="0"/>
          </a:p>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dirty="0" smtClean="0">
              <a:ln>
                <a:noFill/>
              </a:ln>
              <a:solidFill>
                <a:schemeClr val="tx1"/>
              </a:solidFill>
              <a:effectLst/>
              <a:latin typeface="Times"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blinds(horizontal)">
                                      <p:cBhvr>
                                        <p:cTn id="1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85875" y="1268760"/>
            <a:ext cx="7472363" cy="4725641"/>
          </a:xfrm>
        </p:spPr>
        <p:txBody>
          <a:bodyPr/>
          <a:lstStyle/>
          <a:p>
            <a:pPr>
              <a:spcBef>
                <a:spcPts val="0"/>
              </a:spcBef>
              <a:buNone/>
            </a:pPr>
            <a:r>
              <a:rPr lang="de-CH" b="1" dirty="0" smtClean="0"/>
              <a:t>B.) retrodigitalisierte Dokumente auf das Internet stellen</a:t>
            </a:r>
          </a:p>
          <a:p>
            <a:pPr>
              <a:buNone/>
            </a:pPr>
            <a:endParaRPr lang="de-CH" b="1" dirty="0" smtClean="0"/>
          </a:p>
        </p:txBody>
      </p:sp>
      <p:sp>
        <p:nvSpPr>
          <p:cNvPr id="4" name="Rechteck 3"/>
          <p:cNvSpPr/>
          <p:nvPr/>
        </p:nvSpPr>
        <p:spPr bwMode="auto">
          <a:xfrm>
            <a:off x="1259632" y="1916832"/>
            <a:ext cx="6984776" cy="129614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CH" sz="1800" b="1" dirty="0" smtClean="0">
                <a:cs typeface="Times" pitchFamily="18" charset="0"/>
              </a:rPr>
              <a:t>Schweizerisches Urheberrechtsgesetz</a:t>
            </a:r>
          </a:p>
          <a:p>
            <a:r>
              <a:rPr lang="de-CH" sz="1800" i="1" dirty="0" smtClean="0">
                <a:cs typeface="Times" pitchFamily="18" charset="0"/>
              </a:rPr>
              <a:t>Die Urheber oder die Urheberin </a:t>
            </a:r>
            <a:r>
              <a:rPr lang="de-CH" sz="1800" i="1" dirty="0" smtClean="0">
                <a:solidFill>
                  <a:srgbClr val="FF0000"/>
                </a:solidFill>
                <a:cs typeface="Times" pitchFamily="18" charset="0"/>
              </a:rPr>
              <a:t>hat</a:t>
            </a:r>
            <a:r>
              <a:rPr lang="de-CH" sz="1800" i="1" dirty="0" smtClean="0">
                <a:cs typeface="Times" pitchFamily="18" charset="0"/>
              </a:rPr>
              <a:t> </a:t>
            </a:r>
            <a:r>
              <a:rPr lang="de-CH" sz="1800" i="1" dirty="0" smtClean="0">
                <a:solidFill>
                  <a:srgbClr val="FF0000"/>
                </a:solidFill>
                <a:cs typeface="Times" pitchFamily="18" charset="0"/>
              </a:rPr>
              <a:t>das ausschliessliche Recht zu bestimmen, ob, wann und wie das Werk verwendet wird.</a:t>
            </a:r>
            <a:r>
              <a:rPr lang="de-CH" sz="1800" i="1" dirty="0" smtClean="0">
                <a:cs typeface="Times" pitchFamily="18" charset="0"/>
              </a:rPr>
              <a:t/>
            </a:r>
            <a:br>
              <a:rPr lang="de-CH" sz="1800" i="1" dirty="0" smtClean="0">
                <a:cs typeface="Times" pitchFamily="18" charset="0"/>
              </a:rPr>
            </a:br>
            <a:r>
              <a:rPr lang="de-CH" sz="1800" dirty="0" smtClean="0">
                <a:cs typeface="Times" pitchFamily="18" charset="0"/>
              </a:rPr>
              <a:t>(Art 10. Abs. 1 URG</a:t>
            </a:r>
            <a:r>
              <a:rPr lang="de-CH" sz="1800" dirty="0" smtClean="0">
                <a:cs typeface="Times" pitchFamily="18" charset="0"/>
                <a:sym typeface="Wingdings" pitchFamily="2" charset="2"/>
              </a:rPr>
              <a:t>)</a:t>
            </a:r>
            <a:endParaRPr lang="de-CH" sz="1800" dirty="0" smtClean="0">
              <a:cs typeface="Times" pitchFamily="18" charset="0"/>
            </a:endParaRPr>
          </a:p>
          <a:p>
            <a:r>
              <a:rPr lang="de-CH" sz="1800" dirty="0" smtClean="0">
                <a:latin typeface="+mn-lt"/>
              </a:rPr>
              <a:t> </a:t>
            </a:r>
          </a:p>
          <a:p>
            <a:endParaRPr lang="de-CH" dirty="0" smtClean="0"/>
          </a:p>
          <a:p>
            <a:endParaRPr lang="de-CH" dirty="0" smtClean="0"/>
          </a:p>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dirty="0" smtClean="0">
              <a:ln>
                <a:noFill/>
              </a:ln>
              <a:solidFill>
                <a:schemeClr val="tx1"/>
              </a:solidFill>
              <a:effectLst/>
              <a:latin typeface="Times" pitchFamily="18" charset="0"/>
            </a:endParaRPr>
          </a:p>
        </p:txBody>
      </p:sp>
      <p:sp>
        <p:nvSpPr>
          <p:cNvPr id="6" name="Rechteck 5"/>
          <p:cNvSpPr/>
          <p:nvPr/>
        </p:nvSpPr>
        <p:spPr bwMode="auto">
          <a:xfrm>
            <a:off x="1259632" y="3501008"/>
            <a:ext cx="6984776" cy="237626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CH" sz="1800" b="1" i="0" u="none" strike="noStrike" cap="none" normalizeH="0" baseline="0" dirty="0" smtClean="0">
                <a:ln>
                  <a:noFill/>
                </a:ln>
                <a:solidFill>
                  <a:schemeClr val="tx1"/>
                </a:solidFill>
                <a:effectLst/>
                <a:cs typeface="Times" pitchFamily="18" charset="0"/>
              </a:rPr>
              <a:t>Schutz der Persönlichkeit/Datenschutz </a:t>
            </a:r>
          </a:p>
          <a:p>
            <a:r>
              <a:rPr lang="de-CH" sz="1800" b="1" dirty="0" smtClean="0">
                <a:cs typeface="Times" pitchFamily="18" charset="0"/>
              </a:rPr>
              <a:t>→ Recht am eigenen Bild: </a:t>
            </a:r>
            <a:r>
              <a:rPr lang="de-CH" sz="1800" dirty="0" smtClean="0">
                <a:cs typeface="Times" pitchFamily="18" charset="0"/>
              </a:rPr>
              <a:t>n</a:t>
            </a:r>
            <a:r>
              <a:rPr lang="de-CH" sz="1800" dirty="0" smtClean="0"/>
              <a:t>ach zivilrechtlichem Persönlichkeitsrecht wird die abgebildete Person in ihrem Selbstbestimmungsrecht – wie und wo ihr Bild veröffentlicht und verbreitet werden soll – geschützt.</a:t>
            </a:r>
            <a:r>
              <a:rPr lang="de-CH" sz="1800" i="1" dirty="0" smtClean="0"/>
              <a:t> </a:t>
            </a:r>
            <a:br>
              <a:rPr lang="de-CH" sz="1800" i="1" dirty="0" smtClean="0"/>
            </a:br>
            <a:r>
              <a:rPr lang="de-CH" sz="1800" dirty="0" smtClean="0"/>
              <a:t>(Art. 28, Abs. 1 ZGB in Verbindung mit Art. 12 DSG )</a:t>
            </a:r>
            <a:endParaRPr lang="de-CH" sz="1800" dirty="0" smtClean="0">
              <a:cs typeface="Times" pitchFamily="18" charset="0"/>
            </a:endParaRPr>
          </a:p>
          <a:p>
            <a:endParaRPr lang="de-CH" sz="1800" dirty="0" smtClean="0">
              <a:cs typeface="Times" pitchFamily="18" charset="0"/>
            </a:endParaRPr>
          </a:p>
          <a:p>
            <a:r>
              <a:rPr lang="de-CH" sz="1800" b="1" dirty="0" smtClean="0">
                <a:cs typeface="Times" pitchFamily="18" charset="0"/>
              </a:rPr>
              <a:t>→ aktuelle Debatte: </a:t>
            </a:r>
            <a:r>
              <a:rPr lang="de-CH" sz="1800" dirty="0" smtClean="0">
                <a:cs typeface="Times" pitchFamily="18" charset="0"/>
              </a:rPr>
              <a:t>„Recht auf Vergessen“ auf dem Internet </a:t>
            </a:r>
            <a:br>
              <a:rPr lang="de-CH" sz="1800" dirty="0" smtClean="0">
                <a:cs typeface="Times" pitchFamily="18" charset="0"/>
              </a:rPr>
            </a:br>
            <a:r>
              <a:rPr lang="de-CH" sz="1800" dirty="0" smtClean="0">
                <a:cs typeface="Times"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blinds(horizontal)">
                                      <p:cBhvr>
                                        <p:cTn id="15" dur="500"/>
                                        <p:tgtEl>
                                          <p:spTgt spid="6">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blinds(horizontal)">
                                      <p:cBhvr>
                                        <p:cTn id="18" dur="500"/>
                                        <p:tgtEl>
                                          <p:spTgt spid="6">
                                            <p:txEl>
                                              <p:pRg st="1" end="1"/>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blinds(horizontal)">
                                      <p:cBhvr>
                                        <p:cTn id="21"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85875" y="1484785"/>
            <a:ext cx="7174557" cy="4509616"/>
          </a:xfrm>
        </p:spPr>
        <p:txBody>
          <a:bodyPr/>
          <a:lstStyle/>
          <a:p>
            <a:pPr>
              <a:buNone/>
            </a:pPr>
            <a:r>
              <a:rPr lang="de-CH" b="1" dirty="0" smtClean="0"/>
              <a:t>C.) elektronisches Publizieren (</a:t>
            </a:r>
            <a:r>
              <a:rPr lang="de-CH" b="1" dirty="0" err="1" smtClean="0"/>
              <a:t>only</a:t>
            </a:r>
            <a:r>
              <a:rPr lang="de-CH" b="1" dirty="0" smtClean="0"/>
              <a:t>)</a:t>
            </a:r>
          </a:p>
          <a:p>
            <a:pPr>
              <a:buNone/>
            </a:pPr>
            <a:endParaRPr lang="de-CH" sz="1800" i="1" dirty="0" smtClean="0"/>
          </a:p>
          <a:p>
            <a:pPr>
              <a:buNone/>
            </a:pPr>
            <a:endParaRPr lang="de-CH" sz="1800" dirty="0" smtClean="0"/>
          </a:p>
          <a:p>
            <a:pPr>
              <a:buNone/>
            </a:pPr>
            <a:endParaRPr lang="de-CH" sz="1800" dirty="0" smtClean="0"/>
          </a:p>
          <a:p>
            <a:pPr>
              <a:buNone/>
            </a:pPr>
            <a:endParaRPr lang="de-CH" sz="1800" dirty="0" smtClean="0"/>
          </a:p>
          <a:p>
            <a:pPr>
              <a:buNone/>
            </a:pPr>
            <a:endParaRPr lang="de-CH" sz="1800" dirty="0" smtClean="0"/>
          </a:p>
          <a:p>
            <a:pPr>
              <a:buNone/>
            </a:pPr>
            <a:endParaRPr lang="de-CH" sz="1800" dirty="0" smtClean="0"/>
          </a:p>
          <a:p>
            <a:pPr>
              <a:buNone/>
            </a:pPr>
            <a:endParaRPr lang="de-CH" sz="1800" dirty="0" smtClean="0"/>
          </a:p>
          <a:p>
            <a:pPr>
              <a:buNone/>
            </a:pPr>
            <a:r>
              <a:rPr lang="de-CH" sz="1800" dirty="0" smtClean="0"/>
              <a:t>● Verträge mit Autoren  </a:t>
            </a:r>
          </a:p>
          <a:p>
            <a:pPr>
              <a:buNone/>
            </a:pPr>
            <a:r>
              <a:rPr lang="de-CH" sz="1800" dirty="0" smtClean="0"/>
              <a:t>→ Einräumung der nötigen Nutzungsrechte</a:t>
            </a:r>
          </a:p>
          <a:p>
            <a:pPr>
              <a:buNone/>
            </a:pPr>
            <a:r>
              <a:rPr lang="de-CH" sz="1800" dirty="0" smtClean="0"/>
              <a:t>→ entsprechende Nutzungsrechte für integrierte Werke  </a:t>
            </a:r>
          </a:p>
          <a:p>
            <a:pPr>
              <a:buNone/>
            </a:pPr>
            <a:endParaRPr lang="de-CH" sz="1800" dirty="0" smtClean="0"/>
          </a:p>
          <a:p>
            <a:pPr>
              <a:buNone/>
            </a:pPr>
            <a:endParaRPr lang="de-CH" sz="1600" b="1" dirty="0" smtClean="0"/>
          </a:p>
          <a:p>
            <a:pPr>
              <a:buNone/>
            </a:pPr>
            <a:endParaRPr lang="de-CH" sz="1600" b="1" dirty="0" smtClean="0"/>
          </a:p>
          <a:p>
            <a:pPr>
              <a:buNone/>
            </a:pPr>
            <a:endParaRPr lang="de-CH" sz="1600" b="1" dirty="0" smtClean="0"/>
          </a:p>
          <a:p>
            <a:pPr>
              <a:buNone/>
            </a:pPr>
            <a:endParaRPr lang="de-CH" sz="1600" b="1" dirty="0" smtClean="0"/>
          </a:p>
          <a:p>
            <a:pPr>
              <a:buNone/>
            </a:pPr>
            <a:r>
              <a:rPr lang="de-CH" sz="1600" b="1" dirty="0" smtClean="0"/>
              <a:t> </a:t>
            </a:r>
          </a:p>
          <a:p>
            <a:pPr>
              <a:buNone/>
            </a:pPr>
            <a:endParaRPr lang="de-CH" sz="1600" b="1" dirty="0" smtClean="0"/>
          </a:p>
          <a:p>
            <a:pPr>
              <a:buNone/>
            </a:pPr>
            <a:endParaRPr lang="de-CH" sz="1600" b="1" dirty="0" smtClean="0"/>
          </a:p>
          <a:p>
            <a:pPr>
              <a:buNone/>
            </a:pPr>
            <a:endParaRPr lang="de-CH" sz="1600" b="1" dirty="0" smtClean="0"/>
          </a:p>
          <a:p>
            <a:pPr>
              <a:buNone/>
            </a:pPr>
            <a:endParaRPr lang="de-CH" sz="1600" b="1" dirty="0" smtClean="0"/>
          </a:p>
          <a:p>
            <a:pPr>
              <a:buNone/>
            </a:pPr>
            <a:endParaRPr lang="de-CH" sz="1600" b="1" dirty="0" smtClean="0"/>
          </a:p>
          <a:p>
            <a:pPr>
              <a:buNone/>
            </a:pPr>
            <a:endParaRPr lang="de-CH" b="1" dirty="0" smtClean="0"/>
          </a:p>
          <a:p>
            <a:pPr>
              <a:buNone/>
            </a:pPr>
            <a:endParaRPr lang="de-CH" b="1" dirty="0" smtClean="0"/>
          </a:p>
          <a:p>
            <a:pPr>
              <a:buNone/>
            </a:pPr>
            <a:endParaRPr lang="de-CH" b="1" dirty="0" smtClean="0"/>
          </a:p>
          <a:p>
            <a:pPr>
              <a:buNone/>
            </a:pPr>
            <a:endParaRPr lang="de-CH" b="1" dirty="0" smtClean="0"/>
          </a:p>
          <a:p>
            <a:pPr>
              <a:buNone/>
            </a:pPr>
            <a:endParaRPr lang="de-CH" b="1" dirty="0" smtClean="0"/>
          </a:p>
          <a:p>
            <a:pPr>
              <a:buNone/>
            </a:pPr>
            <a:endParaRPr lang="de-CH" b="1" dirty="0" smtClean="0"/>
          </a:p>
        </p:txBody>
      </p:sp>
      <p:sp>
        <p:nvSpPr>
          <p:cNvPr id="5" name="Abgerundetes Rechteck 4"/>
          <p:cNvSpPr/>
          <p:nvPr/>
        </p:nvSpPr>
        <p:spPr bwMode="auto">
          <a:xfrm>
            <a:off x="1115616" y="2348880"/>
            <a:ext cx="3528392" cy="108012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None/>
            </a:pPr>
            <a:r>
              <a:rPr lang="de-CH" sz="1500" b="1" dirty="0" smtClean="0">
                <a:latin typeface="+mn-lt"/>
              </a:rPr>
              <a:t>Publikationsmodell / </a:t>
            </a:r>
            <a:br>
              <a:rPr lang="de-CH" sz="1500" b="1" dirty="0" smtClean="0">
                <a:latin typeface="+mn-lt"/>
              </a:rPr>
            </a:br>
            <a:r>
              <a:rPr lang="de-CH" sz="1500" b="1" dirty="0" smtClean="0">
                <a:latin typeface="+mn-lt"/>
              </a:rPr>
              <a:t>Art der Zugänglichkeit</a:t>
            </a:r>
          </a:p>
          <a:p>
            <a:pPr>
              <a:buNone/>
            </a:pPr>
            <a:r>
              <a:rPr lang="de-CH" sz="1500" dirty="0" smtClean="0">
                <a:latin typeface="+mn-lt"/>
              </a:rPr>
              <a:t>→ Open Access, Creative </a:t>
            </a:r>
            <a:r>
              <a:rPr lang="de-CH" sz="1500" dirty="0" err="1" smtClean="0">
                <a:latin typeface="+mn-lt"/>
              </a:rPr>
              <a:t>Commons</a:t>
            </a:r>
            <a:r>
              <a:rPr lang="de-CH" sz="1500" dirty="0" smtClean="0">
                <a:latin typeface="+mn-lt"/>
              </a:rPr>
              <a:t>?</a:t>
            </a:r>
            <a:br>
              <a:rPr lang="de-CH" sz="1500" dirty="0" smtClean="0">
                <a:latin typeface="+mn-lt"/>
              </a:rPr>
            </a:br>
            <a:r>
              <a:rPr lang="de-CH" sz="1500" dirty="0" smtClean="0">
                <a:latin typeface="+mn-lt"/>
              </a:rPr>
              <a:t>→ vergütungspflichtig</a:t>
            </a:r>
            <a:r>
              <a:rPr lang="de-CH" sz="1500" dirty="0" smtClean="0"/>
              <a:t>?</a:t>
            </a:r>
          </a:p>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dirty="0" smtClean="0">
              <a:ln>
                <a:noFill/>
              </a:ln>
              <a:solidFill>
                <a:schemeClr val="tx1"/>
              </a:solidFill>
              <a:effectLst/>
              <a:latin typeface="Times" pitchFamily="18" charset="0"/>
            </a:endParaRPr>
          </a:p>
        </p:txBody>
      </p:sp>
      <p:sp>
        <p:nvSpPr>
          <p:cNvPr id="6" name="Abgerundetes Rechteck 5"/>
          <p:cNvSpPr/>
          <p:nvPr/>
        </p:nvSpPr>
        <p:spPr bwMode="auto">
          <a:xfrm>
            <a:off x="5436096" y="2348880"/>
            <a:ext cx="2304256" cy="108012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CH" sz="1500" b="1" dirty="0" smtClean="0">
                <a:latin typeface="+mn-lt"/>
              </a:rPr>
              <a:t>Wo? </a:t>
            </a:r>
          </a:p>
          <a:p>
            <a:r>
              <a:rPr lang="de-CH" sz="1500" dirty="0" smtClean="0">
                <a:latin typeface="+mn-lt"/>
              </a:rPr>
              <a:t>→ Portal?</a:t>
            </a:r>
          </a:p>
          <a:p>
            <a:r>
              <a:rPr lang="de-CH" sz="1500" dirty="0" smtClean="0">
                <a:latin typeface="+mn-lt"/>
              </a:rPr>
              <a:t>→ eigene Webseite? </a:t>
            </a:r>
          </a:p>
          <a:p>
            <a:r>
              <a:rPr lang="de-CH" sz="1500" dirty="0" smtClean="0">
                <a:latin typeface="+mn-lt"/>
              </a:rPr>
              <a:t>→ etc.</a:t>
            </a:r>
          </a:p>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dirty="0" smtClean="0">
              <a:ln>
                <a:noFill/>
              </a:ln>
              <a:solidFill>
                <a:schemeClr val="tx1"/>
              </a:solidFill>
              <a:effectLst/>
              <a:latin typeface="Times" pitchFamily="18" charset="0"/>
            </a:endParaRPr>
          </a:p>
        </p:txBody>
      </p:sp>
      <p:sp>
        <p:nvSpPr>
          <p:cNvPr id="7" name="Pfeil nach links und rechts 6"/>
          <p:cNvSpPr/>
          <p:nvPr/>
        </p:nvSpPr>
        <p:spPr bwMode="auto">
          <a:xfrm>
            <a:off x="4716016" y="2780928"/>
            <a:ext cx="648072" cy="28803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Times"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blinds(horizontal)">
                                      <p:cBhvr>
                                        <p:cTn id="15" dur="500"/>
                                        <p:tgtEl>
                                          <p:spTgt spid="6">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blinds(horizontal)">
                                      <p:cBhvr>
                                        <p:cTn id="18" dur="500"/>
                                        <p:tgtEl>
                                          <p:spTgt spid="6">
                                            <p:txEl>
                                              <p:pRg st="1" end="1"/>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blinds(horizontal)">
                                      <p:cBhvr>
                                        <p:cTn id="21" dur="500"/>
                                        <p:tgtEl>
                                          <p:spTgt spid="6">
                                            <p:txEl>
                                              <p:pRg st="2" end="2"/>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blinds(horizontal)">
                                      <p:cBhvr>
                                        <p:cTn id="24" dur="500"/>
                                        <p:tgtEl>
                                          <p:spTgt spid="6">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blinds(horizontal)">
                                      <p:cBhvr>
                                        <p:cTn id="29" dur="500"/>
                                        <p:tgtEl>
                                          <p:spTgt spid="3">
                                            <p:txEl>
                                              <p:pRg st="8" end="8"/>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blinds(horizontal)">
                                      <p:cBhvr>
                                        <p:cTn id="32" dur="500"/>
                                        <p:tgtEl>
                                          <p:spTgt spid="3">
                                            <p:txEl>
                                              <p:pRg st="9" end="9"/>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blinds(horizontal)">
                                      <p:cBhvr>
                                        <p:cTn id="3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971600" y="1484784"/>
            <a:ext cx="7472363" cy="3934073"/>
          </a:xfrm>
        </p:spPr>
        <p:txBody>
          <a:bodyPr/>
          <a:lstStyle/>
          <a:p>
            <a:pPr algn="ctr">
              <a:buNone/>
            </a:pPr>
            <a:endParaRPr lang="de-CH" dirty="0" smtClean="0"/>
          </a:p>
          <a:p>
            <a:pPr algn="ctr">
              <a:buNone/>
            </a:pPr>
            <a:endParaRPr lang="de-CH" dirty="0" smtClean="0"/>
          </a:p>
          <a:p>
            <a:pPr algn="ctr">
              <a:buNone/>
            </a:pPr>
            <a:r>
              <a:rPr lang="de-CH" dirty="0" smtClean="0"/>
              <a:t>Danke für Ihre Aufmerksamkeit</a:t>
            </a:r>
          </a:p>
          <a:p>
            <a:pPr algn="ctr">
              <a:buNone/>
            </a:pPr>
            <a:endParaRPr lang="de-CH" dirty="0" smtClean="0"/>
          </a:p>
          <a:p>
            <a:pPr algn="ctr">
              <a:buNone/>
            </a:pPr>
            <a:r>
              <a:rPr lang="de-CH" dirty="0" smtClean="0"/>
              <a:t>Fragen?</a:t>
            </a:r>
          </a:p>
          <a:p>
            <a:pPr algn="ctr">
              <a:buNone/>
            </a:pPr>
            <a:endParaRPr lang="de-CH" dirty="0" smtClean="0"/>
          </a:p>
          <a:p>
            <a:pPr algn="ctr">
              <a:buNone/>
            </a:pPr>
            <a:endParaRPr lang="de-C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None/>
            </a:pPr>
            <a:r>
              <a:rPr lang="de-CH" sz="1600" b="1" dirty="0" smtClean="0"/>
              <a:t>Florian Steffen</a:t>
            </a:r>
            <a:endParaRPr lang="de-CH" sz="1600" dirty="0" smtClean="0"/>
          </a:p>
          <a:p>
            <a:pPr>
              <a:buNone/>
            </a:pPr>
            <a:r>
              <a:rPr lang="de-CH" sz="1600" dirty="0" smtClean="0"/>
              <a:t>Leiter Digitalisierung, Schweizerische Nationalbibliothek</a:t>
            </a:r>
          </a:p>
          <a:p>
            <a:pPr>
              <a:buNone/>
            </a:pPr>
            <a:r>
              <a:rPr lang="de-CH" sz="1600" u="sng" dirty="0" smtClean="0">
                <a:hlinkClick r:id="rId3" tooltip="blocked::mailto:florian.steffen@nb.admin.ch"/>
              </a:rPr>
              <a:t>florian.steffen@nb.admin.ch</a:t>
            </a:r>
            <a:endParaRPr lang="de-CH" sz="1600" dirty="0" smtClean="0"/>
          </a:p>
          <a:p>
            <a:pPr>
              <a:buNone/>
            </a:pPr>
            <a:endParaRPr lang="de-CH" sz="1600" b="1" dirty="0" smtClean="0"/>
          </a:p>
          <a:p>
            <a:pPr>
              <a:buNone/>
            </a:pPr>
            <a:r>
              <a:rPr lang="de-CH" sz="1600" b="1" dirty="0" smtClean="0"/>
              <a:t>Andrea Ruth Schreiber</a:t>
            </a:r>
          </a:p>
          <a:p>
            <a:pPr>
              <a:buNone/>
            </a:pPr>
            <a:r>
              <a:rPr lang="de-CH" sz="1600" dirty="0" smtClean="0"/>
              <a:t>Stabstelle Urheberrecht, Schweizerische Nationalbibliothek</a:t>
            </a:r>
          </a:p>
          <a:p>
            <a:pPr>
              <a:buNone/>
            </a:pPr>
            <a:r>
              <a:rPr lang="de-CH" sz="1600" dirty="0" smtClean="0">
                <a:hlinkClick r:id="rId4" tooltip="mailto:andrearuth.schreiber@nb.admin.chblocked::mailto:andrearuth.schreiber@nb.admin.chblocked::mailto:andrearuth.schreiber@nb.admin.chblocked::mailto:andrearuth.schreiber@nb.admin.chmailto:andrearuth.schreiber@nb.admin.ch"/>
              </a:rPr>
              <a:t>andrearuth.schreiber@nb.admin.ch</a:t>
            </a:r>
            <a:endParaRPr lang="de-CH" sz="1600" dirty="0" smtClean="0"/>
          </a:p>
          <a:p>
            <a:endParaRPr lang="de-CH"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988" y="1412875"/>
            <a:ext cx="7461250" cy="4320381"/>
          </a:xfrm>
        </p:spPr>
        <p:txBody>
          <a:bodyPr/>
          <a:lstStyle/>
          <a:p>
            <a:r>
              <a:rPr lang="de-CH" sz="2400" dirty="0" smtClean="0"/>
              <a:t>Einige Digitalisierungsgrundsätze der NB</a:t>
            </a:r>
            <a:endParaRPr lang="de-CH" sz="2000" dirty="0"/>
          </a:p>
        </p:txBody>
      </p:sp>
      <p:sp>
        <p:nvSpPr>
          <p:cNvPr id="3" name="Inhaltsplatzhalter 2"/>
          <p:cNvSpPr>
            <a:spLocks noGrp="1"/>
          </p:cNvSpPr>
          <p:nvPr>
            <p:ph idx="1"/>
          </p:nvPr>
        </p:nvSpPr>
        <p:spPr>
          <a:xfrm>
            <a:off x="1285875" y="2636911"/>
            <a:ext cx="7472363" cy="3357489"/>
          </a:xfrm>
        </p:spPr>
        <p:txBody>
          <a:bodyPr/>
          <a:lstStyle/>
          <a:p>
            <a:pPr>
              <a:spcBef>
                <a:spcPts val="0"/>
              </a:spcBef>
              <a:spcAft>
                <a:spcPts val="600"/>
              </a:spcAft>
              <a:buNone/>
            </a:pPr>
            <a:r>
              <a:rPr lang="de-CH" sz="2000" dirty="0" smtClean="0"/>
              <a:t>A.) Digitalisierungsgrundsätze</a:t>
            </a:r>
          </a:p>
          <a:p>
            <a:pPr>
              <a:spcBef>
                <a:spcPts val="0"/>
              </a:spcBef>
              <a:spcAft>
                <a:spcPts val="600"/>
              </a:spcAft>
              <a:buNone/>
            </a:pPr>
            <a:endParaRPr lang="de-CH" sz="2000" dirty="0" smtClean="0"/>
          </a:p>
          <a:p>
            <a:pPr>
              <a:spcBef>
                <a:spcPts val="0"/>
              </a:spcBef>
              <a:spcAft>
                <a:spcPts val="600"/>
              </a:spcAft>
              <a:buNone/>
            </a:pPr>
            <a:r>
              <a:rPr lang="de-CH" sz="2000" dirty="0" smtClean="0"/>
              <a:t>B.) Digitalisierung der allgemeinen Sammlung</a:t>
            </a:r>
          </a:p>
          <a:p>
            <a:pPr>
              <a:spcBef>
                <a:spcPts val="0"/>
              </a:spcBef>
              <a:spcAft>
                <a:spcPts val="600"/>
              </a:spcAft>
              <a:buNone/>
            </a:pPr>
            <a:endParaRPr lang="de-CH" sz="2000" dirty="0" smtClean="0"/>
          </a:p>
          <a:p>
            <a:pPr>
              <a:spcBef>
                <a:spcPts val="0"/>
              </a:spcBef>
              <a:spcAft>
                <a:spcPts val="600"/>
              </a:spcAft>
              <a:buNone/>
            </a:pPr>
            <a:r>
              <a:rPr lang="de-CH" sz="2000" dirty="0" smtClean="0"/>
              <a:t>C.) Digitalisierung der Grafischen Sammlung</a:t>
            </a:r>
          </a:p>
          <a:p>
            <a:pPr>
              <a:spcBef>
                <a:spcPts val="0"/>
              </a:spcBef>
              <a:spcAft>
                <a:spcPts val="600"/>
              </a:spcAft>
              <a:buNone/>
            </a:pPr>
            <a:endParaRPr lang="de-CH" sz="2000" b="1" dirty="0" smtClean="0"/>
          </a:p>
          <a:p>
            <a:pPr>
              <a:spcBef>
                <a:spcPts val="0"/>
              </a:spcBef>
              <a:spcAft>
                <a:spcPts val="600"/>
              </a:spcAft>
              <a:buNone/>
            </a:pPr>
            <a:r>
              <a:rPr lang="de-CH" sz="2000" b="1" dirty="0" smtClean="0"/>
              <a:t> </a:t>
            </a:r>
          </a:p>
          <a:p>
            <a:pPr>
              <a:spcBef>
                <a:spcPts val="0"/>
              </a:spcBef>
              <a:spcAft>
                <a:spcPts val="600"/>
              </a:spcAft>
              <a:buNone/>
            </a:pPr>
            <a:r>
              <a:rPr lang="de-CH" sz="1800" dirty="0" smtClean="0"/>
              <a:t> </a:t>
            </a:r>
            <a:endParaRPr lang="de-CH" i="1" dirty="0" smtClean="0"/>
          </a:p>
          <a:p>
            <a:pPr>
              <a:buNone/>
            </a:pPr>
            <a:endParaRPr lang="de-CH"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smtClean="0"/>
              <a:t>A.) Digitalisierungsgrundsätze</a:t>
            </a:r>
            <a:endParaRPr lang="de-CH" sz="2400" dirty="0"/>
          </a:p>
        </p:txBody>
      </p:sp>
      <p:sp>
        <p:nvSpPr>
          <p:cNvPr id="3" name="Inhaltsplatzhalter 2"/>
          <p:cNvSpPr>
            <a:spLocks noGrp="1"/>
          </p:cNvSpPr>
          <p:nvPr>
            <p:ph idx="1"/>
          </p:nvPr>
        </p:nvSpPr>
        <p:spPr/>
        <p:txBody>
          <a:bodyPr/>
          <a:lstStyle/>
          <a:p>
            <a:r>
              <a:rPr lang="de-CH" sz="2000" dirty="0" smtClean="0"/>
              <a:t>Die NB digitalisiert für die Recherche gemäss e-</a:t>
            </a:r>
            <a:r>
              <a:rPr lang="de-CH" sz="2000" dirty="0" err="1" smtClean="0"/>
              <a:t>lib</a:t>
            </a:r>
            <a:r>
              <a:rPr lang="de-CH" sz="2000" dirty="0" smtClean="0"/>
              <a:t>-Ziel</a:t>
            </a:r>
            <a:br>
              <a:rPr lang="de-CH" sz="2000" dirty="0" smtClean="0"/>
            </a:br>
            <a:endParaRPr lang="de-CH" sz="2000" dirty="0" smtClean="0"/>
          </a:p>
          <a:p>
            <a:r>
              <a:rPr lang="de-CH" sz="2000" dirty="0" smtClean="0"/>
              <a:t>Für Partner: Digitalisierung von ausgewählten Sammlungen (Bsp. Monographien und ZS Schulgeschichte; Mundart-ZS)</a:t>
            </a:r>
            <a:br>
              <a:rPr lang="de-CH" sz="2000" dirty="0" smtClean="0"/>
            </a:br>
            <a:r>
              <a:rPr lang="de-CH" sz="2000" dirty="0" smtClean="0"/>
              <a:t/>
            </a:r>
            <a:br>
              <a:rPr lang="de-CH" sz="2000" dirty="0" smtClean="0"/>
            </a:br>
            <a:r>
              <a:rPr lang="de-CH" sz="2000" dirty="0" smtClean="0"/>
              <a:t>mit Partnern: bei Zeitungen häufig </a:t>
            </a:r>
            <a:r>
              <a:rPr lang="de-CH" sz="2000" dirty="0" err="1" smtClean="0"/>
              <a:t>public</a:t>
            </a:r>
            <a:r>
              <a:rPr lang="de-CH" sz="2000" dirty="0" smtClean="0"/>
              <a:t> private </a:t>
            </a:r>
            <a:r>
              <a:rPr lang="de-CH" sz="2000" dirty="0" err="1" smtClean="0"/>
              <a:t>partnership</a:t>
            </a:r>
            <a:r>
              <a:rPr lang="de-CH" sz="2000" dirty="0" smtClean="0"/>
              <a:t> mit Verlagen</a:t>
            </a:r>
          </a:p>
          <a:p>
            <a:pPr>
              <a:buFontTx/>
              <a:buNone/>
            </a:pPr>
            <a:endParaRPr lang="fr-CH" sz="2000" dirty="0" smtClean="0"/>
          </a:p>
          <a:p>
            <a:r>
              <a:rPr lang="fr-CH" sz="2000" dirty="0" err="1" smtClean="0"/>
              <a:t>Fachliche</a:t>
            </a:r>
            <a:r>
              <a:rPr lang="fr-CH" sz="2000" dirty="0" smtClean="0"/>
              <a:t> </a:t>
            </a:r>
            <a:r>
              <a:rPr lang="fr-CH" sz="2000" dirty="0" err="1" smtClean="0"/>
              <a:t>Zusammenarbeit</a:t>
            </a:r>
            <a:r>
              <a:rPr lang="fr-CH" sz="2000" dirty="0" smtClean="0"/>
              <a:t>, know-how-Transfer: </a:t>
            </a:r>
            <a:r>
              <a:rPr lang="fr-CH" sz="2000" dirty="0" smtClean="0">
                <a:hlinkClick r:id="rId3"/>
              </a:rPr>
              <a:t>www.digicoord.ch</a:t>
            </a:r>
            <a:endParaRPr lang="fr-CH" sz="2000" dirty="0" smtClean="0"/>
          </a:p>
          <a:p>
            <a:endParaRPr lang="de-CH"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noChangeArrowheads="1"/>
          </p:cNvPicPr>
          <p:nvPr/>
        </p:nvPicPr>
        <p:blipFill>
          <a:blip r:embed="rId3" cstate="print"/>
          <a:srcRect/>
          <a:stretch>
            <a:fillRect/>
          </a:stretch>
        </p:blipFill>
        <p:spPr bwMode="auto">
          <a:xfrm>
            <a:off x="6732588" y="3284538"/>
            <a:ext cx="1946275" cy="2701925"/>
          </a:xfrm>
          <a:prstGeom prst="rect">
            <a:avLst/>
          </a:prstGeom>
          <a:noFill/>
          <a:ln w="12700">
            <a:noFill/>
            <a:miter lim="800000"/>
            <a:headEnd/>
            <a:tailEnd/>
          </a:ln>
        </p:spPr>
      </p:pic>
      <p:sp>
        <p:nvSpPr>
          <p:cNvPr id="9219" name="Rectangle 2"/>
          <p:cNvSpPr>
            <a:spLocks/>
          </p:cNvSpPr>
          <p:nvPr/>
        </p:nvSpPr>
        <p:spPr bwMode="auto">
          <a:xfrm>
            <a:off x="1187450" y="2349500"/>
            <a:ext cx="2016125" cy="531813"/>
          </a:xfrm>
          <a:prstGeom prst="rect">
            <a:avLst/>
          </a:prstGeom>
          <a:noFill/>
          <a:ln w="12700">
            <a:noFill/>
            <a:miter lim="800000"/>
            <a:headEnd/>
            <a:tailEnd/>
          </a:ln>
        </p:spPr>
        <p:txBody>
          <a:bodyPr lIns="0" tIns="0" rIns="0" bIns="0" anchor="ctr"/>
          <a:lstStyle/>
          <a:p>
            <a:pPr defTabSz="642938" eaLnBrk="1" hangingPunct="1"/>
            <a:r>
              <a:rPr lang="en-US" sz="1200" dirty="0">
                <a:latin typeface="Gill Sans"/>
                <a:ea typeface="ヒラギノ角ゴ ProN W3"/>
                <a:cs typeface="ヒラギノ角ゴ ProN W3"/>
                <a:sym typeface="Gill Sans"/>
              </a:rPr>
              <a:t>Journal de Genève, </a:t>
            </a:r>
          </a:p>
          <a:p>
            <a:pPr defTabSz="642938" eaLnBrk="1" hangingPunct="1"/>
            <a:r>
              <a:rPr lang="en-US" sz="1200" dirty="0">
                <a:latin typeface="Gill Sans"/>
                <a:ea typeface="ヒラギノ角ゴ ProN W3"/>
                <a:cs typeface="ヒラギノ角ゴ ProN W3"/>
                <a:sym typeface="Gill Sans"/>
              </a:rPr>
              <a:t>Gazette de Lausanne,</a:t>
            </a:r>
          </a:p>
          <a:p>
            <a:pPr defTabSz="642938" eaLnBrk="1" hangingPunct="1"/>
            <a:r>
              <a:rPr lang="en-US" sz="1200" dirty="0">
                <a:latin typeface="Gill Sans"/>
                <a:ea typeface="ヒラギノ角ゴ ProN W3"/>
                <a:cs typeface="ヒラギノ角ゴ ProN W3"/>
                <a:sym typeface="Gill Sans"/>
              </a:rPr>
              <a:t>Nouveau </a:t>
            </a:r>
            <a:r>
              <a:rPr lang="en-US" sz="1200" dirty="0" err="1">
                <a:latin typeface="Gill Sans"/>
                <a:ea typeface="ヒラギノ角ゴ ProN W3"/>
                <a:cs typeface="ヒラギノ角ゴ ProN W3"/>
                <a:sym typeface="Gill Sans"/>
              </a:rPr>
              <a:t>Quotidien</a:t>
            </a:r>
            <a:r>
              <a:rPr lang="en-US" sz="1200" dirty="0">
                <a:latin typeface="Gill Sans"/>
                <a:ea typeface="ヒラギノ角ゴ ProN W3"/>
                <a:cs typeface="ヒラギノ角ゴ ProN W3"/>
                <a:sym typeface="Gill Sans"/>
              </a:rPr>
              <a:t>, </a:t>
            </a:r>
            <a:r>
              <a:rPr lang="en-US" sz="1200" u="sng" dirty="0">
                <a:solidFill>
                  <a:srgbClr val="0000FF"/>
                </a:solidFill>
                <a:latin typeface="Gill Sans"/>
                <a:ea typeface="ヒラギノ角ゴ ProN W3"/>
                <a:cs typeface="ヒラギノ角ゴ ProN W3"/>
                <a:sym typeface="Gill Sans"/>
                <a:hlinkClick r:id="rId4"/>
              </a:rPr>
              <a:t>www.letempsarchives.ch</a:t>
            </a:r>
            <a:endParaRPr lang="en-US" sz="1200" u="sng" dirty="0">
              <a:solidFill>
                <a:srgbClr val="0000FF"/>
              </a:solidFill>
              <a:latin typeface="Gill Sans"/>
              <a:ea typeface="ヒラギノ角ゴ ProN W3"/>
              <a:cs typeface="ヒラギノ角ゴ ProN W3"/>
              <a:sym typeface="Gill Sans"/>
            </a:endParaRPr>
          </a:p>
        </p:txBody>
      </p:sp>
      <p:sp>
        <p:nvSpPr>
          <p:cNvPr id="9220" name="Rectangle 3"/>
          <p:cNvSpPr>
            <a:spLocks/>
          </p:cNvSpPr>
          <p:nvPr/>
        </p:nvSpPr>
        <p:spPr bwMode="auto">
          <a:xfrm>
            <a:off x="3500438" y="2571750"/>
            <a:ext cx="2290762" cy="388938"/>
          </a:xfrm>
          <a:prstGeom prst="rect">
            <a:avLst/>
          </a:prstGeom>
          <a:noFill/>
          <a:ln w="12700">
            <a:noFill/>
            <a:miter lim="800000"/>
            <a:headEnd/>
            <a:tailEnd/>
          </a:ln>
        </p:spPr>
        <p:txBody>
          <a:bodyPr wrap="none" lIns="0" tIns="0" rIns="0" bIns="0" anchor="ctr">
            <a:spAutoFit/>
          </a:bodyPr>
          <a:lstStyle/>
          <a:p>
            <a:pPr defTabSz="642938" eaLnBrk="1" hangingPunct="1"/>
            <a:r>
              <a:rPr lang="en-US" sz="1300" dirty="0" err="1">
                <a:latin typeface="Gill Sans"/>
                <a:ea typeface="ヒラギノ角ゴ ProN W3"/>
                <a:cs typeface="ヒラギノ角ゴ ProN W3"/>
                <a:sym typeface="Gill Sans"/>
              </a:rPr>
              <a:t>L’Express</a:t>
            </a:r>
            <a:r>
              <a:rPr lang="en-US" sz="1300" dirty="0">
                <a:latin typeface="Gill Sans"/>
                <a:ea typeface="ヒラギノ角ゴ ProN W3"/>
                <a:cs typeface="ヒラギノ角ゴ ProN W3"/>
                <a:sym typeface="Gill Sans"/>
              </a:rPr>
              <a:t> et </a:t>
            </a:r>
            <a:r>
              <a:rPr lang="en-US" sz="1300" dirty="0" err="1">
                <a:latin typeface="Gill Sans"/>
                <a:ea typeface="ヒラギノ角ゴ ProN W3"/>
                <a:cs typeface="ヒラギノ角ゴ ProN W3"/>
                <a:sym typeface="Gill Sans"/>
              </a:rPr>
              <a:t>L’Impartial</a:t>
            </a:r>
            <a:r>
              <a:rPr lang="en-US" sz="1300" dirty="0">
                <a:latin typeface="Gill Sans"/>
                <a:ea typeface="ヒラギノ角ゴ ProN W3"/>
                <a:cs typeface="ヒラギノ角ゴ ProN W3"/>
                <a:sym typeface="Gill Sans"/>
              </a:rPr>
              <a:t>(Neuchâtel)</a:t>
            </a:r>
          </a:p>
          <a:p>
            <a:pPr defTabSz="642938" eaLnBrk="1" hangingPunct="1"/>
            <a:r>
              <a:rPr lang="en-US" sz="1300" u="sng" dirty="0">
                <a:solidFill>
                  <a:srgbClr val="F2F2F2"/>
                </a:solidFill>
                <a:latin typeface="Gill Sans"/>
                <a:ea typeface="ヒラギノ角ゴ ProN W3"/>
                <a:cs typeface="ヒラギノ角ゴ ProN W3"/>
                <a:sym typeface="Gill Sans"/>
                <a:hlinkClick r:id="rId5"/>
              </a:rPr>
              <a:t>www.lexpressarchives.ch</a:t>
            </a:r>
            <a:endParaRPr lang="en-US" sz="1300" u="sng" dirty="0">
              <a:solidFill>
                <a:srgbClr val="F2F2F2"/>
              </a:solidFill>
              <a:latin typeface="Gill Sans"/>
              <a:ea typeface="ヒラギノ角ゴ ProN W3"/>
              <a:cs typeface="ヒラギノ角ゴ ProN W3"/>
              <a:sym typeface="Gill Sans"/>
            </a:endParaRPr>
          </a:p>
        </p:txBody>
      </p:sp>
      <p:sp>
        <p:nvSpPr>
          <p:cNvPr id="9221" name="Rectangle 4"/>
          <p:cNvSpPr>
            <a:spLocks/>
          </p:cNvSpPr>
          <p:nvPr/>
        </p:nvSpPr>
        <p:spPr bwMode="auto">
          <a:xfrm>
            <a:off x="6699250" y="2665413"/>
            <a:ext cx="1917700" cy="201612"/>
          </a:xfrm>
          <a:prstGeom prst="rect">
            <a:avLst/>
          </a:prstGeom>
          <a:noFill/>
          <a:ln w="12700">
            <a:noFill/>
            <a:miter lim="800000"/>
            <a:headEnd/>
            <a:tailEnd/>
          </a:ln>
        </p:spPr>
        <p:txBody>
          <a:bodyPr wrap="none" lIns="0" tIns="0" rIns="0" bIns="0" anchor="ctr">
            <a:spAutoFit/>
          </a:bodyPr>
          <a:lstStyle/>
          <a:p>
            <a:pPr algn="ctr" defTabSz="642938" eaLnBrk="1" hangingPunct="1"/>
            <a:r>
              <a:rPr lang="en-US" sz="1300">
                <a:latin typeface="Gill Sans"/>
                <a:ea typeface="ヒラギノ角ゴ ProN W3"/>
                <a:cs typeface="ヒラギノ角ゴ ProN W3"/>
                <a:sym typeface="Gill Sans"/>
              </a:rPr>
              <a:t>Schaffhauser Nachrichten</a:t>
            </a:r>
          </a:p>
        </p:txBody>
      </p:sp>
      <p:pic>
        <p:nvPicPr>
          <p:cNvPr id="9222" name="Picture 5"/>
          <p:cNvPicPr>
            <a:picLocks noChangeAspect="1" noChangeArrowheads="1"/>
          </p:cNvPicPr>
          <p:nvPr/>
        </p:nvPicPr>
        <p:blipFill>
          <a:blip r:embed="rId6" cstate="print"/>
          <a:srcRect/>
          <a:stretch>
            <a:fillRect/>
          </a:stretch>
        </p:blipFill>
        <p:spPr bwMode="auto">
          <a:xfrm>
            <a:off x="4625975" y="3322638"/>
            <a:ext cx="1919288" cy="2697162"/>
          </a:xfrm>
          <a:prstGeom prst="rect">
            <a:avLst/>
          </a:prstGeom>
          <a:noFill/>
          <a:ln w="12700">
            <a:noFill/>
            <a:miter lim="800000"/>
            <a:headEnd/>
            <a:tailEnd/>
          </a:ln>
        </p:spPr>
      </p:pic>
      <p:pic>
        <p:nvPicPr>
          <p:cNvPr id="9223" name="Picture 6"/>
          <p:cNvPicPr>
            <a:picLocks noChangeAspect="1" noChangeArrowheads="1"/>
          </p:cNvPicPr>
          <p:nvPr/>
        </p:nvPicPr>
        <p:blipFill>
          <a:blip r:embed="rId7" cstate="print"/>
          <a:srcRect/>
          <a:stretch>
            <a:fillRect/>
          </a:stretch>
        </p:blipFill>
        <p:spPr bwMode="auto">
          <a:xfrm>
            <a:off x="3635375" y="2997200"/>
            <a:ext cx="1849438" cy="2581275"/>
          </a:xfrm>
          <a:prstGeom prst="rect">
            <a:avLst/>
          </a:prstGeom>
          <a:noFill/>
          <a:ln w="12700">
            <a:noFill/>
            <a:miter lim="800000"/>
            <a:headEnd/>
            <a:tailEnd/>
          </a:ln>
        </p:spPr>
      </p:pic>
      <p:pic>
        <p:nvPicPr>
          <p:cNvPr id="9224" name="Picture 7"/>
          <p:cNvPicPr>
            <a:picLocks noChangeAspect="1" noChangeArrowheads="1"/>
          </p:cNvPicPr>
          <p:nvPr/>
        </p:nvPicPr>
        <p:blipFill>
          <a:blip r:embed="rId8" cstate="print"/>
          <a:srcRect/>
          <a:stretch>
            <a:fillRect/>
          </a:stretch>
        </p:blipFill>
        <p:spPr bwMode="auto">
          <a:xfrm>
            <a:off x="1403350" y="3357563"/>
            <a:ext cx="1920875" cy="2535237"/>
          </a:xfrm>
          <a:prstGeom prst="rect">
            <a:avLst/>
          </a:prstGeom>
          <a:noFill/>
          <a:ln w="12700">
            <a:noFill/>
            <a:miter lim="800000"/>
            <a:headEnd/>
            <a:tailEnd/>
          </a:ln>
        </p:spPr>
      </p:pic>
      <p:sp>
        <p:nvSpPr>
          <p:cNvPr id="9225" name="Rectangle 8"/>
          <p:cNvSpPr>
            <a:spLocks/>
          </p:cNvSpPr>
          <p:nvPr/>
        </p:nvSpPr>
        <p:spPr bwMode="auto">
          <a:xfrm>
            <a:off x="1258888" y="1232049"/>
            <a:ext cx="7564437" cy="612775"/>
          </a:xfrm>
          <a:prstGeom prst="rect">
            <a:avLst/>
          </a:prstGeom>
          <a:noFill/>
          <a:ln w="12700">
            <a:noFill/>
            <a:miter lim="800000"/>
            <a:headEnd/>
            <a:tailEnd/>
          </a:ln>
        </p:spPr>
        <p:txBody>
          <a:bodyPr lIns="0" tIns="0" rIns="0" bIns="0" anchor="ctr"/>
          <a:lstStyle/>
          <a:p>
            <a:pPr defTabSz="642938" eaLnBrk="1" hangingPunct="1"/>
            <a:r>
              <a:rPr lang="en-US" b="1" dirty="0" smtClean="0">
                <a:latin typeface="Arial" pitchFamily="34" charset="0"/>
                <a:ea typeface="ヒラギノ角ゴ ProN W3"/>
                <a:cs typeface="Arial" pitchFamily="34" charset="0"/>
                <a:sym typeface="Gill Sans"/>
              </a:rPr>
              <a:t>B.) </a:t>
            </a:r>
            <a:r>
              <a:rPr lang="en-US" b="1" dirty="0" err="1" smtClean="0">
                <a:latin typeface="Arial" pitchFamily="34" charset="0"/>
                <a:ea typeface="ヒラギノ角ゴ ProN W3"/>
                <a:cs typeface="Arial" pitchFamily="34" charset="0"/>
                <a:sym typeface="Gill Sans"/>
              </a:rPr>
              <a:t>Allgemeine</a:t>
            </a:r>
            <a:r>
              <a:rPr lang="en-US" b="1" dirty="0" smtClean="0">
                <a:latin typeface="Arial" pitchFamily="34" charset="0"/>
                <a:ea typeface="ヒラギノ角ゴ ProN W3"/>
                <a:cs typeface="Arial" pitchFamily="34" charset="0"/>
                <a:sym typeface="Gill Sans"/>
              </a:rPr>
              <a:t> </a:t>
            </a:r>
            <a:r>
              <a:rPr lang="en-US" b="1" dirty="0" err="1" smtClean="0">
                <a:latin typeface="Arial" pitchFamily="34" charset="0"/>
                <a:ea typeface="ヒラギノ角ゴ ProN W3"/>
                <a:cs typeface="Arial" pitchFamily="34" charset="0"/>
                <a:sym typeface="Gill Sans"/>
              </a:rPr>
              <a:t>Sammlung</a:t>
            </a:r>
            <a:r>
              <a:rPr lang="en-US" b="1" dirty="0" smtClean="0">
                <a:latin typeface="Arial" pitchFamily="34" charset="0"/>
                <a:ea typeface="ヒラギノ角ゴ ProN W3"/>
                <a:cs typeface="Arial" pitchFamily="34" charset="0"/>
                <a:sym typeface="Gill Sans"/>
              </a:rPr>
              <a:t>: </a:t>
            </a:r>
            <a:r>
              <a:rPr lang="en-US" b="1" dirty="0" err="1" smtClean="0">
                <a:latin typeface="Arial" pitchFamily="34" charset="0"/>
                <a:ea typeface="ヒラギノ角ゴ ProN W3"/>
                <a:cs typeface="Arial" pitchFamily="34" charset="0"/>
                <a:sym typeface="Gill Sans"/>
              </a:rPr>
              <a:t>Zeitungen</a:t>
            </a:r>
            <a:endParaRPr lang="en-US" b="1" dirty="0">
              <a:latin typeface="Arial" pitchFamily="34" charset="0"/>
              <a:ea typeface="ヒラギノ角ゴ ProN W3"/>
              <a:cs typeface="Arial" pitchFamily="34" charset="0"/>
              <a:sym typeface="Gill Sans"/>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p:cNvSpPr>
          <p:nvPr/>
        </p:nvSpPr>
        <p:spPr bwMode="auto">
          <a:xfrm>
            <a:off x="899592" y="2708920"/>
            <a:ext cx="3341687" cy="1366838"/>
          </a:xfrm>
          <a:prstGeom prst="rect">
            <a:avLst/>
          </a:prstGeom>
          <a:noFill/>
          <a:ln w="12700">
            <a:noFill/>
            <a:miter lim="800000"/>
            <a:headEnd/>
            <a:tailEnd/>
          </a:ln>
        </p:spPr>
        <p:txBody>
          <a:bodyPr lIns="0" tIns="0" rIns="0" bIns="0" anchor="ctr"/>
          <a:lstStyle/>
          <a:p>
            <a:pPr defTabSz="642938" eaLnBrk="1" hangingPunct="1"/>
            <a:r>
              <a:rPr lang="en-US" sz="1400" u="sng" dirty="0" smtClean="0">
                <a:solidFill>
                  <a:srgbClr val="0000FF"/>
                </a:solidFill>
                <a:latin typeface="Gill Sans"/>
                <a:ea typeface="ヒラギノ角ゴ ProN W3"/>
                <a:cs typeface="ヒラギノ角ゴ ProN W3"/>
                <a:sym typeface="Gill Sans"/>
              </a:rPr>
              <a:t>retro.seals.ch</a:t>
            </a:r>
            <a:endParaRPr lang="en-US" sz="1400" dirty="0" smtClean="0">
              <a:latin typeface="Gill Sans"/>
              <a:ea typeface="ヒラギノ角ゴ ProN W3"/>
              <a:cs typeface="ヒラギノ角ゴ ProN W3"/>
              <a:sym typeface="Gill Sans"/>
            </a:endParaRPr>
          </a:p>
          <a:p>
            <a:pPr defTabSz="642938" eaLnBrk="1" hangingPunct="1"/>
            <a:endParaRPr lang="en-US" sz="1400" dirty="0" smtClean="0">
              <a:latin typeface="Gill Sans"/>
              <a:ea typeface="ヒラギノ角ゴ ProN W3"/>
              <a:cs typeface="ヒラギノ角ゴ ProN W3"/>
              <a:sym typeface="Gill Sans"/>
            </a:endParaRPr>
          </a:p>
          <a:p>
            <a:pPr defTabSz="642938" eaLnBrk="1" hangingPunct="1"/>
            <a:r>
              <a:rPr lang="en-US" sz="1400" b="1" dirty="0" err="1" smtClean="0">
                <a:latin typeface="Gill Sans"/>
                <a:ea typeface="ヒラギノ角ゴ ProN W3"/>
                <a:cs typeface="ヒラギノ角ゴ ProN W3"/>
                <a:sym typeface="Gill Sans"/>
              </a:rPr>
              <a:t>Innerhalb</a:t>
            </a:r>
            <a:r>
              <a:rPr lang="en-US" sz="1400" b="1" dirty="0" smtClean="0">
                <a:latin typeface="Gill Sans"/>
                <a:ea typeface="ヒラギノ角ゴ ProN W3"/>
                <a:cs typeface="ヒラギノ角ゴ ProN W3"/>
                <a:sym typeface="Gill Sans"/>
              </a:rPr>
              <a:t> von </a:t>
            </a:r>
            <a:r>
              <a:rPr lang="en-US" sz="1400" b="1" dirty="0" err="1" smtClean="0">
                <a:latin typeface="Gill Sans"/>
                <a:ea typeface="ヒラギノ角ゴ ProN W3"/>
                <a:cs typeface="ヒラギノ角ゴ ProN W3"/>
                <a:sym typeface="Gill Sans"/>
              </a:rPr>
              <a:t>thematischen</a:t>
            </a:r>
            <a:r>
              <a:rPr lang="en-US" sz="1400" b="1" dirty="0" smtClean="0">
                <a:latin typeface="Gill Sans"/>
                <a:ea typeface="ヒラギノ角ゴ ProN W3"/>
                <a:cs typeface="ヒラギノ角ゴ ProN W3"/>
                <a:sym typeface="Gill Sans"/>
              </a:rPr>
              <a:t> </a:t>
            </a:r>
            <a:r>
              <a:rPr lang="en-US" sz="1400" b="1" dirty="0" err="1" smtClean="0">
                <a:latin typeface="Gill Sans"/>
                <a:ea typeface="ヒラギノ角ゴ ProN W3"/>
                <a:cs typeface="ヒラギノ角ゴ ProN W3"/>
                <a:sym typeface="Gill Sans"/>
              </a:rPr>
              <a:t>Projekten</a:t>
            </a:r>
            <a:endParaRPr lang="en-US" sz="1400" b="1" dirty="0" smtClean="0">
              <a:latin typeface="Gill Sans"/>
              <a:ea typeface="ヒラギノ角ゴ ProN W3"/>
              <a:cs typeface="ヒラギノ角ゴ ProN W3"/>
              <a:sym typeface="Gill Sans"/>
            </a:endParaRPr>
          </a:p>
          <a:p>
            <a:pPr defTabSz="642938" eaLnBrk="1" hangingPunct="1"/>
            <a:endParaRPr lang="en-US" sz="1400" dirty="0" smtClean="0">
              <a:latin typeface="Gill Sans"/>
              <a:ea typeface="ヒラギノ角ゴ ProN W3"/>
              <a:cs typeface="ヒラギノ角ゴ ProN W3"/>
              <a:sym typeface="Gill Sans"/>
            </a:endParaRPr>
          </a:p>
          <a:p>
            <a:pPr defTabSz="642938" eaLnBrk="1" hangingPunct="1">
              <a:buFontTx/>
              <a:buChar char="-"/>
            </a:pPr>
            <a:r>
              <a:rPr lang="en-US" sz="1400" dirty="0" smtClean="0">
                <a:latin typeface="Gill Sans"/>
                <a:ea typeface="ヒラギノ角ゴ ProN W3"/>
                <a:cs typeface="ヒラギノ角ゴ ProN W3"/>
                <a:sym typeface="Gill Sans"/>
              </a:rPr>
              <a:t> </a:t>
            </a:r>
            <a:r>
              <a:rPr lang="en-US" sz="1400" dirty="0" err="1" smtClean="0">
                <a:latin typeface="Gill Sans"/>
                <a:ea typeface="ヒラギノ角ゴ ProN W3"/>
                <a:cs typeface="ヒラギノ角ゴ ProN W3"/>
                <a:sym typeface="Gill Sans"/>
              </a:rPr>
              <a:t>Quellen</a:t>
            </a:r>
            <a:r>
              <a:rPr lang="en-US" sz="1400" dirty="0" smtClean="0">
                <a:latin typeface="Gill Sans"/>
                <a:ea typeface="ヒラギノ角ゴ ProN W3"/>
                <a:cs typeface="ヒラギノ角ゴ ProN W3"/>
                <a:sym typeface="Gill Sans"/>
              </a:rPr>
              <a:t> </a:t>
            </a:r>
            <a:r>
              <a:rPr lang="en-US" sz="1400" dirty="0" err="1">
                <a:latin typeface="Gill Sans"/>
                <a:ea typeface="ヒラギノ角ゴ ProN W3"/>
                <a:cs typeface="ヒラギノ角ゴ ProN W3"/>
                <a:sym typeface="Gill Sans"/>
              </a:rPr>
              <a:t>für</a:t>
            </a:r>
            <a:r>
              <a:rPr lang="en-US" sz="1400" dirty="0">
                <a:latin typeface="Gill Sans"/>
                <a:ea typeface="ヒラギノ角ゴ ProN W3"/>
                <a:cs typeface="ヒラギノ角ゴ ProN W3"/>
                <a:sym typeface="Gill Sans"/>
              </a:rPr>
              <a:t> </a:t>
            </a:r>
            <a:r>
              <a:rPr lang="en-US" sz="1400" dirty="0" err="1" smtClean="0">
                <a:latin typeface="Gill Sans"/>
                <a:ea typeface="ヒラギノ角ゴ ProN W3"/>
                <a:cs typeface="ヒラギノ角ゴ ProN W3"/>
                <a:sym typeface="Gill Sans"/>
              </a:rPr>
              <a:t>Erziehungsgeschichte</a:t>
            </a:r>
            <a:endParaRPr lang="en-US" sz="1400" dirty="0" smtClean="0">
              <a:latin typeface="Gill Sans"/>
              <a:ea typeface="ヒラギノ角ゴ ProN W3"/>
              <a:cs typeface="ヒラギノ角ゴ ProN W3"/>
              <a:sym typeface="Gill Sans"/>
            </a:endParaRPr>
          </a:p>
          <a:p>
            <a:pPr defTabSz="642938" eaLnBrk="1" hangingPunct="1"/>
            <a:r>
              <a:rPr lang="en-US" sz="1400" dirty="0" smtClean="0">
                <a:latin typeface="Gill Sans"/>
                <a:ea typeface="ヒラギノ角ゴ ProN W3"/>
                <a:cs typeface="ヒラギノ角ゴ ProN W3"/>
                <a:sym typeface="Gill Sans"/>
              </a:rPr>
              <a:t>- </a:t>
            </a:r>
            <a:r>
              <a:rPr lang="en-US" sz="1400" dirty="0" err="1" smtClean="0">
                <a:latin typeface="Gill Sans"/>
                <a:ea typeface="ヒラギノ角ゴ ProN W3"/>
                <a:cs typeface="ヒラギノ角ゴ ProN W3"/>
                <a:sym typeface="Gill Sans"/>
              </a:rPr>
              <a:t>Quellen</a:t>
            </a:r>
            <a:r>
              <a:rPr lang="en-US" sz="1400" dirty="0" smtClean="0">
                <a:latin typeface="Gill Sans"/>
                <a:ea typeface="ヒラギノ角ゴ ProN W3"/>
                <a:cs typeface="ヒラギノ角ゴ ProN W3"/>
                <a:sym typeface="Gill Sans"/>
              </a:rPr>
              <a:t> </a:t>
            </a:r>
            <a:r>
              <a:rPr lang="en-US" sz="1400" dirty="0" err="1" smtClean="0">
                <a:latin typeface="Gill Sans"/>
                <a:ea typeface="ヒラギノ角ゴ ProN W3"/>
                <a:cs typeface="ヒラギノ角ゴ ProN W3"/>
                <a:sym typeface="Gill Sans"/>
              </a:rPr>
              <a:t>für</a:t>
            </a:r>
            <a:r>
              <a:rPr lang="en-US" sz="1400" dirty="0" smtClean="0">
                <a:latin typeface="Gill Sans"/>
                <a:ea typeface="ヒラギノ角ゴ ProN W3"/>
                <a:cs typeface="ヒラギノ角ゴ ProN W3"/>
                <a:sym typeface="Gill Sans"/>
              </a:rPr>
              <a:t> </a:t>
            </a:r>
            <a:r>
              <a:rPr lang="en-US" sz="1400" dirty="0" err="1" smtClean="0">
                <a:latin typeface="Gill Sans"/>
                <a:ea typeface="ヒラギノ角ゴ ProN W3"/>
                <a:cs typeface="ヒラギノ角ゴ ProN W3"/>
                <a:sym typeface="Gill Sans"/>
              </a:rPr>
              <a:t>Frauengeschichte</a:t>
            </a:r>
            <a:endParaRPr lang="en-US" sz="1400" dirty="0" smtClean="0">
              <a:latin typeface="Gill Sans"/>
              <a:ea typeface="ヒラギノ角ゴ ProN W3"/>
              <a:cs typeface="ヒラギノ角ゴ ProN W3"/>
              <a:sym typeface="Gill Sans"/>
            </a:endParaRPr>
          </a:p>
          <a:p>
            <a:pPr defTabSz="642938" eaLnBrk="1" hangingPunct="1">
              <a:buFontTx/>
              <a:buChar char="-"/>
            </a:pPr>
            <a:r>
              <a:rPr lang="en-US" sz="1400" dirty="0" smtClean="0">
                <a:latin typeface="Gill Sans"/>
                <a:ea typeface="ヒラギノ角ゴ ProN W3"/>
                <a:cs typeface="ヒラギノ角ゴ ProN W3"/>
                <a:sym typeface="Gill Sans"/>
              </a:rPr>
              <a:t> </a:t>
            </a:r>
            <a:r>
              <a:rPr lang="en-US" sz="1400" dirty="0" err="1" smtClean="0">
                <a:latin typeface="Gill Sans"/>
                <a:ea typeface="ヒラギノ角ゴ ProN W3"/>
                <a:cs typeface="ヒラギノ角ゴ ProN W3"/>
                <a:sym typeface="Gill Sans"/>
              </a:rPr>
              <a:t>Quellen</a:t>
            </a:r>
            <a:r>
              <a:rPr lang="en-US" sz="1400" dirty="0" smtClean="0">
                <a:latin typeface="Gill Sans"/>
                <a:ea typeface="ヒラギノ角ゴ ProN W3"/>
                <a:cs typeface="ヒラギノ角ゴ ProN W3"/>
                <a:sym typeface="Gill Sans"/>
              </a:rPr>
              <a:t> </a:t>
            </a:r>
            <a:r>
              <a:rPr lang="en-US" sz="1400" dirty="0" err="1" smtClean="0">
                <a:latin typeface="Gill Sans"/>
                <a:ea typeface="ヒラギノ角ゴ ProN W3"/>
                <a:cs typeface="ヒラギノ角ゴ ProN W3"/>
                <a:sym typeface="Gill Sans"/>
              </a:rPr>
              <a:t>für</a:t>
            </a:r>
            <a:r>
              <a:rPr lang="en-US" sz="1400" dirty="0" smtClean="0">
                <a:latin typeface="Gill Sans"/>
                <a:ea typeface="ヒラギノ角ゴ ProN W3"/>
                <a:cs typeface="ヒラギノ角ゴ ProN W3"/>
                <a:sym typeface="Gill Sans"/>
              </a:rPr>
              <a:t> </a:t>
            </a:r>
            <a:r>
              <a:rPr lang="en-US" sz="1400" dirty="0" err="1" smtClean="0">
                <a:latin typeface="Gill Sans"/>
                <a:ea typeface="ヒラギノ角ゴ ProN W3"/>
                <a:cs typeface="ヒラギノ角ゴ ProN W3"/>
                <a:sym typeface="Gill Sans"/>
              </a:rPr>
              <a:t>Gotthardgeschichte</a:t>
            </a:r>
            <a:endParaRPr lang="en-US" sz="1400" dirty="0" smtClean="0">
              <a:latin typeface="Gill Sans"/>
              <a:ea typeface="ヒラギノ角ゴ ProN W3"/>
              <a:cs typeface="ヒラギノ角ゴ ProN W3"/>
              <a:sym typeface="Gill Sans"/>
            </a:endParaRPr>
          </a:p>
          <a:p>
            <a:pPr defTabSz="642938" eaLnBrk="1" hangingPunct="1">
              <a:buFontTx/>
              <a:buChar char="-"/>
            </a:pPr>
            <a:r>
              <a:rPr lang="en-US" sz="1400" dirty="0" smtClean="0">
                <a:latin typeface="Gill Sans"/>
                <a:ea typeface="ヒラギノ角ゴ ProN W3"/>
                <a:cs typeface="ヒラギノ角ゴ ProN W3"/>
                <a:sym typeface="Gill Sans"/>
              </a:rPr>
              <a:t> </a:t>
            </a:r>
            <a:r>
              <a:rPr lang="en-US" sz="1400" dirty="0" err="1" smtClean="0">
                <a:latin typeface="Gill Sans"/>
                <a:ea typeface="ヒラギノ角ゴ ProN W3"/>
                <a:cs typeface="ヒラギノ角ゴ ProN W3"/>
                <a:sym typeface="Gill Sans"/>
              </a:rPr>
              <a:t>Quellen</a:t>
            </a:r>
            <a:r>
              <a:rPr lang="en-US" sz="1400" dirty="0" smtClean="0">
                <a:latin typeface="Gill Sans"/>
                <a:ea typeface="ヒラギノ角ゴ ProN W3"/>
                <a:cs typeface="ヒラギノ角ゴ ProN W3"/>
                <a:sym typeface="Gill Sans"/>
              </a:rPr>
              <a:t> </a:t>
            </a:r>
            <a:r>
              <a:rPr lang="en-US" sz="1400" dirty="0" err="1" smtClean="0">
                <a:latin typeface="Gill Sans"/>
                <a:ea typeface="ヒラギノ角ゴ ProN W3"/>
                <a:cs typeface="ヒラギノ角ゴ ProN W3"/>
                <a:sym typeface="Gill Sans"/>
              </a:rPr>
              <a:t>für</a:t>
            </a:r>
            <a:r>
              <a:rPr lang="en-US" sz="1400" dirty="0" smtClean="0">
                <a:latin typeface="Gill Sans"/>
                <a:ea typeface="ヒラギノ角ゴ ProN W3"/>
                <a:cs typeface="ヒラギノ角ゴ ProN W3"/>
                <a:sym typeface="Gill Sans"/>
              </a:rPr>
              <a:t> </a:t>
            </a:r>
            <a:r>
              <a:rPr lang="en-US" sz="1400" dirty="0" err="1" smtClean="0">
                <a:latin typeface="Gill Sans"/>
                <a:ea typeface="ヒラギノ角ゴ ProN W3"/>
                <a:cs typeface="ヒラギノ角ゴ ProN W3"/>
                <a:sym typeface="Gill Sans"/>
              </a:rPr>
              <a:t>Gewerkschaftsgeschichte</a:t>
            </a:r>
            <a:endParaRPr lang="en-US" sz="1400" dirty="0" smtClean="0">
              <a:latin typeface="Gill Sans"/>
              <a:ea typeface="ヒラギノ角ゴ ProN W3"/>
              <a:cs typeface="ヒラギノ角ゴ ProN W3"/>
              <a:sym typeface="Gill Sans"/>
            </a:endParaRPr>
          </a:p>
          <a:p>
            <a:pPr defTabSz="642938" eaLnBrk="1" hangingPunct="1">
              <a:buFontTx/>
              <a:buChar char="-"/>
            </a:pPr>
            <a:endParaRPr lang="en-US" sz="1400" dirty="0" smtClean="0">
              <a:latin typeface="Gill Sans"/>
              <a:ea typeface="ヒラギノ角ゴ ProN W3"/>
              <a:cs typeface="ヒラギノ角ゴ ProN W3"/>
              <a:sym typeface="Gill Sans"/>
            </a:endParaRPr>
          </a:p>
          <a:p>
            <a:pPr defTabSz="642938" eaLnBrk="1" hangingPunct="1"/>
            <a:r>
              <a:rPr lang="en-US" sz="1400" b="1" dirty="0" smtClean="0">
                <a:latin typeface="Gill Sans"/>
                <a:ea typeface="ヒラギノ角ゴ ProN W3"/>
                <a:cs typeface="ヒラギノ角ゴ ProN W3"/>
                <a:sym typeface="Gill Sans"/>
              </a:rPr>
              <a:t>Oder </a:t>
            </a:r>
            <a:r>
              <a:rPr lang="en-US" sz="1400" b="1" dirty="0" err="1" smtClean="0">
                <a:latin typeface="Gill Sans"/>
                <a:ea typeface="ヒラギノ角ゴ ProN W3"/>
                <a:cs typeface="ヒラギノ角ゴ ProN W3"/>
                <a:sym typeface="Gill Sans"/>
              </a:rPr>
              <a:t>Einzeltitel</a:t>
            </a:r>
            <a:endParaRPr lang="en-US" sz="1400" b="1" dirty="0" smtClean="0">
              <a:latin typeface="Gill Sans"/>
              <a:ea typeface="ヒラギノ角ゴ ProN W3"/>
              <a:cs typeface="ヒラギノ角ゴ ProN W3"/>
              <a:sym typeface="Gill Sans"/>
            </a:endParaRPr>
          </a:p>
          <a:p>
            <a:pPr defTabSz="642938" eaLnBrk="1" hangingPunct="1">
              <a:buFontTx/>
              <a:buChar char="-"/>
            </a:pPr>
            <a:r>
              <a:rPr lang="en-US" sz="1400" dirty="0" smtClean="0">
                <a:latin typeface="Gill Sans"/>
                <a:ea typeface="ヒラギノ角ゴ ProN W3"/>
                <a:cs typeface="ヒラギノ角ゴ ProN W3"/>
                <a:sym typeface="Gill Sans"/>
              </a:rPr>
              <a:t> Hotel Revue</a:t>
            </a:r>
          </a:p>
          <a:p>
            <a:pPr defTabSz="642938" eaLnBrk="1" hangingPunct="1">
              <a:buFontTx/>
              <a:buChar char="-"/>
            </a:pPr>
            <a:r>
              <a:rPr lang="en-US" sz="1400" dirty="0" smtClean="0">
                <a:latin typeface="Gill Sans"/>
                <a:ea typeface="ヒラギノ角ゴ ProN W3"/>
                <a:cs typeface="ヒラギノ角ゴ ProN W3"/>
                <a:sym typeface="Gill Sans"/>
              </a:rPr>
              <a:t> </a:t>
            </a:r>
            <a:r>
              <a:rPr lang="en-US" sz="1400" dirty="0" err="1" smtClean="0">
                <a:latin typeface="Gill Sans"/>
                <a:ea typeface="ヒラギノ角ゴ ProN W3"/>
                <a:cs typeface="ヒラギノ角ゴ ProN W3"/>
                <a:sym typeface="Gill Sans"/>
              </a:rPr>
              <a:t>Nebelspalter</a:t>
            </a:r>
            <a:endParaRPr lang="en-US" sz="1400" dirty="0" smtClean="0">
              <a:latin typeface="Gill Sans"/>
              <a:ea typeface="ヒラギノ角ゴ ProN W3"/>
              <a:cs typeface="ヒラギノ角ゴ ProN W3"/>
              <a:sym typeface="Gill Sans"/>
            </a:endParaRPr>
          </a:p>
          <a:p>
            <a:pPr defTabSz="642938" eaLnBrk="1" hangingPunct="1">
              <a:buFontTx/>
              <a:buChar char="-"/>
            </a:pPr>
            <a:r>
              <a:rPr lang="en-US" sz="1400" dirty="0" smtClean="0">
                <a:latin typeface="Gill Sans"/>
                <a:ea typeface="ヒラギノ角ゴ ProN W3"/>
                <a:cs typeface="ヒラギノ角ゴ ProN W3"/>
                <a:sym typeface="Gill Sans"/>
              </a:rPr>
              <a:t> </a:t>
            </a:r>
            <a:r>
              <a:rPr lang="en-US" sz="1400" dirty="0" err="1" smtClean="0">
                <a:latin typeface="Gill Sans"/>
                <a:ea typeface="ヒラギノ角ゴ ProN W3"/>
                <a:cs typeface="ヒラギノ角ゴ ProN W3"/>
                <a:sym typeface="Gill Sans"/>
              </a:rPr>
              <a:t>Actio</a:t>
            </a:r>
            <a:r>
              <a:rPr lang="en-US" sz="1400" dirty="0" smtClean="0">
                <a:latin typeface="Gill Sans"/>
                <a:ea typeface="ヒラギノ角ゴ ProN W3"/>
                <a:cs typeface="ヒラギノ角ゴ ProN W3"/>
                <a:sym typeface="Gill Sans"/>
              </a:rPr>
              <a:t> (SRK-</a:t>
            </a:r>
            <a:r>
              <a:rPr lang="en-US" sz="1400" dirty="0" err="1" smtClean="0">
                <a:latin typeface="Gill Sans"/>
                <a:ea typeface="ヒラギノ角ゴ ProN W3"/>
                <a:cs typeface="ヒラギノ角ゴ ProN W3"/>
                <a:sym typeface="Gill Sans"/>
              </a:rPr>
              <a:t>Zeitschrift</a:t>
            </a:r>
            <a:r>
              <a:rPr lang="en-US" sz="1400" dirty="0" smtClean="0">
                <a:latin typeface="Gill Sans"/>
                <a:ea typeface="ヒラギノ角ゴ ProN W3"/>
                <a:cs typeface="ヒラギノ角ゴ ProN W3"/>
                <a:sym typeface="Gill Sans"/>
              </a:rPr>
              <a:t>)</a:t>
            </a:r>
            <a:endParaRPr lang="en-US" sz="1400" dirty="0">
              <a:latin typeface="Gill Sans"/>
              <a:ea typeface="ヒラギノ角ゴ ProN W3"/>
              <a:cs typeface="ヒラギノ角ゴ ProN W3"/>
              <a:sym typeface="Gill Sans"/>
            </a:endParaRPr>
          </a:p>
          <a:p>
            <a:pPr defTabSz="642938" eaLnBrk="1" hangingPunct="1"/>
            <a:endParaRPr lang="en-US" sz="1400" dirty="0" smtClean="0">
              <a:latin typeface="Gill Sans"/>
              <a:ea typeface="ヒラギノ角ゴ ProN W3"/>
              <a:cs typeface="ヒラギノ角ゴ ProN W3"/>
              <a:sym typeface="Gill Sans"/>
            </a:endParaRPr>
          </a:p>
        </p:txBody>
      </p:sp>
      <p:sp>
        <p:nvSpPr>
          <p:cNvPr id="10244" name="Rectangle 3"/>
          <p:cNvSpPr>
            <a:spLocks/>
          </p:cNvSpPr>
          <p:nvPr/>
        </p:nvSpPr>
        <p:spPr bwMode="auto">
          <a:xfrm>
            <a:off x="872877" y="908050"/>
            <a:ext cx="7875587" cy="696913"/>
          </a:xfrm>
          <a:prstGeom prst="rect">
            <a:avLst/>
          </a:prstGeom>
          <a:noFill/>
          <a:ln w="12700">
            <a:noFill/>
            <a:miter lim="800000"/>
            <a:headEnd/>
            <a:tailEnd/>
          </a:ln>
        </p:spPr>
        <p:txBody>
          <a:bodyPr lIns="0" tIns="0" rIns="0" bIns="0" anchor="ctr"/>
          <a:lstStyle/>
          <a:p>
            <a:pPr defTabSz="642938" eaLnBrk="1" hangingPunct="1"/>
            <a:r>
              <a:rPr lang="en-US" b="1" dirty="0" smtClean="0">
                <a:latin typeface="Arial" pitchFamily="34" charset="0"/>
                <a:ea typeface="ヒラギノ角ゴ ProN W3"/>
                <a:cs typeface="Arial" pitchFamily="34" charset="0"/>
                <a:sym typeface="Gill Sans"/>
              </a:rPr>
              <a:t>B.) </a:t>
            </a:r>
            <a:r>
              <a:rPr lang="en-US" b="1" dirty="0" err="1" smtClean="0">
                <a:latin typeface="Arial" pitchFamily="34" charset="0"/>
                <a:ea typeface="ヒラギノ角ゴ ProN W3"/>
                <a:cs typeface="Arial" pitchFamily="34" charset="0"/>
                <a:sym typeface="Gill Sans"/>
              </a:rPr>
              <a:t>Allgemeine</a:t>
            </a:r>
            <a:r>
              <a:rPr lang="en-US" b="1" dirty="0" smtClean="0">
                <a:latin typeface="Arial" pitchFamily="34" charset="0"/>
                <a:ea typeface="ヒラギノ角ゴ ProN W3"/>
                <a:cs typeface="Arial" pitchFamily="34" charset="0"/>
                <a:sym typeface="Gill Sans"/>
              </a:rPr>
              <a:t> </a:t>
            </a:r>
            <a:r>
              <a:rPr lang="en-US" b="1" dirty="0" err="1" smtClean="0">
                <a:latin typeface="Arial" pitchFamily="34" charset="0"/>
                <a:ea typeface="ヒラギノ角ゴ ProN W3"/>
                <a:cs typeface="Arial" pitchFamily="34" charset="0"/>
                <a:sym typeface="Gill Sans"/>
              </a:rPr>
              <a:t>Sammlung</a:t>
            </a:r>
            <a:r>
              <a:rPr lang="en-US" b="1" dirty="0" smtClean="0">
                <a:latin typeface="Arial" pitchFamily="34" charset="0"/>
                <a:ea typeface="ヒラギノ角ゴ ProN W3"/>
                <a:cs typeface="Arial" pitchFamily="34" charset="0"/>
                <a:sym typeface="Gill Sans"/>
              </a:rPr>
              <a:t>: </a:t>
            </a:r>
            <a:r>
              <a:rPr lang="en-US" b="1" dirty="0" err="1" smtClean="0">
                <a:latin typeface="Arial" pitchFamily="34" charset="0"/>
                <a:ea typeface="ヒラギノ角ゴ ProN W3"/>
                <a:cs typeface="Arial" pitchFamily="34" charset="0"/>
                <a:sym typeface="Gill Sans"/>
              </a:rPr>
              <a:t>Zeitschriften</a:t>
            </a:r>
            <a:endParaRPr lang="en-US" b="1" dirty="0">
              <a:latin typeface="Arial" pitchFamily="34" charset="0"/>
              <a:ea typeface="ヒラギノ角ゴ ProN W3"/>
              <a:cs typeface="Arial" pitchFamily="34" charset="0"/>
              <a:sym typeface="Gill Sans"/>
            </a:endParaRPr>
          </a:p>
        </p:txBody>
      </p:sp>
      <p:pic>
        <p:nvPicPr>
          <p:cNvPr id="10245" name="Picture 4"/>
          <p:cNvPicPr>
            <a:picLocks noChangeAspect="1" noChangeArrowheads="1"/>
          </p:cNvPicPr>
          <p:nvPr/>
        </p:nvPicPr>
        <p:blipFill>
          <a:blip r:embed="rId3" cstate="print"/>
          <a:srcRect/>
          <a:stretch>
            <a:fillRect/>
          </a:stretch>
        </p:blipFill>
        <p:spPr bwMode="auto">
          <a:xfrm>
            <a:off x="4211638" y="1412776"/>
            <a:ext cx="3552825" cy="1735138"/>
          </a:xfrm>
          <a:prstGeom prst="rect">
            <a:avLst/>
          </a:prstGeom>
          <a:noFill/>
          <a:ln w="12700">
            <a:noFill/>
            <a:miter lim="800000"/>
            <a:headEnd/>
            <a:tailEnd/>
          </a:ln>
        </p:spPr>
      </p:pic>
      <p:pic>
        <p:nvPicPr>
          <p:cNvPr id="10246" name="Picture 5"/>
          <p:cNvPicPr>
            <a:picLocks noChangeAspect="1" noChangeArrowheads="1"/>
          </p:cNvPicPr>
          <p:nvPr/>
        </p:nvPicPr>
        <p:blipFill>
          <a:blip r:embed="rId4" cstate="print"/>
          <a:srcRect/>
          <a:stretch>
            <a:fillRect/>
          </a:stretch>
        </p:blipFill>
        <p:spPr bwMode="auto">
          <a:xfrm>
            <a:off x="4284663" y="3092450"/>
            <a:ext cx="4711700" cy="3144838"/>
          </a:xfrm>
          <a:prstGeom prst="rect">
            <a:avLst/>
          </a:prstGeom>
          <a:noFill/>
          <a:ln w="12700">
            <a:noFill/>
            <a:miter lim="800000"/>
            <a:headEnd/>
            <a:tailEnd/>
          </a:ln>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noChangeArrowheads="1"/>
          </p:cNvPicPr>
          <p:nvPr/>
        </p:nvPicPr>
        <p:blipFill>
          <a:blip r:embed="rId3" cstate="print"/>
          <a:srcRect/>
          <a:stretch>
            <a:fillRect/>
          </a:stretch>
        </p:blipFill>
        <p:spPr bwMode="auto">
          <a:xfrm>
            <a:off x="6659563" y="4005263"/>
            <a:ext cx="2000250" cy="1500187"/>
          </a:xfrm>
          <a:prstGeom prst="rect">
            <a:avLst/>
          </a:prstGeom>
          <a:noFill/>
          <a:ln w="12700">
            <a:noFill/>
            <a:miter lim="800000"/>
            <a:headEnd/>
            <a:tailEnd/>
          </a:ln>
        </p:spPr>
      </p:pic>
      <p:sp>
        <p:nvSpPr>
          <p:cNvPr id="11267" name="Rectangle 2"/>
          <p:cNvSpPr>
            <a:spLocks/>
          </p:cNvSpPr>
          <p:nvPr/>
        </p:nvSpPr>
        <p:spPr bwMode="auto">
          <a:xfrm>
            <a:off x="1403350" y="1446213"/>
            <a:ext cx="2736850" cy="1019175"/>
          </a:xfrm>
          <a:prstGeom prst="rect">
            <a:avLst/>
          </a:prstGeom>
          <a:noFill/>
          <a:ln w="12700">
            <a:noFill/>
            <a:miter lim="800000"/>
            <a:headEnd/>
            <a:tailEnd/>
          </a:ln>
        </p:spPr>
        <p:txBody>
          <a:bodyPr lIns="0" tIns="0" rIns="0" bIns="0" anchor="ctr"/>
          <a:lstStyle/>
          <a:p>
            <a:pPr defTabSz="642938" eaLnBrk="1" hangingPunct="1">
              <a:spcAft>
                <a:spcPts val="838"/>
              </a:spcAft>
            </a:pPr>
            <a:endParaRPr lang="en-US" sz="1700">
              <a:latin typeface="Gill Sans"/>
              <a:ea typeface="ヒラギノ角ゴ ProN W3"/>
              <a:cs typeface="ヒラギノ角ゴ ProN W3"/>
              <a:sym typeface="Gill Sans"/>
            </a:endParaRPr>
          </a:p>
          <a:p>
            <a:pPr defTabSz="642938" eaLnBrk="1" hangingPunct="1">
              <a:spcAft>
                <a:spcPts val="838"/>
              </a:spcAft>
            </a:pPr>
            <a:r>
              <a:rPr lang="en-US" sz="1700">
                <a:latin typeface="Gill Sans"/>
                <a:ea typeface="ヒラギノ角ゴ ProN W3"/>
                <a:cs typeface="ヒラギノ角ゴ ProN W3"/>
                <a:sym typeface="Gill Sans"/>
              </a:rPr>
              <a:t>SGG-Publikationen </a:t>
            </a:r>
          </a:p>
        </p:txBody>
      </p:sp>
      <p:sp>
        <p:nvSpPr>
          <p:cNvPr id="19459" name="Rectangle 3"/>
          <p:cNvSpPr>
            <a:spLocks/>
          </p:cNvSpPr>
          <p:nvPr/>
        </p:nvSpPr>
        <p:spPr bwMode="auto">
          <a:xfrm>
            <a:off x="1084957" y="928712"/>
            <a:ext cx="8383587" cy="700088"/>
          </a:xfrm>
          <a:prstGeom prst="rect">
            <a:avLst/>
          </a:prstGeom>
          <a:noFill/>
          <a:ln w="12700">
            <a:noFill/>
            <a:miter lim="800000"/>
            <a:headEnd/>
            <a:tailEnd/>
          </a:ln>
        </p:spPr>
        <p:txBody>
          <a:bodyPr lIns="0" tIns="0" rIns="0" bIns="0" anchor="ctr"/>
          <a:lstStyle/>
          <a:p>
            <a:pPr algn="ctr" defTabSz="642938" eaLnBrk="1" hangingPunct="1">
              <a:defRPr/>
            </a:pPr>
            <a:endParaRPr lang="en-US" sz="2100" dirty="0">
              <a:latin typeface="Gill Sans" charset="0"/>
              <a:ea typeface="ヒラギノ角ゴ ProN W3" charset="-128"/>
              <a:sym typeface="Gill Sans" charset="0"/>
            </a:endParaRPr>
          </a:p>
          <a:p>
            <a:pPr defTabSz="642938" eaLnBrk="1" hangingPunct="1">
              <a:defRPr/>
            </a:pPr>
            <a:r>
              <a:rPr lang="en-US" b="1" dirty="0" smtClean="0">
                <a:latin typeface="Arial" pitchFamily="34" charset="0"/>
                <a:ea typeface="ヒラギノ角ゴ ProN W3"/>
                <a:cs typeface="Arial" pitchFamily="34" charset="0"/>
                <a:sym typeface="Gill Sans"/>
              </a:rPr>
              <a:t>B.) </a:t>
            </a:r>
            <a:r>
              <a:rPr lang="en-US" b="1" dirty="0" err="1" smtClean="0">
                <a:latin typeface="Arial" pitchFamily="34" charset="0"/>
                <a:ea typeface="ヒラギノ角ゴ ProN W3"/>
                <a:cs typeface="Arial" pitchFamily="34" charset="0"/>
                <a:sym typeface="Gill Sans"/>
              </a:rPr>
              <a:t>Allgemeine</a:t>
            </a:r>
            <a:r>
              <a:rPr lang="en-US" b="1" dirty="0" smtClean="0">
                <a:latin typeface="Arial" pitchFamily="34" charset="0"/>
                <a:ea typeface="ヒラギノ角ゴ ProN W3"/>
                <a:cs typeface="Arial" pitchFamily="34" charset="0"/>
                <a:sym typeface="Gill Sans"/>
              </a:rPr>
              <a:t> </a:t>
            </a:r>
            <a:r>
              <a:rPr lang="en-US" b="1" dirty="0" err="1" smtClean="0">
                <a:latin typeface="Arial" pitchFamily="34" charset="0"/>
                <a:ea typeface="ヒラギノ角ゴ ProN W3"/>
                <a:cs typeface="Arial" pitchFamily="34" charset="0"/>
                <a:sym typeface="Gill Sans"/>
              </a:rPr>
              <a:t>Sammlung</a:t>
            </a:r>
            <a:r>
              <a:rPr lang="en-US" b="1" dirty="0" smtClean="0">
                <a:latin typeface="Arial" pitchFamily="34" charset="0"/>
                <a:ea typeface="ヒラギノ角ゴ ProN W3"/>
                <a:cs typeface="Arial" pitchFamily="34" charset="0"/>
                <a:sym typeface="Gill Sans"/>
              </a:rPr>
              <a:t>: </a:t>
            </a:r>
            <a:r>
              <a:rPr lang="en-US" b="1" dirty="0" err="1" smtClean="0">
                <a:latin typeface="+mj-lt"/>
                <a:ea typeface="ヒラギノ角ゴ ProN W3" charset="-128"/>
                <a:sym typeface="Gill Sans" charset="0"/>
              </a:rPr>
              <a:t>Bücher</a:t>
            </a:r>
            <a:endParaRPr lang="en-US" b="1" i="1" dirty="0">
              <a:latin typeface="+mj-lt"/>
              <a:ea typeface="ヒラギノ角ゴ ProN W3" charset="-128"/>
              <a:sym typeface="Gill Sans" charset="0"/>
            </a:endParaRPr>
          </a:p>
        </p:txBody>
      </p:sp>
      <p:pic>
        <p:nvPicPr>
          <p:cNvPr id="11269" name="Picture 4"/>
          <p:cNvPicPr>
            <a:picLocks noChangeAspect="1" noChangeArrowheads="1"/>
          </p:cNvPicPr>
          <p:nvPr/>
        </p:nvPicPr>
        <p:blipFill>
          <a:blip r:embed="rId4" cstate="print"/>
          <a:srcRect/>
          <a:stretch>
            <a:fillRect/>
          </a:stretch>
        </p:blipFill>
        <p:spPr bwMode="auto">
          <a:xfrm>
            <a:off x="1331913" y="2997200"/>
            <a:ext cx="3633787" cy="2768600"/>
          </a:xfrm>
          <a:prstGeom prst="rect">
            <a:avLst/>
          </a:prstGeom>
          <a:noFill/>
          <a:ln w="12700">
            <a:noFill/>
            <a:miter lim="800000"/>
            <a:headEnd/>
            <a:tailEnd/>
          </a:ln>
        </p:spPr>
      </p:pic>
      <p:pic>
        <p:nvPicPr>
          <p:cNvPr id="11270" name="Picture 5"/>
          <p:cNvPicPr>
            <a:picLocks noChangeAspect="1" noChangeArrowheads="1"/>
          </p:cNvPicPr>
          <p:nvPr/>
        </p:nvPicPr>
        <p:blipFill>
          <a:blip r:embed="rId5" cstate="print"/>
          <a:srcRect/>
          <a:stretch>
            <a:fillRect/>
          </a:stretch>
        </p:blipFill>
        <p:spPr bwMode="auto">
          <a:xfrm>
            <a:off x="6443663" y="1671638"/>
            <a:ext cx="2116137" cy="1757362"/>
          </a:xfrm>
          <a:prstGeom prst="rect">
            <a:avLst/>
          </a:prstGeom>
          <a:noFill/>
          <a:ln w="12700">
            <a:noFill/>
            <a:miter lim="800000"/>
            <a:headEnd/>
            <a:tailEnd/>
          </a:ln>
        </p:spPr>
      </p:pic>
      <p:sp>
        <p:nvSpPr>
          <p:cNvPr id="11271" name="Rectangle 6"/>
          <p:cNvSpPr>
            <a:spLocks/>
          </p:cNvSpPr>
          <p:nvPr/>
        </p:nvSpPr>
        <p:spPr bwMode="auto">
          <a:xfrm>
            <a:off x="5076825" y="3362325"/>
            <a:ext cx="2159000" cy="600075"/>
          </a:xfrm>
          <a:prstGeom prst="rect">
            <a:avLst/>
          </a:prstGeom>
          <a:noFill/>
          <a:ln w="12700">
            <a:noFill/>
            <a:miter lim="800000"/>
            <a:headEnd/>
            <a:tailEnd/>
          </a:ln>
        </p:spPr>
        <p:txBody>
          <a:bodyPr lIns="0" tIns="0" rIns="0" bIns="0" anchor="ctr">
            <a:spAutoFit/>
          </a:bodyPr>
          <a:lstStyle/>
          <a:p>
            <a:pPr defTabSz="642938" eaLnBrk="1" hangingPunct="1"/>
            <a:r>
              <a:rPr lang="en-US" sz="1300">
                <a:latin typeface="Gill Sans"/>
                <a:ea typeface="ヒラギノ角ゴ ProN W3"/>
                <a:cs typeface="ヒラギノ角ゴ ProN W3"/>
                <a:sym typeface="Gill Sans"/>
              </a:rPr>
              <a:t>Tableaux de la Suisse,</a:t>
            </a:r>
          </a:p>
          <a:p>
            <a:pPr defTabSz="642938" eaLnBrk="1" hangingPunct="1"/>
            <a:r>
              <a:rPr lang="en-US" sz="1300">
                <a:latin typeface="Gill Sans"/>
                <a:ea typeface="ヒラギノ角ゴ ProN W3"/>
                <a:cs typeface="ヒラギノ角ゴ ProN W3"/>
                <a:sym typeface="Gill Sans"/>
              </a:rPr>
              <a:t>Beat Fidel Zurlauben</a:t>
            </a:r>
          </a:p>
          <a:p>
            <a:pPr defTabSz="642938" eaLnBrk="1" hangingPunct="1"/>
            <a:r>
              <a:rPr lang="en-US" sz="1300">
                <a:latin typeface="Gill Sans"/>
                <a:ea typeface="ヒラギノ角ゴ ProN W3"/>
                <a:cs typeface="ヒラギノ角ゴ ProN W3"/>
                <a:sym typeface="Gill Sans"/>
              </a:rPr>
              <a:t>1780-1788</a:t>
            </a:r>
          </a:p>
        </p:txBody>
      </p:sp>
      <p:sp>
        <p:nvSpPr>
          <p:cNvPr id="11272" name="Rectangle 7"/>
          <p:cNvSpPr>
            <a:spLocks/>
          </p:cNvSpPr>
          <p:nvPr/>
        </p:nvSpPr>
        <p:spPr bwMode="auto">
          <a:xfrm>
            <a:off x="5054600" y="1870918"/>
            <a:ext cx="1408113" cy="261938"/>
          </a:xfrm>
          <a:prstGeom prst="rect">
            <a:avLst/>
          </a:prstGeom>
          <a:noFill/>
          <a:ln w="12700">
            <a:noFill/>
            <a:miter lim="800000"/>
            <a:headEnd/>
            <a:tailEnd/>
          </a:ln>
        </p:spPr>
        <p:txBody>
          <a:bodyPr wrap="none" lIns="0" tIns="0" rIns="0" bIns="0" anchor="ctr">
            <a:spAutoFit/>
          </a:bodyPr>
          <a:lstStyle/>
          <a:p>
            <a:pPr defTabSz="642938" eaLnBrk="1" hangingPunct="1">
              <a:spcAft>
                <a:spcPts val="838"/>
              </a:spcAft>
            </a:pPr>
            <a:r>
              <a:rPr lang="en-US" sz="1700" dirty="0">
                <a:latin typeface="Gill Sans"/>
                <a:ea typeface="ヒラギノ角ゴ ProN W3"/>
                <a:cs typeface="ヒラギノ角ゴ ProN W3"/>
                <a:sym typeface="Gill Sans"/>
              </a:rPr>
              <a:t>Helvetica </a:t>
            </a:r>
            <a:r>
              <a:rPr lang="en-US" sz="1700" dirty="0" err="1">
                <a:latin typeface="Gill Sans"/>
                <a:ea typeface="ヒラギノ角ゴ ProN W3"/>
                <a:cs typeface="ヒラギノ角ゴ ProN W3"/>
                <a:sym typeface="Gill Sans"/>
              </a:rPr>
              <a:t>rara</a:t>
            </a:r>
            <a:r>
              <a:rPr lang="en-US" sz="1700" dirty="0">
                <a:latin typeface="Gill Sans"/>
                <a:ea typeface="ヒラギノ角ゴ ProN W3"/>
                <a:cs typeface="ヒラギノ角ゴ ProN W3"/>
                <a:sym typeface="Gill Sans"/>
              </a:rPr>
              <a:t> </a:t>
            </a:r>
          </a:p>
        </p:txBody>
      </p:sp>
      <p:sp>
        <p:nvSpPr>
          <p:cNvPr id="11273" name="Rectangle 8"/>
          <p:cNvSpPr>
            <a:spLocks/>
          </p:cNvSpPr>
          <p:nvPr/>
        </p:nvSpPr>
        <p:spPr bwMode="auto">
          <a:xfrm>
            <a:off x="5867400" y="5727700"/>
            <a:ext cx="2319338" cy="400050"/>
          </a:xfrm>
          <a:prstGeom prst="rect">
            <a:avLst/>
          </a:prstGeom>
          <a:noFill/>
          <a:ln w="12700">
            <a:noFill/>
            <a:miter lim="800000"/>
            <a:headEnd/>
            <a:tailEnd/>
          </a:ln>
        </p:spPr>
        <p:txBody>
          <a:bodyPr lIns="0" tIns="0" rIns="0" bIns="0" anchor="ctr">
            <a:spAutoFit/>
          </a:bodyPr>
          <a:lstStyle/>
          <a:p>
            <a:pPr defTabSz="642938" eaLnBrk="1" hangingPunct="1"/>
            <a:r>
              <a:rPr lang="en-US" sz="1300">
                <a:latin typeface="Gill Sans"/>
                <a:ea typeface="ヒラギノ角ゴ ProN W3"/>
                <a:cs typeface="ヒラギノ角ゴ ProN W3"/>
                <a:sym typeface="Gill Sans"/>
              </a:rPr>
              <a:t>Un souvenir de Solferino /</a:t>
            </a:r>
          </a:p>
          <a:p>
            <a:pPr defTabSz="642938" eaLnBrk="1" hangingPunct="1"/>
            <a:r>
              <a:rPr lang="en-US" sz="1300">
                <a:latin typeface="Gill Sans"/>
                <a:ea typeface="ヒラギノ角ゴ ProN W3"/>
                <a:cs typeface="ヒラギノ角ゴ ProN W3"/>
                <a:sym typeface="Gill Sans"/>
              </a:rPr>
              <a:t>Henry Dunant, 1862</a:t>
            </a: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p:cNvSpPr>
          <p:nvPr/>
        </p:nvSpPr>
        <p:spPr bwMode="auto">
          <a:xfrm>
            <a:off x="1331913" y="1874838"/>
            <a:ext cx="2952750" cy="571500"/>
          </a:xfrm>
          <a:prstGeom prst="rect">
            <a:avLst/>
          </a:prstGeom>
          <a:noFill/>
          <a:ln w="12700">
            <a:noFill/>
            <a:miter lim="800000"/>
            <a:headEnd/>
            <a:tailEnd/>
          </a:ln>
        </p:spPr>
        <p:txBody>
          <a:bodyPr lIns="0" tIns="0" rIns="0" bIns="0" anchor="ctr"/>
          <a:lstStyle/>
          <a:p>
            <a:pPr defTabSz="642938" eaLnBrk="1" hangingPunct="1"/>
            <a:r>
              <a:rPr lang="en-US" sz="1700">
                <a:latin typeface="Gill Sans"/>
                <a:ea typeface="ヒラギノ角ゴ ProN W3"/>
                <a:cs typeface="ヒラギノ角ゴ ProN W3"/>
                <a:sym typeface="Gill Sans"/>
              </a:rPr>
              <a:t>Postkarten</a:t>
            </a:r>
            <a:endParaRPr lang="en-US" sz="1700" i="1">
              <a:latin typeface="Gill Sans"/>
              <a:ea typeface="ヒラギノ角ゴ ProN W3"/>
              <a:cs typeface="ヒラギノ角ゴ ProN W3"/>
              <a:sym typeface="Gill Sans"/>
            </a:endParaRPr>
          </a:p>
          <a:p>
            <a:pPr defTabSz="642938" eaLnBrk="1" hangingPunct="1"/>
            <a:r>
              <a:rPr lang="de-CH" sz="1700" u="sng">
                <a:solidFill>
                  <a:srgbClr val="0000FF"/>
                </a:solidFill>
                <a:latin typeface="Gill Sans"/>
                <a:ea typeface="ヒラギノ角ゴ ProN W3"/>
                <a:cs typeface="ヒラギノ角ゴ ProN W3"/>
                <a:sym typeface="Gill Sans"/>
              </a:rPr>
              <a:t>http://www.helveticarchives.ch</a:t>
            </a:r>
          </a:p>
        </p:txBody>
      </p:sp>
      <p:sp>
        <p:nvSpPr>
          <p:cNvPr id="13315" name="Rectangle 2"/>
          <p:cNvSpPr>
            <a:spLocks/>
          </p:cNvSpPr>
          <p:nvPr/>
        </p:nvSpPr>
        <p:spPr bwMode="auto">
          <a:xfrm>
            <a:off x="1331913" y="1052513"/>
            <a:ext cx="7426325" cy="792162"/>
          </a:xfrm>
          <a:prstGeom prst="rect">
            <a:avLst/>
          </a:prstGeom>
          <a:noFill/>
          <a:ln w="12700">
            <a:noFill/>
            <a:miter lim="800000"/>
            <a:headEnd/>
            <a:tailEnd/>
          </a:ln>
        </p:spPr>
        <p:txBody>
          <a:bodyPr lIns="0" tIns="0" rIns="0" bIns="0" anchor="ctr"/>
          <a:lstStyle/>
          <a:p>
            <a:pPr defTabSz="642938" eaLnBrk="1" hangingPunct="1"/>
            <a:r>
              <a:rPr lang="en-US" b="1" dirty="0" smtClean="0">
                <a:latin typeface="Arial" pitchFamily="34" charset="0"/>
                <a:ea typeface="ヒラギノ角ゴ ProN W3"/>
                <a:cs typeface="Arial" pitchFamily="34" charset="0"/>
                <a:sym typeface="Gill Sans"/>
              </a:rPr>
              <a:t>C.) </a:t>
            </a:r>
            <a:r>
              <a:rPr lang="en-US" b="1" dirty="0" err="1" smtClean="0">
                <a:latin typeface="Arial" pitchFamily="34" charset="0"/>
                <a:ea typeface="ヒラギノ角ゴ ProN W3"/>
                <a:cs typeface="Arial" pitchFamily="34" charset="0"/>
                <a:sym typeface="Gill Sans"/>
              </a:rPr>
              <a:t>Grafische</a:t>
            </a:r>
            <a:r>
              <a:rPr lang="en-US" b="1" dirty="0" smtClean="0">
                <a:latin typeface="Arial" pitchFamily="34" charset="0"/>
                <a:ea typeface="ヒラギノ角ゴ ProN W3"/>
                <a:cs typeface="Arial" pitchFamily="34" charset="0"/>
                <a:sym typeface="Gill Sans"/>
              </a:rPr>
              <a:t> </a:t>
            </a:r>
            <a:r>
              <a:rPr lang="en-US" b="1" dirty="0" err="1" smtClean="0">
                <a:latin typeface="Arial" pitchFamily="34" charset="0"/>
                <a:ea typeface="ヒラギノ角ゴ ProN W3"/>
                <a:cs typeface="Arial" pitchFamily="34" charset="0"/>
                <a:sym typeface="Gill Sans"/>
              </a:rPr>
              <a:t>Sammlung</a:t>
            </a:r>
            <a:endParaRPr lang="en-US" b="1" i="1" dirty="0">
              <a:latin typeface="Arial" pitchFamily="34" charset="0"/>
              <a:ea typeface="ヒラギノ角ゴ ProN W3"/>
              <a:cs typeface="Arial" pitchFamily="34" charset="0"/>
              <a:sym typeface="Gill Sans"/>
            </a:endParaRPr>
          </a:p>
        </p:txBody>
      </p:sp>
      <p:sp>
        <p:nvSpPr>
          <p:cNvPr id="13316" name="Rectangle 3"/>
          <p:cNvSpPr>
            <a:spLocks/>
          </p:cNvSpPr>
          <p:nvPr/>
        </p:nvSpPr>
        <p:spPr bwMode="auto">
          <a:xfrm>
            <a:off x="6516688" y="4868863"/>
            <a:ext cx="2016125" cy="1152525"/>
          </a:xfrm>
          <a:prstGeom prst="rect">
            <a:avLst/>
          </a:prstGeom>
          <a:noFill/>
          <a:ln w="12700">
            <a:noFill/>
            <a:miter lim="800000"/>
            <a:headEnd/>
            <a:tailEnd/>
          </a:ln>
        </p:spPr>
        <p:txBody>
          <a:bodyPr lIns="0" tIns="0" rIns="0" bIns="0" anchor="ctr"/>
          <a:lstStyle/>
          <a:p>
            <a:pPr defTabSz="642938" eaLnBrk="1" hangingPunct="1"/>
            <a:r>
              <a:rPr lang="en-US" sz="1700">
                <a:latin typeface="Gill Sans"/>
                <a:ea typeface="ヒラギノ角ゴ ProN W3"/>
                <a:cs typeface="ヒラギノ角ゴ ProN W3"/>
                <a:sym typeface="Gill Sans"/>
              </a:rPr>
              <a:t>Plakate </a:t>
            </a:r>
            <a:endParaRPr lang="en-US" sz="1700" u="sng">
              <a:solidFill>
                <a:srgbClr val="0000FF"/>
              </a:solidFill>
              <a:latin typeface="Gill Sans"/>
              <a:ea typeface="ヒラギノ角ゴ ProN W3"/>
              <a:cs typeface="ヒラギノ角ゴ ProN W3"/>
              <a:sym typeface="Gill Sans"/>
            </a:endParaRPr>
          </a:p>
          <a:p>
            <a:pPr defTabSz="642938" eaLnBrk="1" hangingPunct="1"/>
            <a:r>
              <a:rPr lang="de-CH" sz="1700">
                <a:solidFill>
                  <a:srgbClr val="0000FF"/>
                </a:solidFill>
                <a:latin typeface="Gill Sans"/>
                <a:ea typeface="ヒラギノ角ゴ ProN W3"/>
                <a:cs typeface="ヒラギノ角ゴ ProN W3"/>
                <a:sym typeface="Gill Sans"/>
              </a:rPr>
              <a:t>http://ccsa.admin.ch</a:t>
            </a:r>
          </a:p>
          <a:p>
            <a:pPr defTabSz="642938" eaLnBrk="1" hangingPunct="1"/>
            <a:r>
              <a:rPr lang="en-US" sz="1700">
                <a:latin typeface="Gill Sans"/>
                <a:ea typeface="ヒラギノ角ゴ ProN W3"/>
                <a:cs typeface="ヒラギノ角ゴ ProN W3"/>
                <a:sym typeface="Gill Sans"/>
              </a:rPr>
              <a:t>                           </a:t>
            </a:r>
          </a:p>
        </p:txBody>
      </p:sp>
      <p:pic>
        <p:nvPicPr>
          <p:cNvPr id="13317" name="Picture 6"/>
          <p:cNvPicPr>
            <a:picLocks noChangeAspect="1" noChangeArrowheads="1"/>
          </p:cNvPicPr>
          <p:nvPr/>
        </p:nvPicPr>
        <p:blipFill>
          <a:blip r:embed="rId3" cstate="print"/>
          <a:srcRect/>
          <a:stretch>
            <a:fillRect/>
          </a:stretch>
        </p:blipFill>
        <p:spPr bwMode="auto">
          <a:xfrm>
            <a:off x="1331913" y="2565400"/>
            <a:ext cx="2232025" cy="858838"/>
          </a:xfrm>
          <a:prstGeom prst="rect">
            <a:avLst/>
          </a:prstGeom>
          <a:noFill/>
          <a:ln w="12700">
            <a:noFill/>
            <a:miter lim="800000"/>
            <a:headEnd/>
            <a:tailEnd/>
          </a:ln>
        </p:spPr>
      </p:pic>
      <p:pic>
        <p:nvPicPr>
          <p:cNvPr id="13318" name="Picture 8"/>
          <p:cNvPicPr>
            <a:picLocks noChangeAspect="1" noChangeArrowheads="1"/>
          </p:cNvPicPr>
          <p:nvPr/>
        </p:nvPicPr>
        <p:blipFill>
          <a:blip r:embed="rId4" cstate="print"/>
          <a:srcRect/>
          <a:stretch>
            <a:fillRect/>
          </a:stretch>
        </p:blipFill>
        <p:spPr bwMode="auto">
          <a:xfrm>
            <a:off x="2411413" y="3733800"/>
            <a:ext cx="3832225" cy="2359025"/>
          </a:xfrm>
          <a:prstGeom prst="rect">
            <a:avLst/>
          </a:prstGeom>
          <a:noFill/>
          <a:ln w="12700">
            <a:noFill/>
            <a:miter lim="800000"/>
            <a:headEnd/>
            <a:tailEnd/>
          </a:ln>
        </p:spPr>
      </p:pic>
      <p:sp>
        <p:nvSpPr>
          <p:cNvPr id="13319" name="Rectangle 9"/>
          <p:cNvSpPr>
            <a:spLocks/>
          </p:cNvSpPr>
          <p:nvPr/>
        </p:nvSpPr>
        <p:spPr bwMode="auto">
          <a:xfrm>
            <a:off x="5580063" y="1844675"/>
            <a:ext cx="2447925" cy="512763"/>
          </a:xfrm>
          <a:prstGeom prst="rect">
            <a:avLst/>
          </a:prstGeom>
          <a:noFill/>
          <a:ln w="12700">
            <a:noFill/>
            <a:miter lim="800000"/>
            <a:headEnd/>
            <a:tailEnd/>
          </a:ln>
        </p:spPr>
        <p:txBody>
          <a:bodyPr lIns="0" tIns="0" rIns="0" bIns="0" anchor="ctr"/>
          <a:lstStyle/>
          <a:p>
            <a:pPr defTabSz="642938" eaLnBrk="1" hangingPunct="1"/>
            <a:r>
              <a:rPr lang="en-US" sz="1700">
                <a:latin typeface="Gill Sans"/>
                <a:ea typeface="ヒラギノ角ゴ ProN W3"/>
                <a:cs typeface="ヒラギノ角ゴ ProN W3"/>
                <a:sym typeface="Gill Sans"/>
              </a:rPr>
              <a:t>Portraits</a:t>
            </a:r>
            <a:endParaRPr lang="en-US" sz="1500" u="sng">
              <a:solidFill>
                <a:srgbClr val="0000FF"/>
              </a:solidFill>
              <a:latin typeface="Gill Sans"/>
              <a:ea typeface="ヒラギノ角ゴ ProN W3"/>
              <a:cs typeface="ヒラギノ角ゴ ProN W3"/>
              <a:sym typeface="Gill Sans"/>
            </a:endParaRPr>
          </a:p>
          <a:p>
            <a:pPr defTabSz="642938" eaLnBrk="1" hangingPunct="1"/>
            <a:r>
              <a:rPr lang="de-CH" sz="1400" u="sng">
                <a:solidFill>
                  <a:srgbClr val="0000FF"/>
                </a:solidFill>
                <a:latin typeface="Gill Sans"/>
                <a:ea typeface="ヒラギノ角ゴ ProN W3"/>
                <a:cs typeface="ヒラギノ角ゴ ProN W3"/>
                <a:sym typeface="Gill Sans"/>
              </a:rPr>
              <a:t>http://www.helveticarchives.ch</a:t>
            </a:r>
          </a:p>
          <a:p>
            <a:pPr defTabSz="642938" eaLnBrk="1" hangingPunct="1"/>
            <a:endParaRPr lang="en-US" sz="1500" u="sng">
              <a:solidFill>
                <a:srgbClr val="0000FF"/>
              </a:solidFill>
              <a:latin typeface="Gill Sans"/>
              <a:ea typeface="ヒラギノ角ゴ ProN W3"/>
              <a:cs typeface="ヒラギノ角ゴ ProN W3"/>
              <a:sym typeface="Gill Sans"/>
            </a:endParaRPr>
          </a:p>
        </p:txBody>
      </p:sp>
      <p:pic>
        <p:nvPicPr>
          <p:cNvPr id="13320" name="Picture 10"/>
          <p:cNvPicPr>
            <a:picLocks noChangeAspect="1" noChangeArrowheads="1"/>
          </p:cNvPicPr>
          <p:nvPr/>
        </p:nvPicPr>
        <p:blipFill>
          <a:blip r:embed="rId5" cstate="print"/>
          <a:srcRect/>
          <a:stretch>
            <a:fillRect/>
          </a:stretch>
        </p:blipFill>
        <p:spPr bwMode="auto">
          <a:xfrm>
            <a:off x="6300788" y="2349500"/>
            <a:ext cx="2259012" cy="1368425"/>
          </a:xfrm>
          <a:prstGeom prst="rect">
            <a:avLst/>
          </a:prstGeom>
          <a:noFill/>
          <a:ln w="12700">
            <a:noFill/>
            <a:miter lim="800000"/>
            <a:headEnd/>
            <a:tailEnd/>
          </a:ln>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988" y="1412875"/>
            <a:ext cx="7461250" cy="4320381"/>
          </a:xfrm>
        </p:spPr>
        <p:txBody>
          <a:bodyPr/>
          <a:lstStyle/>
          <a:p>
            <a:r>
              <a:rPr lang="de-CH" sz="2400" dirty="0" smtClean="0"/>
              <a:t>Rechtliche Aspekte </a:t>
            </a:r>
            <a:r>
              <a:rPr lang="de-CH" sz="2000" dirty="0" smtClean="0"/>
              <a:t/>
            </a:r>
            <a:br>
              <a:rPr lang="de-CH" sz="2000" dirty="0" smtClean="0"/>
            </a:br>
            <a:r>
              <a:rPr lang="de-CH" sz="2000" dirty="0" smtClean="0"/>
              <a:t>beim Retrodigitalisieren und elektronischen Publizieren</a:t>
            </a:r>
            <a:endParaRPr lang="de-CH" sz="2000" dirty="0"/>
          </a:p>
        </p:txBody>
      </p:sp>
      <p:sp>
        <p:nvSpPr>
          <p:cNvPr id="3" name="Inhaltsplatzhalter 2"/>
          <p:cNvSpPr>
            <a:spLocks noGrp="1"/>
          </p:cNvSpPr>
          <p:nvPr>
            <p:ph idx="1"/>
          </p:nvPr>
        </p:nvSpPr>
        <p:spPr>
          <a:xfrm>
            <a:off x="1285875" y="2636911"/>
            <a:ext cx="7472363" cy="3357489"/>
          </a:xfrm>
        </p:spPr>
        <p:txBody>
          <a:bodyPr/>
          <a:lstStyle/>
          <a:p>
            <a:pPr>
              <a:spcBef>
                <a:spcPts val="0"/>
              </a:spcBef>
              <a:spcAft>
                <a:spcPts val="600"/>
              </a:spcAft>
              <a:buNone/>
            </a:pPr>
            <a:r>
              <a:rPr lang="de-CH" sz="2000" dirty="0" smtClean="0"/>
              <a:t>A.) Retrodigitalisieren</a:t>
            </a:r>
          </a:p>
          <a:p>
            <a:pPr>
              <a:spcBef>
                <a:spcPts val="0"/>
              </a:spcBef>
              <a:spcAft>
                <a:spcPts val="600"/>
              </a:spcAft>
              <a:buNone/>
            </a:pPr>
            <a:endParaRPr lang="de-CH" sz="2000" dirty="0" smtClean="0"/>
          </a:p>
          <a:p>
            <a:pPr>
              <a:spcBef>
                <a:spcPts val="0"/>
              </a:spcBef>
              <a:spcAft>
                <a:spcPts val="600"/>
              </a:spcAft>
              <a:buNone/>
            </a:pPr>
            <a:r>
              <a:rPr lang="de-CH" sz="2000" dirty="0" smtClean="0"/>
              <a:t>B.) retrodigitalisierte Dokumente auf das Internet stellen</a:t>
            </a:r>
          </a:p>
          <a:p>
            <a:pPr>
              <a:spcBef>
                <a:spcPts val="0"/>
              </a:spcBef>
              <a:spcAft>
                <a:spcPts val="600"/>
              </a:spcAft>
              <a:buNone/>
            </a:pPr>
            <a:endParaRPr lang="de-CH" sz="2000" dirty="0" smtClean="0"/>
          </a:p>
          <a:p>
            <a:pPr>
              <a:spcBef>
                <a:spcPts val="0"/>
              </a:spcBef>
              <a:spcAft>
                <a:spcPts val="600"/>
              </a:spcAft>
              <a:buNone/>
            </a:pPr>
            <a:r>
              <a:rPr lang="de-CH" sz="2000" dirty="0" smtClean="0"/>
              <a:t>C.) elektronisch Publizieren (</a:t>
            </a:r>
            <a:r>
              <a:rPr lang="de-CH" sz="2000" dirty="0" err="1" smtClean="0"/>
              <a:t>only</a:t>
            </a:r>
            <a:r>
              <a:rPr lang="de-CH" sz="2000" dirty="0" smtClean="0"/>
              <a:t>)</a:t>
            </a:r>
          </a:p>
          <a:p>
            <a:pPr>
              <a:spcBef>
                <a:spcPts val="0"/>
              </a:spcBef>
              <a:spcAft>
                <a:spcPts val="600"/>
              </a:spcAft>
              <a:buNone/>
            </a:pPr>
            <a:endParaRPr lang="de-CH" sz="2000" b="1" dirty="0" smtClean="0"/>
          </a:p>
          <a:p>
            <a:pPr>
              <a:spcBef>
                <a:spcPts val="0"/>
              </a:spcBef>
              <a:spcAft>
                <a:spcPts val="600"/>
              </a:spcAft>
              <a:buNone/>
            </a:pPr>
            <a:r>
              <a:rPr lang="de-CH" sz="2000" b="1" dirty="0" smtClean="0"/>
              <a:t> </a:t>
            </a:r>
          </a:p>
          <a:p>
            <a:pPr>
              <a:spcBef>
                <a:spcPts val="0"/>
              </a:spcBef>
              <a:spcAft>
                <a:spcPts val="600"/>
              </a:spcAft>
              <a:buNone/>
            </a:pPr>
            <a:r>
              <a:rPr lang="de-CH" sz="1800" dirty="0" smtClean="0"/>
              <a:t> </a:t>
            </a:r>
            <a:endParaRPr lang="de-CH" i="1" dirty="0" smtClean="0"/>
          </a:p>
          <a:p>
            <a:pPr>
              <a:buNone/>
            </a:pPr>
            <a:endParaRPr lang="de-CH"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B_D">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f:fields xmlns:f="http://schemas.fabasoft.com/folio/2007/fields"/>
</file>

<file path=customXml/itemProps1.xml><?xml version="1.0" encoding="utf-8"?>
<ds:datastoreItem xmlns:ds="http://schemas.openxmlformats.org/officeDocument/2006/customXml" ds:itemID="{4E8A9591-F074-446B-902F-511FF79C122F}">
  <ds:schemaRefs>
    <ds:schemaRef ds:uri="http://schemas.fabasoft.com/folio/2007/fields"/>
  </ds:schemaRefs>
</ds:datastoreItem>
</file>

<file path=docProps/app.xml><?xml version="1.0" encoding="utf-8"?>
<Properties xmlns="http://schemas.openxmlformats.org/officeDocument/2006/extended-properties" xmlns:vt="http://schemas.openxmlformats.org/officeDocument/2006/docPropsVTypes">
  <Template>NB_D</Template>
  <TotalTime>0</TotalTime>
  <Words>1226</Words>
  <Application>Microsoft Office PowerPoint</Application>
  <PresentationFormat>Bildschirmpräsentation (4:3)</PresentationFormat>
  <Paragraphs>215</Paragraphs>
  <Slides>13</Slides>
  <Notes>13</Notes>
  <HiddenSlides>0</HiddenSlides>
  <MMClips>0</MMClips>
  <ScaleCrop>false</ScaleCrop>
  <HeadingPairs>
    <vt:vector size="4" baseType="variant">
      <vt:variant>
        <vt:lpstr>Design</vt:lpstr>
      </vt:variant>
      <vt:variant>
        <vt:i4>1</vt:i4>
      </vt:variant>
      <vt:variant>
        <vt:lpstr>Folientitel</vt:lpstr>
      </vt:variant>
      <vt:variant>
        <vt:i4>13</vt:i4>
      </vt:variant>
    </vt:vector>
  </HeadingPairs>
  <TitlesOfParts>
    <vt:vector size="14" baseType="lpstr">
      <vt:lpstr>NB_D</vt:lpstr>
      <vt:lpstr>Digitalisieren und Archivieren:  technische und rechtliche Anforderungen</vt:lpstr>
      <vt:lpstr>Folie 2</vt:lpstr>
      <vt:lpstr>Einige Digitalisierungsgrundsätze der NB</vt:lpstr>
      <vt:lpstr>A.) Digitalisierungsgrundsätze</vt:lpstr>
      <vt:lpstr>Folie 5</vt:lpstr>
      <vt:lpstr>Folie 6</vt:lpstr>
      <vt:lpstr>Folie 7</vt:lpstr>
      <vt:lpstr>Folie 8</vt:lpstr>
      <vt:lpstr>Rechtliche Aspekte  beim Retrodigitalisieren und elektronischen Publizieren</vt:lpstr>
      <vt:lpstr>Folie 10</vt:lpstr>
      <vt:lpstr>Folie 11</vt:lpstr>
      <vt:lpstr>Folie 12</vt:lpstr>
      <vt:lpstr>Folie 13</vt:lpstr>
    </vt:vector>
  </TitlesOfParts>
  <Company>Bundesverwaltung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dc:title>
  <dc:creator>Hans-Dieter Amstutz</dc:creator>
  <cp:lastModifiedBy>U80804651</cp:lastModifiedBy>
  <cp:revision>80</cp:revision>
  <cp:lastPrinted>2003-11-14T16:51:38Z</cp:lastPrinted>
  <dcterms:created xsi:type="dcterms:W3CDTF">2012-11-14T12:08:59Z</dcterms:created>
  <dcterms:modified xsi:type="dcterms:W3CDTF">2014-05-21T06:28:54Z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SC#BSVTEMPL@102.1950:FileRespAmtstitel">
    <vt:lpwstr/>
  </property>
  <property fmtid="{D5CDD505-2E9C-101B-9397-08002B2CF9AE}" pid="3" name="FSC#BSVTEMPL@102.1950:FileRespAmtstitel_F">
    <vt:lpwstr/>
  </property>
  <property fmtid="{D5CDD505-2E9C-101B-9397-08002B2CF9AE}" pid="4" name="FSC#BSVTEMPL@102.1950:FileRespAmtstitel_I">
    <vt:lpwstr/>
  </property>
  <property fmtid="{D5CDD505-2E9C-101B-9397-08002B2CF9AE}" pid="5" name="FSC#BSVTEMPL@102.1950:FileRespAmtstitel_E">
    <vt:lpwstr/>
  </property>
  <property fmtid="{D5CDD505-2E9C-101B-9397-08002B2CF9AE}" pid="6" name="FSC#BSVTEMPL@102.1950:AssignmentName">
    <vt:lpwstr/>
  </property>
  <property fmtid="{D5CDD505-2E9C-101B-9397-08002B2CF9AE}" pid="7" name="FSC#BSVTEMPL@102.1950:BSVShortsign">
    <vt:lpwstr/>
  </property>
  <property fmtid="{D5CDD505-2E9C-101B-9397-08002B2CF9AE}" pid="8" name="FSC#BSVTEMPL@102.1950:DocumentID">
    <vt:lpwstr>3</vt:lpwstr>
  </property>
  <property fmtid="{D5CDD505-2E9C-101B-9397-08002B2CF9AE}" pid="9" name="FSC#BSVTEMPL@102.1950:Dossierref">
    <vt:lpwstr>531-31</vt:lpwstr>
  </property>
  <property fmtid="{D5CDD505-2E9C-101B-9397-08002B2CF9AE}" pid="10" name="FSC#BSVTEMPL@102.1950:Oursign">
    <vt:lpwstr>531-31 21.05.2014</vt:lpwstr>
  </property>
  <property fmtid="{D5CDD505-2E9C-101B-9397-08002B2CF9AE}" pid="11" name="FSC#BSVTEMPL@102.1950:EmpfName">
    <vt:lpwstr/>
  </property>
  <property fmtid="{D5CDD505-2E9C-101B-9397-08002B2CF9AE}" pid="12" name="FSC#BSVTEMPL@102.1950:EmpfOrt">
    <vt:lpwstr/>
  </property>
  <property fmtid="{D5CDD505-2E9C-101B-9397-08002B2CF9AE}" pid="13" name="FSC#BSVTEMPL@102.1950:EmpfPLZ">
    <vt:lpwstr/>
  </property>
  <property fmtid="{D5CDD505-2E9C-101B-9397-08002B2CF9AE}" pid="14" name="FSC#BSVTEMPL@102.1950:EmpfStrasse">
    <vt:lpwstr/>
  </property>
  <property fmtid="{D5CDD505-2E9C-101B-9397-08002B2CF9AE}" pid="15" name="FSC#BSVTEMPL@102.1950:FileRespEmail">
    <vt:lpwstr>ruth.buttikofer@nb.admin.ch</vt:lpwstr>
  </property>
  <property fmtid="{D5CDD505-2E9C-101B-9397-08002B2CF9AE}" pid="16" name="FSC#BSVTEMPL@102.1950:FileRespFax">
    <vt:lpwstr>+41 31 322 84 63</vt:lpwstr>
  </property>
  <property fmtid="{D5CDD505-2E9C-101B-9397-08002B2CF9AE}" pid="17" name="FSC#BSVTEMPL@102.1950:FileRespHome">
    <vt:lpwstr/>
  </property>
  <property fmtid="{D5CDD505-2E9C-101B-9397-08002B2CF9AE}" pid="18" name="FSC#BSVTEMPL@102.1950:FileRespStreet">
    <vt:lpwstr/>
  </property>
  <property fmtid="{D5CDD505-2E9C-101B-9397-08002B2CF9AE}" pid="19" name="FSC#BSVTEMPL@102.1950:FileRespTel">
    <vt:lpwstr>+41 31 325 05 16</vt:lpwstr>
  </property>
  <property fmtid="{D5CDD505-2E9C-101B-9397-08002B2CF9AE}" pid="20" name="FSC#BSVTEMPL@102.1950:FileRespZipCode">
    <vt:lpwstr/>
  </property>
  <property fmtid="{D5CDD505-2E9C-101B-9397-08002B2CF9AE}" pid="21" name="FSC#BSVTEMPL@102.1950:NameFileResponsible">
    <vt:lpwstr>Büttikofer</vt:lpwstr>
  </property>
  <property fmtid="{D5CDD505-2E9C-101B-9397-08002B2CF9AE}" pid="22" name="FSC#BSVTEMPL@102.1950:Shortsign">
    <vt:lpwstr/>
  </property>
  <property fmtid="{D5CDD505-2E9C-101B-9397-08002B2CF9AE}" pid="23" name="FSC#BSVTEMPL@102.1950:UserFunction">
    <vt:lpwstr>Sachbearbeiter, -in - MuK</vt:lpwstr>
  </property>
  <property fmtid="{D5CDD505-2E9C-101B-9397-08002B2CF9AE}" pid="24" name="FSC#BSVTEMPL@102.1950:VornameNameFileResponsible">
    <vt:lpwstr>Ruth</vt:lpwstr>
  </property>
  <property fmtid="{D5CDD505-2E9C-101B-9397-08002B2CF9AE}" pid="25" name="FSC#BSVTEMPL@102.1950:FileResponsible">
    <vt:lpwstr>RuthBüttikofer</vt:lpwstr>
  </property>
  <property fmtid="{D5CDD505-2E9C-101B-9397-08002B2CF9AE}" pid="26" name="FSC#BSVTEMPL@102.1950:FileRespOrg">
    <vt:lpwstr>Marketing und Kommunikation, NB</vt:lpwstr>
  </property>
  <property fmtid="{D5CDD505-2E9C-101B-9397-08002B2CF9AE}" pid="27" name="FSC#BSVTEMPL@102.1950:FileRespOrgHome">
    <vt:lpwstr>Bern</vt:lpwstr>
  </property>
  <property fmtid="{D5CDD505-2E9C-101B-9397-08002B2CF9AE}" pid="28" name="FSC#BSVTEMPL@102.1950:FileRespOrgStreet">
    <vt:lpwstr>Hallwylstrasse 15</vt:lpwstr>
  </property>
  <property fmtid="{D5CDD505-2E9C-101B-9397-08002B2CF9AE}" pid="29" name="FSC#BSVTEMPL@102.1950:FileRespOrgZipCode">
    <vt:lpwstr>3003</vt:lpwstr>
  </property>
  <property fmtid="{D5CDD505-2E9C-101B-9397-08002B2CF9AE}" pid="30" name="FSC#BSVTEMPL@102.1950:FileRespOU">
    <vt:lpwstr>Marketing and communication</vt:lpwstr>
  </property>
  <property fmtid="{D5CDD505-2E9C-101B-9397-08002B2CF9AE}" pid="31" name="FSC#BSVTEMPL@102.1950:Registrierdatum">
    <vt:lpwstr>21.05.2014 00:00:00</vt:lpwstr>
  </property>
  <property fmtid="{D5CDD505-2E9C-101B-9397-08002B2CF9AE}" pid="32" name="FSC#BSVTEMPL@102.1950:RegPlanPos">
    <vt:lpwstr>531</vt:lpwstr>
  </property>
  <property fmtid="{D5CDD505-2E9C-101B-9397-08002B2CF9AE}" pid="33" name="FSC#BSVTEMPL@102.1950:ShortsignCreate">
    <vt:lpwstr/>
  </property>
  <property fmtid="{D5CDD505-2E9C-101B-9397-08002B2CF9AE}" pid="34" name="FSC#BSVTEMPL@102.1950:SignApproved1">
    <vt:lpwstr/>
  </property>
  <property fmtid="{D5CDD505-2E9C-101B-9397-08002B2CF9AE}" pid="35" name="FSC#BSVTEMPL@102.1950:SignApproved2">
    <vt:lpwstr/>
  </property>
  <property fmtid="{D5CDD505-2E9C-101B-9397-08002B2CF9AE}" pid="36" name="FSC#BSVTEMPL@102.1950:SubjectSubFile">
    <vt:lpwstr>Konferenz SC NAT_22 05 2014-Schreiber-SteffenV3</vt:lpwstr>
  </property>
  <property fmtid="{D5CDD505-2E9C-101B-9397-08002B2CF9AE}" pid="37" name="FSC#BSVTEMPL@102.1950:SubjectDocument">
    <vt:lpwstr/>
  </property>
  <property fmtid="{D5CDD505-2E9C-101B-9397-08002B2CF9AE}" pid="38" name="FSC#BSVTEMPL@102.1950:TitleDossier">
    <vt:lpwstr>Einzelveranstaltungen 2014 übrige</vt:lpwstr>
  </property>
  <property fmtid="{D5CDD505-2E9C-101B-9397-08002B2CF9AE}" pid="39" name="FSC#BSVTEMPL@102.1950:ZusendungAm">
    <vt:lpwstr/>
  </property>
  <property fmtid="{D5CDD505-2E9C-101B-9397-08002B2CF9AE}" pid="40" name="FSC#EDICFG@15.1700:DossierrefSubFile">
    <vt:lpwstr>531-31/Konferenz sc nat</vt:lpwstr>
  </property>
  <property fmtid="{D5CDD505-2E9C-101B-9397-08002B2CF9AE}" pid="41" name="FSC#EDICFG@15.1700:UniqueSubFileNumber">
    <vt:lpwstr>20142121-0003</vt:lpwstr>
  </property>
  <property fmtid="{D5CDD505-2E9C-101B-9397-08002B2CF9AE}" pid="42" name="FSC#BSVTEMPL@102.1950:DocumentIDEnhanced">
    <vt:lpwstr>531-31 21.05.2014 Doknr: 3</vt:lpwstr>
  </property>
  <property fmtid="{D5CDD505-2E9C-101B-9397-08002B2CF9AE}" pid="43" name="FSC#EDICFG@15.1700:FileRespInitials">
    <vt:lpwstr/>
  </property>
  <property fmtid="{D5CDD505-2E9C-101B-9397-08002B2CF9AE}" pid="44" name="FSC#EDICFG@15.1700:FileRespOrgD">
    <vt:lpwstr>Marketing und Kommunikation</vt:lpwstr>
  </property>
  <property fmtid="{D5CDD505-2E9C-101B-9397-08002B2CF9AE}" pid="45" name="FSC#EDICFG@15.1700:FileRespOrgF">
    <vt:lpwstr>Marketing et communication</vt:lpwstr>
  </property>
  <property fmtid="{D5CDD505-2E9C-101B-9397-08002B2CF9AE}" pid="46" name="FSC#EDICFG@15.1700:FileRespOrgE">
    <vt:lpwstr>Marketing and communication</vt:lpwstr>
  </property>
  <property fmtid="{D5CDD505-2E9C-101B-9397-08002B2CF9AE}" pid="47" name="FSC#EDICFG@15.1700:FileRespOrgI">
    <vt:lpwstr>Marketing e communicazione</vt:lpwstr>
  </property>
  <property fmtid="{D5CDD505-2E9C-101B-9397-08002B2CF9AE}" pid="48" name="FSC#EDICFG@15.1700:FileResponsibleSalutation">
    <vt:lpwstr/>
  </property>
  <property fmtid="{D5CDD505-2E9C-101B-9397-08002B2CF9AE}" pid="49" name="FSC#COOSYSTEM@1.1:Container">
    <vt:lpwstr>COO.2080.107.4.321911</vt:lpwstr>
  </property>
  <property fmtid="{D5CDD505-2E9C-101B-9397-08002B2CF9AE}" pid="50" name="FSC#COOELAK@1.1001:Subject">
    <vt:lpwstr/>
  </property>
  <property fmtid="{D5CDD505-2E9C-101B-9397-08002B2CF9AE}" pid="51" name="FSC#COOELAK@1.1001:FileReference">
    <vt:lpwstr>0371e-2013</vt:lpwstr>
  </property>
  <property fmtid="{D5CDD505-2E9C-101B-9397-08002B2CF9AE}" pid="52" name="FSC#COOELAK@1.1001:FileRefYear">
    <vt:lpwstr>2013</vt:lpwstr>
  </property>
  <property fmtid="{D5CDD505-2E9C-101B-9397-08002B2CF9AE}" pid="53" name="FSC#COOELAK@1.1001:FileRefOrdinal">
    <vt:lpwstr>371</vt:lpwstr>
  </property>
  <property fmtid="{D5CDD505-2E9C-101B-9397-08002B2CF9AE}" pid="54" name="FSC#COOELAK@1.1001:FileRefOU">
    <vt:lpwstr/>
  </property>
  <property fmtid="{D5CDD505-2E9C-101B-9397-08002B2CF9AE}" pid="55" name="FSC#COOELAK@1.1001:Organization">
    <vt:lpwstr/>
  </property>
  <property fmtid="{D5CDD505-2E9C-101B-9397-08002B2CF9AE}" pid="56" name="FSC#COOELAK@1.1001:Owner">
    <vt:lpwstr>Herr Steffen</vt:lpwstr>
  </property>
  <property fmtid="{D5CDD505-2E9C-101B-9397-08002B2CF9AE}" pid="57" name="FSC#COOELAK@1.1001:OwnerExtension">
    <vt:lpwstr>+41 31 322 89 32</vt:lpwstr>
  </property>
  <property fmtid="{D5CDD505-2E9C-101B-9397-08002B2CF9AE}" pid="58" name="FSC#COOELAK@1.1001:OwnerFaxExtension">
    <vt:lpwstr>+41 31 322 84 63</vt:lpwstr>
  </property>
  <property fmtid="{D5CDD505-2E9C-101B-9397-08002B2CF9AE}" pid="59" name="FSC#COOELAK@1.1001:DispatchedBy">
    <vt:lpwstr/>
  </property>
  <property fmtid="{D5CDD505-2E9C-101B-9397-08002B2CF9AE}" pid="60" name="FSC#COOELAK@1.1001:DispatchedAt">
    <vt:lpwstr/>
  </property>
  <property fmtid="{D5CDD505-2E9C-101B-9397-08002B2CF9AE}" pid="61" name="FSC#COOELAK@1.1001:ApprovedBy">
    <vt:lpwstr/>
  </property>
  <property fmtid="{D5CDD505-2E9C-101B-9397-08002B2CF9AE}" pid="62" name="FSC#COOELAK@1.1001:ApprovedAt">
    <vt:lpwstr/>
  </property>
  <property fmtid="{D5CDD505-2E9C-101B-9397-08002B2CF9AE}" pid="63" name="FSC#COOELAK@1.1001:Department">
    <vt:lpwstr>Digitalisierung, NB</vt:lpwstr>
  </property>
  <property fmtid="{D5CDD505-2E9C-101B-9397-08002B2CF9AE}" pid="64" name="FSC#COOELAK@1.1001:CreatedAt">
    <vt:lpwstr>21.05.2014</vt:lpwstr>
  </property>
  <property fmtid="{D5CDD505-2E9C-101B-9397-08002B2CF9AE}" pid="65" name="FSC#COOELAK@1.1001:OU">
    <vt:lpwstr>Marketing und Kommunikation, NB</vt:lpwstr>
  </property>
  <property fmtid="{D5CDD505-2E9C-101B-9397-08002B2CF9AE}" pid="66" name="FSC#COOELAK@1.1001:Priority">
    <vt:lpwstr/>
  </property>
  <property fmtid="{D5CDD505-2E9C-101B-9397-08002B2CF9AE}" pid="67" name="FSC#COOELAK@1.1001:ObjBarCode">
    <vt:lpwstr>*COO.2080.107.4.321911*</vt:lpwstr>
  </property>
  <property fmtid="{D5CDD505-2E9C-101B-9397-08002B2CF9AE}" pid="68" name="FSC#COOELAK@1.1001:RefBarCode">
    <vt:lpwstr/>
  </property>
  <property fmtid="{D5CDD505-2E9C-101B-9397-08002B2CF9AE}" pid="69" name="FSC#COOELAK@1.1001:FileRefBarCode">
    <vt:lpwstr>*0371e-2013*</vt:lpwstr>
  </property>
  <property fmtid="{D5CDD505-2E9C-101B-9397-08002B2CF9AE}" pid="70" name="FSC#COOELAK@1.1001:ExternalRef">
    <vt:lpwstr/>
  </property>
  <property fmtid="{D5CDD505-2E9C-101B-9397-08002B2CF9AE}" pid="71" name="FSC#COOELAK@1.1001:IncomingNumber">
    <vt:lpwstr/>
  </property>
  <property fmtid="{D5CDD505-2E9C-101B-9397-08002B2CF9AE}" pid="72" name="FSC#COOELAK@1.1001:IncomingSubject">
    <vt:lpwstr/>
  </property>
  <property fmtid="{D5CDD505-2E9C-101B-9397-08002B2CF9AE}" pid="73" name="FSC#COOELAK@1.1001:ProcessResponsible">
    <vt:lpwstr/>
  </property>
  <property fmtid="{D5CDD505-2E9C-101B-9397-08002B2CF9AE}" pid="74" name="FSC#COOELAK@1.1001:ProcessResponsiblePhone">
    <vt:lpwstr/>
  </property>
  <property fmtid="{D5CDD505-2E9C-101B-9397-08002B2CF9AE}" pid="75" name="FSC#COOELAK@1.1001:ProcessResponsibleMail">
    <vt:lpwstr/>
  </property>
  <property fmtid="{D5CDD505-2E9C-101B-9397-08002B2CF9AE}" pid="76" name="FSC#COOELAK@1.1001:ProcessResponsibleFax">
    <vt:lpwstr/>
  </property>
  <property fmtid="{D5CDD505-2E9C-101B-9397-08002B2CF9AE}" pid="77" name="FSC#COOELAK@1.1001:ApproverFirstName">
    <vt:lpwstr/>
  </property>
  <property fmtid="{D5CDD505-2E9C-101B-9397-08002B2CF9AE}" pid="78" name="FSC#COOELAK@1.1001:ApproverSurName">
    <vt:lpwstr/>
  </property>
  <property fmtid="{D5CDD505-2E9C-101B-9397-08002B2CF9AE}" pid="79" name="FSC#COOELAK@1.1001:ApproverTitle">
    <vt:lpwstr/>
  </property>
  <property fmtid="{D5CDD505-2E9C-101B-9397-08002B2CF9AE}" pid="80" name="FSC#COOELAK@1.1001:ExternalDate">
    <vt:lpwstr/>
  </property>
  <property fmtid="{D5CDD505-2E9C-101B-9397-08002B2CF9AE}" pid="81" name="FSC#COOELAK@1.1001:SettlementApprovedAt">
    <vt:lpwstr/>
  </property>
  <property fmtid="{D5CDD505-2E9C-101B-9397-08002B2CF9AE}" pid="82" name="FSC#COOELAK@1.1001:BaseNumber">
    <vt:lpwstr/>
  </property>
  <property fmtid="{D5CDD505-2E9C-101B-9397-08002B2CF9AE}" pid="83" name="FSC#COOELAK@1.1001:CurrentUserRolePos">
    <vt:lpwstr>Sachbearbeiter/-in</vt:lpwstr>
  </property>
  <property fmtid="{D5CDD505-2E9C-101B-9397-08002B2CF9AE}" pid="84" name="FSC#COOELAK@1.1001:CurrentUserEmail">
    <vt:lpwstr>andrea.schreiber@nb.admin.ch</vt:lpwstr>
  </property>
  <property fmtid="{D5CDD505-2E9C-101B-9397-08002B2CF9AE}" pid="85" name="FSC#ELAKGOV@1.1001:PersonalSubjGender">
    <vt:lpwstr/>
  </property>
  <property fmtid="{D5CDD505-2E9C-101B-9397-08002B2CF9AE}" pid="86" name="FSC#ELAKGOV@1.1001:PersonalSubjFirstName">
    <vt:lpwstr/>
  </property>
  <property fmtid="{D5CDD505-2E9C-101B-9397-08002B2CF9AE}" pid="87" name="FSC#ELAKGOV@1.1001:PersonalSubjSurName">
    <vt:lpwstr/>
  </property>
  <property fmtid="{D5CDD505-2E9C-101B-9397-08002B2CF9AE}" pid="88" name="FSC#ELAKGOV@1.1001:PersonalSubjSalutation">
    <vt:lpwstr/>
  </property>
  <property fmtid="{D5CDD505-2E9C-101B-9397-08002B2CF9AE}" pid="89" name="FSC#ELAKGOV@1.1001:PersonalSubjAddress">
    <vt:lpwstr/>
  </property>
</Properties>
</file>