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</p:sldMasterIdLst>
  <p:notesMasterIdLst>
    <p:notesMasterId r:id="rId27"/>
  </p:notesMasterIdLst>
  <p:sldIdLst>
    <p:sldId id="281" r:id="rId4"/>
    <p:sldId id="303" r:id="rId5"/>
    <p:sldId id="283" r:id="rId6"/>
    <p:sldId id="291" r:id="rId7"/>
    <p:sldId id="308" r:id="rId8"/>
    <p:sldId id="313" r:id="rId9"/>
    <p:sldId id="309" r:id="rId10"/>
    <p:sldId id="315" r:id="rId11"/>
    <p:sldId id="316" r:id="rId12"/>
    <p:sldId id="311" r:id="rId13"/>
    <p:sldId id="314" r:id="rId14"/>
    <p:sldId id="326" r:id="rId15"/>
    <p:sldId id="325" r:id="rId16"/>
    <p:sldId id="317" r:id="rId17"/>
    <p:sldId id="323" r:id="rId18"/>
    <p:sldId id="318" r:id="rId19"/>
    <p:sldId id="319" r:id="rId20"/>
    <p:sldId id="321" r:id="rId21"/>
    <p:sldId id="322" r:id="rId22"/>
    <p:sldId id="320" r:id="rId23"/>
    <p:sldId id="327" r:id="rId24"/>
    <p:sldId id="328" r:id="rId25"/>
    <p:sldId id="329" r:id="rId26"/>
  </p:sldIdLst>
  <p:sldSz cx="10160000" cy="5715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BEBA"/>
    <a:srgbClr val="FB3746"/>
    <a:srgbClr val="000000"/>
    <a:srgbClr val="DF6673"/>
    <a:srgbClr val="E54F5D"/>
    <a:srgbClr val="FFFFFF"/>
    <a:srgbClr val="019892"/>
    <a:srgbClr val="43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8" autoAdjust="0"/>
    <p:restoredTop sz="94658"/>
  </p:normalViewPr>
  <p:slideViewPr>
    <p:cSldViewPr snapToGrid="0">
      <p:cViewPr varScale="1">
        <p:scale>
          <a:sx n="90" d="100"/>
          <a:sy n="90" d="100"/>
        </p:scale>
        <p:origin x="4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9" d="100"/>
          <a:sy n="139" d="100"/>
        </p:scale>
        <p:origin x="356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DFE29E-07FD-DD4B-BC8C-072B8F329C5A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F25A8D9-A7CC-1E40-8183-364FA1E76E9D}">
      <dgm:prSet phldrT="[Text]" custT="1"/>
      <dgm:spPr/>
      <dgm:t>
        <a:bodyPr/>
        <a:lstStyle/>
        <a:p>
          <a:r>
            <a:rPr lang="de-DE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Biologie</a:t>
          </a:r>
          <a:endParaRPr lang="de-DE" sz="28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434E072-8E27-0049-BB8D-8768EB50B4BF}" type="parTrans" cxnId="{AFBED172-8EE9-7142-9874-D3F3F9257C49}">
      <dgm:prSet/>
      <dgm:spPr/>
      <dgm:t>
        <a:bodyPr/>
        <a:lstStyle/>
        <a:p>
          <a:endParaRPr lang="de-DE"/>
        </a:p>
      </dgm:t>
    </dgm:pt>
    <dgm:pt modelId="{DE10E191-DE26-724E-8C13-8AC516574BD4}" type="sibTrans" cxnId="{AFBED172-8EE9-7142-9874-D3F3F9257C49}">
      <dgm:prSet/>
      <dgm:spPr/>
      <dgm:t>
        <a:bodyPr/>
        <a:lstStyle/>
        <a:p>
          <a:endParaRPr lang="de-DE"/>
        </a:p>
      </dgm:t>
    </dgm:pt>
    <dgm:pt modelId="{8CC73276-E328-C84E-A6B6-374A0E0337AC}">
      <dgm:prSet phldrT="[Text]" custT="1"/>
      <dgm:spPr/>
      <dgm:t>
        <a:bodyPr/>
        <a:lstStyle/>
        <a:p>
          <a:r>
            <a:rPr lang="de-DE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Chemie</a:t>
          </a:r>
          <a:endParaRPr lang="de-DE" sz="28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91B7D0C-311A-804A-8151-BAAE6C416876}" type="parTrans" cxnId="{AE872147-FC1B-1A42-98BA-96A4FE28C089}">
      <dgm:prSet/>
      <dgm:spPr/>
      <dgm:t>
        <a:bodyPr/>
        <a:lstStyle/>
        <a:p>
          <a:endParaRPr lang="de-DE"/>
        </a:p>
      </dgm:t>
    </dgm:pt>
    <dgm:pt modelId="{3F9C952C-6603-484F-A8B3-C781D0F2463E}" type="sibTrans" cxnId="{AE872147-FC1B-1A42-98BA-96A4FE28C089}">
      <dgm:prSet/>
      <dgm:spPr/>
      <dgm:t>
        <a:bodyPr/>
        <a:lstStyle/>
        <a:p>
          <a:endParaRPr lang="de-DE"/>
        </a:p>
      </dgm:t>
    </dgm:pt>
    <dgm:pt modelId="{19B19066-A53B-1541-8AB9-3F31742CFD05}">
      <dgm:prSet phldrT="[Text]" custT="1"/>
      <dgm:spPr/>
      <dgm:t>
        <a:bodyPr/>
        <a:lstStyle/>
        <a:p>
          <a:r>
            <a:rPr lang="de-DE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Geographie</a:t>
          </a:r>
          <a:endParaRPr lang="de-DE" sz="28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4775321-6597-1E4A-A8F4-074F3E16769D}" type="parTrans" cxnId="{BC27347C-59E7-C447-9B2E-8C712AD273BC}">
      <dgm:prSet/>
      <dgm:spPr/>
      <dgm:t>
        <a:bodyPr/>
        <a:lstStyle/>
        <a:p>
          <a:endParaRPr lang="de-DE"/>
        </a:p>
      </dgm:t>
    </dgm:pt>
    <dgm:pt modelId="{C906D5E9-ECC8-EF41-A9D0-67F26F8EBBD1}" type="sibTrans" cxnId="{BC27347C-59E7-C447-9B2E-8C712AD273BC}">
      <dgm:prSet/>
      <dgm:spPr/>
      <dgm:t>
        <a:bodyPr/>
        <a:lstStyle/>
        <a:p>
          <a:endParaRPr lang="de-DE"/>
        </a:p>
      </dgm:t>
    </dgm:pt>
    <dgm:pt modelId="{66FCA8D5-D92D-6442-B8D5-010B1BAB5369}">
      <dgm:prSet phldrT="[Text]" custT="1"/>
      <dgm:spPr/>
      <dgm:t>
        <a:bodyPr/>
        <a:lstStyle/>
        <a:p>
          <a:r>
            <a:rPr lang="de-DE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Informatik</a:t>
          </a:r>
          <a:endParaRPr lang="de-DE" sz="28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9E5C4132-CC78-7D44-8603-EAF185CE128C}" type="parTrans" cxnId="{C1B49D92-DEAA-1E44-8308-816A64A21F10}">
      <dgm:prSet/>
      <dgm:spPr/>
      <dgm:t>
        <a:bodyPr/>
        <a:lstStyle/>
        <a:p>
          <a:endParaRPr lang="de-DE"/>
        </a:p>
      </dgm:t>
    </dgm:pt>
    <dgm:pt modelId="{0350A7A5-4483-644C-A7A9-B03D2C9EC27A}" type="sibTrans" cxnId="{C1B49D92-DEAA-1E44-8308-816A64A21F10}">
      <dgm:prSet/>
      <dgm:spPr/>
      <dgm:t>
        <a:bodyPr/>
        <a:lstStyle/>
        <a:p>
          <a:endParaRPr lang="de-DE"/>
        </a:p>
      </dgm:t>
    </dgm:pt>
    <dgm:pt modelId="{8F114AF5-95F3-BB40-9842-5F309733A276}">
      <dgm:prSet phldrT="[Text]" custT="1"/>
      <dgm:spPr/>
      <dgm:t>
        <a:bodyPr/>
        <a:lstStyle/>
        <a:p>
          <a:r>
            <a:rPr lang="de-DE" sz="2400" dirty="0" err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Math</a:t>
          </a:r>
          <a:endParaRPr lang="de-DE" sz="28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91621BE-C11D-8646-915F-067D1FD299F9}" type="parTrans" cxnId="{08E6C5E7-BAF0-A543-A7E4-F64AD02CDDEA}">
      <dgm:prSet/>
      <dgm:spPr/>
      <dgm:t>
        <a:bodyPr/>
        <a:lstStyle/>
        <a:p>
          <a:endParaRPr lang="de-DE"/>
        </a:p>
      </dgm:t>
    </dgm:pt>
    <dgm:pt modelId="{6255CADD-3283-7849-90FF-7844B6E589CC}" type="sibTrans" cxnId="{08E6C5E7-BAF0-A543-A7E4-F64AD02CDDEA}">
      <dgm:prSet/>
      <dgm:spPr/>
      <dgm:t>
        <a:bodyPr/>
        <a:lstStyle/>
        <a:p>
          <a:endParaRPr lang="de-DE"/>
        </a:p>
      </dgm:t>
    </dgm:pt>
    <dgm:pt modelId="{4CAECA2A-4487-F24F-92EA-0EF7327AB13A}">
      <dgm:prSet custT="1"/>
      <dgm:spPr/>
      <dgm:t>
        <a:bodyPr/>
        <a:lstStyle/>
        <a:p>
          <a:r>
            <a:rPr lang="de-DE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Physik</a:t>
          </a:r>
          <a:endParaRPr lang="de-DE" sz="28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AF84A19-B646-6448-8D2C-1399C59A73F3}" type="parTrans" cxnId="{50EE49B5-C08B-8B4C-BAB8-081A3E03B022}">
      <dgm:prSet/>
      <dgm:spPr/>
      <dgm:t>
        <a:bodyPr/>
        <a:lstStyle/>
        <a:p>
          <a:endParaRPr lang="de-DE"/>
        </a:p>
      </dgm:t>
    </dgm:pt>
    <dgm:pt modelId="{CDC35B7B-580E-A241-B2C3-2FCBDFBDC009}" type="sibTrans" cxnId="{50EE49B5-C08B-8B4C-BAB8-081A3E03B022}">
      <dgm:prSet/>
      <dgm:spPr/>
      <dgm:t>
        <a:bodyPr/>
        <a:lstStyle/>
        <a:p>
          <a:endParaRPr lang="de-DE"/>
        </a:p>
      </dgm:t>
    </dgm:pt>
    <dgm:pt modelId="{A66B1C6E-DA98-F448-BBC5-506234C5D1FF}" type="pres">
      <dgm:prSet presAssocID="{49DFE29E-07FD-DD4B-BC8C-072B8F329C5A}" presName="cycle" presStyleCnt="0">
        <dgm:presLayoutVars>
          <dgm:dir/>
          <dgm:resizeHandles val="exact"/>
        </dgm:presLayoutVars>
      </dgm:prSet>
      <dgm:spPr/>
    </dgm:pt>
    <dgm:pt modelId="{5245DA0B-BBA2-5B42-9A2E-101A81D54792}" type="pres">
      <dgm:prSet presAssocID="{5F25A8D9-A7CC-1E40-8183-364FA1E76E9D}" presName="dummy" presStyleCnt="0"/>
      <dgm:spPr/>
    </dgm:pt>
    <dgm:pt modelId="{40CAE65A-6CC4-8D43-8344-AF173C5866E0}" type="pres">
      <dgm:prSet presAssocID="{5F25A8D9-A7CC-1E40-8183-364FA1E76E9D}" presName="node" presStyleLbl="revTx" presStyleIdx="0" presStyleCnt="6" custScaleX="116526" custRadScaleRad="102097" custRadScaleInc="9783">
        <dgm:presLayoutVars>
          <dgm:bulletEnabled val="1"/>
        </dgm:presLayoutVars>
      </dgm:prSet>
      <dgm:spPr/>
    </dgm:pt>
    <dgm:pt modelId="{05D100E0-0C4D-5841-8AB7-8E98ADC45B1B}" type="pres">
      <dgm:prSet presAssocID="{DE10E191-DE26-724E-8C13-8AC516574BD4}" presName="sibTrans" presStyleLbl="node1" presStyleIdx="0" presStyleCnt="6"/>
      <dgm:spPr/>
    </dgm:pt>
    <dgm:pt modelId="{34B27945-7731-6F4A-888C-C6EB1C34DDE7}" type="pres">
      <dgm:prSet presAssocID="{8CC73276-E328-C84E-A6B6-374A0E0337AC}" presName="dummy" presStyleCnt="0"/>
      <dgm:spPr/>
    </dgm:pt>
    <dgm:pt modelId="{6E3E03BB-F37E-A942-8426-4FF8700C30F2}" type="pres">
      <dgm:prSet presAssocID="{8CC73276-E328-C84E-A6B6-374A0E0337AC}" presName="node" presStyleLbl="revTx" presStyleIdx="1" presStyleCnt="6" custRadScaleRad="102609" custRadScaleInc="762">
        <dgm:presLayoutVars>
          <dgm:bulletEnabled val="1"/>
        </dgm:presLayoutVars>
      </dgm:prSet>
      <dgm:spPr/>
    </dgm:pt>
    <dgm:pt modelId="{3140D469-DA21-A541-92F1-1760ABC9FD64}" type="pres">
      <dgm:prSet presAssocID="{3F9C952C-6603-484F-A8B3-C781D0F2463E}" presName="sibTrans" presStyleLbl="node1" presStyleIdx="1" presStyleCnt="6"/>
      <dgm:spPr/>
    </dgm:pt>
    <dgm:pt modelId="{4EE1732A-6A9F-4444-BDFB-FAC3AF10F580}" type="pres">
      <dgm:prSet presAssocID="{19B19066-A53B-1541-8AB9-3F31742CFD05}" presName="dummy" presStyleCnt="0"/>
      <dgm:spPr/>
    </dgm:pt>
    <dgm:pt modelId="{A200976F-8408-464D-A961-E0F711A103ED}" type="pres">
      <dgm:prSet presAssocID="{19B19066-A53B-1541-8AB9-3F31742CFD05}" presName="node" presStyleLbl="revTx" presStyleIdx="2" presStyleCnt="6" custScaleX="133358" custRadScaleRad="101828" custRadScaleInc="-6579">
        <dgm:presLayoutVars>
          <dgm:bulletEnabled val="1"/>
        </dgm:presLayoutVars>
      </dgm:prSet>
      <dgm:spPr/>
    </dgm:pt>
    <dgm:pt modelId="{3D24F88F-1DA6-2446-822C-E091A37D8160}" type="pres">
      <dgm:prSet presAssocID="{C906D5E9-ECC8-EF41-A9D0-67F26F8EBBD1}" presName="sibTrans" presStyleLbl="node1" presStyleIdx="2" presStyleCnt="6"/>
      <dgm:spPr/>
    </dgm:pt>
    <dgm:pt modelId="{8EE67559-F2E9-594E-AFE6-DDF1E6BB78AF}" type="pres">
      <dgm:prSet presAssocID="{66FCA8D5-D92D-6442-B8D5-010B1BAB5369}" presName="dummy" presStyleCnt="0"/>
      <dgm:spPr/>
    </dgm:pt>
    <dgm:pt modelId="{B693D346-C61A-3E41-99A2-255E102B5FB6}" type="pres">
      <dgm:prSet presAssocID="{66FCA8D5-D92D-6442-B8D5-010B1BAB5369}" presName="node" presStyleLbl="revTx" presStyleIdx="3" presStyleCnt="6" custScaleX="118010" custRadScaleRad="99593" custRadScaleInc="-6304">
        <dgm:presLayoutVars>
          <dgm:bulletEnabled val="1"/>
        </dgm:presLayoutVars>
      </dgm:prSet>
      <dgm:spPr/>
    </dgm:pt>
    <dgm:pt modelId="{0C251D87-5D04-0C4C-8057-5A306070FA18}" type="pres">
      <dgm:prSet presAssocID="{0350A7A5-4483-644C-A7A9-B03D2C9EC27A}" presName="sibTrans" presStyleLbl="node1" presStyleIdx="3" presStyleCnt="6"/>
      <dgm:spPr/>
    </dgm:pt>
    <dgm:pt modelId="{24D87A86-F86D-B64B-A488-E8D32E888889}" type="pres">
      <dgm:prSet presAssocID="{8F114AF5-95F3-BB40-9842-5F309733A276}" presName="dummy" presStyleCnt="0"/>
      <dgm:spPr/>
    </dgm:pt>
    <dgm:pt modelId="{B1A2FA47-6576-3B4B-9D0E-C8B7639E5098}" type="pres">
      <dgm:prSet presAssocID="{8F114AF5-95F3-BB40-9842-5F309733A276}" presName="node" presStyleLbl="revTx" presStyleIdx="4" presStyleCnt="6" custRadScaleRad="97423" custRadScaleInc="-803">
        <dgm:presLayoutVars>
          <dgm:bulletEnabled val="1"/>
        </dgm:presLayoutVars>
      </dgm:prSet>
      <dgm:spPr/>
    </dgm:pt>
    <dgm:pt modelId="{9652F193-667C-0843-A738-83F61C5F83BB}" type="pres">
      <dgm:prSet presAssocID="{6255CADD-3283-7849-90FF-7844B6E589CC}" presName="sibTrans" presStyleLbl="node1" presStyleIdx="4" presStyleCnt="6"/>
      <dgm:spPr/>
    </dgm:pt>
    <dgm:pt modelId="{74CDB6F1-9392-0848-82A4-040AAB83DA43}" type="pres">
      <dgm:prSet presAssocID="{4CAECA2A-4487-F24F-92EA-0EF7327AB13A}" presName="dummy" presStyleCnt="0"/>
      <dgm:spPr/>
    </dgm:pt>
    <dgm:pt modelId="{D1A28CD9-0F45-384B-8413-5FF4E4953587}" type="pres">
      <dgm:prSet presAssocID="{4CAECA2A-4487-F24F-92EA-0EF7327AB13A}" presName="node" presStyleLbl="revTx" presStyleIdx="5" presStyleCnt="6" custRadScaleRad="98284" custRadScaleInc="6969">
        <dgm:presLayoutVars>
          <dgm:bulletEnabled val="1"/>
        </dgm:presLayoutVars>
      </dgm:prSet>
      <dgm:spPr/>
    </dgm:pt>
    <dgm:pt modelId="{AA75E22F-8878-B545-A345-A2F533C1F386}" type="pres">
      <dgm:prSet presAssocID="{CDC35B7B-580E-A241-B2C3-2FCBDFBDC009}" presName="sibTrans" presStyleLbl="node1" presStyleIdx="5" presStyleCnt="6"/>
      <dgm:spPr/>
    </dgm:pt>
  </dgm:ptLst>
  <dgm:cxnLst>
    <dgm:cxn modelId="{2C5E5235-0F52-1048-83EA-601AB83D60E4}" type="presOf" srcId="{4CAECA2A-4487-F24F-92EA-0EF7327AB13A}" destId="{D1A28CD9-0F45-384B-8413-5FF4E4953587}" srcOrd="0" destOrd="0" presId="urn:microsoft.com/office/officeart/2005/8/layout/cycle1"/>
    <dgm:cxn modelId="{0190B13A-E659-1843-991E-5FABDE74A444}" type="presOf" srcId="{C906D5E9-ECC8-EF41-A9D0-67F26F8EBBD1}" destId="{3D24F88F-1DA6-2446-822C-E091A37D8160}" srcOrd="0" destOrd="0" presId="urn:microsoft.com/office/officeart/2005/8/layout/cycle1"/>
    <dgm:cxn modelId="{F4B6513E-40DF-FB4B-8C4F-4DD820FA412D}" type="presOf" srcId="{8CC73276-E328-C84E-A6B6-374A0E0337AC}" destId="{6E3E03BB-F37E-A942-8426-4FF8700C30F2}" srcOrd="0" destOrd="0" presId="urn:microsoft.com/office/officeart/2005/8/layout/cycle1"/>
    <dgm:cxn modelId="{AE872147-FC1B-1A42-98BA-96A4FE28C089}" srcId="{49DFE29E-07FD-DD4B-BC8C-072B8F329C5A}" destId="{8CC73276-E328-C84E-A6B6-374A0E0337AC}" srcOrd="1" destOrd="0" parTransId="{991B7D0C-311A-804A-8151-BAAE6C416876}" sibTransId="{3F9C952C-6603-484F-A8B3-C781D0F2463E}"/>
    <dgm:cxn modelId="{531F1D51-D9D4-EE4D-9CB7-120F931592A9}" type="presOf" srcId="{CDC35B7B-580E-A241-B2C3-2FCBDFBDC009}" destId="{AA75E22F-8878-B545-A345-A2F533C1F386}" srcOrd="0" destOrd="0" presId="urn:microsoft.com/office/officeart/2005/8/layout/cycle1"/>
    <dgm:cxn modelId="{AFBED172-8EE9-7142-9874-D3F3F9257C49}" srcId="{49DFE29E-07FD-DD4B-BC8C-072B8F329C5A}" destId="{5F25A8D9-A7CC-1E40-8183-364FA1E76E9D}" srcOrd="0" destOrd="0" parTransId="{E434E072-8E27-0049-BB8D-8768EB50B4BF}" sibTransId="{DE10E191-DE26-724E-8C13-8AC516574BD4}"/>
    <dgm:cxn modelId="{0D2F1076-D34C-6442-BB09-A7ABEB2A66E8}" type="presOf" srcId="{DE10E191-DE26-724E-8C13-8AC516574BD4}" destId="{05D100E0-0C4D-5841-8AB7-8E98ADC45B1B}" srcOrd="0" destOrd="0" presId="urn:microsoft.com/office/officeart/2005/8/layout/cycle1"/>
    <dgm:cxn modelId="{BC27347C-59E7-C447-9B2E-8C712AD273BC}" srcId="{49DFE29E-07FD-DD4B-BC8C-072B8F329C5A}" destId="{19B19066-A53B-1541-8AB9-3F31742CFD05}" srcOrd="2" destOrd="0" parTransId="{F4775321-6597-1E4A-A8F4-074F3E16769D}" sibTransId="{C906D5E9-ECC8-EF41-A9D0-67F26F8EBBD1}"/>
    <dgm:cxn modelId="{D3AB5783-9FB4-6248-A5B4-CAD69685D1FE}" type="presOf" srcId="{19B19066-A53B-1541-8AB9-3F31742CFD05}" destId="{A200976F-8408-464D-A961-E0F711A103ED}" srcOrd="0" destOrd="0" presId="urn:microsoft.com/office/officeart/2005/8/layout/cycle1"/>
    <dgm:cxn modelId="{64E7EA90-53D7-1E42-ABAB-CE6AA7A3D7B4}" type="presOf" srcId="{49DFE29E-07FD-DD4B-BC8C-072B8F329C5A}" destId="{A66B1C6E-DA98-F448-BBC5-506234C5D1FF}" srcOrd="0" destOrd="0" presId="urn:microsoft.com/office/officeart/2005/8/layout/cycle1"/>
    <dgm:cxn modelId="{C1B49D92-DEAA-1E44-8308-816A64A21F10}" srcId="{49DFE29E-07FD-DD4B-BC8C-072B8F329C5A}" destId="{66FCA8D5-D92D-6442-B8D5-010B1BAB5369}" srcOrd="3" destOrd="0" parTransId="{9E5C4132-CC78-7D44-8603-EAF185CE128C}" sibTransId="{0350A7A5-4483-644C-A7A9-B03D2C9EC27A}"/>
    <dgm:cxn modelId="{CA0F70A3-4FC8-DA4F-9187-D4CBA4956EB2}" type="presOf" srcId="{5F25A8D9-A7CC-1E40-8183-364FA1E76E9D}" destId="{40CAE65A-6CC4-8D43-8344-AF173C5866E0}" srcOrd="0" destOrd="0" presId="urn:microsoft.com/office/officeart/2005/8/layout/cycle1"/>
    <dgm:cxn modelId="{00FF0DA8-CEAE-C345-97E8-3492C01AAC21}" type="presOf" srcId="{6255CADD-3283-7849-90FF-7844B6E589CC}" destId="{9652F193-667C-0843-A738-83F61C5F83BB}" srcOrd="0" destOrd="0" presId="urn:microsoft.com/office/officeart/2005/8/layout/cycle1"/>
    <dgm:cxn modelId="{FE5C2DAF-23CC-CC41-B05E-0A5D55AD43A4}" type="presOf" srcId="{3F9C952C-6603-484F-A8B3-C781D0F2463E}" destId="{3140D469-DA21-A541-92F1-1760ABC9FD64}" srcOrd="0" destOrd="0" presId="urn:microsoft.com/office/officeart/2005/8/layout/cycle1"/>
    <dgm:cxn modelId="{E989B8B2-C7D2-1E44-9A40-930B80022E2C}" type="presOf" srcId="{66FCA8D5-D92D-6442-B8D5-010B1BAB5369}" destId="{B693D346-C61A-3E41-99A2-255E102B5FB6}" srcOrd="0" destOrd="0" presId="urn:microsoft.com/office/officeart/2005/8/layout/cycle1"/>
    <dgm:cxn modelId="{50EE49B5-C08B-8B4C-BAB8-081A3E03B022}" srcId="{49DFE29E-07FD-DD4B-BC8C-072B8F329C5A}" destId="{4CAECA2A-4487-F24F-92EA-0EF7327AB13A}" srcOrd="5" destOrd="0" parTransId="{AAF84A19-B646-6448-8D2C-1399C59A73F3}" sibTransId="{CDC35B7B-580E-A241-B2C3-2FCBDFBDC009}"/>
    <dgm:cxn modelId="{57DADDBF-D9E8-E745-B1AB-8BA8EC4499DE}" type="presOf" srcId="{8F114AF5-95F3-BB40-9842-5F309733A276}" destId="{B1A2FA47-6576-3B4B-9D0E-C8B7639E5098}" srcOrd="0" destOrd="0" presId="urn:microsoft.com/office/officeart/2005/8/layout/cycle1"/>
    <dgm:cxn modelId="{08E6C5E7-BAF0-A543-A7E4-F64AD02CDDEA}" srcId="{49DFE29E-07FD-DD4B-BC8C-072B8F329C5A}" destId="{8F114AF5-95F3-BB40-9842-5F309733A276}" srcOrd="4" destOrd="0" parTransId="{691621BE-C11D-8646-915F-067D1FD299F9}" sibTransId="{6255CADD-3283-7849-90FF-7844B6E589CC}"/>
    <dgm:cxn modelId="{A702F4EE-6698-5D47-BFE3-BC700F535817}" type="presOf" srcId="{0350A7A5-4483-644C-A7A9-B03D2C9EC27A}" destId="{0C251D87-5D04-0C4C-8057-5A306070FA18}" srcOrd="0" destOrd="0" presId="urn:microsoft.com/office/officeart/2005/8/layout/cycle1"/>
    <dgm:cxn modelId="{7D4398A2-F5F3-FC40-AAB4-FC05EBAA32E5}" type="presParOf" srcId="{A66B1C6E-DA98-F448-BBC5-506234C5D1FF}" destId="{5245DA0B-BBA2-5B42-9A2E-101A81D54792}" srcOrd="0" destOrd="0" presId="urn:microsoft.com/office/officeart/2005/8/layout/cycle1"/>
    <dgm:cxn modelId="{6B1E2F46-E6BC-F24B-9149-4CC4F28343A3}" type="presParOf" srcId="{A66B1C6E-DA98-F448-BBC5-506234C5D1FF}" destId="{40CAE65A-6CC4-8D43-8344-AF173C5866E0}" srcOrd="1" destOrd="0" presId="urn:microsoft.com/office/officeart/2005/8/layout/cycle1"/>
    <dgm:cxn modelId="{9CD89D7F-170C-1840-91F2-49D10A2798A6}" type="presParOf" srcId="{A66B1C6E-DA98-F448-BBC5-506234C5D1FF}" destId="{05D100E0-0C4D-5841-8AB7-8E98ADC45B1B}" srcOrd="2" destOrd="0" presId="urn:microsoft.com/office/officeart/2005/8/layout/cycle1"/>
    <dgm:cxn modelId="{C69A2546-D060-E644-B450-40BF9B7546FD}" type="presParOf" srcId="{A66B1C6E-DA98-F448-BBC5-506234C5D1FF}" destId="{34B27945-7731-6F4A-888C-C6EB1C34DDE7}" srcOrd="3" destOrd="0" presId="urn:microsoft.com/office/officeart/2005/8/layout/cycle1"/>
    <dgm:cxn modelId="{2E95876B-4745-FE48-9E69-2305886C66DA}" type="presParOf" srcId="{A66B1C6E-DA98-F448-BBC5-506234C5D1FF}" destId="{6E3E03BB-F37E-A942-8426-4FF8700C30F2}" srcOrd="4" destOrd="0" presId="urn:microsoft.com/office/officeart/2005/8/layout/cycle1"/>
    <dgm:cxn modelId="{42C6C4C1-F2E3-A547-B944-3C15D7E93C13}" type="presParOf" srcId="{A66B1C6E-DA98-F448-BBC5-506234C5D1FF}" destId="{3140D469-DA21-A541-92F1-1760ABC9FD64}" srcOrd="5" destOrd="0" presId="urn:microsoft.com/office/officeart/2005/8/layout/cycle1"/>
    <dgm:cxn modelId="{A666DED0-C19C-1C44-8D5A-712759E8127C}" type="presParOf" srcId="{A66B1C6E-DA98-F448-BBC5-506234C5D1FF}" destId="{4EE1732A-6A9F-4444-BDFB-FAC3AF10F580}" srcOrd="6" destOrd="0" presId="urn:microsoft.com/office/officeart/2005/8/layout/cycle1"/>
    <dgm:cxn modelId="{C60ED456-7AF2-6541-A280-C955F2811A0C}" type="presParOf" srcId="{A66B1C6E-DA98-F448-BBC5-506234C5D1FF}" destId="{A200976F-8408-464D-A961-E0F711A103ED}" srcOrd="7" destOrd="0" presId="urn:microsoft.com/office/officeart/2005/8/layout/cycle1"/>
    <dgm:cxn modelId="{7EA2C6ED-2E4A-8F4F-AE29-0F0DF7A72210}" type="presParOf" srcId="{A66B1C6E-DA98-F448-BBC5-506234C5D1FF}" destId="{3D24F88F-1DA6-2446-822C-E091A37D8160}" srcOrd="8" destOrd="0" presId="urn:microsoft.com/office/officeart/2005/8/layout/cycle1"/>
    <dgm:cxn modelId="{5DB202DD-8621-9F4D-B1F9-A1AE78107920}" type="presParOf" srcId="{A66B1C6E-DA98-F448-BBC5-506234C5D1FF}" destId="{8EE67559-F2E9-594E-AFE6-DDF1E6BB78AF}" srcOrd="9" destOrd="0" presId="urn:microsoft.com/office/officeart/2005/8/layout/cycle1"/>
    <dgm:cxn modelId="{5702A7F5-5297-F34E-922E-BC3E06DD1230}" type="presParOf" srcId="{A66B1C6E-DA98-F448-BBC5-506234C5D1FF}" destId="{B693D346-C61A-3E41-99A2-255E102B5FB6}" srcOrd="10" destOrd="0" presId="urn:microsoft.com/office/officeart/2005/8/layout/cycle1"/>
    <dgm:cxn modelId="{E39637F0-51A1-C442-840E-A22B7258C954}" type="presParOf" srcId="{A66B1C6E-DA98-F448-BBC5-506234C5D1FF}" destId="{0C251D87-5D04-0C4C-8057-5A306070FA18}" srcOrd="11" destOrd="0" presId="urn:microsoft.com/office/officeart/2005/8/layout/cycle1"/>
    <dgm:cxn modelId="{033DB0F1-5FB7-DA49-85DA-3ABB2B6A5D34}" type="presParOf" srcId="{A66B1C6E-DA98-F448-BBC5-506234C5D1FF}" destId="{24D87A86-F86D-B64B-A488-E8D32E888889}" srcOrd="12" destOrd="0" presId="urn:microsoft.com/office/officeart/2005/8/layout/cycle1"/>
    <dgm:cxn modelId="{B20ACFC5-8FB1-D742-8663-2368D7C0A367}" type="presParOf" srcId="{A66B1C6E-DA98-F448-BBC5-506234C5D1FF}" destId="{B1A2FA47-6576-3B4B-9D0E-C8B7639E5098}" srcOrd="13" destOrd="0" presId="urn:microsoft.com/office/officeart/2005/8/layout/cycle1"/>
    <dgm:cxn modelId="{1819F881-D277-2B4D-9FB6-A61C6146C57A}" type="presParOf" srcId="{A66B1C6E-DA98-F448-BBC5-506234C5D1FF}" destId="{9652F193-667C-0843-A738-83F61C5F83BB}" srcOrd="14" destOrd="0" presId="urn:microsoft.com/office/officeart/2005/8/layout/cycle1"/>
    <dgm:cxn modelId="{37B2FC46-869D-9246-A662-B058933D261A}" type="presParOf" srcId="{A66B1C6E-DA98-F448-BBC5-506234C5D1FF}" destId="{74CDB6F1-9392-0848-82A4-040AAB83DA43}" srcOrd="15" destOrd="0" presId="urn:microsoft.com/office/officeart/2005/8/layout/cycle1"/>
    <dgm:cxn modelId="{A8DB0D1F-1C5B-0B4C-83D1-57CB045BB6BE}" type="presParOf" srcId="{A66B1C6E-DA98-F448-BBC5-506234C5D1FF}" destId="{D1A28CD9-0F45-384B-8413-5FF4E4953587}" srcOrd="16" destOrd="0" presId="urn:microsoft.com/office/officeart/2005/8/layout/cycle1"/>
    <dgm:cxn modelId="{7238FDE4-9A14-2840-800D-35A64E277ACF}" type="presParOf" srcId="{A66B1C6E-DA98-F448-BBC5-506234C5D1FF}" destId="{AA75E22F-8878-B545-A345-A2F533C1F386}" srcOrd="17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3FFD6D-986C-D74D-B543-F482036FF537}" type="doc">
      <dgm:prSet loTypeId="urn:microsoft.com/office/officeart/2005/8/layout/chart3" loCatId="" qsTypeId="urn:microsoft.com/office/officeart/2005/8/quickstyle/simple1" qsCatId="simple" csTypeId="urn:microsoft.com/office/officeart/2005/8/colors/accent1_2" csCatId="accent1" phldr="1"/>
      <dgm:spPr/>
    </dgm:pt>
    <dgm:pt modelId="{6CADCB70-8A1A-924C-A20D-6BE67BE56841}">
      <dgm:prSet phldrT="[Text]"/>
      <dgm:spPr>
        <a:solidFill>
          <a:srgbClr val="53BEBA"/>
        </a:solidFill>
      </dgm:spPr>
      <dgm:t>
        <a:bodyPr/>
        <a:lstStyle/>
        <a:p>
          <a:r>
            <a:rPr lang="de-DE" dirty="0"/>
            <a:t> Vernetzung</a:t>
          </a:r>
        </a:p>
      </dgm:t>
    </dgm:pt>
    <dgm:pt modelId="{A1A0DC85-5525-0849-AA90-EA2228671A71}" type="parTrans" cxnId="{98995BA4-16A8-3048-8073-DEB7B981DC02}">
      <dgm:prSet/>
      <dgm:spPr/>
      <dgm:t>
        <a:bodyPr/>
        <a:lstStyle/>
        <a:p>
          <a:endParaRPr lang="de-DE"/>
        </a:p>
      </dgm:t>
    </dgm:pt>
    <dgm:pt modelId="{FF6196EE-B668-9144-8553-8451C8E996AF}" type="sibTrans" cxnId="{98995BA4-16A8-3048-8073-DEB7B981DC02}">
      <dgm:prSet/>
      <dgm:spPr/>
      <dgm:t>
        <a:bodyPr/>
        <a:lstStyle/>
        <a:p>
          <a:endParaRPr lang="de-DE"/>
        </a:p>
      </dgm:t>
    </dgm:pt>
    <dgm:pt modelId="{9812BBCF-FBE9-5745-B17A-E102959E4C5B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endParaRPr lang="de-DE" dirty="0"/>
        </a:p>
      </dgm:t>
    </dgm:pt>
    <dgm:pt modelId="{1EACA24A-7168-5449-9939-63C6F0F357CD}" type="parTrans" cxnId="{306AF474-A155-514D-9E2F-D32798236A36}">
      <dgm:prSet/>
      <dgm:spPr/>
      <dgm:t>
        <a:bodyPr/>
        <a:lstStyle/>
        <a:p>
          <a:endParaRPr lang="de-DE"/>
        </a:p>
      </dgm:t>
    </dgm:pt>
    <dgm:pt modelId="{84C95ACC-9FA6-1641-892F-8FCF2D16FDB4}" type="sibTrans" cxnId="{306AF474-A155-514D-9E2F-D32798236A36}">
      <dgm:prSet/>
      <dgm:spPr/>
      <dgm:t>
        <a:bodyPr/>
        <a:lstStyle/>
        <a:p>
          <a:endParaRPr lang="de-DE"/>
        </a:p>
      </dgm:t>
    </dgm:pt>
    <dgm:pt modelId="{24E955B9-1B75-654F-B022-DA2D72EE21BC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endParaRPr lang="de-DE" dirty="0"/>
        </a:p>
      </dgm:t>
    </dgm:pt>
    <dgm:pt modelId="{ACA1CAB9-8FD5-C349-B480-C57CA1205902}" type="parTrans" cxnId="{4B973F54-6DE3-8540-A973-DFFB7CD7FFA2}">
      <dgm:prSet/>
      <dgm:spPr/>
      <dgm:t>
        <a:bodyPr/>
        <a:lstStyle/>
        <a:p>
          <a:endParaRPr lang="de-DE"/>
        </a:p>
      </dgm:t>
    </dgm:pt>
    <dgm:pt modelId="{9E8CED54-6C45-7C40-8741-C95360B37718}" type="sibTrans" cxnId="{4B973F54-6DE3-8540-A973-DFFB7CD7FFA2}">
      <dgm:prSet/>
      <dgm:spPr/>
      <dgm:t>
        <a:bodyPr/>
        <a:lstStyle/>
        <a:p>
          <a:endParaRPr lang="de-DE"/>
        </a:p>
      </dgm:t>
    </dgm:pt>
    <dgm:pt modelId="{4A24DF9B-AFE5-FC41-B9FE-31B26D1F188E}" type="pres">
      <dgm:prSet presAssocID="{EF3FFD6D-986C-D74D-B543-F482036FF537}" presName="compositeShape" presStyleCnt="0">
        <dgm:presLayoutVars>
          <dgm:chMax val="7"/>
          <dgm:dir/>
          <dgm:resizeHandles val="exact"/>
        </dgm:presLayoutVars>
      </dgm:prSet>
      <dgm:spPr/>
    </dgm:pt>
    <dgm:pt modelId="{C6EE750D-0C33-C94B-BD0E-BB8F772F75C5}" type="pres">
      <dgm:prSet presAssocID="{EF3FFD6D-986C-D74D-B543-F482036FF537}" presName="wedge1" presStyleLbl="node1" presStyleIdx="0" presStyleCnt="3" custLinFactNeighborX="-4994" custLinFactNeighborY="2860"/>
      <dgm:spPr/>
    </dgm:pt>
    <dgm:pt modelId="{AC8B15F6-ABCD-F94C-94D8-F6158C0ED88B}" type="pres">
      <dgm:prSet presAssocID="{EF3FFD6D-986C-D74D-B543-F482036FF53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CA3A326-9FD2-F047-ADDC-A788B93DA73B}" type="pres">
      <dgm:prSet presAssocID="{EF3FFD6D-986C-D74D-B543-F482036FF537}" presName="wedge2" presStyleLbl="node1" presStyleIdx="1" presStyleCnt="3"/>
      <dgm:spPr/>
    </dgm:pt>
    <dgm:pt modelId="{06C8EB45-4B6C-1E47-B079-13AF341C3FAB}" type="pres">
      <dgm:prSet presAssocID="{EF3FFD6D-986C-D74D-B543-F482036FF53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3B4A7F6-ABCA-DF4D-904A-7BEFCA2D677D}" type="pres">
      <dgm:prSet presAssocID="{EF3FFD6D-986C-D74D-B543-F482036FF537}" presName="wedge3" presStyleLbl="node1" presStyleIdx="2" presStyleCnt="3"/>
      <dgm:spPr/>
    </dgm:pt>
    <dgm:pt modelId="{27CFD568-3887-E941-9277-AF280F7BE428}" type="pres">
      <dgm:prSet presAssocID="{EF3FFD6D-986C-D74D-B543-F482036FF53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6491F06-DD20-8B4F-A3F8-BF77881C3DF6}" type="presOf" srcId="{9812BBCF-FBE9-5745-B17A-E102959E4C5B}" destId="{CCA3A326-9FD2-F047-ADDC-A788B93DA73B}" srcOrd="0" destOrd="0" presId="urn:microsoft.com/office/officeart/2005/8/layout/chart3"/>
    <dgm:cxn modelId="{11FBD537-67E5-DB4D-97CC-CD7048104C37}" type="presOf" srcId="{9812BBCF-FBE9-5745-B17A-E102959E4C5B}" destId="{06C8EB45-4B6C-1E47-B079-13AF341C3FAB}" srcOrd="1" destOrd="0" presId="urn:microsoft.com/office/officeart/2005/8/layout/chart3"/>
    <dgm:cxn modelId="{EDDF9240-ADDF-1D4F-B1E0-A30E700E2587}" type="presOf" srcId="{EF3FFD6D-986C-D74D-B543-F482036FF537}" destId="{4A24DF9B-AFE5-FC41-B9FE-31B26D1F188E}" srcOrd="0" destOrd="0" presId="urn:microsoft.com/office/officeart/2005/8/layout/chart3"/>
    <dgm:cxn modelId="{33DF494F-1FC3-884E-9064-7E319989992B}" type="presOf" srcId="{6CADCB70-8A1A-924C-A20D-6BE67BE56841}" destId="{C6EE750D-0C33-C94B-BD0E-BB8F772F75C5}" srcOrd="0" destOrd="0" presId="urn:microsoft.com/office/officeart/2005/8/layout/chart3"/>
    <dgm:cxn modelId="{4B973F54-6DE3-8540-A973-DFFB7CD7FFA2}" srcId="{EF3FFD6D-986C-D74D-B543-F482036FF537}" destId="{24E955B9-1B75-654F-B022-DA2D72EE21BC}" srcOrd="2" destOrd="0" parTransId="{ACA1CAB9-8FD5-C349-B480-C57CA1205902}" sibTransId="{9E8CED54-6C45-7C40-8741-C95360B37718}"/>
    <dgm:cxn modelId="{306AF474-A155-514D-9E2F-D32798236A36}" srcId="{EF3FFD6D-986C-D74D-B543-F482036FF537}" destId="{9812BBCF-FBE9-5745-B17A-E102959E4C5B}" srcOrd="1" destOrd="0" parTransId="{1EACA24A-7168-5449-9939-63C6F0F357CD}" sibTransId="{84C95ACC-9FA6-1641-892F-8FCF2D16FDB4}"/>
    <dgm:cxn modelId="{8B42528B-DAF6-0246-8D27-3B1BC62AC613}" type="presOf" srcId="{24E955B9-1B75-654F-B022-DA2D72EE21BC}" destId="{27CFD568-3887-E941-9277-AF280F7BE428}" srcOrd="1" destOrd="0" presId="urn:microsoft.com/office/officeart/2005/8/layout/chart3"/>
    <dgm:cxn modelId="{98995BA4-16A8-3048-8073-DEB7B981DC02}" srcId="{EF3FFD6D-986C-D74D-B543-F482036FF537}" destId="{6CADCB70-8A1A-924C-A20D-6BE67BE56841}" srcOrd="0" destOrd="0" parTransId="{A1A0DC85-5525-0849-AA90-EA2228671A71}" sibTransId="{FF6196EE-B668-9144-8553-8451C8E996AF}"/>
    <dgm:cxn modelId="{E9CCBBDC-1713-4647-A807-793D4D03B154}" type="presOf" srcId="{24E955B9-1B75-654F-B022-DA2D72EE21BC}" destId="{E3B4A7F6-ABCA-DF4D-904A-7BEFCA2D677D}" srcOrd="0" destOrd="0" presId="urn:microsoft.com/office/officeart/2005/8/layout/chart3"/>
    <dgm:cxn modelId="{4C909FF3-113C-8F45-82D5-3FB98A7DC32C}" type="presOf" srcId="{6CADCB70-8A1A-924C-A20D-6BE67BE56841}" destId="{AC8B15F6-ABCD-F94C-94D8-F6158C0ED88B}" srcOrd="1" destOrd="0" presId="urn:microsoft.com/office/officeart/2005/8/layout/chart3"/>
    <dgm:cxn modelId="{5BEACCC3-D26B-FC40-92E8-2536A916380B}" type="presParOf" srcId="{4A24DF9B-AFE5-FC41-B9FE-31B26D1F188E}" destId="{C6EE750D-0C33-C94B-BD0E-BB8F772F75C5}" srcOrd="0" destOrd="0" presId="urn:microsoft.com/office/officeart/2005/8/layout/chart3"/>
    <dgm:cxn modelId="{636E83A2-F003-0647-B3B0-DEC6CAEF4121}" type="presParOf" srcId="{4A24DF9B-AFE5-FC41-B9FE-31B26D1F188E}" destId="{AC8B15F6-ABCD-F94C-94D8-F6158C0ED88B}" srcOrd="1" destOrd="0" presId="urn:microsoft.com/office/officeart/2005/8/layout/chart3"/>
    <dgm:cxn modelId="{0491CB30-433C-C346-8BB2-B1BA4D1C5CFE}" type="presParOf" srcId="{4A24DF9B-AFE5-FC41-B9FE-31B26D1F188E}" destId="{CCA3A326-9FD2-F047-ADDC-A788B93DA73B}" srcOrd="2" destOrd="0" presId="urn:microsoft.com/office/officeart/2005/8/layout/chart3"/>
    <dgm:cxn modelId="{3CF8B994-852D-1447-B83C-0B9B5DC1D79B}" type="presParOf" srcId="{4A24DF9B-AFE5-FC41-B9FE-31B26D1F188E}" destId="{06C8EB45-4B6C-1E47-B079-13AF341C3FAB}" srcOrd="3" destOrd="0" presId="urn:microsoft.com/office/officeart/2005/8/layout/chart3"/>
    <dgm:cxn modelId="{C9C05201-265B-4249-A350-3730606C8423}" type="presParOf" srcId="{4A24DF9B-AFE5-FC41-B9FE-31B26D1F188E}" destId="{E3B4A7F6-ABCA-DF4D-904A-7BEFCA2D677D}" srcOrd="4" destOrd="0" presId="urn:microsoft.com/office/officeart/2005/8/layout/chart3"/>
    <dgm:cxn modelId="{17871F94-3D47-574D-8B8C-C849E24BADED}" type="presParOf" srcId="{4A24DF9B-AFE5-FC41-B9FE-31B26D1F188E}" destId="{27CFD568-3887-E941-9277-AF280F7BE428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AE65A-6CC4-8D43-8344-AF173C5866E0}">
      <dsp:nvSpPr>
        <dsp:cNvPr id="0" name=""/>
        <dsp:cNvSpPr/>
      </dsp:nvSpPr>
      <dsp:spPr>
        <a:xfrm>
          <a:off x="5112612" y="11459"/>
          <a:ext cx="1366143" cy="1172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Biologie</a:t>
          </a:r>
          <a:endParaRPr lang="de-DE" sz="28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5112612" y="11459"/>
        <a:ext cx="1366143" cy="1172393"/>
      </dsp:txXfrm>
    </dsp:sp>
    <dsp:sp modelId="{05D100E0-0C4D-5841-8AB7-8E98ADC45B1B}">
      <dsp:nvSpPr>
        <dsp:cNvPr id="0" name=""/>
        <dsp:cNvSpPr/>
      </dsp:nvSpPr>
      <dsp:spPr>
        <a:xfrm>
          <a:off x="1586345" y="-1898"/>
          <a:ext cx="5729414" cy="5729414"/>
        </a:xfrm>
        <a:prstGeom prst="circularArrow">
          <a:avLst>
            <a:gd name="adj1" fmla="val 3990"/>
            <a:gd name="adj2" fmla="val 250315"/>
            <a:gd name="adj3" fmla="val 20585163"/>
            <a:gd name="adj4" fmla="val 19205561"/>
            <a:gd name="adj5" fmla="val 46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E03BB-F37E-A942-8426-4FF8700C30F2}">
      <dsp:nvSpPr>
        <dsp:cNvPr id="0" name=""/>
        <dsp:cNvSpPr/>
      </dsp:nvSpPr>
      <dsp:spPr>
        <a:xfrm>
          <a:off x="6480611" y="2285589"/>
          <a:ext cx="1172393" cy="1172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Chemie</a:t>
          </a:r>
          <a:endParaRPr lang="de-DE" sz="28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6480611" y="2285589"/>
        <a:ext cx="1172393" cy="1172393"/>
      </dsp:txXfrm>
    </dsp:sp>
    <dsp:sp modelId="{3140D469-DA21-A541-92F1-1760ABC9FD64}">
      <dsp:nvSpPr>
        <dsp:cNvPr id="0" name=""/>
        <dsp:cNvSpPr/>
      </dsp:nvSpPr>
      <dsp:spPr>
        <a:xfrm>
          <a:off x="1589822" y="-12699"/>
          <a:ext cx="5729414" cy="5729414"/>
        </a:xfrm>
        <a:prstGeom prst="circularArrow">
          <a:avLst>
            <a:gd name="adj1" fmla="val 3990"/>
            <a:gd name="adj2" fmla="val 250315"/>
            <a:gd name="adj3" fmla="val 2185659"/>
            <a:gd name="adj4" fmla="val 803300"/>
            <a:gd name="adj5" fmla="val 46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0976F-8408-464D-A961-E0F711A103ED}">
      <dsp:nvSpPr>
        <dsp:cNvPr id="0" name=""/>
        <dsp:cNvSpPr/>
      </dsp:nvSpPr>
      <dsp:spPr>
        <a:xfrm>
          <a:off x="4984842" y="4555094"/>
          <a:ext cx="1563480" cy="1172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Geographie</a:t>
          </a:r>
          <a:endParaRPr lang="de-DE" sz="28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4984842" y="4555094"/>
        <a:ext cx="1563480" cy="1172393"/>
      </dsp:txXfrm>
    </dsp:sp>
    <dsp:sp modelId="{3D24F88F-1DA6-2446-822C-E091A37D8160}">
      <dsp:nvSpPr>
        <dsp:cNvPr id="0" name=""/>
        <dsp:cNvSpPr/>
      </dsp:nvSpPr>
      <dsp:spPr>
        <a:xfrm>
          <a:off x="1661690" y="19045"/>
          <a:ext cx="5729414" cy="5729414"/>
        </a:xfrm>
        <a:prstGeom prst="circularArrow">
          <a:avLst>
            <a:gd name="adj1" fmla="val 3990"/>
            <a:gd name="adj2" fmla="val 250315"/>
            <a:gd name="adj3" fmla="val 6089185"/>
            <a:gd name="adj4" fmla="val 4794663"/>
            <a:gd name="adj5" fmla="val 46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93D346-C61A-3E41-99A2-255E102B5FB6}">
      <dsp:nvSpPr>
        <dsp:cNvPr id="0" name=""/>
        <dsp:cNvSpPr/>
      </dsp:nvSpPr>
      <dsp:spPr>
        <a:xfrm>
          <a:off x="2436516" y="4556894"/>
          <a:ext cx="1383541" cy="1172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Informatik</a:t>
          </a:r>
          <a:endParaRPr lang="de-DE" sz="28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2436516" y="4556894"/>
        <a:ext cx="1383541" cy="1172393"/>
      </dsp:txXfrm>
    </dsp:sp>
    <dsp:sp modelId="{0C251D87-5D04-0C4C-8057-5A306070FA18}">
      <dsp:nvSpPr>
        <dsp:cNvPr id="0" name=""/>
        <dsp:cNvSpPr/>
      </dsp:nvSpPr>
      <dsp:spPr>
        <a:xfrm>
          <a:off x="1602389" y="74936"/>
          <a:ext cx="5729414" cy="5729414"/>
        </a:xfrm>
        <a:prstGeom prst="circularArrow">
          <a:avLst>
            <a:gd name="adj1" fmla="val 3990"/>
            <a:gd name="adj2" fmla="val 250315"/>
            <a:gd name="adj3" fmla="val 9864256"/>
            <a:gd name="adj4" fmla="val 8453243"/>
            <a:gd name="adj5" fmla="val 46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2FA47-6576-3B4B-9D0E-C8B7639E5098}">
      <dsp:nvSpPr>
        <dsp:cNvPr id="0" name=""/>
        <dsp:cNvSpPr/>
      </dsp:nvSpPr>
      <dsp:spPr>
        <a:xfrm>
          <a:off x="1245715" y="2285593"/>
          <a:ext cx="1172393" cy="1172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Math</a:t>
          </a:r>
          <a:endParaRPr lang="de-DE" sz="28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1245715" y="2285593"/>
        <a:ext cx="1172393" cy="1172393"/>
      </dsp:txXfrm>
    </dsp:sp>
    <dsp:sp modelId="{9652F193-667C-0843-A738-83F61C5F83BB}">
      <dsp:nvSpPr>
        <dsp:cNvPr id="0" name=""/>
        <dsp:cNvSpPr/>
      </dsp:nvSpPr>
      <dsp:spPr>
        <a:xfrm>
          <a:off x="1587883" y="-8451"/>
          <a:ext cx="5729414" cy="5729414"/>
        </a:xfrm>
        <a:prstGeom prst="circularArrow">
          <a:avLst>
            <a:gd name="adj1" fmla="val 3990"/>
            <a:gd name="adj2" fmla="val 250315"/>
            <a:gd name="adj3" fmla="val 13177846"/>
            <a:gd name="adj4" fmla="val 11555694"/>
            <a:gd name="adj5" fmla="val 46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28CD9-0F45-384B-8413-5FF4E4953587}">
      <dsp:nvSpPr>
        <dsp:cNvPr id="0" name=""/>
        <dsp:cNvSpPr/>
      </dsp:nvSpPr>
      <dsp:spPr>
        <a:xfrm>
          <a:off x="2563800" y="20293"/>
          <a:ext cx="1172393" cy="1172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Physik</a:t>
          </a:r>
          <a:endParaRPr lang="de-DE" sz="28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2563800" y="20293"/>
        <a:ext cx="1172393" cy="1172393"/>
      </dsp:txXfrm>
    </dsp:sp>
    <dsp:sp modelId="{AA75E22F-8878-B545-A345-A2F533C1F386}">
      <dsp:nvSpPr>
        <dsp:cNvPr id="0" name=""/>
        <dsp:cNvSpPr/>
      </dsp:nvSpPr>
      <dsp:spPr>
        <a:xfrm>
          <a:off x="1706328" y="-9621"/>
          <a:ext cx="5729414" cy="5729414"/>
        </a:xfrm>
        <a:prstGeom prst="circularArrow">
          <a:avLst>
            <a:gd name="adj1" fmla="val 3990"/>
            <a:gd name="adj2" fmla="val 250315"/>
            <a:gd name="adj3" fmla="val 16666280"/>
            <a:gd name="adj4" fmla="val 15083844"/>
            <a:gd name="adj5" fmla="val 46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E750D-0C33-C94B-BD0E-BB8F772F75C5}">
      <dsp:nvSpPr>
        <dsp:cNvPr id="0" name=""/>
        <dsp:cNvSpPr/>
      </dsp:nvSpPr>
      <dsp:spPr>
        <a:xfrm>
          <a:off x="187116" y="802412"/>
          <a:ext cx="2632773" cy="2632773"/>
        </a:xfrm>
        <a:prstGeom prst="pie">
          <a:avLst>
            <a:gd name="adj1" fmla="val 16200000"/>
            <a:gd name="adj2" fmla="val 1800000"/>
          </a:avLst>
        </a:prstGeom>
        <a:solidFill>
          <a:srgbClr val="53BE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 Vernetzung</a:t>
          </a:r>
        </a:p>
      </dsp:txBody>
      <dsp:txXfrm>
        <a:off x="1618530" y="1288221"/>
        <a:ext cx="893262" cy="877591"/>
      </dsp:txXfrm>
    </dsp:sp>
    <dsp:sp modelId="{CCA3A326-9FD2-F047-ADDC-A788B93DA73B}">
      <dsp:nvSpPr>
        <dsp:cNvPr id="0" name=""/>
        <dsp:cNvSpPr/>
      </dsp:nvSpPr>
      <dsp:spPr>
        <a:xfrm>
          <a:off x="182883" y="805471"/>
          <a:ext cx="2632773" cy="2632773"/>
        </a:xfrm>
        <a:prstGeom prst="pie">
          <a:avLst>
            <a:gd name="adj1" fmla="val 1800000"/>
            <a:gd name="adj2" fmla="val 900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/>
        </a:p>
      </dsp:txBody>
      <dsp:txXfrm>
        <a:off x="903762" y="2466626"/>
        <a:ext cx="1191016" cy="814906"/>
      </dsp:txXfrm>
    </dsp:sp>
    <dsp:sp modelId="{E3B4A7F6-ABCA-DF4D-904A-7BEFCA2D677D}">
      <dsp:nvSpPr>
        <dsp:cNvPr id="0" name=""/>
        <dsp:cNvSpPr/>
      </dsp:nvSpPr>
      <dsp:spPr>
        <a:xfrm>
          <a:off x="182883" y="805471"/>
          <a:ext cx="2632773" cy="2632773"/>
        </a:xfrm>
        <a:prstGeom prst="pie">
          <a:avLst>
            <a:gd name="adj1" fmla="val 9000000"/>
            <a:gd name="adj2" fmla="val 1620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/>
        </a:p>
      </dsp:txBody>
      <dsp:txXfrm>
        <a:off x="464966" y="1322623"/>
        <a:ext cx="893262" cy="877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A400E-E352-5D44-8381-F7DF649646F3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FE468-AE35-7442-9A99-3976E40F06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953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45FB-CC37-4A4D-8987-BA6161BEDC1F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699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Sie als unsere Helfer werden in den verschiedenen Fachbereichen Spuren auswerten und so die Täter ermitteln. Sie werden dabei unterstütz durch unsere Special </a:t>
            </a:r>
            <a:r>
              <a:rPr lang="de-DE" dirty="0" err="1"/>
              <a:t>Agents</a:t>
            </a:r>
            <a:endParaRPr lang="de-DE" dirty="0"/>
          </a:p>
          <a:p>
            <a:endParaRPr lang="de-DE" dirty="0"/>
          </a:p>
          <a:p>
            <a:r>
              <a:rPr lang="de-DE" dirty="0"/>
              <a:t>Sie werden in Gruppen den Fachbereichen zugeteilt und durchlaufen dann alle Stationen. Erst am Schluss haben Sie alle Informationen um den Täter zu ermitteln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45FB-CC37-4A4D-8987-BA6161BEDC1F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108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Blätter verteilen</a:t>
            </a:r>
          </a:p>
          <a:p>
            <a:r>
              <a:rPr lang="de-DE" dirty="0"/>
              <a:t>Auf den Blättern die Reihenfolge vermerken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45FB-CC37-4A4D-8987-BA6161BEDC1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693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Werbung für MINT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45FB-CC37-4A4D-8987-BA6161BEDC1F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4387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FE468-AE35-7442-9A99-3976E40F0655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7533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FE468-AE35-7442-9A99-3976E40F0655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1766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FE468-AE35-7442-9A99-3976E40F0655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2713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FE468-AE35-7442-9A99-3976E40F0655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3458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FE468-AE35-7442-9A99-3976E40F0655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107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66C7-9A41-4944-A32F-581241555930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16CD2-DBAB-477C-B547-02C8478B9F7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1432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AD0C0-D4E1-8043-B383-427998AB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106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626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941392-F8A3-2E46-9B0C-A63C203B9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  <a:prstGeom prst="rect">
            <a:avLst/>
          </a:prstGeom>
        </p:spPr>
        <p:txBody>
          <a:bodyPr anchor="b"/>
          <a:lstStyle>
            <a:lvl1pPr>
              <a:defRPr sz="2667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AF3E82-B1BC-E541-B626-340C46E76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  <a:prstGeom prst="rect">
            <a:avLst/>
          </a:prstGeo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39466B-DBFF-3441-BE5C-2B10CD6BB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72145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FDCFC4-E9FA-D942-8A57-2B7F749D7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  <a:prstGeom prst="rect">
            <a:avLst/>
          </a:prstGeom>
        </p:spPr>
        <p:txBody>
          <a:bodyPr anchor="b"/>
          <a:lstStyle>
            <a:lvl1pPr>
              <a:defRPr sz="2667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FA827AF-6D11-A047-8759-1279D515B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DAC8C9-A9F6-B14D-83E5-B77A92705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80597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6E88C-84A1-224C-8A8B-5555B2307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43A3D2F-A4E6-BE41-A688-39C7A450D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524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4B45650-7C17-FD4E-8246-4CCADE1D3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04D58FE-B38C-E048-8370-4453AE4BA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476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297B18-AEBC-5C45-83D2-3D64F6729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0A785C9-AF68-864B-BC79-BAF10CCC8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AD1E04-7357-564B-A869-0456F13C06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E66651EB-09F7-0242-ACE3-ED8B9E1E48C7}" type="datetimeFigureOut">
              <a:rPr lang="de-DE" smtClean="0"/>
              <a:t>16.09.2021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3ED4B5-4FF4-3F4F-B90F-2642EE44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60673C-DBF0-8744-8A79-D59A36CB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B4FA5F68-B7C7-1F4E-B948-724C0E55D5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4348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F04A7-6A62-2C47-9417-ECAA931F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818A3C-C528-154C-AEE9-2C71B8306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8A10D9-FAD9-124A-952E-FAA2B7C4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E66651EB-09F7-0242-ACE3-ED8B9E1E48C7}" type="datetimeFigureOut">
              <a:rPr lang="de-DE" smtClean="0"/>
              <a:t>16.09.2021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7EC195-692C-F54E-B4BF-586BD07B1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07B1DA-6732-FD4B-BE8A-C9F864D3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B4FA5F68-B7C7-1F4E-B948-724C0E55D5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205330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3ABA28-63D8-BB4F-AAF7-8E8412D9D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4F4AB8-CCB8-024C-95BE-8C2878D99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3E5A5B-827F-7C49-B817-9ADDD3455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E66651EB-09F7-0242-ACE3-ED8B9E1E48C7}" type="datetimeFigureOut">
              <a:rPr lang="de-DE" smtClean="0"/>
              <a:t>16.09.2021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6352C7-2E95-A341-8262-2B599459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5F0510-B294-274F-AA8C-732D184E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B4FA5F68-B7C7-1F4E-B948-724C0E55D5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2343209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4C8FA-9B91-A048-BECA-E8874D42C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7EC8B6-3D78-E341-A1DC-EFB9872A0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94B2A7-8F8B-5344-9664-710B7B9C8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12FDCD-8967-0941-AFDD-37EBE442D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E66651EB-09F7-0242-ACE3-ED8B9E1E48C7}" type="datetimeFigureOut">
              <a:rPr lang="de-DE" smtClean="0"/>
              <a:t>16.09.2021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B922878-B368-F147-9DC1-2EED3DEDB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6347E8-1CA2-1542-BEE6-742FDB2A0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B4FA5F68-B7C7-1F4E-B948-724C0E55D5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276343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66C7-9A41-4944-A32F-581241555930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16CD2-DBAB-477C-B547-02C8478B9F7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0889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583907-CEF4-644C-A37D-A4B876E9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52F9A1-22E3-0541-941D-B228EDA01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BAD5ED-A0DE-6241-A7A0-F835280C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9F84354-F310-2A47-AF2E-847759634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6E64738-0305-5349-AD25-62FE2BF835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ED09CFE-F057-954B-9D51-3935EBBC6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E66651EB-09F7-0242-ACE3-ED8B9E1E48C7}" type="datetimeFigureOut">
              <a:rPr lang="de-DE" smtClean="0"/>
              <a:t>16.09.2021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D5F76C8-C3E5-3F49-A057-1936CAAEF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2F285C0-DF4E-024E-A460-0A6CBE620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B4FA5F68-B7C7-1F4E-B948-724C0E55D5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242608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2BE0C0-50BC-A74F-99BB-FB0F0B542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2F0E61C-3752-7E4F-AB03-F9F2B52B03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E66651EB-09F7-0242-ACE3-ED8B9E1E48C7}" type="datetimeFigureOut">
              <a:rPr lang="de-DE" smtClean="0"/>
              <a:t>16.09.2021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D8C78E-094B-974F-923A-F48BA4550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8361A7-D13B-104C-A697-7A6688B0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B4FA5F68-B7C7-1F4E-B948-724C0E55D5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5991004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442273-88BB-AE43-8501-363D00A0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E66651EB-09F7-0242-ACE3-ED8B9E1E48C7}" type="datetimeFigureOut">
              <a:rPr lang="de-DE" smtClean="0"/>
              <a:t>16.09.2021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E8D891A-1A36-3146-9565-E38063CF1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56826C-9D2F-574F-9052-8F4DD790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B4FA5F68-B7C7-1F4E-B948-724C0E55D5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149934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8D658-31F8-EC40-9456-1124AD88D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2C7E3C-E8C9-1D4B-9E5A-8CE692CA3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0FED77-4BF1-044A-BB63-90049A3EF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15BC8E7-C77E-0A47-B3A4-034AE662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E66651EB-09F7-0242-ACE3-ED8B9E1E48C7}" type="datetimeFigureOut">
              <a:rPr lang="de-DE" smtClean="0"/>
              <a:t>16.09.2021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6F855A-00B4-014D-8532-635533ED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78EF58-0E26-9941-AFD7-63987C627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B4FA5F68-B7C7-1F4E-B948-724C0E55D5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00145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52E6DC-21B6-9E47-8EA3-43EEB3325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30CD617-27AF-D040-8B90-3FBEE7FBD3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C09F12-2579-F94F-A9AE-0AAA8D94B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3918648-376B-F848-8D39-DA538542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E66651EB-09F7-0242-ACE3-ED8B9E1E48C7}" type="datetimeFigureOut">
              <a:rPr lang="de-DE" smtClean="0"/>
              <a:t>16.09.2021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5CC735-352D-B040-B1AE-A8EDFEE7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E3875D-D2BE-4E40-ACCA-8C5F5947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B4FA5F68-B7C7-1F4E-B948-724C0E55D5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9031307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D8D3C6-7A08-9443-B683-7DBE50A3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8C1225A-AD91-7541-BCB6-C98650869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E8886D-2846-054B-A35A-1EC27FF07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E66651EB-09F7-0242-ACE3-ED8B9E1E48C7}" type="datetimeFigureOut">
              <a:rPr lang="de-DE" smtClean="0"/>
              <a:t>16.09.2021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B6A353-2968-774D-9859-F877719BE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A02760-0257-254E-B381-2F7DDDC3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B4FA5F68-B7C7-1F4E-B948-724C0E55D5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355680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245B93E-6E2C-F04F-BE98-187F98C0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00659B9-67B5-214C-9C1B-DEECA753A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757AEB-F305-144E-B694-FF3301431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E66651EB-09F7-0242-ACE3-ED8B9E1E48C7}" type="datetimeFigureOut">
              <a:rPr lang="de-DE" smtClean="0"/>
              <a:t>16.09.2021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343530-118A-A047-9A2B-ACFBDFD2C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E519AF-BB5B-4249-97BF-05D198DB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B4FA5F68-B7C7-1F4E-B948-724C0E55D5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7093640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57111" y="1513421"/>
            <a:ext cx="8494889" cy="3591719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183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81B6D41-070E-9445-A666-6F485D2FBB9E}"/>
              </a:ext>
            </a:extLst>
          </p:cNvPr>
          <p:cNvSpPr/>
          <p:nvPr userDrawn="1"/>
        </p:nvSpPr>
        <p:spPr>
          <a:xfrm>
            <a:off x="0" y="0"/>
            <a:ext cx="849529" cy="5715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937" y="165652"/>
            <a:ext cx="9310471" cy="62285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250B06D6-A31A-4D4B-B915-EF07AC8B4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" y="26504"/>
            <a:ext cx="760678" cy="3042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5C7ED37-FE31-4F40-B6CB-0EFC2A92774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371061"/>
            <a:ext cx="836299" cy="21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3A179DB-4F0D-5946-A495-23B93F6183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80" y="5352177"/>
            <a:ext cx="784471" cy="34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13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66C7-9A41-4944-A32F-581241555930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16CD2-DBAB-477C-B547-02C8478B9F7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4094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37911-2836-1545-8475-441F5BB68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  <a:prstGeom prst="rect">
            <a:avLst/>
          </a:prstGeom>
        </p:spPr>
        <p:txBody>
          <a:bodyPr anchor="b"/>
          <a:lstStyle>
            <a:lvl1pPr algn="ctr">
              <a:defRPr sz="5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0B79C-174B-8447-8B63-4AE14EC37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707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B03A93-896F-F748-BD73-69382D8E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EE7572-E8FB-E04E-8809-35D73C37A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23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B9F55-58AD-DE4D-B139-ED13358CE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6F5D90-23B5-044E-AB96-73343B396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09116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23462-B560-084D-86CD-5434B633E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6D9F77-7EEB-C34C-B1C8-16503F27F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05170D-E0A1-D24F-AF2E-C514A683F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179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B71948-D96A-AD4E-8433-C8BB9AB03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2CAB30-E97E-B642-B75A-5FAC7E87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8A4451A-18E2-804E-985D-F4E987EF3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825BB0-6388-6744-85C0-FAE3ADBCA5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3A4F033-E544-734D-BE25-3943560D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680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18" Type="http://schemas.openxmlformats.org/officeDocument/2006/relationships/image" Target="../media/image8.png"/><Relationship Id="rId26" Type="http://schemas.openxmlformats.org/officeDocument/2006/relationships/image" Target="../media/image16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1.jpeg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7.svg"/><Relationship Id="rId25" Type="http://schemas.openxmlformats.org/officeDocument/2006/relationships/image" Target="../media/image15.jpe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6.png"/><Relationship Id="rId20" Type="http://schemas.openxmlformats.org/officeDocument/2006/relationships/image" Target="../media/image10.jpeg"/><Relationship Id="rId29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14.jpe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5.jpeg"/><Relationship Id="rId23" Type="http://schemas.openxmlformats.org/officeDocument/2006/relationships/image" Target="../media/image13.jpeg"/><Relationship Id="rId28" Type="http://schemas.openxmlformats.org/officeDocument/2006/relationships/image" Target="../media/image18.jpe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9.jpe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4.jpeg"/><Relationship Id="rId22" Type="http://schemas.openxmlformats.org/officeDocument/2006/relationships/image" Target="../media/image12.jpeg"/><Relationship Id="rId27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466C7-9A41-4944-A32F-581241555930}" type="datetimeFigureOut">
              <a:rPr lang="de-CH" smtClean="0"/>
              <a:t>16.09.2021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16CD2-DBAB-477C-B547-02C8478B9F7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73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8" r:id="rId3"/>
    <p:sldLayoutId id="2147483679" r:id="rId4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73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7169AE7-B9E5-6B43-AF40-9BD2CDF9F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765C48-8CBB-0C4D-BF32-D65AFC9B7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Bild 7" descr="Visuallogo Neugier rot mit Randabstand.jpg">
            <a:extLst>
              <a:ext uri="{FF2B5EF4-FFF2-40B4-BE49-F238E27FC236}">
                <a16:creationId xmlns:a16="http://schemas.microsoft.com/office/drawing/2014/main" id="{36E08E8E-674F-A042-8D0B-9D9BC407CAF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391" y="5178729"/>
            <a:ext cx="2188308" cy="547927"/>
          </a:xfrm>
          <a:prstGeom prst="rect">
            <a:avLst/>
          </a:prstGeom>
        </p:spPr>
      </p:pic>
      <p:pic>
        <p:nvPicPr>
          <p:cNvPr id="10" name="Grafik 9" descr="CSI Logo.jpg">
            <a:extLst>
              <a:ext uri="{FF2B5EF4-FFF2-40B4-BE49-F238E27FC236}">
                <a16:creationId xmlns:a16="http://schemas.microsoft.com/office/drawing/2014/main" id="{06A3CA7B-686C-1E4F-8B46-024F12495E6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51450" cy="8343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7F3A9AB-0D43-4543-A5F9-CAA5C3DDDE10}"/>
              </a:ext>
            </a:extLst>
          </p:cNvPr>
          <p:cNvSpPr txBox="1"/>
          <p:nvPr userDrawn="1"/>
        </p:nvSpPr>
        <p:spPr>
          <a:xfrm>
            <a:off x="81434" y="525281"/>
            <a:ext cx="1193873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333" b="1" dirty="0">
                <a:solidFill>
                  <a:srgbClr val="FF0000"/>
                </a:solidFill>
              </a:rPr>
              <a:t>Thun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C33EBE4-EFF4-7A4B-B918-C45D6575360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60974" y="0"/>
            <a:ext cx="339647" cy="75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87EF970-ACFA-6D4E-B722-0A4FBD91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2194" y="0"/>
            <a:ext cx="1119403" cy="75000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3025656-849E-A542-AA08-76E9B5C34A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8484" y="2591"/>
            <a:ext cx="583333" cy="7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309866B-84C6-A243-8EBD-781C17DDA7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7585" y="2591"/>
            <a:ext cx="603448" cy="7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CB2A440C-36F6-5A48-835A-30E1F67A4B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3434" y="2591"/>
            <a:ext cx="603448" cy="7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C0BD3ADE-195B-1B4E-9E83-607C07D8A2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2099" y="2591"/>
            <a:ext cx="603448" cy="7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B5226087-5564-B74A-8061-85AC63B3A5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3695" y="2591"/>
            <a:ext cx="610465" cy="7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96D53E0C-1560-EE48-8FA1-4A33823F92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4822" y="2591"/>
            <a:ext cx="561498" cy="7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346B18AE-77A8-0647-B20E-3ED2BBFF69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5727" y="2591"/>
            <a:ext cx="606937" cy="7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F13CEFB-ADD3-0043-BB79-50AEFEB69D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8291" y="2591"/>
            <a:ext cx="606937" cy="7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4593D328-EF5C-3741-BD05-198DCE233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4259" y="2591"/>
            <a:ext cx="561498" cy="7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D7255A-78D3-44C2-8D92-3349DEDFF0E2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705" y="0"/>
            <a:ext cx="561623" cy="75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BD31573-0CD3-483D-8DA6-53E613EAD4E1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814" y="228"/>
            <a:ext cx="585938" cy="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0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18" Type="http://schemas.openxmlformats.org/officeDocument/2006/relationships/image" Target="../media/image8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jpeg"/><Relationship Id="rId18" Type="http://schemas.openxmlformats.org/officeDocument/2006/relationships/image" Target="../media/image17.jpeg"/><Relationship Id="rId3" Type="http://schemas.openxmlformats.org/officeDocument/2006/relationships/image" Target="../media/image22.png"/><Relationship Id="rId21" Type="http://schemas.openxmlformats.org/officeDocument/2006/relationships/diagramData" Target="../diagrams/data1.xml"/><Relationship Id="rId7" Type="http://schemas.openxmlformats.org/officeDocument/2006/relationships/image" Target="../media/image26.png"/><Relationship Id="rId12" Type="http://schemas.openxmlformats.org/officeDocument/2006/relationships/image" Target="../media/image15.jpeg"/><Relationship Id="rId17" Type="http://schemas.openxmlformats.org/officeDocument/2006/relationships/image" Target="../media/image12.jpeg"/><Relationship Id="rId25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14.jpeg"/><Relationship Id="rId24" Type="http://schemas.openxmlformats.org/officeDocument/2006/relationships/diagramColors" Target="../diagrams/colors1.xml"/><Relationship Id="rId5" Type="http://schemas.openxmlformats.org/officeDocument/2006/relationships/image" Target="../media/image25.png"/><Relationship Id="rId15" Type="http://schemas.openxmlformats.org/officeDocument/2006/relationships/image" Target="../media/image11.jpeg"/><Relationship Id="rId23" Type="http://schemas.openxmlformats.org/officeDocument/2006/relationships/diagramQuickStyle" Target="../diagrams/quickStyle1.xml"/><Relationship Id="rId10" Type="http://schemas.openxmlformats.org/officeDocument/2006/relationships/image" Target="../media/image9.jpeg"/><Relationship Id="rId19" Type="http://schemas.openxmlformats.org/officeDocument/2006/relationships/image" Target="../media/image27.jpeg"/><Relationship Id="rId4" Type="http://schemas.openxmlformats.org/officeDocument/2006/relationships/image" Target="../media/image23.svg"/><Relationship Id="rId9" Type="http://schemas.openxmlformats.org/officeDocument/2006/relationships/image" Target="../media/image7.svg"/><Relationship Id="rId14" Type="http://schemas.openxmlformats.org/officeDocument/2006/relationships/image" Target="../media/image13.jpeg"/><Relationship Id="rId22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160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01FF0F-14BA-474D-9B78-4E56C8EF66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240" y="8"/>
            <a:ext cx="7223760" cy="57149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782672" cy="5715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398317" y="935302"/>
            <a:ext cx="3352800" cy="26701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br>
              <a:rPr lang="en-US" sz="3100"/>
            </a:br>
            <a:r>
              <a:rPr lang="en-US" sz="3100"/>
              <a:t>Gymnasium Thun: Leichenfund in der Eingangshalle</a:t>
            </a:r>
            <a:br>
              <a:rPr lang="en-US" sz="3100"/>
            </a:br>
            <a:br>
              <a:rPr lang="en-US" sz="3100"/>
            </a:br>
            <a:endParaRPr lang="en-US" sz="31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33268" y="288993"/>
            <a:ext cx="121920" cy="586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857" y="3789100"/>
            <a:ext cx="3314700" cy="1524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565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2DB340-0DBD-4E49-93D1-F0A0312D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Ansprüche an unser Angebot für Sekundarschulen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D8B42E-06BC-9E47-9390-A63F8C16724D}"/>
              </a:ext>
            </a:extLst>
          </p:cNvPr>
          <p:cNvSpPr txBox="1">
            <a:spLocks/>
          </p:cNvSpPr>
          <p:nvPr/>
        </p:nvSpPr>
        <p:spPr>
          <a:xfrm>
            <a:off x="1003394" y="2267712"/>
            <a:ext cx="8763000" cy="2898648"/>
          </a:xfrm>
          <a:prstGeom prst="rect">
            <a:avLst/>
          </a:prstGeom>
        </p:spPr>
        <p:txBody>
          <a:bodyPr/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lnSpc>
                <a:spcPct val="150000"/>
              </a:lnSpc>
            </a:pPr>
            <a:r>
              <a:rPr lang="de-CH" sz="2400" dirty="0"/>
              <a:t>niederschwellig</a:t>
            </a:r>
          </a:p>
          <a:p>
            <a:pPr marL="1104885" lvl="2" indent="-342900">
              <a:buFont typeface="Courier New" panose="02070309020205020404" pitchFamily="49" charset="0"/>
              <a:buChar char="o"/>
            </a:pPr>
            <a:r>
              <a:rPr lang="de-CH" dirty="0"/>
              <a:t>kleine Gefässe (2 - 4 h)</a:t>
            </a:r>
          </a:p>
          <a:p>
            <a:pPr marL="1104885" lvl="2" indent="-342900">
              <a:buFont typeface="Courier New" panose="02070309020205020404" pitchFamily="49" charset="0"/>
              <a:buChar char="o"/>
            </a:pPr>
            <a:r>
              <a:rPr lang="de-CH" dirty="0"/>
              <a:t>nicht während Schulzeit (Samstag Morgen)</a:t>
            </a:r>
          </a:p>
          <a:p>
            <a:pPr marL="1104885" lvl="2" indent="-342900">
              <a:buFont typeface="Courier New" panose="02070309020205020404" pitchFamily="49" charset="0"/>
              <a:buChar char="o"/>
            </a:pPr>
            <a:r>
              <a:rPr lang="de-CH" dirty="0"/>
              <a:t>keine Anmeldung nötig</a:t>
            </a:r>
          </a:p>
          <a:p>
            <a:pPr marL="1104885" lvl="2" indent="-342900">
              <a:buFont typeface="Courier New" panose="02070309020205020404" pitchFamily="49" charset="0"/>
              <a:buChar char="o"/>
            </a:pPr>
            <a:r>
              <a:rPr lang="de-CH" dirty="0"/>
              <a:t>einzeln, Gruppen oder ganze Klassen</a:t>
            </a:r>
          </a:p>
          <a:p>
            <a:pPr marL="1104885" lvl="2" indent="-342900">
              <a:buFont typeface="Courier New" panose="02070309020205020404" pitchFamily="49" charset="0"/>
              <a:buChar char="o"/>
            </a:pPr>
            <a:r>
              <a:rPr lang="de-CH" dirty="0"/>
              <a:t>Familie darf mitkommen</a:t>
            </a:r>
            <a:endParaRPr lang="de-CH" sz="2067" dirty="0"/>
          </a:p>
          <a:p>
            <a:pPr marL="361950" indent="-361950">
              <a:lnSpc>
                <a:spcPct val="150000"/>
              </a:lnSpc>
            </a:pPr>
            <a:r>
              <a:rPr lang="de-CH" sz="2400" dirty="0" err="1"/>
              <a:t>fun</a:t>
            </a:r>
            <a:r>
              <a:rPr lang="de-CH" sz="2400" dirty="0"/>
              <a:t>-Faktor (MINT macht Spass)</a:t>
            </a:r>
            <a:endParaRPr lang="de-CH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4ED6463-0ABC-DA4A-886E-34A302D3F210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D3253F-C6C8-2D4A-8E3F-16DC00941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877" y="1309453"/>
            <a:ext cx="1916517" cy="1916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F33B261-9308-DE40-B054-B2D08DA5CAE6}"/>
              </a:ext>
            </a:extLst>
          </p:cNvPr>
          <p:cNvSpPr txBox="1"/>
          <p:nvPr/>
        </p:nvSpPr>
        <p:spPr>
          <a:xfrm>
            <a:off x="1003394" y="1732393"/>
            <a:ext cx="606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/>
              <a:t>interdisziplinär, </a:t>
            </a:r>
            <a:r>
              <a:rPr lang="de-CH" sz="2400" dirty="0" err="1"/>
              <a:t>phänomenbezogen</a:t>
            </a:r>
            <a:endParaRPr lang="de-CH" sz="2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0794032-E4D9-6742-9A5D-06D87BAA5277}"/>
              </a:ext>
            </a:extLst>
          </p:cNvPr>
          <p:cNvSpPr txBox="1"/>
          <p:nvPr/>
        </p:nvSpPr>
        <p:spPr>
          <a:xfrm>
            <a:off x="7861115" y="3299624"/>
            <a:ext cx="189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/>
              <a:t>Interdisziplinäre Projekte am </a:t>
            </a:r>
            <a:r>
              <a:rPr lang="de-CH" sz="1400" dirty="0" err="1"/>
              <a:t>Gymthun</a:t>
            </a:r>
            <a:endParaRPr lang="de-CH" sz="1400" dirty="0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20A9EFE4-F0F2-D449-B6A8-9F04AA45747C}"/>
              </a:ext>
            </a:extLst>
          </p:cNvPr>
          <p:cNvCxnSpPr/>
          <p:nvPr/>
        </p:nvCxnSpPr>
        <p:spPr>
          <a:xfrm>
            <a:off x="6108192" y="1965960"/>
            <a:ext cx="15819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0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D757AEBA-16F4-9F4F-BD98-40BB8803C79D}"/>
              </a:ext>
            </a:extLst>
          </p:cNvPr>
          <p:cNvSpPr/>
          <p:nvPr/>
        </p:nvSpPr>
        <p:spPr>
          <a:xfrm>
            <a:off x="8121780" y="3041598"/>
            <a:ext cx="1893731" cy="2536902"/>
          </a:xfrm>
          <a:prstGeom prst="rect">
            <a:avLst/>
          </a:prstGeom>
          <a:solidFill>
            <a:srgbClr val="53BEBA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9D7A15E-25E8-004C-A826-2713AAC0F838}"/>
              </a:ext>
            </a:extLst>
          </p:cNvPr>
          <p:cNvSpPr/>
          <p:nvPr/>
        </p:nvSpPr>
        <p:spPr>
          <a:xfrm>
            <a:off x="6121799" y="3041598"/>
            <a:ext cx="1902207" cy="2536902"/>
          </a:xfrm>
          <a:prstGeom prst="rect">
            <a:avLst/>
          </a:prstGeom>
          <a:solidFill>
            <a:srgbClr val="53BEBA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71BE9B0-B470-B041-8891-930968E44F56}"/>
              </a:ext>
            </a:extLst>
          </p:cNvPr>
          <p:cNvSpPr/>
          <p:nvPr/>
        </p:nvSpPr>
        <p:spPr>
          <a:xfrm>
            <a:off x="4127490" y="3041598"/>
            <a:ext cx="1890887" cy="2536902"/>
          </a:xfrm>
          <a:prstGeom prst="rect">
            <a:avLst/>
          </a:prstGeom>
          <a:solidFill>
            <a:srgbClr val="53BEBA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9EFE5C3-273D-7941-960C-5478B89A3367}"/>
              </a:ext>
            </a:extLst>
          </p:cNvPr>
          <p:cNvSpPr/>
          <p:nvPr/>
        </p:nvSpPr>
        <p:spPr>
          <a:xfrm>
            <a:off x="2133172" y="3041598"/>
            <a:ext cx="1890887" cy="2536901"/>
          </a:xfrm>
          <a:prstGeom prst="rect">
            <a:avLst/>
          </a:prstGeom>
          <a:solidFill>
            <a:srgbClr val="53BEBA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9075F6-B03E-504E-99AF-4E9AF738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4 Veranstaltungen pro Jahr</a:t>
            </a:r>
          </a:p>
        </p:txBody>
      </p:sp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FEC194DF-6CC4-5847-843D-E7C2834E1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152" y="1523313"/>
            <a:ext cx="1905000" cy="1518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C7251A6-CD9F-5144-83D0-F924C7FC3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006" y="1523314"/>
            <a:ext cx="1905000" cy="1518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9573264-69A5-2748-87CC-FDD41B3AF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860" y="1523314"/>
            <a:ext cx="1905000" cy="1518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6CEB414-452C-9040-A29D-1AAB775CD0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713" y="1523313"/>
            <a:ext cx="1905000" cy="1518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F35B9D1-230F-FD47-B533-4704A0E73F97}"/>
              </a:ext>
            </a:extLst>
          </p:cNvPr>
          <p:cNvSpPr txBox="1"/>
          <p:nvPr/>
        </p:nvSpPr>
        <p:spPr>
          <a:xfrm>
            <a:off x="2124714" y="1119178"/>
            <a:ext cx="1904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i="1" dirty="0"/>
              <a:t>Vorhersage</a:t>
            </a:r>
            <a:endParaRPr lang="de-CH" i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97B6D55-CA20-D442-BE32-66C1F685A8EB}"/>
              </a:ext>
            </a:extLst>
          </p:cNvPr>
          <p:cNvSpPr txBox="1"/>
          <p:nvPr/>
        </p:nvSpPr>
        <p:spPr>
          <a:xfrm>
            <a:off x="4169988" y="1119178"/>
            <a:ext cx="1904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i="1" dirty="0"/>
              <a:t>Halloween</a:t>
            </a:r>
            <a:endParaRPr lang="de-CH" i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9346D98-BD02-B041-B1B8-D8A9100AC690}"/>
              </a:ext>
            </a:extLst>
          </p:cNvPr>
          <p:cNvSpPr txBox="1"/>
          <p:nvPr/>
        </p:nvSpPr>
        <p:spPr>
          <a:xfrm>
            <a:off x="6119009" y="1119178"/>
            <a:ext cx="1904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i="1" dirty="0"/>
              <a:t>CSI-Thun</a:t>
            </a:r>
            <a:endParaRPr lang="de-CH" i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5D33807-AE65-4547-B452-8D9F0F6FEE2A}"/>
              </a:ext>
            </a:extLst>
          </p:cNvPr>
          <p:cNvSpPr txBox="1"/>
          <p:nvPr/>
        </p:nvSpPr>
        <p:spPr>
          <a:xfrm>
            <a:off x="8116155" y="1119178"/>
            <a:ext cx="1904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i="1" dirty="0"/>
              <a:t>Bootsbau</a:t>
            </a:r>
            <a:endParaRPr lang="de-CH" i="1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BB12C87-2811-B544-A2F4-5503DC62D582}"/>
              </a:ext>
            </a:extLst>
          </p:cNvPr>
          <p:cNvSpPr txBox="1"/>
          <p:nvPr/>
        </p:nvSpPr>
        <p:spPr>
          <a:xfrm>
            <a:off x="1494839" y="3261506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400" dirty="0"/>
              <a:t>Inhalt</a:t>
            </a:r>
            <a:endParaRPr lang="de-CH" sz="16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331F9C1-12EF-9140-831D-995524479671}"/>
              </a:ext>
            </a:extLst>
          </p:cNvPr>
          <p:cNvSpPr txBox="1"/>
          <p:nvPr/>
        </p:nvSpPr>
        <p:spPr>
          <a:xfrm>
            <a:off x="2124707" y="3261507"/>
            <a:ext cx="1905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Workshops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104AA3A-8CDD-2B49-A3EF-952AC078F764}"/>
              </a:ext>
            </a:extLst>
          </p:cNvPr>
          <p:cNvSpPr txBox="1"/>
          <p:nvPr/>
        </p:nvSpPr>
        <p:spPr>
          <a:xfrm>
            <a:off x="4121853" y="3153785"/>
            <a:ext cx="1905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Life-Präsentationen,</a:t>
            </a:r>
          </a:p>
          <a:p>
            <a:pPr algn="ctr"/>
            <a:r>
              <a:rPr lang="de-CH" sz="1400" dirty="0">
                <a:solidFill>
                  <a:schemeClr val="bg1"/>
                </a:solidFill>
              </a:rPr>
              <a:t>Workshops, Catering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E154032-AD9C-F84A-8115-734E40AFB7E3}"/>
              </a:ext>
            </a:extLst>
          </p:cNvPr>
          <p:cNvSpPr txBox="1"/>
          <p:nvPr/>
        </p:nvSpPr>
        <p:spPr>
          <a:xfrm>
            <a:off x="6135927" y="3153785"/>
            <a:ext cx="1905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Kriminalfall lösen,</a:t>
            </a:r>
          </a:p>
          <a:p>
            <a:pPr algn="ctr"/>
            <a:r>
              <a:rPr lang="de-CH" sz="1400" dirty="0">
                <a:solidFill>
                  <a:schemeClr val="bg1"/>
                </a:solidFill>
              </a:rPr>
              <a:t>Workshops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A4F6B4E-8E17-AC48-B6CF-574BC5AA3D2B}"/>
              </a:ext>
            </a:extLst>
          </p:cNvPr>
          <p:cNvSpPr txBox="1"/>
          <p:nvPr/>
        </p:nvSpPr>
        <p:spPr>
          <a:xfrm>
            <a:off x="8116148" y="3153785"/>
            <a:ext cx="1905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Konstruktions-wettbewerb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56B890E-CC46-1B44-87FD-81E673944ABC}"/>
              </a:ext>
            </a:extLst>
          </p:cNvPr>
          <p:cNvSpPr txBox="1"/>
          <p:nvPr/>
        </p:nvSpPr>
        <p:spPr>
          <a:xfrm>
            <a:off x="1443043" y="3927594"/>
            <a:ext cx="670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400" dirty="0"/>
              <a:t>Fächer</a:t>
            </a:r>
            <a:endParaRPr lang="de-CH" sz="160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2457509-068D-FE4B-96CC-2920976B70B7}"/>
              </a:ext>
            </a:extLst>
          </p:cNvPr>
          <p:cNvSpPr txBox="1"/>
          <p:nvPr/>
        </p:nvSpPr>
        <p:spPr>
          <a:xfrm>
            <a:off x="2124701" y="3926955"/>
            <a:ext cx="1905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B, C, M, P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DE5DCCC-89C6-A049-9AB2-6271EBDA1585}"/>
              </a:ext>
            </a:extLst>
          </p:cNvPr>
          <p:cNvSpPr txBox="1"/>
          <p:nvPr/>
        </p:nvSpPr>
        <p:spPr>
          <a:xfrm>
            <a:off x="4121845" y="3926954"/>
            <a:ext cx="1905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B, C, M, P, WR 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29D96EB-C4FC-984B-8B5D-711362A6C3F5}"/>
              </a:ext>
            </a:extLst>
          </p:cNvPr>
          <p:cNvSpPr txBox="1"/>
          <p:nvPr/>
        </p:nvSpPr>
        <p:spPr>
          <a:xfrm>
            <a:off x="6130275" y="3926955"/>
            <a:ext cx="1905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B, C, </a:t>
            </a:r>
            <a:r>
              <a:rPr lang="de-CH" sz="1400" dirty="0" err="1">
                <a:solidFill>
                  <a:schemeClr val="bg1"/>
                </a:solidFill>
              </a:rPr>
              <a:t>Gg</a:t>
            </a:r>
            <a:r>
              <a:rPr lang="de-CH" sz="1400" dirty="0">
                <a:solidFill>
                  <a:schemeClr val="bg1"/>
                </a:solidFill>
              </a:rPr>
              <a:t>, </a:t>
            </a:r>
            <a:r>
              <a:rPr lang="de-CH" sz="1400" dirty="0" err="1">
                <a:solidFill>
                  <a:schemeClr val="bg1"/>
                </a:solidFill>
              </a:rPr>
              <a:t>Inf</a:t>
            </a:r>
            <a:r>
              <a:rPr lang="de-CH" sz="1400" dirty="0">
                <a:solidFill>
                  <a:schemeClr val="bg1"/>
                </a:solidFill>
              </a:rPr>
              <a:t>, M, P, IRM 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C184C08-BA32-1146-B9DD-691F7EAA3BC9}"/>
              </a:ext>
            </a:extLst>
          </p:cNvPr>
          <p:cNvSpPr txBox="1"/>
          <p:nvPr/>
        </p:nvSpPr>
        <p:spPr>
          <a:xfrm>
            <a:off x="8118945" y="3932804"/>
            <a:ext cx="1905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P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19A1AE0-628C-4841-B87F-0010157022A5}"/>
              </a:ext>
            </a:extLst>
          </p:cNvPr>
          <p:cNvSpPr txBox="1"/>
          <p:nvPr/>
        </p:nvSpPr>
        <p:spPr>
          <a:xfrm>
            <a:off x="1490372" y="4583785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400" dirty="0"/>
              <a:t>Dauer</a:t>
            </a:r>
            <a:endParaRPr lang="de-CH" sz="16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BBE098F-2BB7-4F47-AE15-2E2E25B3DA81}"/>
              </a:ext>
            </a:extLst>
          </p:cNvPr>
          <p:cNvSpPr txBox="1"/>
          <p:nvPr/>
        </p:nvSpPr>
        <p:spPr>
          <a:xfrm>
            <a:off x="2130353" y="4583146"/>
            <a:ext cx="1905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2.5 h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58F095D-861B-5E41-A2E1-77226E8E1897}"/>
              </a:ext>
            </a:extLst>
          </p:cNvPr>
          <p:cNvSpPr txBox="1"/>
          <p:nvPr/>
        </p:nvSpPr>
        <p:spPr>
          <a:xfrm>
            <a:off x="4127497" y="4583145"/>
            <a:ext cx="1905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3 h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A207570-4EB0-C54C-AF12-A8740D50D63E}"/>
              </a:ext>
            </a:extLst>
          </p:cNvPr>
          <p:cNvSpPr txBox="1"/>
          <p:nvPr/>
        </p:nvSpPr>
        <p:spPr>
          <a:xfrm>
            <a:off x="6135927" y="4583146"/>
            <a:ext cx="1905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2 h / 4 h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537D189-8358-C244-AD96-DB1BF5BFBF43}"/>
              </a:ext>
            </a:extLst>
          </p:cNvPr>
          <p:cNvSpPr txBox="1"/>
          <p:nvPr/>
        </p:nvSpPr>
        <p:spPr>
          <a:xfrm>
            <a:off x="8121794" y="4583145"/>
            <a:ext cx="1905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4 h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EDAB3BE-4805-D647-97F5-2EB9F4BC6DD2}"/>
              </a:ext>
            </a:extLst>
          </p:cNvPr>
          <p:cNvSpPr txBox="1"/>
          <p:nvPr/>
        </p:nvSpPr>
        <p:spPr>
          <a:xfrm>
            <a:off x="1238700" y="5165061"/>
            <a:ext cx="883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CH" sz="1400" dirty="0"/>
              <a:t>Zeitpunkt</a:t>
            </a:r>
            <a:endParaRPr lang="de-CH" sz="1600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D50E8C3-1B39-DA49-8EB9-D2DB78AD5CA3}"/>
              </a:ext>
            </a:extLst>
          </p:cNvPr>
          <p:cNvSpPr txBox="1"/>
          <p:nvPr/>
        </p:nvSpPr>
        <p:spPr>
          <a:xfrm>
            <a:off x="2169167" y="5165062"/>
            <a:ext cx="1905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nach Infotag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870F3EA-1C93-6344-A827-E0696C229C8B}"/>
              </a:ext>
            </a:extLst>
          </p:cNvPr>
          <p:cNvSpPr txBox="1"/>
          <p:nvPr/>
        </p:nvSpPr>
        <p:spPr>
          <a:xfrm>
            <a:off x="4116208" y="5171233"/>
            <a:ext cx="191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an Halloween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6046BA09-B2CC-4E48-8D5B-B4D5D5D2CB0B}"/>
              </a:ext>
            </a:extLst>
          </p:cNvPr>
          <p:cNvSpPr txBox="1"/>
          <p:nvPr/>
        </p:nvSpPr>
        <p:spPr>
          <a:xfrm>
            <a:off x="6174741" y="5165062"/>
            <a:ext cx="1905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nach SF-Info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FDF3A9E-51BA-C94B-AA11-0DBFB293DC42}"/>
              </a:ext>
            </a:extLst>
          </p:cNvPr>
          <p:cNvSpPr txBox="1"/>
          <p:nvPr/>
        </p:nvSpPr>
        <p:spPr>
          <a:xfrm>
            <a:off x="8110505" y="5165061"/>
            <a:ext cx="1905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solidFill>
                  <a:schemeClr val="bg1"/>
                </a:solidFill>
              </a:rPr>
              <a:t>vor </a:t>
            </a:r>
            <a:r>
              <a:rPr lang="de-CH" sz="1400" dirty="0" err="1">
                <a:solidFill>
                  <a:schemeClr val="bg1"/>
                </a:solidFill>
              </a:rPr>
              <a:t>Gym</a:t>
            </a:r>
            <a:r>
              <a:rPr lang="de-CH" sz="1400" dirty="0">
                <a:solidFill>
                  <a:schemeClr val="bg1"/>
                </a:solidFill>
              </a:rPr>
              <a:t>-Anmeldung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F0D9690-4532-C745-9A60-87E0F9E49AC0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264941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8" grpId="0" animBg="1"/>
      <p:bldP spid="17" grpId="0" animBg="1"/>
      <p:bldP spid="7" grpId="0"/>
      <p:bldP spid="8" grpId="0"/>
      <p:bldP spid="9" grpId="0"/>
      <p:bldP spid="1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 descr="Ein Bild, das Person, drinnen, Tisch, Fenster enthält.&#10;&#10;Automatisch generierte Beschreibung">
            <a:extLst>
              <a:ext uri="{FF2B5EF4-FFF2-40B4-BE49-F238E27FC236}">
                <a16:creationId xmlns:a16="http://schemas.microsoft.com/office/drawing/2014/main" id="{0713A564-8579-6141-B9E8-2C0F6D1B2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38" y="-15346"/>
            <a:ext cx="4594645" cy="3076285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A68FA258-CD96-7349-92EE-896BC275B621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BF8AC682-A6D6-4C46-B622-6E9EB929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Einblicke in </a:t>
            </a:r>
            <a:r>
              <a:rPr lang="de-CH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Bootsbau</a:t>
            </a:r>
            <a:endParaRPr lang="de-CH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Grafik 7" descr="Ein Bild, das Person, Tisch, Fenster, drinnen enthält.&#10;&#10;Automatisch generierte Beschreibung">
            <a:extLst>
              <a:ext uri="{FF2B5EF4-FFF2-40B4-BE49-F238E27FC236}">
                <a16:creationId xmlns:a16="http://schemas.microsoft.com/office/drawing/2014/main" id="{394E12ED-957B-D446-9E19-6F59BC9D7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958" y="3136727"/>
            <a:ext cx="2053979" cy="1269715"/>
          </a:xfrm>
          <a:prstGeom prst="rect">
            <a:avLst/>
          </a:prstGeom>
        </p:spPr>
      </p:pic>
      <p:pic>
        <p:nvPicPr>
          <p:cNvPr id="13" name="Grafik 12" descr="Ein Bild, das drinnen, Wand enthält.&#10;&#10;Automatisch generierte Beschreibung">
            <a:extLst>
              <a:ext uri="{FF2B5EF4-FFF2-40B4-BE49-F238E27FC236}">
                <a16:creationId xmlns:a16="http://schemas.microsoft.com/office/drawing/2014/main" id="{14748BB8-21F1-724A-94F2-59C9CBBB92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278" y="3136726"/>
            <a:ext cx="3186301" cy="2571779"/>
          </a:xfrm>
          <a:prstGeom prst="rect">
            <a:avLst/>
          </a:prstGeom>
        </p:spPr>
      </p:pic>
      <p:pic>
        <p:nvPicPr>
          <p:cNvPr id="19" name="Grafik 18" descr="Ein Bild, das Tisch enthält.&#10;&#10;Automatisch generierte Beschreibung">
            <a:extLst>
              <a:ext uri="{FF2B5EF4-FFF2-40B4-BE49-F238E27FC236}">
                <a16:creationId xmlns:a16="http://schemas.microsoft.com/office/drawing/2014/main" id="{A7B56860-0465-AA4A-A824-B714D56E9E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537" y="3136726"/>
            <a:ext cx="1628053" cy="1014255"/>
          </a:xfrm>
          <a:prstGeom prst="rect">
            <a:avLst/>
          </a:prstGeom>
        </p:spPr>
      </p:pic>
      <p:pic>
        <p:nvPicPr>
          <p:cNvPr id="23" name="Grafik 22" descr="Ein Bild, das Kind, drinnen, Junge, Person enthält.&#10;&#10;Automatisch generierte Beschreibung">
            <a:extLst>
              <a:ext uri="{FF2B5EF4-FFF2-40B4-BE49-F238E27FC236}">
                <a16:creationId xmlns:a16="http://schemas.microsoft.com/office/drawing/2014/main" id="{33EC3A4D-5674-3543-BFE1-96240EAC88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536582" y="0"/>
            <a:ext cx="4627634" cy="3064443"/>
          </a:xfrm>
          <a:prstGeom prst="rect">
            <a:avLst/>
          </a:prstGeom>
        </p:spPr>
      </p:pic>
      <p:pic>
        <p:nvPicPr>
          <p:cNvPr id="28" name="Grafik 27" descr="Ein Bild, das Person, Kind, drinnen, Junge enthält.&#10;&#10;Automatisch generierte Beschreibung">
            <a:extLst>
              <a:ext uri="{FF2B5EF4-FFF2-40B4-BE49-F238E27FC236}">
                <a16:creationId xmlns:a16="http://schemas.microsoft.com/office/drawing/2014/main" id="{7FD24CB3-E4B5-7349-B9E0-8435AC6B9C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5420" y="3136727"/>
            <a:ext cx="2284580" cy="2573585"/>
          </a:xfrm>
          <a:prstGeom prst="rect">
            <a:avLst/>
          </a:prstGeom>
        </p:spPr>
      </p:pic>
      <p:pic>
        <p:nvPicPr>
          <p:cNvPr id="36" name="Grafik 35" descr="Ein Bild, das Person, Boden enthält.&#10;&#10;Automatisch generierte Beschreibung">
            <a:extLst>
              <a:ext uri="{FF2B5EF4-FFF2-40B4-BE49-F238E27FC236}">
                <a16:creationId xmlns:a16="http://schemas.microsoft.com/office/drawing/2014/main" id="{2D17FC56-46AB-A345-934A-06B3DB4536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80"/>
          <a:stretch/>
        </p:blipFill>
        <p:spPr>
          <a:xfrm>
            <a:off x="861957" y="4388744"/>
            <a:ext cx="2053979" cy="1319761"/>
          </a:xfrm>
          <a:prstGeom prst="rect">
            <a:avLst/>
          </a:prstGeom>
        </p:spPr>
      </p:pic>
      <p:pic>
        <p:nvPicPr>
          <p:cNvPr id="11" name="Grafik 10" descr="Ein Bild, das drinnen, Person, Wand, Junge enthält.&#10;&#10;Automatisch generierte Beschreibung">
            <a:extLst>
              <a:ext uri="{FF2B5EF4-FFF2-40B4-BE49-F238E27FC236}">
                <a16:creationId xmlns:a16="http://schemas.microsoft.com/office/drawing/2014/main" id="{7507F862-BB58-E147-B448-3899D258D3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92"/>
          <a:stretch/>
        </p:blipFill>
        <p:spPr>
          <a:xfrm>
            <a:off x="2948799" y="4209034"/>
            <a:ext cx="1628053" cy="150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7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343181FF-16C6-2941-B025-D2D6601F5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795" y="1906522"/>
            <a:ext cx="2891030" cy="1935652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F42328D-1F15-7D4B-A305-4150698F42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5205" y="3867799"/>
            <a:ext cx="2898887" cy="1826915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A68FA258-CD96-7349-92EE-896BC275B621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  <p:pic>
        <p:nvPicPr>
          <p:cNvPr id="3" name="Grafik 2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D71E5AF5-C836-6D49-85A4-EEE8A4B446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115" y="4153653"/>
            <a:ext cx="1146175" cy="1545673"/>
          </a:xfrm>
          <a:prstGeom prst="rect">
            <a:avLst/>
          </a:prstGeom>
        </p:spPr>
      </p:pic>
      <p:pic>
        <p:nvPicPr>
          <p:cNvPr id="5" name="Grafik 4" descr="Ein Bild, das Person, drinnen, Personen enthält.&#10;&#10;Automatisch generierte Beschreibung">
            <a:extLst>
              <a:ext uri="{FF2B5EF4-FFF2-40B4-BE49-F238E27FC236}">
                <a16:creationId xmlns:a16="http://schemas.microsoft.com/office/drawing/2014/main" id="{E42BC527-2C6D-AF45-86D7-6A7C7D198F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115" y="2581493"/>
            <a:ext cx="1146175" cy="1545673"/>
          </a:xfrm>
          <a:prstGeom prst="rect">
            <a:avLst/>
          </a:prstGeom>
        </p:spPr>
      </p:pic>
      <p:pic>
        <p:nvPicPr>
          <p:cNvPr id="10" name="Grafik 9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62A1529E-1D6F-8C46-BAD8-87317D64CA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2115" y="856924"/>
            <a:ext cx="1146175" cy="1711326"/>
          </a:xfrm>
          <a:prstGeom prst="rect">
            <a:avLst/>
          </a:prstGeom>
        </p:spPr>
      </p:pic>
      <p:pic>
        <p:nvPicPr>
          <p:cNvPr id="17" name="Grafik 16" descr="Ein Bild, das Person, Mann, Decke, stehend enthält.&#10;&#10;Automatisch generierte Beschreibung">
            <a:extLst>
              <a:ext uri="{FF2B5EF4-FFF2-40B4-BE49-F238E27FC236}">
                <a16:creationId xmlns:a16="http://schemas.microsoft.com/office/drawing/2014/main" id="{191E9D51-9F6F-7749-ADA0-39FD0092B4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6170" y="4080767"/>
            <a:ext cx="1279597" cy="1613947"/>
          </a:xfrm>
          <a:prstGeom prst="rect">
            <a:avLst/>
          </a:prstGeom>
        </p:spPr>
      </p:pic>
      <p:pic>
        <p:nvPicPr>
          <p:cNvPr id="25" name="Grafik 24" descr="Ein Bild, das Person, Decke, drinnen enthält.&#10;&#10;Automatisch generierte Beschreibung">
            <a:extLst>
              <a:ext uri="{FF2B5EF4-FFF2-40B4-BE49-F238E27FC236}">
                <a16:creationId xmlns:a16="http://schemas.microsoft.com/office/drawing/2014/main" id="{B40B74E2-1EF3-0D4B-80A2-4A7C190AC5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6170" y="2170349"/>
            <a:ext cx="1279597" cy="1863970"/>
          </a:xfrm>
          <a:prstGeom prst="rect">
            <a:avLst/>
          </a:prstGeom>
        </p:spPr>
      </p:pic>
      <p:pic>
        <p:nvPicPr>
          <p:cNvPr id="29" name="Grafik 28" descr="Ein Bild, das drinnen, Person, Decke enthält.&#10;&#10;Automatisch generierte Beschreibung">
            <a:extLst>
              <a:ext uri="{FF2B5EF4-FFF2-40B4-BE49-F238E27FC236}">
                <a16:creationId xmlns:a16="http://schemas.microsoft.com/office/drawing/2014/main" id="{ADDF36FA-9FAA-6847-ADDA-89A69E04DA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7740" y="3140913"/>
            <a:ext cx="2347378" cy="2553801"/>
          </a:xfrm>
          <a:prstGeom prst="rect">
            <a:avLst/>
          </a:prstGeom>
        </p:spPr>
      </p:pic>
      <p:pic>
        <p:nvPicPr>
          <p:cNvPr id="31" name="Grafik 30" descr="Ein Bild, das drinnen, Person, Wand, Decke enthält.&#10;&#10;Automatisch generierte Beschreibung">
            <a:extLst>
              <a:ext uri="{FF2B5EF4-FFF2-40B4-BE49-F238E27FC236}">
                <a16:creationId xmlns:a16="http://schemas.microsoft.com/office/drawing/2014/main" id="{1E4B77A7-C2C7-E147-AC2D-F0F56B7BBB2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"/>
          <a:stretch/>
        </p:blipFill>
        <p:spPr>
          <a:xfrm>
            <a:off x="5358330" y="-4679"/>
            <a:ext cx="3479398" cy="1375933"/>
          </a:xfrm>
          <a:prstGeom prst="rect">
            <a:avLst/>
          </a:prstGeom>
        </p:spPr>
      </p:pic>
      <p:pic>
        <p:nvPicPr>
          <p:cNvPr id="33" name="Grafik 32" descr="Ein Bild, das Person, drinnen, Wand, spielend enthält.&#10;&#10;Automatisch generierte Beschreibung">
            <a:extLst>
              <a:ext uri="{FF2B5EF4-FFF2-40B4-BE49-F238E27FC236}">
                <a16:creationId xmlns:a16="http://schemas.microsoft.com/office/drawing/2014/main" id="{10FFEB96-E902-7A4C-BAC5-58737963D6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0686" y="0"/>
            <a:ext cx="3271748" cy="1869173"/>
          </a:xfrm>
          <a:prstGeom prst="rect">
            <a:avLst/>
          </a:prstGeom>
        </p:spPr>
      </p:pic>
      <p:pic>
        <p:nvPicPr>
          <p:cNvPr id="37" name="Grafik 36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8E332141-16BA-7B4B-B414-2D355CDC1C1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011" y="1396029"/>
            <a:ext cx="2462717" cy="1720109"/>
          </a:xfrm>
          <a:prstGeom prst="rect">
            <a:avLst/>
          </a:prstGeom>
        </p:spPr>
      </p:pic>
      <p:pic>
        <p:nvPicPr>
          <p:cNvPr id="41" name="Grafik 40" descr="Ein Bild, das Person, drinnen, Vorbereiten, Tisch enthält.&#10;&#10;Automatisch generierte Beschreibung">
            <a:extLst>
              <a:ext uri="{FF2B5EF4-FFF2-40B4-BE49-F238E27FC236}">
                <a16:creationId xmlns:a16="http://schemas.microsoft.com/office/drawing/2014/main" id="{F0C90519-EE26-1141-8BDF-F6CD859D490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560" y="3140913"/>
            <a:ext cx="1484168" cy="2553801"/>
          </a:xfrm>
          <a:prstGeom prst="rect">
            <a:avLst/>
          </a:prstGeom>
        </p:spPr>
      </p:pic>
      <p:pic>
        <p:nvPicPr>
          <p:cNvPr id="35" name="Grafik 34" descr="Ein Bild, das Stern, dunkel, Outdoorobjekt, Licht enthält.&#10;&#10;Automatisch generierte Beschreibung">
            <a:extLst>
              <a:ext uri="{FF2B5EF4-FFF2-40B4-BE49-F238E27FC236}">
                <a16:creationId xmlns:a16="http://schemas.microsoft.com/office/drawing/2014/main" id="{D34F525D-D847-944B-A5CC-D15B6C7299E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0757" y="1903961"/>
            <a:ext cx="1386890" cy="1212177"/>
          </a:xfrm>
          <a:prstGeom prst="rect">
            <a:avLst/>
          </a:prstGeom>
        </p:spPr>
      </p:pic>
      <p:pic>
        <p:nvPicPr>
          <p:cNvPr id="43" name="Grafik 42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51215D18-53B0-CC4E-AE2C-62660F2BE93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5758" y="-12013"/>
            <a:ext cx="1284242" cy="2137770"/>
          </a:xfrm>
          <a:prstGeom prst="rect">
            <a:avLst/>
          </a:prstGeom>
        </p:spPr>
      </p:pic>
      <p:pic>
        <p:nvPicPr>
          <p:cNvPr id="51" name="Grafik 50" descr="Ein Bild, das Person, drinnen, ausschneiden, Vorbereiten enthält.&#10;&#10;Automatisch generierte Beschreibung">
            <a:extLst>
              <a:ext uri="{FF2B5EF4-FFF2-40B4-BE49-F238E27FC236}">
                <a16:creationId xmlns:a16="http://schemas.microsoft.com/office/drawing/2014/main" id="{7B757A75-09E3-1C4F-B715-21BB4602541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749" y="-4679"/>
            <a:ext cx="1130541" cy="835116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4FFAAF49-57B2-9643-B79F-56ED4D0E4CC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1512" y="1396715"/>
            <a:ext cx="985057" cy="472458"/>
          </a:xfrm>
          <a:prstGeom prst="rect">
            <a:avLst/>
          </a:prstGeom>
        </p:spPr>
      </p:pic>
      <p:sp>
        <p:nvSpPr>
          <p:cNvPr id="18" name="Titel 17">
            <a:extLst>
              <a:ext uri="{FF2B5EF4-FFF2-40B4-BE49-F238E27FC236}">
                <a16:creationId xmlns:a16="http://schemas.microsoft.com/office/drawing/2014/main" id="{BF8AC682-A6D6-4C46-B622-6E9EB929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Einblicke in </a:t>
            </a:r>
            <a:r>
              <a:rPr lang="de-CH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Halloween</a:t>
            </a:r>
          </a:p>
        </p:txBody>
      </p:sp>
    </p:spTree>
    <p:extLst>
      <p:ext uri="{BB962C8B-B14F-4D97-AF65-F5344CB8AC3E}">
        <p14:creationId xmlns:p14="http://schemas.microsoft.com/office/powerpoint/2010/main" val="134665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BF8AC682-A6D6-4C46-B622-6E9EB929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Einblicke in </a:t>
            </a:r>
            <a:r>
              <a:rPr lang="de-CH" b="1" i="1" dirty="0">
                <a:solidFill>
                  <a:schemeClr val="bg1"/>
                </a:solidFill>
              </a:rPr>
              <a:t>CSI-Thun</a:t>
            </a:r>
          </a:p>
        </p:txBody>
      </p:sp>
      <p:pic>
        <p:nvPicPr>
          <p:cNvPr id="19" name="Grafik 18" descr="Ein Bild, das Text, drinnen, Wand, Decke enthält.&#10;&#10;Automatisch generierte Beschreibung">
            <a:extLst>
              <a:ext uri="{FF2B5EF4-FFF2-40B4-BE49-F238E27FC236}">
                <a16:creationId xmlns:a16="http://schemas.microsoft.com/office/drawing/2014/main" id="{8142C4C1-CB74-0546-B22B-C1EF1E5DC3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058" y="0"/>
            <a:ext cx="5466904" cy="57150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B01D5327-0068-6740-95C4-9501E74ED55E}"/>
              </a:ext>
            </a:extLst>
          </p:cNvPr>
          <p:cNvSpPr/>
          <p:nvPr/>
        </p:nvSpPr>
        <p:spPr>
          <a:xfrm>
            <a:off x="1239331" y="3929827"/>
            <a:ext cx="4910243" cy="139995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260E762-DB39-F24F-A2FB-9CFDAC8D0681}"/>
              </a:ext>
            </a:extLst>
          </p:cNvPr>
          <p:cNvSpPr txBox="1">
            <a:spLocks/>
          </p:cNvSpPr>
          <p:nvPr/>
        </p:nvSpPr>
        <p:spPr>
          <a:xfrm>
            <a:off x="3383514" y="3829704"/>
            <a:ext cx="2766060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400" dirty="0"/>
              <a:t>Vorstellen des Mordfalls</a:t>
            </a:r>
          </a:p>
          <a:p>
            <a:r>
              <a:rPr lang="de-CH" sz="1400" dirty="0"/>
              <a:t>Organisation des Events</a:t>
            </a:r>
          </a:p>
          <a:p>
            <a:r>
              <a:rPr lang="de-CH" sz="1400" dirty="0"/>
              <a:t>Auflösung und Preisverlosung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F14D786-AD50-0D43-985C-30D323A7D0B9}"/>
              </a:ext>
            </a:extLst>
          </p:cNvPr>
          <p:cNvSpPr txBox="1">
            <a:spLocks/>
          </p:cNvSpPr>
          <p:nvPr/>
        </p:nvSpPr>
        <p:spPr>
          <a:xfrm>
            <a:off x="1416973" y="3829704"/>
            <a:ext cx="196654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dirty="0"/>
              <a:t>Gemeinsamer Start / Schluss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F938DD4-4635-E74C-88B8-2214AD148CCB}"/>
              </a:ext>
            </a:extLst>
          </p:cNvPr>
          <p:cNvCxnSpPr/>
          <p:nvPr/>
        </p:nvCxnSpPr>
        <p:spPr>
          <a:xfrm>
            <a:off x="3231813" y="4084118"/>
            <a:ext cx="0" cy="112307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nhaltsplatzhalter 4">
            <a:extLst>
              <a:ext uri="{FF2B5EF4-FFF2-40B4-BE49-F238E27FC236}">
                <a16:creationId xmlns:a16="http://schemas.microsoft.com/office/drawing/2014/main" id="{7223BB55-9E1F-CD45-8B21-155D458811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372" y="0"/>
            <a:ext cx="3726627" cy="186689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C5EDE87-2C34-4840-8401-090208C557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"/>
          <a:stretch/>
        </p:blipFill>
        <p:spPr>
          <a:xfrm>
            <a:off x="6433371" y="3749255"/>
            <a:ext cx="3726628" cy="1956547"/>
          </a:xfrm>
          <a:prstGeom prst="rect">
            <a:avLst/>
          </a:prstGeom>
        </p:spPr>
      </p:pic>
      <p:pic>
        <p:nvPicPr>
          <p:cNvPr id="23" name="Grafik 22" descr="Ein Bild, das Boden, Fenster, drinnen, Person enthält.&#10;&#10;Automatisch generierte Beschreibung">
            <a:extLst>
              <a:ext uri="{FF2B5EF4-FFF2-40B4-BE49-F238E27FC236}">
                <a16:creationId xmlns:a16="http://schemas.microsoft.com/office/drawing/2014/main" id="{9EF7FC3E-0862-0745-A31C-469682B4B3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371" y="1899161"/>
            <a:ext cx="3726628" cy="1817828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A68FA258-CD96-7349-92EE-896BC275B621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101337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A7EAFCC-700F-034D-8AE9-B197F16A53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9747" y="105795"/>
            <a:ext cx="5714999" cy="5503416"/>
          </a:xfrm>
          <a:prstGeom prst="rect">
            <a:avLst/>
          </a:prstGeom>
        </p:spPr>
      </p:pic>
      <p:pic>
        <p:nvPicPr>
          <p:cNvPr id="10" name="Grafik 9" descr="Ein Bild, das Person, drinnen, Personen enthält.&#10;&#10;Automatisch generierte Beschreibung">
            <a:extLst>
              <a:ext uri="{FF2B5EF4-FFF2-40B4-BE49-F238E27FC236}">
                <a16:creationId xmlns:a16="http://schemas.microsoft.com/office/drawing/2014/main" id="{5C7DF266-3629-4B41-8911-36AC960900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373" y="0"/>
            <a:ext cx="3726625" cy="1866895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B01D5327-0068-6740-95C4-9501E74ED55E}"/>
              </a:ext>
            </a:extLst>
          </p:cNvPr>
          <p:cNvSpPr/>
          <p:nvPr/>
        </p:nvSpPr>
        <p:spPr>
          <a:xfrm>
            <a:off x="1239331" y="3929827"/>
            <a:ext cx="4910243" cy="139995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2" name="Grafik 11" descr="Ein Bild, das drinnen, Boden, Person, Decke enthält.&#10;&#10;Automatisch generierte Beschreibung">
            <a:extLst>
              <a:ext uri="{FF2B5EF4-FFF2-40B4-BE49-F238E27FC236}">
                <a16:creationId xmlns:a16="http://schemas.microsoft.com/office/drawing/2014/main" id="{DBE71FEB-F2CA-1D43-BA5E-97CC28C596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"/>
          <a:stretch/>
        </p:blipFill>
        <p:spPr>
          <a:xfrm>
            <a:off x="6433374" y="1905654"/>
            <a:ext cx="3726626" cy="1885296"/>
          </a:xfrm>
          <a:prstGeom prst="rect">
            <a:avLst/>
          </a:prstGeom>
        </p:spPr>
      </p:pic>
      <p:pic>
        <p:nvPicPr>
          <p:cNvPr id="13" name="Grafik 12" descr="Ein Bild, das drinnen, Person, zugemüllt enthält.&#10;&#10;Automatisch generierte Beschreibung">
            <a:extLst>
              <a:ext uri="{FF2B5EF4-FFF2-40B4-BE49-F238E27FC236}">
                <a16:creationId xmlns:a16="http://schemas.microsoft.com/office/drawing/2014/main" id="{742C7F11-613F-F14E-B637-AB31528D2C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rot="5400000">
            <a:off x="7354038" y="2909045"/>
            <a:ext cx="1885295" cy="3726624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260E762-DB39-F24F-A2FB-9CFDAC8D0681}"/>
              </a:ext>
            </a:extLst>
          </p:cNvPr>
          <p:cNvSpPr txBox="1">
            <a:spLocks/>
          </p:cNvSpPr>
          <p:nvPr/>
        </p:nvSpPr>
        <p:spPr>
          <a:xfrm>
            <a:off x="3383514" y="3829704"/>
            <a:ext cx="2766060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400" dirty="0"/>
              <a:t>Einsatz ballistischer Gelatine</a:t>
            </a:r>
          </a:p>
          <a:p>
            <a:r>
              <a:rPr lang="de-CH" sz="1400" dirty="0"/>
              <a:t>Tödliche Wirkung von Langbogen und Armbrust</a:t>
            </a:r>
          </a:p>
          <a:p>
            <a:r>
              <a:rPr lang="de-CH" sz="1400" dirty="0"/>
              <a:t>Eruieren der Tatwaffe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F14D786-AD50-0D43-985C-30D323A7D0B9}"/>
              </a:ext>
            </a:extLst>
          </p:cNvPr>
          <p:cNvSpPr txBox="1">
            <a:spLocks/>
          </p:cNvSpPr>
          <p:nvPr/>
        </p:nvSpPr>
        <p:spPr>
          <a:xfrm>
            <a:off x="1416973" y="3829704"/>
            <a:ext cx="196654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dirty="0"/>
              <a:t>Physik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F938DD4-4635-E74C-88B8-2214AD148CCB}"/>
              </a:ext>
            </a:extLst>
          </p:cNvPr>
          <p:cNvCxnSpPr/>
          <p:nvPr/>
        </p:nvCxnSpPr>
        <p:spPr>
          <a:xfrm>
            <a:off x="3231813" y="4084118"/>
            <a:ext cx="0" cy="112307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17">
            <a:extLst>
              <a:ext uri="{FF2B5EF4-FFF2-40B4-BE49-F238E27FC236}">
                <a16:creationId xmlns:a16="http://schemas.microsoft.com/office/drawing/2014/main" id="{BF8AC682-A6D6-4C46-B622-6E9EB929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1CB2490-123A-EA44-95FD-D64031FE6F39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2651930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 descr="Ein Bild, das Text, drinnen, Person, Wand enthält.&#10;&#10;Automatisch generierte Beschreibung">
            <a:extLst>
              <a:ext uri="{FF2B5EF4-FFF2-40B4-BE49-F238E27FC236}">
                <a16:creationId xmlns:a16="http://schemas.microsoft.com/office/drawing/2014/main" id="{379BC184-869D-7D4D-BDED-ADC7EFBC54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668" y="0"/>
            <a:ext cx="5502760" cy="57150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B01D5327-0068-6740-95C4-9501E74ED55E}"/>
              </a:ext>
            </a:extLst>
          </p:cNvPr>
          <p:cNvSpPr/>
          <p:nvPr/>
        </p:nvSpPr>
        <p:spPr>
          <a:xfrm>
            <a:off x="1239331" y="3929827"/>
            <a:ext cx="4910243" cy="139995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260E762-DB39-F24F-A2FB-9CFDAC8D0681}"/>
              </a:ext>
            </a:extLst>
          </p:cNvPr>
          <p:cNvSpPr txBox="1">
            <a:spLocks/>
          </p:cNvSpPr>
          <p:nvPr/>
        </p:nvSpPr>
        <p:spPr>
          <a:xfrm>
            <a:off x="3383514" y="3829704"/>
            <a:ext cx="2766060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400" dirty="0"/>
              <a:t>Wohnort des Tatverdächtigen aufgrund seiner bekannten Aufenthaltsorte eingrenzen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F14D786-AD50-0D43-985C-30D323A7D0B9}"/>
              </a:ext>
            </a:extLst>
          </p:cNvPr>
          <p:cNvSpPr txBox="1">
            <a:spLocks/>
          </p:cNvSpPr>
          <p:nvPr/>
        </p:nvSpPr>
        <p:spPr>
          <a:xfrm>
            <a:off x="1416973" y="3829704"/>
            <a:ext cx="196654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dirty="0"/>
              <a:t>Mathematik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F938DD4-4635-E74C-88B8-2214AD148CCB}"/>
              </a:ext>
            </a:extLst>
          </p:cNvPr>
          <p:cNvCxnSpPr/>
          <p:nvPr/>
        </p:nvCxnSpPr>
        <p:spPr>
          <a:xfrm>
            <a:off x="3231813" y="4084118"/>
            <a:ext cx="0" cy="112307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17">
            <a:extLst>
              <a:ext uri="{FF2B5EF4-FFF2-40B4-BE49-F238E27FC236}">
                <a16:creationId xmlns:a16="http://schemas.microsoft.com/office/drawing/2014/main" id="{BF8AC682-A6D6-4C46-B622-6E9EB929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7" name="Grafik 16" descr="Ein Bild, das Text, drinnen, Wand, Person enthält.&#10;&#10;Automatisch generierte Beschreibung">
            <a:extLst>
              <a:ext uri="{FF2B5EF4-FFF2-40B4-BE49-F238E27FC236}">
                <a16:creationId xmlns:a16="http://schemas.microsoft.com/office/drawing/2014/main" id="{464D6EBF-63CD-1E45-B3A8-2FD9272C85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9" r="-5" b="-88"/>
          <a:stretch/>
        </p:blipFill>
        <p:spPr>
          <a:xfrm>
            <a:off x="6433368" y="0"/>
            <a:ext cx="3726632" cy="2790265"/>
          </a:xfrm>
          <a:prstGeom prst="rect">
            <a:avLst/>
          </a:prstGeom>
        </p:spPr>
      </p:pic>
      <p:pic>
        <p:nvPicPr>
          <p:cNvPr id="19" name="Grafik 18" descr="Ein Bild, das Sportwettkampf, Mosaik enthält.&#10;&#10;Automatisch generierte Beschreibung">
            <a:extLst>
              <a:ext uri="{FF2B5EF4-FFF2-40B4-BE49-F238E27FC236}">
                <a16:creationId xmlns:a16="http://schemas.microsoft.com/office/drawing/2014/main" id="{2E5505B7-54A4-2A4A-BC5E-738F820125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6433369" y="2870092"/>
            <a:ext cx="3726631" cy="2844908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E9C40A5-35A6-9248-8F37-23490E9F506B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1422581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Text, Person, drinnen, Elektronik enthält.&#10;&#10;Automatisch generierte Beschreibung">
            <a:extLst>
              <a:ext uri="{FF2B5EF4-FFF2-40B4-BE49-F238E27FC236}">
                <a16:creationId xmlns:a16="http://schemas.microsoft.com/office/drawing/2014/main" id="{AA79285D-5D4D-2946-8591-22D518925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rot="5400000">
            <a:off x="773798" y="106693"/>
            <a:ext cx="5715000" cy="5501615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B01D5327-0068-6740-95C4-9501E74ED55E}"/>
              </a:ext>
            </a:extLst>
          </p:cNvPr>
          <p:cNvSpPr/>
          <p:nvPr/>
        </p:nvSpPr>
        <p:spPr>
          <a:xfrm>
            <a:off x="1239331" y="3929827"/>
            <a:ext cx="4910243" cy="139995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260E762-DB39-F24F-A2FB-9CFDAC8D0681}"/>
              </a:ext>
            </a:extLst>
          </p:cNvPr>
          <p:cNvSpPr txBox="1">
            <a:spLocks/>
          </p:cNvSpPr>
          <p:nvPr/>
        </p:nvSpPr>
        <p:spPr>
          <a:xfrm>
            <a:off x="3383514" y="3829704"/>
            <a:ext cx="2766060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400" dirty="0"/>
              <a:t>Kryptologie</a:t>
            </a:r>
          </a:p>
          <a:p>
            <a:r>
              <a:rPr lang="de-CH" sz="1400" dirty="0"/>
              <a:t>Entschlüsseln der Namen verdächtiger Personen auf dem Handy einer beteiligten Person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F14D786-AD50-0D43-985C-30D323A7D0B9}"/>
              </a:ext>
            </a:extLst>
          </p:cNvPr>
          <p:cNvSpPr txBox="1">
            <a:spLocks/>
          </p:cNvSpPr>
          <p:nvPr/>
        </p:nvSpPr>
        <p:spPr>
          <a:xfrm>
            <a:off x="1416973" y="3829704"/>
            <a:ext cx="196654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dirty="0"/>
              <a:t>Informatik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F938DD4-4635-E74C-88B8-2214AD148CCB}"/>
              </a:ext>
            </a:extLst>
          </p:cNvPr>
          <p:cNvCxnSpPr/>
          <p:nvPr/>
        </p:nvCxnSpPr>
        <p:spPr>
          <a:xfrm>
            <a:off x="3231813" y="4084118"/>
            <a:ext cx="0" cy="112307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17">
            <a:extLst>
              <a:ext uri="{FF2B5EF4-FFF2-40B4-BE49-F238E27FC236}">
                <a16:creationId xmlns:a16="http://schemas.microsoft.com/office/drawing/2014/main" id="{BF8AC682-A6D6-4C46-B622-6E9EB929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7" name="Grafik 16" descr="Ein Bild, das Person, drinnen, Boden, Computer enthält.&#10;&#10;Automatisch generierte Beschreibung">
            <a:extLst>
              <a:ext uri="{FF2B5EF4-FFF2-40B4-BE49-F238E27FC236}">
                <a16:creationId xmlns:a16="http://schemas.microsoft.com/office/drawing/2014/main" id="{8F202771-3813-1146-A149-AE6375E0C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374" y="3848100"/>
            <a:ext cx="3726631" cy="1866900"/>
          </a:xfrm>
          <a:prstGeom prst="rect">
            <a:avLst/>
          </a:prstGeom>
        </p:spPr>
      </p:pic>
      <p:pic>
        <p:nvPicPr>
          <p:cNvPr id="19" name="Grafik 18" descr="Ein Bild, das drinnen, Person, Wand, Boden enthält.&#10;&#10;Automatisch generierte Beschreibung">
            <a:extLst>
              <a:ext uri="{FF2B5EF4-FFF2-40B4-BE49-F238E27FC236}">
                <a16:creationId xmlns:a16="http://schemas.microsoft.com/office/drawing/2014/main" id="{3D28682D-4676-B547-88D6-5D14A7605E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374" y="1924050"/>
            <a:ext cx="3726626" cy="1866900"/>
          </a:xfrm>
          <a:prstGeom prst="rect">
            <a:avLst/>
          </a:prstGeom>
        </p:spPr>
      </p:pic>
      <p:pic>
        <p:nvPicPr>
          <p:cNvPr id="20" name="Grafik 19" descr="Ein Bild, das Text, drinnen, Boden, Wand enthält.&#10;&#10;Automatisch generierte Beschreibung">
            <a:extLst>
              <a:ext uri="{FF2B5EF4-FFF2-40B4-BE49-F238E27FC236}">
                <a16:creationId xmlns:a16="http://schemas.microsoft.com/office/drawing/2014/main" id="{7672602C-B2B4-9C46-9AEA-099EB4E52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374" y="10"/>
            <a:ext cx="3726626" cy="186689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556654F-6468-4547-9E5C-68FB659B8A0D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637540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Person, drinnen, Fenster, Personen enthält.&#10;&#10;Automatisch generierte Beschreibung">
            <a:extLst>
              <a:ext uri="{FF2B5EF4-FFF2-40B4-BE49-F238E27FC236}">
                <a16:creationId xmlns:a16="http://schemas.microsoft.com/office/drawing/2014/main" id="{3A59BD12-9CF0-8C40-8015-1C0766DC2E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637" y="10"/>
            <a:ext cx="5494896" cy="571499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B01D5327-0068-6740-95C4-9501E74ED55E}"/>
              </a:ext>
            </a:extLst>
          </p:cNvPr>
          <p:cNvSpPr/>
          <p:nvPr/>
        </p:nvSpPr>
        <p:spPr>
          <a:xfrm>
            <a:off x="1239331" y="3929827"/>
            <a:ext cx="4910243" cy="139995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260E762-DB39-F24F-A2FB-9CFDAC8D0681}"/>
              </a:ext>
            </a:extLst>
          </p:cNvPr>
          <p:cNvSpPr txBox="1">
            <a:spLocks/>
          </p:cNvSpPr>
          <p:nvPr/>
        </p:nvSpPr>
        <p:spPr>
          <a:xfrm>
            <a:off x="3383514" y="3829704"/>
            <a:ext cx="2766060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400" dirty="0"/>
              <a:t>Blutgruppe einer Blutprobe vom Tatort bestimmen</a:t>
            </a:r>
          </a:p>
          <a:p>
            <a:r>
              <a:rPr lang="de-CH" sz="1400" dirty="0"/>
              <a:t>Todeszeitpunkt bestimmen (Lebertemperatur, Insekten)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F14D786-AD50-0D43-985C-30D323A7D0B9}"/>
              </a:ext>
            </a:extLst>
          </p:cNvPr>
          <p:cNvSpPr txBox="1">
            <a:spLocks/>
          </p:cNvSpPr>
          <p:nvPr/>
        </p:nvSpPr>
        <p:spPr>
          <a:xfrm>
            <a:off x="1416973" y="3829704"/>
            <a:ext cx="196654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dirty="0"/>
              <a:t>Biologie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F938DD4-4635-E74C-88B8-2214AD148CCB}"/>
              </a:ext>
            </a:extLst>
          </p:cNvPr>
          <p:cNvCxnSpPr/>
          <p:nvPr/>
        </p:nvCxnSpPr>
        <p:spPr>
          <a:xfrm>
            <a:off x="3231813" y="4084118"/>
            <a:ext cx="0" cy="112307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17">
            <a:extLst>
              <a:ext uri="{FF2B5EF4-FFF2-40B4-BE49-F238E27FC236}">
                <a16:creationId xmlns:a16="http://schemas.microsoft.com/office/drawing/2014/main" id="{BF8AC682-A6D6-4C46-B622-6E9EB929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3" name="Grafik 12" descr="Ein Bild, das Person, drinnen, Personen, Vorbereiten enthält.&#10;&#10;Automatisch generierte Beschreibung">
            <a:extLst>
              <a:ext uri="{FF2B5EF4-FFF2-40B4-BE49-F238E27FC236}">
                <a16:creationId xmlns:a16="http://schemas.microsoft.com/office/drawing/2014/main" id="{295DEF93-B552-8048-B6D1-22D697A73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374" y="3848100"/>
            <a:ext cx="3726631" cy="18669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4DC2309-8740-784F-92CE-D18DD6F6CA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374" y="1924050"/>
            <a:ext cx="3726626" cy="1866900"/>
          </a:xfrm>
          <a:prstGeom prst="rect">
            <a:avLst/>
          </a:prstGeom>
        </p:spPr>
      </p:pic>
      <p:pic>
        <p:nvPicPr>
          <p:cNvPr id="22" name="Grafik 21" descr="Ein Bild, das Text, Person, drinnen, Personen enthält.&#10;&#10;Automatisch generierte Beschreibung">
            <a:extLst>
              <a:ext uri="{FF2B5EF4-FFF2-40B4-BE49-F238E27FC236}">
                <a16:creationId xmlns:a16="http://schemas.microsoft.com/office/drawing/2014/main" id="{79EF9939-9ECE-4B4C-9C38-5EC6D1E696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374" y="10"/>
            <a:ext cx="3726626" cy="1866890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DB87A21E-59B8-FF4B-9E64-6C460FCD0AEC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348051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5BC3FA17-566C-074F-952D-CA40E50298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782" y="10"/>
            <a:ext cx="5488173" cy="571499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B01D5327-0068-6740-95C4-9501E74ED55E}"/>
              </a:ext>
            </a:extLst>
          </p:cNvPr>
          <p:cNvSpPr/>
          <p:nvPr/>
        </p:nvSpPr>
        <p:spPr>
          <a:xfrm>
            <a:off x="1239331" y="3929827"/>
            <a:ext cx="4910243" cy="139995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260E762-DB39-F24F-A2FB-9CFDAC8D0681}"/>
              </a:ext>
            </a:extLst>
          </p:cNvPr>
          <p:cNvSpPr txBox="1">
            <a:spLocks/>
          </p:cNvSpPr>
          <p:nvPr/>
        </p:nvSpPr>
        <p:spPr>
          <a:xfrm>
            <a:off x="3383514" y="3829704"/>
            <a:ext cx="2766060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400" dirty="0"/>
              <a:t>Blutnachweis mit </a:t>
            </a:r>
            <a:r>
              <a:rPr lang="de-CH" sz="1400" dirty="0" err="1"/>
              <a:t>Luminol</a:t>
            </a:r>
            <a:endParaRPr lang="de-CH" sz="1400" dirty="0"/>
          </a:p>
          <a:p>
            <a:r>
              <a:rPr lang="de-CH" sz="1400" dirty="0"/>
              <a:t>Ergänzung: Theaterblut herstellen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F14D786-AD50-0D43-985C-30D323A7D0B9}"/>
              </a:ext>
            </a:extLst>
          </p:cNvPr>
          <p:cNvSpPr txBox="1">
            <a:spLocks/>
          </p:cNvSpPr>
          <p:nvPr/>
        </p:nvSpPr>
        <p:spPr>
          <a:xfrm>
            <a:off x="1416973" y="3829704"/>
            <a:ext cx="196654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dirty="0"/>
              <a:t>Chemie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F938DD4-4635-E74C-88B8-2214AD148CCB}"/>
              </a:ext>
            </a:extLst>
          </p:cNvPr>
          <p:cNvCxnSpPr/>
          <p:nvPr/>
        </p:nvCxnSpPr>
        <p:spPr>
          <a:xfrm>
            <a:off x="3231813" y="4084118"/>
            <a:ext cx="0" cy="112307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17">
            <a:extLst>
              <a:ext uri="{FF2B5EF4-FFF2-40B4-BE49-F238E27FC236}">
                <a16:creationId xmlns:a16="http://schemas.microsoft.com/office/drawing/2014/main" id="{BF8AC682-A6D6-4C46-B622-6E9EB929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7" name="Grafik 16" descr="Ein Bild, das Text, drinnen, Boden, Decke enthält.&#10;&#10;Automatisch generierte Beschreibung">
            <a:extLst>
              <a:ext uri="{FF2B5EF4-FFF2-40B4-BE49-F238E27FC236}">
                <a16:creationId xmlns:a16="http://schemas.microsoft.com/office/drawing/2014/main" id="{D3FEBD87-5375-074C-890E-2E06A7E0B7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433374" y="10"/>
            <a:ext cx="3726626" cy="186689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D2583E8-4CF3-504B-99E9-09756DC2E7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374" y="1924050"/>
            <a:ext cx="3726626" cy="1866900"/>
          </a:xfrm>
          <a:prstGeom prst="rect">
            <a:avLst/>
          </a:prstGeom>
        </p:spPr>
      </p:pic>
      <p:pic>
        <p:nvPicPr>
          <p:cNvPr id="20" name="Grafik 19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F7641E1D-20E8-4948-84CD-7BBD77BEE9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374" y="3848100"/>
            <a:ext cx="3726631" cy="18669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76D49040-26B3-1940-9DAA-32ED31E259C6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381010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nhaltsplatzhalter 1">
            <a:extLst>
              <a:ext uri="{FF2B5EF4-FFF2-40B4-BE49-F238E27FC236}">
                <a16:creationId xmlns:a16="http://schemas.microsoft.com/office/drawing/2014/main" id="{BBAE520E-F534-5640-BF95-A986F24513E7}"/>
              </a:ext>
            </a:extLst>
          </p:cNvPr>
          <p:cNvSpPr txBox="1">
            <a:spLocks/>
          </p:cNvSpPr>
          <p:nvPr/>
        </p:nvSpPr>
        <p:spPr>
          <a:xfrm>
            <a:off x="4843293" y="1618659"/>
            <a:ext cx="6516176" cy="3591719"/>
          </a:xfrm>
          <a:prstGeom prst="rect">
            <a:avLst/>
          </a:prstGeom>
        </p:spPr>
        <p:txBody>
          <a:bodyPr vert="horz" lIns="76200" tIns="38100" rIns="76200" bIns="3810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Schulbetrieb für drei Tage eingestellt </a:t>
            </a:r>
          </a:p>
          <a:p>
            <a:r>
              <a:rPr lang="de-CH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Kriminalpolizei ermittelte in alle Richtungen</a:t>
            </a:r>
          </a:p>
          <a:p>
            <a:r>
              <a:rPr lang="de-CH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Unfall oder Suizid wird ausgeschlossen</a:t>
            </a:r>
          </a:p>
          <a:p>
            <a:r>
              <a:rPr lang="de-CH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Umfangreiche Zeugenbefragungen</a:t>
            </a:r>
            <a:br>
              <a:rPr lang="de-CH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CH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wurden durchgeführt</a:t>
            </a:r>
          </a:p>
          <a:p>
            <a:r>
              <a:rPr lang="de-CH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Liste von Verdächtigen erstellt</a:t>
            </a:r>
          </a:p>
          <a:p>
            <a:r>
              <a:rPr lang="de-CH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Spuren führen zu:</a:t>
            </a:r>
          </a:p>
          <a:p>
            <a:pPr lvl="1"/>
            <a:r>
              <a:rPr lang="de-CH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Wirtschaftskriminalität</a:t>
            </a:r>
          </a:p>
          <a:p>
            <a:pPr lvl="1"/>
            <a:r>
              <a:rPr lang="de-CH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Drogenkriminalität</a:t>
            </a:r>
          </a:p>
          <a:p>
            <a:pPr lvl="1"/>
            <a:r>
              <a:rPr lang="de-CH" sz="2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Beziehungsdelikt </a:t>
            </a:r>
          </a:p>
          <a:p>
            <a:pPr lvl="7"/>
            <a:endParaRPr lang="de-CH" sz="1333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73AE105-2841-ED46-BD91-D80DDA6707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931" y="1618659"/>
            <a:ext cx="4092902" cy="344436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202A16AD-BB35-3345-A238-542E0B1A0A53}"/>
              </a:ext>
            </a:extLst>
          </p:cNvPr>
          <p:cNvSpPr/>
          <p:nvPr/>
        </p:nvSpPr>
        <p:spPr>
          <a:xfrm>
            <a:off x="860312" y="1910464"/>
            <a:ext cx="3262070" cy="2722951"/>
          </a:xfrm>
          <a:prstGeom prst="ellipse">
            <a:avLst/>
          </a:prstGeom>
          <a:noFill/>
          <a:ln w="762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">
                  <a:srgbClr val="FF0000"/>
                </a:gs>
                <a:gs pos="20000">
                  <a:schemeClr val="bg1"/>
                </a:gs>
                <a:gs pos="90000">
                  <a:srgbClr val="FF0000"/>
                </a:gs>
                <a:gs pos="80000">
                  <a:schemeClr val="bg1"/>
                </a:gs>
                <a:gs pos="70000">
                  <a:srgbClr val="FF0000"/>
                </a:gs>
                <a:gs pos="60000">
                  <a:schemeClr val="bg1"/>
                </a:gs>
                <a:gs pos="50000">
                  <a:srgbClr val="FF0000"/>
                </a:gs>
                <a:gs pos="40000">
                  <a:schemeClr val="bg1"/>
                </a:gs>
                <a:gs pos="30000">
                  <a:srgbClr val="FF000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6BC25063-1C04-EB44-87E4-90F4E4ACC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7703" y="1347949"/>
            <a:ext cx="3271985" cy="1025548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BE8B96D9-909B-9144-884F-5F13F870CF77}"/>
              </a:ext>
            </a:extLst>
          </p:cNvPr>
          <p:cNvSpPr txBox="1"/>
          <p:nvPr/>
        </p:nvSpPr>
        <p:spPr>
          <a:xfrm>
            <a:off x="283371" y="1218549"/>
            <a:ext cx="2949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Grossräumige</a:t>
            </a:r>
            <a:r>
              <a:rPr lang="de-DE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Absperrung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CE4F61E-73D8-C043-BC09-00BE7FE31DF5}"/>
              </a:ext>
            </a:extLst>
          </p:cNvPr>
          <p:cNvSpPr txBox="1"/>
          <p:nvPr/>
        </p:nvSpPr>
        <p:spPr>
          <a:xfrm>
            <a:off x="4771775" y="3660998"/>
            <a:ext cx="499829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667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Gemeinsam suchen wir heute</a:t>
            </a:r>
            <a:br>
              <a:rPr lang="de-DE" sz="2667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de-DE" sz="2667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den Täter oder die Täterin!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24572819-6904-8D40-8B83-B140D785CDC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3520" y="2611876"/>
            <a:ext cx="1799167" cy="719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91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  <p:bldP spid="25" grpId="1" build="p"/>
      <p:bldP spid="24" grpId="1" animBg="1"/>
      <p:bldP spid="23" grpId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drinnen, offen enthält.&#10;&#10;Automatisch generierte Beschreibung">
            <a:extLst>
              <a:ext uri="{FF2B5EF4-FFF2-40B4-BE49-F238E27FC236}">
                <a16:creationId xmlns:a16="http://schemas.microsoft.com/office/drawing/2014/main" id="{7B1ED868-D9B7-1042-8212-ED505A1B93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0582" y="110055"/>
            <a:ext cx="5715000" cy="5494891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B01D5327-0068-6740-95C4-9501E74ED55E}"/>
              </a:ext>
            </a:extLst>
          </p:cNvPr>
          <p:cNvSpPr/>
          <p:nvPr/>
        </p:nvSpPr>
        <p:spPr>
          <a:xfrm>
            <a:off x="1239331" y="3929827"/>
            <a:ext cx="4910243" cy="139995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260E762-DB39-F24F-A2FB-9CFDAC8D0681}"/>
              </a:ext>
            </a:extLst>
          </p:cNvPr>
          <p:cNvSpPr txBox="1">
            <a:spLocks/>
          </p:cNvSpPr>
          <p:nvPr/>
        </p:nvSpPr>
        <p:spPr>
          <a:xfrm>
            <a:off x="3383514" y="3829704"/>
            <a:ext cx="2766060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400" dirty="0"/>
              <a:t>Gesteinsanalyse</a:t>
            </a:r>
          </a:p>
          <a:p>
            <a:r>
              <a:rPr lang="de-CH" sz="1400" dirty="0"/>
              <a:t>Aufenthaltsort des Verdächtigen aufgrund von Gesteinspartikeln in den Schuhsohlen eruieren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F14D786-AD50-0D43-985C-30D323A7D0B9}"/>
              </a:ext>
            </a:extLst>
          </p:cNvPr>
          <p:cNvSpPr txBox="1">
            <a:spLocks/>
          </p:cNvSpPr>
          <p:nvPr/>
        </p:nvSpPr>
        <p:spPr>
          <a:xfrm>
            <a:off x="1416973" y="3829704"/>
            <a:ext cx="196654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dirty="0"/>
              <a:t>Geographie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F938DD4-4635-E74C-88B8-2214AD148CCB}"/>
              </a:ext>
            </a:extLst>
          </p:cNvPr>
          <p:cNvCxnSpPr/>
          <p:nvPr/>
        </p:nvCxnSpPr>
        <p:spPr>
          <a:xfrm>
            <a:off x="3231813" y="4084118"/>
            <a:ext cx="0" cy="112307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17">
            <a:extLst>
              <a:ext uri="{FF2B5EF4-FFF2-40B4-BE49-F238E27FC236}">
                <a16:creationId xmlns:a16="http://schemas.microsoft.com/office/drawing/2014/main" id="{BF8AC682-A6D6-4C46-B622-6E9EB929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2" name="Grafik 11" descr="Ein Bild, das Person, drinnen, Kochen enthält.&#10;&#10;Automatisch generierte Beschreibung">
            <a:extLst>
              <a:ext uri="{FF2B5EF4-FFF2-40B4-BE49-F238E27FC236}">
                <a16:creationId xmlns:a16="http://schemas.microsoft.com/office/drawing/2014/main" id="{3AA2C0C8-EA9F-E649-A583-B0C44D5D98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6433368" y="2918012"/>
            <a:ext cx="3726637" cy="2796988"/>
          </a:xfrm>
          <a:prstGeom prst="rect">
            <a:avLst/>
          </a:prstGeom>
        </p:spPr>
      </p:pic>
      <p:pic>
        <p:nvPicPr>
          <p:cNvPr id="13" name="Grafik 1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549235C6-7388-C64B-BC62-296B62405F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6433360" y="9"/>
            <a:ext cx="3726640" cy="284491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F73B723A-DEB1-934B-AB5C-6A59BADF5214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583216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B01D5327-0068-6740-95C4-9501E74ED55E}"/>
              </a:ext>
            </a:extLst>
          </p:cNvPr>
          <p:cNvSpPr/>
          <p:nvPr/>
        </p:nvSpPr>
        <p:spPr>
          <a:xfrm>
            <a:off x="1239331" y="3929827"/>
            <a:ext cx="4910243" cy="139995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260E762-DB39-F24F-A2FB-9CFDAC8D0681}"/>
              </a:ext>
            </a:extLst>
          </p:cNvPr>
          <p:cNvSpPr txBox="1">
            <a:spLocks/>
          </p:cNvSpPr>
          <p:nvPr/>
        </p:nvSpPr>
        <p:spPr>
          <a:xfrm>
            <a:off x="3383514" y="3829704"/>
            <a:ext cx="2766060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400" dirty="0"/>
              <a:t>Digitale 3D-Rekonstruktion</a:t>
            </a:r>
            <a:br>
              <a:rPr lang="de-CH" sz="1400" dirty="0"/>
            </a:br>
            <a:r>
              <a:rPr lang="de-CH" sz="1400" dirty="0"/>
              <a:t>von Gesichtern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F14D786-AD50-0D43-985C-30D323A7D0B9}"/>
              </a:ext>
            </a:extLst>
          </p:cNvPr>
          <p:cNvSpPr txBox="1">
            <a:spLocks/>
          </p:cNvSpPr>
          <p:nvPr/>
        </p:nvSpPr>
        <p:spPr>
          <a:xfrm>
            <a:off x="1416973" y="3829704"/>
            <a:ext cx="196654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dirty="0"/>
              <a:t>IRM </a:t>
            </a:r>
            <a:r>
              <a:rPr lang="de-CH" sz="2000" dirty="0" err="1"/>
              <a:t>UniBe</a:t>
            </a:r>
            <a:endParaRPr lang="de-CH" sz="2000" dirty="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F938DD4-4635-E74C-88B8-2214AD148CCB}"/>
              </a:ext>
            </a:extLst>
          </p:cNvPr>
          <p:cNvCxnSpPr/>
          <p:nvPr/>
        </p:nvCxnSpPr>
        <p:spPr>
          <a:xfrm>
            <a:off x="3231813" y="4084118"/>
            <a:ext cx="0" cy="112307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F73B723A-DEB1-934B-AB5C-6A59BADF5214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6AB3287-1948-5441-89AE-F14F6A89FC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19" r="28928"/>
          <a:stretch/>
        </p:blipFill>
        <p:spPr>
          <a:xfrm>
            <a:off x="6224720" y="401283"/>
            <a:ext cx="3882458" cy="521794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F8CB0C1-B877-7C4B-AA61-8FB43A1C9C26}"/>
              </a:ext>
            </a:extLst>
          </p:cNvPr>
          <p:cNvSpPr txBox="1"/>
          <p:nvPr/>
        </p:nvSpPr>
        <p:spPr>
          <a:xfrm>
            <a:off x="6546272" y="5224457"/>
            <a:ext cx="14830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dirty="0"/>
              <a:t>© </a:t>
            </a:r>
            <a:r>
              <a:rPr lang="de-CH" dirty="0" err="1"/>
              <a:t>UniBe</a:t>
            </a:r>
            <a:r>
              <a:rPr lang="de-CH" dirty="0"/>
              <a:t>, IRM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F43530-33E6-4946-B2F2-BF7F505D8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126" y="665329"/>
            <a:ext cx="1399954" cy="139995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3D18EA9-5C9E-42CB-B007-AF16E1D96A6F}"/>
              </a:ext>
            </a:extLst>
          </p:cNvPr>
          <p:cNvSpPr txBox="1"/>
          <p:nvPr/>
        </p:nvSpPr>
        <p:spPr>
          <a:xfrm>
            <a:off x="1514126" y="2065283"/>
            <a:ext cx="316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Anwendungen der 3d-Software</a:t>
            </a:r>
            <a:br>
              <a:rPr lang="de-CH" dirty="0">
                <a:solidFill>
                  <a:schemeClr val="bg1"/>
                </a:solidFill>
              </a:rPr>
            </a:br>
            <a:r>
              <a:rPr lang="de-CH" dirty="0">
                <a:solidFill>
                  <a:schemeClr val="bg1"/>
                </a:solidFill>
              </a:rPr>
              <a:t>bei Schülerprojekten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BD851F0-CC57-4320-9F37-5D02DF6F5F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950" y="665329"/>
            <a:ext cx="1399954" cy="13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98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>
            <a:extLst>
              <a:ext uri="{FF2B5EF4-FFF2-40B4-BE49-F238E27FC236}">
                <a16:creationId xmlns:a16="http://schemas.microsoft.com/office/drawing/2014/main" id="{F73B723A-DEB1-934B-AB5C-6A59BADF5214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3268E4-C795-984F-A2CB-01A884CB8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Rückblick und Ausblick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34AF942-6B20-E44E-AEEC-446BDAE2C968}"/>
              </a:ext>
            </a:extLst>
          </p:cNvPr>
          <p:cNvSpPr txBox="1"/>
          <p:nvPr/>
        </p:nvSpPr>
        <p:spPr>
          <a:xfrm>
            <a:off x="1059733" y="697357"/>
            <a:ext cx="652743" cy="4204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dirty="0"/>
              <a:t>2013</a:t>
            </a:r>
          </a:p>
          <a:p>
            <a:pPr>
              <a:lnSpc>
                <a:spcPct val="150000"/>
              </a:lnSpc>
            </a:pPr>
            <a:r>
              <a:rPr lang="de-CH" dirty="0"/>
              <a:t>2014</a:t>
            </a:r>
          </a:p>
          <a:p>
            <a:pPr>
              <a:lnSpc>
                <a:spcPct val="150000"/>
              </a:lnSpc>
            </a:pPr>
            <a:r>
              <a:rPr lang="de-CH" dirty="0"/>
              <a:t>2015</a:t>
            </a:r>
          </a:p>
          <a:p>
            <a:pPr>
              <a:lnSpc>
                <a:spcPct val="150000"/>
              </a:lnSpc>
            </a:pPr>
            <a:r>
              <a:rPr lang="de-CH" dirty="0"/>
              <a:t>2016</a:t>
            </a:r>
          </a:p>
          <a:p>
            <a:pPr>
              <a:lnSpc>
                <a:spcPct val="150000"/>
              </a:lnSpc>
            </a:pPr>
            <a:r>
              <a:rPr lang="de-CH" dirty="0"/>
              <a:t>2017</a:t>
            </a:r>
          </a:p>
          <a:p>
            <a:pPr>
              <a:lnSpc>
                <a:spcPct val="150000"/>
              </a:lnSpc>
            </a:pPr>
            <a:r>
              <a:rPr lang="de-CH" dirty="0"/>
              <a:t>2018</a:t>
            </a:r>
          </a:p>
          <a:p>
            <a:pPr>
              <a:lnSpc>
                <a:spcPct val="150000"/>
              </a:lnSpc>
            </a:pPr>
            <a:r>
              <a:rPr lang="de-CH" dirty="0"/>
              <a:t>2019</a:t>
            </a:r>
          </a:p>
          <a:p>
            <a:pPr>
              <a:lnSpc>
                <a:spcPct val="150000"/>
              </a:lnSpc>
            </a:pPr>
            <a:r>
              <a:rPr lang="de-CH" dirty="0"/>
              <a:t>2020</a:t>
            </a:r>
          </a:p>
          <a:p>
            <a:pPr>
              <a:lnSpc>
                <a:spcPct val="150000"/>
              </a:lnSpc>
            </a:pPr>
            <a:r>
              <a:rPr lang="de-CH" dirty="0"/>
              <a:t>2021</a:t>
            </a:r>
          </a:p>
          <a:p>
            <a:pPr algn="ctr">
              <a:lnSpc>
                <a:spcPct val="150000"/>
              </a:lnSpc>
            </a:pPr>
            <a:r>
              <a:rPr lang="de-CH" dirty="0"/>
              <a:t>...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FB1939FA-9F31-0A45-B080-1172322C7E39}"/>
              </a:ext>
            </a:extLst>
          </p:cNvPr>
          <p:cNvCxnSpPr>
            <a:cxnSpLocks/>
          </p:cNvCxnSpPr>
          <p:nvPr/>
        </p:nvCxnSpPr>
        <p:spPr>
          <a:xfrm>
            <a:off x="1712475" y="981713"/>
            <a:ext cx="3467095" cy="171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05BE559-3C6B-254B-9C4A-FCA380805FA9}"/>
              </a:ext>
            </a:extLst>
          </p:cNvPr>
          <p:cNvCxnSpPr>
            <a:cxnSpLocks/>
          </p:cNvCxnSpPr>
          <p:nvPr/>
        </p:nvCxnSpPr>
        <p:spPr>
          <a:xfrm>
            <a:off x="1712477" y="2639038"/>
            <a:ext cx="34671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5BE8B11-A9A9-5B40-A090-B47A36166057}"/>
              </a:ext>
            </a:extLst>
          </p:cNvPr>
          <p:cNvCxnSpPr>
            <a:cxnSpLocks/>
          </p:cNvCxnSpPr>
          <p:nvPr/>
        </p:nvCxnSpPr>
        <p:spPr>
          <a:xfrm>
            <a:off x="1712474" y="1383551"/>
            <a:ext cx="3467096" cy="171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96FA2FF9-684F-4A4D-87DB-2D33887AE7EC}"/>
              </a:ext>
            </a:extLst>
          </p:cNvPr>
          <p:cNvCxnSpPr>
            <a:cxnSpLocks/>
          </p:cNvCxnSpPr>
          <p:nvPr/>
        </p:nvCxnSpPr>
        <p:spPr>
          <a:xfrm>
            <a:off x="1712477" y="1808922"/>
            <a:ext cx="3467096" cy="171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C43BCCAF-B64F-874F-9CEA-1CBC7E60F8B2}"/>
              </a:ext>
            </a:extLst>
          </p:cNvPr>
          <p:cNvCxnSpPr>
            <a:cxnSpLocks/>
          </p:cNvCxnSpPr>
          <p:nvPr/>
        </p:nvCxnSpPr>
        <p:spPr>
          <a:xfrm>
            <a:off x="1712473" y="2234292"/>
            <a:ext cx="34671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E2E6BA79-34A8-0F44-A1EF-146FCC64A792}"/>
              </a:ext>
            </a:extLst>
          </p:cNvPr>
          <p:cNvCxnSpPr>
            <a:cxnSpLocks/>
          </p:cNvCxnSpPr>
          <p:nvPr/>
        </p:nvCxnSpPr>
        <p:spPr>
          <a:xfrm>
            <a:off x="1712472" y="3052900"/>
            <a:ext cx="3467105" cy="171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nhaltsplatzhalter 4">
            <a:extLst>
              <a:ext uri="{FF2B5EF4-FFF2-40B4-BE49-F238E27FC236}">
                <a16:creationId xmlns:a16="http://schemas.microsoft.com/office/drawing/2014/main" id="{3DF8AF47-FEE9-EE4A-B766-AA1356477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429" y="1038483"/>
            <a:ext cx="381000" cy="30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2C1DD8E-1C05-5746-93C8-C36CD3721D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585" y="1038484"/>
            <a:ext cx="381000" cy="30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1E58562-EBC2-EB4A-A0DB-8B39918CB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510" y="1032246"/>
            <a:ext cx="384231" cy="306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5C9946D-A6AB-224D-AE35-7EF18AAFD1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1" y="1026606"/>
            <a:ext cx="381000" cy="30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10D7F171-5BA8-E547-8479-817398916619}"/>
              </a:ext>
            </a:extLst>
          </p:cNvPr>
          <p:cNvCxnSpPr>
            <a:cxnSpLocks/>
          </p:cNvCxnSpPr>
          <p:nvPr/>
        </p:nvCxnSpPr>
        <p:spPr>
          <a:xfrm>
            <a:off x="1712472" y="3440231"/>
            <a:ext cx="346710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FB984ACB-8A28-B84E-9598-599028CB1F07}"/>
              </a:ext>
            </a:extLst>
          </p:cNvPr>
          <p:cNvCxnSpPr>
            <a:cxnSpLocks/>
          </p:cNvCxnSpPr>
          <p:nvPr/>
        </p:nvCxnSpPr>
        <p:spPr>
          <a:xfrm>
            <a:off x="1712472" y="3852490"/>
            <a:ext cx="346710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10BD3199-A2DF-7648-9E9A-B3434E8B7715}"/>
              </a:ext>
            </a:extLst>
          </p:cNvPr>
          <p:cNvCxnSpPr>
            <a:cxnSpLocks/>
          </p:cNvCxnSpPr>
          <p:nvPr/>
        </p:nvCxnSpPr>
        <p:spPr>
          <a:xfrm>
            <a:off x="1712471" y="4264749"/>
            <a:ext cx="34670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nhaltsplatzhalter 4">
            <a:extLst>
              <a:ext uri="{FF2B5EF4-FFF2-40B4-BE49-F238E27FC236}">
                <a16:creationId xmlns:a16="http://schemas.microsoft.com/office/drawing/2014/main" id="{5598691B-2F92-394C-BBBD-4531F978E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429" y="1446437"/>
            <a:ext cx="381000" cy="30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9B2F10A-4262-FA4D-95F7-031703FB3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585" y="1446438"/>
            <a:ext cx="381000" cy="30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4C94EB6-C4F7-B74F-82AF-CD29A54DF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510" y="1440200"/>
            <a:ext cx="384231" cy="306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93C59BF0-9001-7C41-9322-3E1FC498E1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1" y="1434560"/>
            <a:ext cx="381000" cy="30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0289EB4C-0151-A44E-9508-6531ACB45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585" y="1882824"/>
            <a:ext cx="381000" cy="30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E711D823-FEB6-7C47-9433-E1DE7DD247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510" y="1876586"/>
            <a:ext cx="384231" cy="306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FA05C0B-3D0E-0443-B363-C8C899AD3A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1" y="1870946"/>
            <a:ext cx="381000" cy="30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83F6C0B1-FFC4-5A4A-B8AC-32EAD9325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585" y="2292138"/>
            <a:ext cx="381000" cy="30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331E6E4B-1A40-234C-BF24-2C10109DB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510" y="2285900"/>
            <a:ext cx="384231" cy="306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E4846E3E-0B94-6C4C-AFBA-DBCB69A772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1" y="2280260"/>
            <a:ext cx="381000" cy="30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7E50D601-4647-BA40-AAE1-04EF57790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006" y="2707831"/>
            <a:ext cx="381000" cy="30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FD5DBB39-A18D-A64E-861D-8760DF0DA0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931" y="2708520"/>
            <a:ext cx="384231" cy="306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24ED476-945A-FA4C-AE32-A6F8F9FF6796}"/>
              </a:ext>
            </a:extLst>
          </p:cNvPr>
          <p:cNvSpPr txBox="1"/>
          <p:nvPr/>
        </p:nvSpPr>
        <p:spPr>
          <a:xfrm>
            <a:off x="1911927" y="3097753"/>
            <a:ext cx="335280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1400" dirty="0"/>
              <a:t>Workshops einzelner Fächer (B, C, </a:t>
            </a:r>
            <a:r>
              <a:rPr lang="de-CH" sz="1400" dirty="0" err="1"/>
              <a:t>Gg</a:t>
            </a:r>
            <a:r>
              <a:rPr lang="de-CH" sz="1400" dirty="0"/>
              <a:t>, M)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66B45D9-3C3D-ED46-8E97-F75C575BD9F5}"/>
              </a:ext>
            </a:extLst>
          </p:cNvPr>
          <p:cNvSpPr txBox="1"/>
          <p:nvPr/>
        </p:nvSpPr>
        <p:spPr>
          <a:xfrm>
            <a:off x="1911927" y="3493954"/>
            <a:ext cx="318452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CH" sz="1400" dirty="0"/>
              <a:t>Workshops einzelner Fächer (B, C, </a:t>
            </a:r>
            <a:r>
              <a:rPr lang="de-CH" sz="1400" dirty="0" err="1"/>
              <a:t>Gg</a:t>
            </a:r>
            <a:r>
              <a:rPr lang="de-CH" sz="1400" dirty="0"/>
              <a:t>, M)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24BD540E-77B0-EA4C-853F-CFC63F8CE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1" y="3910333"/>
            <a:ext cx="381000" cy="30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7" name="Geschweifte Klammer rechts 86">
            <a:extLst>
              <a:ext uri="{FF2B5EF4-FFF2-40B4-BE49-F238E27FC236}">
                <a16:creationId xmlns:a16="http://schemas.microsoft.com/office/drawing/2014/main" id="{314F9510-4D6E-C34D-8000-53192EE5B5EB}"/>
              </a:ext>
            </a:extLst>
          </p:cNvPr>
          <p:cNvSpPr/>
          <p:nvPr/>
        </p:nvSpPr>
        <p:spPr>
          <a:xfrm>
            <a:off x="5264731" y="998858"/>
            <a:ext cx="214742" cy="2071187"/>
          </a:xfrm>
          <a:prstGeom prst="rightBrace">
            <a:avLst>
              <a:gd name="adj1" fmla="val 43817"/>
              <a:gd name="adj2" fmla="val 50000"/>
            </a:avLst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8" name="Geschweifte Klammer rechts 87">
            <a:extLst>
              <a:ext uri="{FF2B5EF4-FFF2-40B4-BE49-F238E27FC236}">
                <a16:creationId xmlns:a16="http://schemas.microsoft.com/office/drawing/2014/main" id="{104C1CF1-385D-F94D-A4B0-22F457ECD7AB}"/>
              </a:ext>
            </a:extLst>
          </p:cNvPr>
          <p:cNvSpPr/>
          <p:nvPr/>
        </p:nvSpPr>
        <p:spPr>
          <a:xfrm>
            <a:off x="5264731" y="3097753"/>
            <a:ext cx="214742" cy="754737"/>
          </a:xfrm>
          <a:prstGeom prst="rightBrace">
            <a:avLst>
              <a:gd name="adj1" fmla="val 43817"/>
              <a:gd name="adj2" fmla="val 50000"/>
            </a:avLst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F1614877-956E-A646-8B11-3DC33FC17912}"/>
              </a:ext>
            </a:extLst>
          </p:cNvPr>
          <p:cNvSpPr txBox="1"/>
          <p:nvPr/>
        </p:nvSpPr>
        <p:spPr>
          <a:xfrm>
            <a:off x="5597172" y="1545720"/>
            <a:ext cx="3972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Alle Events am Gymnasium Thun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grosser Aufwand! (80 – 100 h pro Jahr)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ca. 50 Teilnehmer pro Anlass (Externe + Interne)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Erfolg kaum messbar</a:t>
            </a:r>
            <a:endParaRPr lang="de-CH" sz="1600" dirty="0"/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3E3106B0-5E61-0F44-881F-118D3E7B43F1}"/>
              </a:ext>
            </a:extLst>
          </p:cNvPr>
          <p:cNvSpPr txBox="1"/>
          <p:nvPr/>
        </p:nvSpPr>
        <p:spPr>
          <a:xfrm>
            <a:off x="5597172" y="2998067"/>
            <a:ext cx="34858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Alle Events am Gymnasium Thun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Anmeldung obligatorisch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weniger Aufwand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3 – 8 Teilnehmer pro Anlass (nur Externe)</a:t>
            </a:r>
          </a:p>
        </p:txBody>
      </p:sp>
      <p:sp>
        <p:nvSpPr>
          <p:cNvPr id="91" name="Geschweifte Klammer rechts 90">
            <a:extLst>
              <a:ext uri="{FF2B5EF4-FFF2-40B4-BE49-F238E27FC236}">
                <a16:creationId xmlns:a16="http://schemas.microsoft.com/office/drawing/2014/main" id="{2886E75A-1D1C-C049-B0C8-1C898E60EDAD}"/>
              </a:ext>
            </a:extLst>
          </p:cNvPr>
          <p:cNvSpPr/>
          <p:nvPr/>
        </p:nvSpPr>
        <p:spPr>
          <a:xfrm>
            <a:off x="5264731" y="3880197"/>
            <a:ext cx="214742" cy="1624227"/>
          </a:xfrm>
          <a:prstGeom prst="rightBrace">
            <a:avLst>
              <a:gd name="adj1" fmla="val 43817"/>
              <a:gd name="adj2" fmla="val 50000"/>
            </a:avLst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EBD35CCC-F396-9E4C-BCC8-0A16190E93D6}"/>
              </a:ext>
            </a:extLst>
          </p:cNvPr>
          <p:cNvSpPr txBox="1"/>
          <p:nvPr/>
        </p:nvSpPr>
        <p:spPr>
          <a:xfrm>
            <a:off x="5597172" y="4018443"/>
            <a:ext cx="40218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3BEBA"/>
                </a:solidFill>
              </a:rPr>
              <a:t>Event an Sekundarschulen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3BEBA"/>
                </a:solidFill>
              </a:rPr>
              <a:t>nicht nur vorinteressierte Teilnehmer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3BEBA"/>
                </a:solidFill>
              </a:rPr>
              <a:t>grosser Aufwand!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3BEBA"/>
                </a:solidFill>
              </a:rPr>
              <a:t>1 Jahrgang (7. / 8. Klasse) pro Event (ca. 60 Pers.)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3BEBA"/>
                </a:solidFill>
              </a:rPr>
              <a:t>Integration von Realschulklassen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>
                <a:solidFill>
                  <a:srgbClr val="53BEBA"/>
                </a:solidFill>
              </a:rPr>
              <a:t>Erfolg ist messbar</a:t>
            </a:r>
            <a:endParaRPr lang="de-CH" sz="1600" dirty="0">
              <a:solidFill>
                <a:srgbClr val="53BEBA"/>
              </a:solidFill>
            </a:endParaRPr>
          </a:p>
        </p:txBody>
      </p:sp>
      <p:pic>
        <p:nvPicPr>
          <p:cNvPr id="93" name="Grafik 92">
            <a:extLst>
              <a:ext uri="{FF2B5EF4-FFF2-40B4-BE49-F238E27FC236}">
                <a16:creationId xmlns:a16="http://schemas.microsoft.com/office/drawing/2014/main" id="{48AE9623-207A-4547-84CF-FBF893CAEF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383" y="3910357"/>
            <a:ext cx="381000" cy="30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Grafik 94" descr="Ein Bild, das Text, ClipArt, Vektorgrafiken, Screenshot enthält.&#10;&#10;Automatisch generierte Beschreibung">
            <a:extLst>
              <a:ext uri="{FF2B5EF4-FFF2-40B4-BE49-F238E27FC236}">
                <a16:creationId xmlns:a16="http://schemas.microsoft.com/office/drawing/2014/main" id="{B504309B-5AEB-5146-A139-82711AFFB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054" y="4122352"/>
            <a:ext cx="492612" cy="492612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10FB7BA2-6A64-6246-8200-B581B928F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791" y="3910332"/>
            <a:ext cx="381000" cy="30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608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5" grpId="0"/>
      <p:bldP spid="87" grpId="0" animBg="1"/>
      <p:bldP spid="88" grpId="0" animBg="1"/>
      <p:bldP spid="89" grpId="0"/>
      <p:bldP spid="90" grpId="0"/>
      <p:bldP spid="91" grpId="0" animBg="1"/>
      <p:bldP spid="9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>
            <a:extLst>
              <a:ext uri="{FF2B5EF4-FFF2-40B4-BE49-F238E27FC236}">
                <a16:creationId xmlns:a16="http://schemas.microsoft.com/office/drawing/2014/main" id="{F73B723A-DEB1-934B-AB5C-6A59BADF5214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3268E4-C795-984F-A2CB-01A884CB8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Besten Dank für Ihre Aufmerksamkeit!</a:t>
            </a: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1E542-6CDA-4567-AC99-6C841D2034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2791" y="2149018"/>
            <a:ext cx="2467188" cy="2467188"/>
          </a:xfrm>
          <a:prstGeom prst="rect">
            <a:avLst/>
          </a:prstGeom>
        </p:spPr>
      </p:pic>
      <p:pic>
        <p:nvPicPr>
          <p:cNvPr id="8" name="Picture 4" descr="Lehrpersonen | Gymnasium Thun, Fachmittelschule und Wirtschaftsschule">
            <a:extLst>
              <a:ext uri="{FF2B5EF4-FFF2-40B4-BE49-F238E27FC236}">
                <a16:creationId xmlns:a16="http://schemas.microsoft.com/office/drawing/2014/main" id="{91C78E91-EE38-48D3-8A86-E09B8BFD3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485" y="2283025"/>
            <a:ext cx="1557371" cy="20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ehrpersonen | Gymnasium Thun, Fachmittelschule und Wirtschaftsschule">
            <a:extLst>
              <a:ext uri="{FF2B5EF4-FFF2-40B4-BE49-F238E27FC236}">
                <a16:creationId xmlns:a16="http://schemas.microsoft.com/office/drawing/2014/main" id="{BD6E464D-B640-42AB-978A-D08F4DE96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078" y="2288048"/>
            <a:ext cx="1612256" cy="19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62EE0BC-E6B0-4DFE-84E6-A49BCFE81145}"/>
              </a:ext>
            </a:extLst>
          </p:cNvPr>
          <p:cNvSpPr txBox="1"/>
          <p:nvPr/>
        </p:nvSpPr>
        <p:spPr>
          <a:xfrm>
            <a:off x="1731485" y="4380881"/>
            <a:ext cx="1555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/>
              <a:t>Daniel Brunner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7BDE6F7-B1E4-4300-B0CA-7631D621BDFD}"/>
              </a:ext>
            </a:extLst>
          </p:cNvPr>
          <p:cNvSpPr txBox="1"/>
          <p:nvPr/>
        </p:nvSpPr>
        <p:spPr>
          <a:xfrm>
            <a:off x="4198078" y="4380881"/>
            <a:ext cx="1600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/>
              <a:t>Thomas Hari</a:t>
            </a:r>
          </a:p>
        </p:txBody>
      </p:sp>
    </p:spTree>
    <p:extLst>
      <p:ext uri="{BB962C8B-B14F-4D97-AF65-F5344CB8AC3E}">
        <p14:creationId xmlns:p14="http://schemas.microsoft.com/office/powerpoint/2010/main" val="316496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8091DCB2-69FE-254F-B679-4E6B71ABF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5023" y="1165527"/>
            <a:ext cx="3271985" cy="1025548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9AEA5DAE-8FE9-5B49-A98A-562E6802B4BC}"/>
              </a:ext>
            </a:extLst>
          </p:cNvPr>
          <p:cNvSpPr/>
          <p:nvPr/>
        </p:nvSpPr>
        <p:spPr>
          <a:xfrm>
            <a:off x="6434847" y="2575769"/>
            <a:ext cx="1289538" cy="5492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D8AB6D7-B3A9-7D42-9CBD-0A1D282CF179}"/>
              </a:ext>
            </a:extLst>
          </p:cNvPr>
          <p:cNvSpPr/>
          <p:nvPr/>
        </p:nvSpPr>
        <p:spPr>
          <a:xfrm>
            <a:off x="5147499" y="293076"/>
            <a:ext cx="1289538" cy="5492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FBCDD7F-AF6C-8F4D-9B35-1EF65682C9A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0253" y="2270997"/>
            <a:ext cx="1921450" cy="768580"/>
          </a:xfrm>
          <a:prstGeom prst="rect">
            <a:avLst/>
          </a:prstGeom>
          <a:noFill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16ECCBA-79E8-1341-B3C4-9103C274D7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740" y="3361506"/>
            <a:ext cx="1382029" cy="9259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960B64-B185-DE48-A4F8-68A2C816EF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78947" y="2896840"/>
            <a:ext cx="732753" cy="161804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7B4A89C-B8DD-0C4A-AA98-7B138518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6664" y="130552"/>
            <a:ext cx="933333" cy="1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46B7865-3F30-574D-A601-41CD8B7C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3395" y="3081562"/>
            <a:ext cx="898397" cy="1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40635B-7508-1B4F-89B5-574B55B24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0694" y="1628177"/>
            <a:ext cx="971098" cy="1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B3A32D30-DF4D-D941-B448-E4EC2049A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6194" y="2237554"/>
            <a:ext cx="971098" cy="1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23D7541B-E271-3F40-9641-3DAC55FC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1598" y="4287466"/>
            <a:ext cx="976743" cy="1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8397A71-90CE-4D40-88FA-5333B448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62" y="1650404"/>
            <a:ext cx="965517" cy="1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B4F48296-8BAE-2C4D-A635-E2BE165DF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87" y="3081562"/>
            <a:ext cx="965517" cy="1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95F3E836-9BCA-9348-B404-14265F1F0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97" y="144035"/>
            <a:ext cx="965517" cy="1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>
            <a:extLst>
              <a:ext uri="{FF2B5EF4-FFF2-40B4-BE49-F238E27FC236}">
                <a16:creationId xmlns:a16="http://schemas.microsoft.com/office/drawing/2014/main" id="{EA7AB67E-5ED5-BB4C-8EBE-0FE512FAF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557" y="4398281"/>
            <a:ext cx="898397" cy="1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EB278E77-CFEA-5A46-AE8A-F815393AA2AE}"/>
              </a:ext>
            </a:extLst>
          </p:cNvPr>
          <p:cNvSpPr/>
          <p:nvPr/>
        </p:nvSpPr>
        <p:spPr>
          <a:xfrm>
            <a:off x="3326992" y="1136914"/>
            <a:ext cx="2316468" cy="810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de-CH" sz="2333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Special </a:t>
            </a:r>
            <a:r>
              <a:rPr lang="de-CH" sz="2333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Agents</a:t>
            </a:r>
            <a:br>
              <a:rPr lang="de-CH" sz="2333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CH" sz="2333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Mandra</a:t>
            </a:r>
            <a:r>
              <a:rPr lang="de-CH" sz="2333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Brunner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7C0E95F-E648-A249-9CFB-76248E4B720C}"/>
              </a:ext>
            </a:extLst>
          </p:cNvPr>
          <p:cNvSpPr/>
          <p:nvPr/>
        </p:nvSpPr>
        <p:spPr>
          <a:xfrm>
            <a:off x="3378352" y="1136914"/>
            <a:ext cx="2213748" cy="810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de-CH" sz="2333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Special </a:t>
            </a:r>
            <a:r>
              <a:rPr lang="de-CH" sz="2333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Agents</a:t>
            </a:r>
            <a:br>
              <a:rPr lang="de-CH" sz="2333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CH" sz="2333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Frei, Scharf, Hari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08D0ED7-9451-5A4D-A974-D85F4378538A}"/>
              </a:ext>
            </a:extLst>
          </p:cNvPr>
          <p:cNvSpPr/>
          <p:nvPr/>
        </p:nvSpPr>
        <p:spPr>
          <a:xfrm>
            <a:off x="3493223" y="1136914"/>
            <a:ext cx="1984005" cy="810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de-CH" sz="2333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Special </a:t>
            </a:r>
            <a:r>
              <a:rPr lang="de-CH" sz="2333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Agents</a:t>
            </a:r>
            <a:br>
              <a:rPr lang="de-CH" sz="2333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CH" sz="2333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Elsasser, Stähli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E1A3B135-F5B9-8F4D-99F9-73EBE6604904}"/>
              </a:ext>
            </a:extLst>
          </p:cNvPr>
          <p:cNvSpPr/>
          <p:nvPr/>
        </p:nvSpPr>
        <p:spPr>
          <a:xfrm>
            <a:off x="2945959" y="1316450"/>
            <a:ext cx="3078535" cy="451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de-CH" sz="2333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Special Agent Hofmann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068E8273-6227-2C48-A850-1774EE07F03A}"/>
              </a:ext>
            </a:extLst>
          </p:cNvPr>
          <p:cNvSpPr/>
          <p:nvPr/>
        </p:nvSpPr>
        <p:spPr>
          <a:xfrm>
            <a:off x="2874625" y="1316450"/>
            <a:ext cx="3221203" cy="451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de-CH" sz="2333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Special Agent Thormeier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D3C6DEB-A964-AF4F-94B7-8549E19FAFB7}"/>
              </a:ext>
            </a:extLst>
          </p:cNvPr>
          <p:cNvSpPr/>
          <p:nvPr/>
        </p:nvSpPr>
        <p:spPr>
          <a:xfrm>
            <a:off x="3296502" y="1136914"/>
            <a:ext cx="2377447" cy="810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de-CH" sz="2333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Special </a:t>
            </a:r>
            <a:r>
              <a:rPr lang="de-CH" sz="2333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Agents</a:t>
            </a:r>
            <a:br>
              <a:rPr lang="de-CH" sz="2333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CH" sz="2333" b="1" dirty="0" err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Ostrin</a:t>
            </a:r>
            <a:r>
              <a:rPr lang="de-CH" sz="2333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Gassmann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DF38406-E943-FE42-AF19-34EE72A686A4}"/>
              </a:ext>
            </a:extLst>
          </p:cNvPr>
          <p:cNvSpPr/>
          <p:nvPr/>
        </p:nvSpPr>
        <p:spPr>
          <a:xfrm>
            <a:off x="1326832" y="2572208"/>
            <a:ext cx="1065740" cy="5492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3405F8B-50DB-544E-B7E3-0CE166C72757}"/>
              </a:ext>
            </a:extLst>
          </p:cNvPr>
          <p:cNvSpPr/>
          <p:nvPr/>
        </p:nvSpPr>
        <p:spPr>
          <a:xfrm>
            <a:off x="2309424" y="4829286"/>
            <a:ext cx="1681147" cy="5492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0D5C553-8831-C942-AEEC-BD9963128539}"/>
              </a:ext>
            </a:extLst>
          </p:cNvPr>
          <p:cNvSpPr/>
          <p:nvPr/>
        </p:nvSpPr>
        <p:spPr>
          <a:xfrm>
            <a:off x="4953049" y="4840309"/>
            <a:ext cx="1681147" cy="5492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360DE-B129-6344-B4FC-B7F0E6423080}"/>
              </a:ext>
            </a:extLst>
          </p:cNvPr>
          <p:cNvSpPr/>
          <p:nvPr/>
        </p:nvSpPr>
        <p:spPr>
          <a:xfrm>
            <a:off x="2576365" y="310447"/>
            <a:ext cx="1185676" cy="5492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96D27A5-338B-8A45-9550-D5EC3BBC4FA3}"/>
              </a:ext>
            </a:extLst>
          </p:cNvPr>
          <p:cNvSpPr txBox="1"/>
          <p:nvPr/>
        </p:nvSpPr>
        <p:spPr>
          <a:xfrm>
            <a:off x="5024330" y="703886"/>
            <a:ext cx="16225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8a – Gruppe 1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A258C2B-3F86-6D41-AC6A-9EB2FC5329F6}"/>
              </a:ext>
            </a:extLst>
          </p:cNvPr>
          <p:cNvSpPr txBox="1"/>
          <p:nvPr/>
        </p:nvSpPr>
        <p:spPr>
          <a:xfrm>
            <a:off x="6305636" y="2987035"/>
            <a:ext cx="16225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8a – Gruppe 2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CF463FA2-54C5-354F-8655-11C1B04A62B6}"/>
              </a:ext>
            </a:extLst>
          </p:cNvPr>
          <p:cNvSpPr txBox="1"/>
          <p:nvPr/>
        </p:nvSpPr>
        <p:spPr>
          <a:xfrm>
            <a:off x="5025995" y="4641162"/>
            <a:ext cx="16225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8b – Gruppe 1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30CB1424-EFB1-D645-96CF-199F7183B988}"/>
              </a:ext>
            </a:extLst>
          </p:cNvPr>
          <p:cNvSpPr txBox="1"/>
          <p:nvPr/>
        </p:nvSpPr>
        <p:spPr>
          <a:xfrm>
            <a:off x="2375109" y="4634541"/>
            <a:ext cx="16225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8b – Gruppe 2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9617377-9299-F448-B504-653EF63659F3}"/>
              </a:ext>
            </a:extLst>
          </p:cNvPr>
          <p:cNvSpPr txBox="1"/>
          <p:nvPr/>
        </p:nvSpPr>
        <p:spPr>
          <a:xfrm>
            <a:off x="1070161" y="2980781"/>
            <a:ext cx="16225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8c – Gruppe 1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F755E5A-D01E-4143-9003-2EC9FAC97C28}"/>
              </a:ext>
            </a:extLst>
          </p:cNvPr>
          <p:cNvSpPr txBox="1"/>
          <p:nvPr/>
        </p:nvSpPr>
        <p:spPr>
          <a:xfrm>
            <a:off x="2368789" y="729076"/>
            <a:ext cx="16225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5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8c – Gruppe 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FEC8B6-B4A8-433E-8F73-B81EA7A426B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560" y="257774"/>
            <a:ext cx="898596" cy="120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954BB04-6052-4F30-B2E1-96DF9BC65B9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009" y="4463212"/>
            <a:ext cx="937500" cy="1200000"/>
          </a:xfrm>
          <a:prstGeom prst="rect">
            <a:avLst/>
          </a:prstGeom>
        </p:spPr>
      </p:pic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9C5A6D92-3084-D647-A1E6-49B03CC91C3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91139307"/>
              </p:ext>
            </p:extLst>
          </p:nvPr>
        </p:nvGraphicFramePr>
        <p:xfrm>
          <a:off x="0" y="-14288"/>
          <a:ext cx="8763000" cy="57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333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0" grpId="0" animBg="1"/>
      <p:bldP spid="30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2" grpId="0"/>
      <p:bldP spid="36" grpId="0"/>
      <p:bldP spid="37" grpId="0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10B9473-9E9B-4B11-BF0F-004869017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54124"/>
            <a:ext cx="5079999" cy="382101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39FDF4-6E9D-443F-952B-4895D14AB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999" y="946797"/>
            <a:ext cx="5100000" cy="25665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E7C547E-04D1-4B9F-AF2D-560221E173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494" y="3686782"/>
            <a:ext cx="4795499" cy="99774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90F9EC3-2B05-5A49-9FCD-441FEFDA9DD5}"/>
              </a:ext>
            </a:extLst>
          </p:cNvPr>
          <p:cNvSpPr txBox="1"/>
          <p:nvPr/>
        </p:nvSpPr>
        <p:spPr>
          <a:xfrm>
            <a:off x="289112" y="396463"/>
            <a:ext cx="1361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Verdächtige:</a:t>
            </a:r>
          </a:p>
        </p:txBody>
      </p:sp>
    </p:spTree>
    <p:extLst>
      <p:ext uri="{BB962C8B-B14F-4D97-AF65-F5344CB8AC3E}">
        <p14:creationId xmlns:p14="http://schemas.microsoft.com/office/powerpoint/2010/main" val="29782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 descr="CSI_2015_Fall.JPG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430" y="2089319"/>
            <a:ext cx="4567238" cy="3057525"/>
          </a:xfrm>
        </p:spPr>
      </p:pic>
      <p:sp>
        <p:nvSpPr>
          <p:cNvPr id="4" name="Textfeld 3"/>
          <p:cNvSpPr txBox="1"/>
          <p:nvPr/>
        </p:nvSpPr>
        <p:spPr>
          <a:xfrm>
            <a:off x="2761456" y="1533578"/>
            <a:ext cx="4185313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33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Auf eine gute Zusammenarbeit!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5AB5A5-41B6-EE45-904C-7A71A5D15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158" y="3236414"/>
            <a:ext cx="2250000" cy="90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30C44E4-7562-E440-AD8E-4939A9A7A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43" y="3236414"/>
            <a:ext cx="1756098" cy="9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5BCD25-6598-D24A-8A88-3242FDEF0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724" y="490973"/>
            <a:ext cx="9310471" cy="2202578"/>
          </a:xfrm>
        </p:spPr>
        <p:txBody>
          <a:bodyPr>
            <a:normAutofit/>
          </a:bodyPr>
          <a:lstStyle/>
          <a:p>
            <a:pPr>
              <a:tabLst>
                <a:tab pos="2217738" algn="l"/>
              </a:tabLst>
            </a:pPr>
            <a:r>
              <a:rPr lang="de-CH" sz="3200" i="1" dirty="0"/>
              <a:t>MINT-am-Samstag</a:t>
            </a:r>
            <a:br>
              <a:rPr lang="de-CH" sz="3600" dirty="0"/>
            </a:br>
            <a:r>
              <a:rPr lang="de-CH" sz="3200" dirty="0"/>
              <a:t>Ein Angebot für Sekundarschulen</a:t>
            </a:r>
            <a:br>
              <a:rPr lang="de-CH" sz="3200" dirty="0"/>
            </a:br>
            <a:r>
              <a:rPr lang="de-CH" sz="2400" dirty="0"/>
              <a:t> </a:t>
            </a:r>
            <a:br>
              <a:rPr lang="de-CH" sz="3200" dirty="0"/>
            </a:br>
            <a:r>
              <a:rPr lang="de-CH" sz="1800" dirty="0"/>
              <a:t>Gymnasium Thun (Thomas Hari und Daniel Brunner)</a:t>
            </a:r>
            <a:endParaRPr lang="de-CH" sz="3600" dirty="0"/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D05A5D55-5FC8-B545-89CE-58D4EA73B276}"/>
              </a:ext>
            </a:extLst>
          </p:cNvPr>
          <p:cNvCxnSpPr>
            <a:cxnSpLocks/>
          </p:cNvCxnSpPr>
          <p:nvPr/>
        </p:nvCxnSpPr>
        <p:spPr>
          <a:xfrm>
            <a:off x="1146024" y="1888005"/>
            <a:ext cx="553119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685D5F12-088D-8547-BF95-A085FDCE6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459" y="2853574"/>
            <a:ext cx="2921000" cy="2328037"/>
          </a:xfrm>
          <a:prstGeom prst="rect">
            <a:avLst/>
          </a:prstGeom>
        </p:spPr>
      </p:pic>
      <p:pic>
        <p:nvPicPr>
          <p:cNvPr id="13" name="Grafik 12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240273F4-2FDF-0B43-B74F-53CF680C3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231" y="2852381"/>
            <a:ext cx="2921000" cy="2328037"/>
          </a:xfrm>
          <a:prstGeom prst="rect">
            <a:avLst/>
          </a:prstGeom>
        </p:spPr>
      </p:pic>
      <p:pic>
        <p:nvPicPr>
          <p:cNvPr id="15" name="Grafik 14" descr="Ein Bild, das Text, Person, tragen, Brille enthält.&#10;&#10;Automatisch generierte Beschreibung">
            <a:extLst>
              <a:ext uri="{FF2B5EF4-FFF2-40B4-BE49-F238E27FC236}">
                <a16:creationId xmlns:a16="http://schemas.microsoft.com/office/drawing/2014/main" id="{85674DFD-9020-704F-AC67-40FA6C3251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687" y="428243"/>
            <a:ext cx="2921000" cy="2328037"/>
          </a:xfrm>
          <a:prstGeom prst="rect">
            <a:avLst/>
          </a:prstGeom>
        </p:spPr>
      </p:pic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C133555F-5CBF-6E45-A1BC-B158FC35B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687" y="2853575"/>
            <a:ext cx="2921000" cy="232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2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C363B-6D26-614A-AA94-690380234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Vernetzung ist Teil unseres MINT-Konzepts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DEBA5EA-8BE9-FD43-9028-7371ADE58851}"/>
              </a:ext>
            </a:extLst>
          </p:cNvPr>
          <p:cNvGrpSpPr/>
          <p:nvPr/>
        </p:nvGrpSpPr>
        <p:grpSpPr>
          <a:xfrm>
            <a:off x="4326727" y="2738035"/>
            <a:ext cx="5607050" cy="1560790"/>
            <a:chOff x="4445131" y="2672251"/>
            <a:chExt cx="5607050" cy="1560790"/>
          </a:xfrm>
        </p:grpSpPr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831A5DB7-9009-C04D-BA98-2EE8410244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1919" y="3010389"/>
              <a:ext cx="2189" cy="295936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C55A2FAC-8BA6-204D-9E89-CFE2320B8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5350" y="3010389"/>
              <a:ext cx="2189" cy="295936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42CC50D1-6BC3-8C46-87B7-8810A0EF9183}"/>
                </a:ext>
              </a:extLst>
            </p:cNvPr>
            <p:cNvSpPr/>
            <p:nvPr/>
          </p:nvSpPr>
          <p:spPr>
            <a:xfrm>
              <a:off x="4461006" y="2672251"/>
              <a:ext cx="5591175" cy="33813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1400" dirty="0"/>
                <a:t>MINT-Fördergruppe Gymnasium Thun</a:t>
              </a: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DEF1A1D-B619-EE49-89E7-E1DF77895D03}"/>
                </a:ext>
              </a:extLst>
            </p:cNvPr>
            <p:cNvSpPr/>
            <p:nvPr/>
          </p:nvSpPr>
          <p:spPr>
            <a:xfrm>
              <a:off x="4445131" y="3306325"/>
              <a:ext cx="1036145" cy="9267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400" dirty="0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FCF8A35-90EC-0846-B762-9E0B0E19A5D9}"/>
                </a:ext>
              </a:extLst>
            </p:cNvPr>
            <p:cNvSpPr/>
            <p:nvPr/>
          </p:nvSpPr>
          <p:spPr>
            <a:xfrm>
              <a:off x="9016036" y="3306325"/>
              <a:ext cx="1036145" cy="926716"/>
            </a:xfrm>
            <a:prstGeom prst="rect">
              <a:avLst/>
            </a:prstGeom>
            <a:solidFill>
              <a:srgbClr val="53BE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1400" dirty="0"/>
                <a:t>Vernetzung aufwärts</a:t>
              </a:r>
            </a:p>
            <a:p>
              <a:pPr algn="ctr"/>
              <a:endParaRPr lang="de-CH" sz="1200" dirty="0"/>
            </a:p>
            <a:p>
              <a:pPr algn="ctr"/>
              <a:r>
                <a:rPr lang="de-CH" sz="1200" dirty="0"/>
                <a:t>Uni, Industrie</a:t>
              </a:r>
              <a:endParaRPr lang="de-CH" sz="1100" dirty="0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EF0517C3-B3AD-A648-9DF8-853492D96555}"/>
                </a:ext>
              </a:extLst>
            </p:cNvPr>
            <p:cNvSpPr/>
            <p:nvPr/>
          </p:nvSpPr>
          <p:spPr>
            <a:xfrm>
              <a:off x="6738520" y="3306325"/>
              <a:ext cx="1036145" cy="9267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400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F5E7C617-FAE4-D041-BF3C-0D06490D1930}"/>
                </a:ext>
              </a:extLst>
            </p:cNvPr>
            <p:cNvSpPr/>
            <p:nvPr/>
          </p:nvSpPr>
          <p:spPr>
            <a:xfrm>
              <a:off x="5591825" y="3306325"/>
              <a:ext cx="1036145" cy="9267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200" dirty="0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335EFA76-231C-BF4D-A9E4-C40FBB5990CC}"/>
                </a:ext>
              </a:extLst>
            </p:cNvPr>
            <p:cNvSpPr/>
            <p:nvPr/>
          </p:nvSpPr>
          <p:spPr>
            <a:xfrm>
              <a:off x="7877278" y="3306325"/>
              <a:ext cx="1036145" cy="926716"/>
            </a:xfrm>
            <a:prstGeom prst="rect">
              <a:avLst/>
            </a:prstGeom>
            <a:solidFill>
              <a:srgbClr val="53BE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1400" dirty="0"/>
                <a:t>Vernetzung abwärts</a:t>
              </a:r>
            </a:p>
            <a:p>
              <a:pPr algn="ctr"/>
              <a:endParaRPr lang="de-CH" sz="1200" dirty="0"/>
            </a:p>
            <a:p>
              <a:pPr algn="ctr"/>
              <a:r>
                <a:rPr lang="de-CH" sz="1200" dirty="0"/>
                <a:t>Sek I</a:t>
              </a:r>
            </a:p>
          </p:txBody>
        </p:sp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524CC51E-274D-7B46-87B9-AB48F2696755}"/>
                </a:ext>
              </a:extLst>
            </p:cNvPr>
            <p:cNvCxnSpPr>
              <a:stCxn id="6" idx="0"/>
            </p:cNvCxnSpPr>
            <p:nvPr/>
          </p:nvCxnSpPr>
          <p:spPr>
            <a:xfrm flipV="1">
              <a:off x="4963204" y="3010389"/>
              <a:ext cx="2189" cy="295936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F7A8FC95-547D-C547-B1BF-EF8B46935C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0335" y="3010389"/>
              <a:ext cx="2189" cy="295936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>
              <a:extLst>
                <a:ext uri="{FF2B5EF4-FFF2-40B4-BE49-F238E27FC236}">
                  <a16:creationId xmlns:a16="http://schemas.microsoft.com/office/drawing/2014/main" id="{0D097006-7783-C542-B21A-4ABC01D710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6592" y="3010389"/>
              <a:ext cx="2189" cy="295936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4" name="Diagramm 23">
            <a:extLst>
              <a:ext uri="{FF2B5EF4-FFF2-40B4-BE49-F238E27FC236}">
                <a16:creationId xmlns:a16="http://schemas.microsoft.com/office/drawing/2014/main" id="{8072FF78-ED7D-334D-9718-0B0E47AFBD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014997"/>
              </p:ext>
            </p:extLst>
          </p:nvPr>
        </p:nvGraphicFramePr>
        <p:xfrm>
          <a:off x="1098612" y="1289429"/>
          <a:ext cx="3134254" cy="4165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Textfeld 25">
            <a:extLst>
              <a:ext uri="{FF2B5EF4-FFF2-40B4-BE49-F238E27FC236}">
                <a16:creationId xmlns:a16="http://schemas.microsoft.com/office/drawing/2014/main" id="{19E7581C-8CA7-FE41-8DAD-4848099380AB}"/>
              </a:ext>
            </a:extLst>
          </p:cNvPr>
          <p:cNvSpPr txBox="1"/>
          <p:nvPr/>
        </p:nvSpPr>
        <p:spPr>
          <a:xfrm>
            <a:off x="2064997" y="1672680"/>
            <a:ext cx="1201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/>
              <a:t>Zielbereiche</a:t>
            </a:r>
            <a:endParaRPr lang="de-CH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C47E7B6-7705-2343-80DF-03A690D14714}"/>
              </a:ext>
            </a:extLst>
          </p:cNvPr>
          <p:cNvSpPr txBox="1"/>
          <p:nvPr/>
        </p:nvSpPr>
        <p:spPr>
          <a:xfrm>
            <a:off x="4326727" y="2342891"/>
            <a:ext cx="139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/>
              <a:t>Organigramm</a:t>
            </a:r>
            <a:endParaRPr lang="de-CH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1E9D342-8FB6-CE4C-A811-E74227F249DA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  <p:pic>
        <p:nvPicPr>
          <p:cNvPr id="2050" name="Picture 2" descr="edu.ch Gymnasium Thun 2021/22">
            <a:extLst>
              <a:ext uri="{FF2B5EF4-FFF2-40B4-BE49-F238E27FC236}">
                <a16:creationId xmlns:a16="http://schemas.microsoft.com/office/drawing/2014/main" id="{AFAC2423-3F14-D145-B245-79F238B71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8841" y="165652"/>
            <a:ext cx="2184936" cy="93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hrpersonen | Gymnasium Thun, Fachmittelschule und Wirtschaftsschule">
            <a:extLst>
              <a:ext uri="{FF2B5EF4-FFF2-40B4-BE49-F238E27FC236}">
                <a16:creationId xmlns:a16="http://schemas.microsoft.com/office/drawing/2014/main" id="{160D549F-74D1-8941-9245-6B2AAE4A2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2446" y="4406348"/>
            <a:ext cx="889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ehrpersonen | Gymnasium Thun, Fachmittelschule und Wirtschaftsschule">
            <a:extLst>
              <a:ext uri="{FF2B5EF4-FFF2-40B4-BE49-F238E27FC236}">
                <a16:creationId xmlns:a16="http://schemas.microsoft.com/office/drawing/2014/main" id="{34F83740-8EA2-E04D-BD31-4B3163DDE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3350" y="4412082"/>
            <a:ext cx="920330" cy="113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04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A7DEC-824B-DF48-87CF-46F3BF215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Engagement erleben und weitergeben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7009634-446C-E946-9A14-6FD01EF14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287" y="327479"/>
            <a:ext cx="1679682" cy="2390113"/>
          </a:xfrm>
          <a:prstGeom prst="rect">
            <a:avLst/>
          </a:prstGeom>
        </p:spPr>
      </p:pic>
      <p:pic>
        <p:nvPicPr>
          <p:cNvPr id="4" name="Grafik 3" descr="Ein Bild, das Text, Flasche enthält.&#10;&#10;Automatisch generierte Beschreibung">
            <a:extLst>
              <a:ext uri="{FF2B5EF4-FFF2-40B4-BE49-F238E27FC236}">
                <a16:creationId xmlns:a16="http://schemas.microsoft.com/office/drawing/2014/main" id="{55E2EECB-9BAA-BF44-837B-6A7B635840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514" y="908535"/>
            <a:ext cx="1584554" cy="2250066"/>
          </a:xfrm>
          <a:prstGeom prst="rect">
            <a:avLst/>
          </a:prstGeom>
        </p:spPr>
      </p:pic>
      <p:pic>
        <p:nvPicPr>
          <p:cNvPr id="6" name="Grafik 5" descr="Ein Bild, das Text, Gerät, Messanzeige, Systemsteuerung enthält.&#10;&#10;Automatisch generierte Beschreibung">
            <a:extLst>
              <a:ext uri="{FF2B5EF4-FFF2-40B4-BE49-F238E27FC236}">
                <a16:creationId xmlns:a16="http://schemas.microsoft.com/office/drawing/2014/main" id="{42981457-E25A-F94A-8424-A7DBBB510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61" y="1134153"/>
            <a:ext cx="3100104" cy="147582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337E2207-B719-7946-8FC3-F08E052C07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13" y="4392991"/>
            <a:ext cx="4535801" cy="994530"/>
          </a:xfrm>
          <a:prstGeom prst="rect">
            <a:avLst/>
          </a:prstGeom>
        </p:spPr>
      </p:pic>
      <p:pic>
        <p:nvPicPr>
          <p:cNvPr id="14" name="Grafik 13" descr="Ein Bild, das Text, Schnee, draußen, Berg enthält.&#10;&#10;Automatisch generierte Beschreibung">
            <a:extLst>
              <a:ext uri="{FF2B5EF4-FFF2-40B4-BE49-F238E27FC236}">
                <a16:creationId xmlns:a16="http://schemas.microsoft.com/office/drawing/2014/main" id="{6DA82607-C9C0-3346-B2C4-B3743FE9B0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455" y="2987210"/>
            <a:ext cx="3608739" cy="115946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4E62719-5440-8241-B688-3969020A9A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264" y="3390798"/>
            <a:ext cx="2121268" cy="882162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8D576028-E621-BC42-B4DF-FD41FC7368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061" y="4416285"/>
            <a:ext cx="3431133" cy="971236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740D405E-A617-584A-BF2E-E352997E16CD}"/>
              </a:ext>
            </a:extLst>
          </p:cNvPr>
          <p:cNvGrpSpPr/>
          <p:nvPr/>
        </p:nvGrpSpPr>
        <p:grpSpPr>
          <a:xfrm>
            <a:off x="1073461" y="2822347"/>
            <a:ext cx="2590313" cy="1406834"/>
            <a:chOff x="1069014" y="2740025"/>
            <a:chExt cx="2590313" cy="140683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F3F918DE-C9F4-E04E-95B3-8158AD619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014" y="2987210"/>
              <a:ext cx="2590312" cy="894587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65D58A11-3EC3-F94D-BE39-AF118A63E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014" y="2740025"/>
              <a:ext cx="2565400" cy="23495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77750B8-52E0-524C-9FEB-05973F30C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015" y="3909627"/>
              <a:ext cx="2590312" cy="237232"/>
            </a:xfrm>
            <a:prstGeom prst="rect">
              <a:avLst/>
            </a:prstGeom>
          </p:spPr>
        </p:pic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45D19A68-042B-FC4C-A675-6DE066CCA9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029" y="2010284"/>
            <a:ext cx="1984522" cy="80325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0114552-2C23-454D-9F5E-4F83A14342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449" y="962171"/>
            <a:ext cx="1842457" cy="778503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04D78683-EFCA-594F-8F49-45650B334502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403849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A7DEC-824B-DF48-87CF-46F3BF215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Engagement erleben und weitergeben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7009634-446C-E946-9A14-6FD01EF147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932" y="477724"/>
            <a:ext cx="1581262" cy="2250066"/>
          </a:xfrm>
          <a:prstGeom prst="rect">
            <a:avLst/>
          </a:prstGeom>
        </p:spPr>
      </p:pic>
      <p:pic>
        <p:nvPicPr>
          <p:cNvPr id="4" name="Grafik 3" descr="Ein Bild, das Text, Flasche enthält.&#10;&#10;Automatisch generierte Beschreibung">
            <a:extLst>
              <a:ext uri="{FF2B5EF4-FFF2-40B4-BE49-F238E27FC236}">
                <a16:creationId xmlns:a16="http://schemas.microsoft.com/office/drawing/2014/main" id="{55E2EECB-9BAA-BF44-837B-6A7B63584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514" y="908535"/>
            <a:ext cx="1584554" cy="2250066"/>
          </a:xfrm>
          <a:prstGeom prst="rect">
            <a:avLst/>
          </a:prstGeom>
        </p:spPr>
      </p:pic>
      <p:pic>
        <p:nvPicPr>
          <p:cNvPr id="6" name="Grafik 5" descr="Ein Bild, das Text, Gerät, Messanzeige, Systemsteuerung enthält.&#10;&#10;Automatisch generierte Beschreibung">
            <a:extLst>
              <a:ext uri="{FF2B5EF4-FFF2-40B4-BE49-F238E27FC236}">
                <a16:creationId xmlns:a16="http://schemas.microsoft.com/office/drawing/2014/main" id="{42981457-E25A-F94A-8424-A7DBBB510E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61" y="1134153"/>
            <a:ext cx="3100104" cy="147582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337E2207-B719-7946-8FC3-F08E052C07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313" y="4392991"/>
            <a:ext cx="4535801" cy="994530"/>
          </a:xfrm>
          <a:prstGeom prst="rect">
            <a:avLst/>
          </a:prstGeom>
        </p:spPr>
      </p:pic>
      <p:pic>
        <p:nvPicPr>
          <p:cNvPr id="14" name="Grafik 13" descr="Ein Bild, das Text, Schnee, draußen, Berg enthält.&#10;&#10;Automatisch generierte Beschreibung">
            <a:extLst>
              <a:ext uri="{FF2B5EF4-FFF2-40B4-BE49-F238E27FC236}">
                <a16:creationId xmlns:a16="http://schemas.microsoft.com/office/drawing/2014/main" id="{6DA82607-C9C0-3346-B2C4-B3743FE9B0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455" y="2987210"/>
            <a:ext cx="3608739" cy="115946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4E62719-5440-8241-B688-3969020A9A3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264" y="3390798"/>
            <a:ext cx="2121268" cy="882162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8D576028-E621-BC42-B4DF-FD41FC73683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061" y="4416285"/>
            <a:ext cx="3431133" cy="971236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740D405E-A617-584A-BF2E-E352997E16CD}"/>
              </a:ext>
            </a:extLst>
          </p:cNvPr>
          <p:cNvGrpSpPr/>
          <p:nvPr/>
        </p:nvGrpSpPr>
        <p:grpSpPr>
          <a:xfrm>
            <a:off x="1073461" y="2822347"/>
            <a:ext cx="2590313" cy="1406834"/>
            <a:chOff x="1069014" y="2740025"/>
            <a:chExt cx="2590313" cy="140683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F3F918DE-C9F4-E04E-95B3-8158AD619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014" y="2987210"/>
              <a:ext cx="2590312" cy="894587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65D58A11-3EC3-F94D-BE39-AF118A63E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014" y="2740025"/>
              <a:ext cx="2565400" cy="23495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77750B8-52E0-524C-9FEB-05973F30C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015" y="3909627"/>
              <a:ext cx="2590312" cy="237232"/>
            </a:xfrm>
            <a:prstGeom prst="rect">
              <a:avLst/>
            </a:prstGeom>
          </p:spPr>
        </p:pic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45D19A68-042B-FC4C-A675-6DE066CCA937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029" y="2010284"/>
            <a:ext cx="1984522" cy="80325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0114552-2C23-454D-9F5E-4F83A143425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449" y="962171"/>
            <a:ext cx="1842457" cy="77850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E57890E-19F7-3F42-9DEE-97095ECBFBC6}"/>
              </a:ext>
            </a:extLst>
          </p:cNvPr>
          <p:cNvSpPr txBox="1"/>
          <p:nvPr/>
        </p:nvSpPr>
        <p:spPr>
          <a:xfrm rot="20710548">
            <a:off x="1766281" y="1917671"/>
            <a:ext cx="6657019" cy="1200329"/>
          </a:xfrm>
          <a:prstGeom prst="rect">
            <a:avLst/>
          </a:prstGeom>
          <a:solidFill>
            <a:srgbClr val="53BEBA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de-CH" sz="1200" i="1" dirty="0">
              <a:solidFill>
                <a:schemeClr val="bg1"/>
              </a:solidFill>
            </a:endParaRPr>
          </a:p>
          <a:p>
            <a:pPr algn="ctr"/>
            <a:r>
              <a:rPr lang="de-CH" sz="2400" i="1" dirty="0">
                <a:solidFill>
                  <a:schemeClr val="bg1"/>
                </a:solidFill>
              </a:rPr>
              <a:t>... die interessieren sich für uns!</a:t>
            </a:r>
          </a:p>
          <a:p>
            <a:pPr algn="ctr"/>
            <a:r>
              <a:rPr lang="de-CH" sz="2400" i="1" dirty="0">
                <a:solidFill>
                  <a:schemeClr val="bg1"/>
                </a:solidFill>
              </a:rPr>
              <a:t>... die bieten uns etwas!</a:t>
            </a:r>
          </a:p>
          <a:p>
            <a:pPr algn="ctr"/>
            <a:endParaRPr lang="de-CH" sz="1200" i="1" dirty="0">
              <a:solidFill>
                <a:schemeClr val="bg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2279727-0008-EF4D-AC1B-47C89DB70694}"/>
              </a:ext>
            </a:extLst>
          </p:cNvPr>
          <p:cNvSpPr/>
          <p:nvPr/>
        </p:nvSpPr>
        <p:spPr>
          <a:xfrm rot="20722363">
            <a:off x="2967317" y="3118729"/>
            <a:ext cx="5080000" cy="830997"/>
          </a:xfrm>
          <a:prstGeom prst="rect">
            <a:avLst/>
          </a:prstGeom>
          <a:solidFill>
            <a:srgbClr val="53BEB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>
            <a:spAutoFit/>
          </a:bodyPr>
          <a:lstStyle/>
          <a:p>
            <a:pPr algn="ctr"/>
            <a:endParaRPr lang="de-CH" sz="1200" i="1" dirty="0">
              <a:solidFill>
                <a:schemeClr val="bg1"/>
              </a:solidFill>
            </a:endParaRPr>
          </a:p>
          <a:p>
            <a:pPr marL="457200" indent="-457200" algn="ctr">
              <a:buFont typeface="Wingdings" pitchFamily="2" charset="2"/>
              <a:buChar char="à"/>
            </a:pPr>
            <a:r>
              <a:rPr lang="de-CH" sz="2400" i="1" dirty="0">
                <a:solidFill>
                  <a:schemeClr val="bg1"/>
                </a:solidFill>
                <a:sym typeface="Wingdings" pitchFamily="2" charset="2"/>
              </a:rPr>
              <a:t>das wollen wir weitergeben!</a:t>
            </a:r>
          </a:p>
          <a:p>
            <a:pPr marL="457200" indent="-457200" algn="ctr">
              <a:buFont typeface="Wingdings" pitchFamily="2" charset="2"/>
              <a:buChar char="à"/>
            </a:pPr>
            <a:endParaRPr lang="de-CH" sz="1200" i="1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5394198-B73B-2E4F-B2C8-4289542B9716}"/>
              </a:ext>
            </a:extLst>
          </p:cNvPr>
          <p:cNvSpPr txBox="1"/>
          <p:nvPr/>
        </p:nvSpPr>
        <p:spPr>
          <a:xfrm>
            <a:off x="-45909" y="1808922"/>
            <a:ext cx="1049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FB37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Hintergrund</a:t>
            </a:r>
          </a:p>
          <a:p>
            <a:endParaRPr lang="de-CH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Anspruch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Umsetzung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Einblick</a:t>
            </a:r>
          </a:p>
          <a:p>
            <a:endParaRPr lang="de-CH" sz="12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Ausblick</a:t>
            </a:r>
          </a:p>
        </p:txBody>
      </p:sp>
    </p:spTree>
    <p:extLst>
      <p:ext uri="{BB962C8B-B14F-4D97-AF65-F5344CB8AC3E}">
        <p14:creationId xmlns:p14="http://schemas.microsoft.com/office/powerpoint/2010/main" val="85289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700</Words>
  <Application>Microsoft Office PowerPoint</Application>
  <PresentationFormat>Benutzerdefiniert</PresentationFormat>
  <Paragraphs>315</Paragraphs>
  <Slides>23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23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Courier New</vt:lpstr>
      <vt:lpstr>Times New Roman</vt:lpstr>
      <vt:lpstr>Wingdings</vt:lpstr>
      <vt:lpstr>Office</vt:lpstr>
      <vt:lpstr>1_Office</vt:lpstr>
      <vt:lpstr>2_Office</vt:lpstr>
      <vt:lpstr> Gymnasium Thun: Leichenfund in der Eingangshalle  </vt:lpstr>
      <vt:lpstr>PowerPoint-Präsentation</vt:lpstr>
      <vt:lpstr>PowerPoint-Präsentation</vt:lpstr>
      <vt:lpstr>PowerPoint-Präsentation</vt:lpstr>
      <vt:lpstr>PowerPoint-Präsentation</vt:lpstr>
      <vt:lpstr>MINT-am-Samstag Ein Angebot für Sekundarschulen   Gymnasium Thun (Thomas Hari und Daniel Brunner)</vt:lpstr>
      <vt:lpstr>Vernetzung ist Teil unseres MINT-Konzepts</vt:lpstr>
      <vt:lpstr>Engagement erleben und weitergeben</vt:lpstr>
      <vt:lpstr>Engagement erleben und weitergeben</vt:lpstr>
      <vt:lpstr>Ansprüche an unser Angebot für Sekundarschulen</vt:lpstr>
      <vt:lpstr>4 Veranstaltungen pro Jahr</vt:lpstr>
      <vt:lpstr>Einblicke in Bootsbau</vt:lpstr>
      <vt:lpstr>Einblicke in Halloween</vt:lpstr>
      <vt:lpstr>Einblicke in CSI-Thun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Rückblick und Ausblick</vt:lpstr>
      <vt:lpstr>Besten Dank für Ihre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MINT-am-Samstag</dc:title>
  <dc:creator>Brunner Daniel</dc:creator>
  <cp:lastModifiedBy>Daniel Brunner</cp:lastModifiedBy>
  <cp:revision>43</cp:revision>
  <dcterms:created xsi:type="dcterms:W3CDTF">2021-09-09T10:47:01Z</dcterms:created>
  <dcterms:modified xsi:type="dcterms:W3CDTF">2021-09-16T15:20:25Z</dcterms:modified>
</cp:coreProperties>
</file>