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2" r:id="rId5"/>
    <p:sldId id="259" r:id="rId6"/>
    <p:sldId id="268" r:id="rId7"/>
    <p:sldId id="264" r:id="rId8"/>
    <p:sldId id="269" r:id="rId9"/>
    <p:sldId id="260" r:id="rId10"/>
    <p:sldId id="265" r:id="rId11"/>
    <p:sldId id="267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94660"/>
  </p:normalViewPr>
  <p:slideViewPr>
    <p:cSldViewPr snapToGrid="0">
      <p:cViewPr>
        <p:scale>
          <a:sx n="63" d="100"/>
          <a:sy n="63" d="100"/>
        </p:scale>
        <p:origin x="330" y="10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A236-5DD6-4C70-840D-02B4C4405CC8}" type="datetimeFigureOut">
              <a:rPr lang="de-CH" smtClean="0"/>
              <a:t>29.10.2020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6F50-0D99-475D-A230-C3122394CBD1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209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A236-5DD6-4C70-840D-02B4C4405CC8}" type="datetimeFigureOut">
              <a:rPr lang="de-CH" smtClean="0"/>
              <a:t>29.10.2020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6F50-0D99-475D-A230-C3122394CBD1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023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A236-5DD6-4C70-840D-02B4C4405CC8}" type="datetimeFigureOut">
              <a:rPr lang="de-CH" smtClean="0"/>
              <a:t>29.10.2020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6F50-0D99-475D-A230-C3122394CBD1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0472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A236-5DD6-4C70-840D-02B4C4405CC8}" type="datetimeFigureOut">
              <a:rPr lang="de-CH" smtClean="0"/>
              <a:t>29.10.2020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6F50-0D99-475D-A230-C3122394CBD1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508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A236-5DD6-4C70-840D-02B4C4405CC8}" type="datetimeFigureOut">
              <a:rPr lang="de-CH" smtClean="0"/>
              <a:t>29.10.2020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6F50-0D99-475D-A230-C3122394CBD1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04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A236-5DD6-4C70-840D-02B4C4405CC8}" type="datetimeFigureOut">
              <a:rPr lang="de-CH" smtClean="0"/>
              <a:t>29.10.2020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6F50-0D99-475D-A230-C3122394CBD1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785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A236-5DD6-4C70-840D-02B4C4405CC8}" type="datetimeFigureOut">
              <a:rPr lang="de-CH" smtClean="0"/>
              <a:t>29.10.2020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6F50-0D99-475D-A230-C3122394CBD1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00523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A236-5DD6-4C70-840D-02B4C4405CC8}" type="datetimeFigureOut">
              <a:rPr lang="de-CH" smtClean="0"/>
              <a:t>29.10.2020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6F50-0D99-475D-A230-C3122394CBD1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318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A236-5DD6-4C70-840D-02B4C4405CC8}" type="datetimeFigureOut">
              <a:rPr lang="de-CH" smtClean="0"/>
              <a:t>29.10.2020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6F50-0D99-475D-A230-C3122394CBD1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3136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A236-5DD6-4C70-840D-02B4C4405CC8}" type="datetimeFigureOut">
              <a:rPr lang="de-CH" smtClean="0"/>
              <a:t>29.10.2020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6F50-0D99-475D-A230-C3122394CBD1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978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A236-5DD6-4C70-840D-02B4C4405CC8}" type="datetimeFigureOut">
              <a:rPr lang="de-CH" smtClean="0"/>
              <a:t>29.10.2020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6F50-0D99-475D-A230-C3122394CBD1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6375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2A236-5DD6-4C70-840D-02B4C4405CC8}" type="datetimeFigureOut">
              <a:rPr lang="de-CH" smtClean="0"/>
              <a:t>29.10.2020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D6F50-0D99-475D-A230-C3122394CBD1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4640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hotos.google.com/photo/AF1QipNrAdFqs4sI8JdTOmab6hqg_5M_IxKXUlG2fpqo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18" y="43546"/>
            <a:ext cx="9010106" cy="681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1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984" y="111912"/>
            <a:ext cx="2078016" cy="15716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0049" y="827281"/>
            <a:ext cx="822646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CH" sz="4000" b="1" i="1" dirty="0" smtClean="0"/>
              <a:t>10 wertvolle Tipps</a:t>
            </a:r>
          </a:p>
          <a:p>
            <a:pPr lvl="1"/>
            <a:endParaRPr lang="de-CH" dirty="0" smtClean="0"/>
          </a:p>
          <a:p>
            <a:pPr marL="800100" lvl="1" indent="-342900">
              <a:buAutoNum type="arabicPeriod"/>
            </a:pPr>
            <a:r>
              <a:rPr lang="de-CH" sz="2000" b="1" dirty="0" smtClean="0"/>
              <a:t>Relationship-Marketingtool: </a:t>
            </a:r>
            <a:r>
              <a:rPr lang="de-CH" sz="2000" dirty="0" smtClean="0"/>
              <a:t>Sympathie und Loyalität aufbauen</a:t>
            </a:r>
          </a:p>
          <a:p>
            <a:pPr marL="800100" lvl="1" indent="-342900">
              <a:buAutoNum type="arabicPeriod"/>
            </a:pPr>
            <a:r>
              <a:rPr lang="de-CH" sz="2000" dirty="0" smtClean="0"/>
              <a:t>Nutzung als dekoriertes </a:t>
            </a:r>
            <a:r>
              <a:rPr lang="de-CH" sz="2000" b="1" dirty="0" smtClean="0"/>
              <a:t>Schaufenster</a:t>
            </a:r>
          </a:p>
          <a:p>
            <a:pPr marL="800100" lvl="1" indent="-342900">
              <a:buAutoNum type="arabicPeriod"/>
            </a:pPr>
            <a:r>
              <a:rPr lang="de-CH" sz="2000" dirty="0" smtClean="0"/>
              <a:t>Einblicke hinter die Kulissen schaffen Transparenz und Sympathie</a:t>
            </a:r>
          </a:p>
          <a:p>
            <a:pPr marL="800100" lvl="1" indent="-342900">
              <a:buAutoNum type="arabicPeriod"/>
            </a:pPr>
            <a:r>
              <a:rPr lang="de-CH" sz="2000" dirty="0" smtClean="0"/>
              <a:t>Bildmotive mit </a:t>
            </a:r>
            <a:r>
              <a:rPr lang="de-CH" sz="2000" b="1" dirty="0" smtClean="0"/>
              <a:t>emotionalen</a:t>
            </a:r>
            <a:r>
              <a:rPr lang="de-CH" sz="2000" dirty="0" smtClean="0"/>
              <a:t> Faktoren</a:t>
            </a:r>
          </a:p>
          <a:p>
            <a:pPr marL="800100" lvl="1" indent="-342900">
              <a:buAutoNum type="arabicPeriod"/>
            </a:pPr>
            <a:r>
              <a:rPr lang="de-CH" sz="2000" dirty="0" smtClean="0"/>
              <a:t>Planen Sie regelmässige Posts</a:t>
            </a:r>
          </a:p>
          <a:p>
            <a:pPr marL="800100" lvl="1" indent="-342900">
              <a:buAutoNum type="arabicPeriod"/>
            </a:pPr>
            <a:r>
              <a:rPr lang="de-CH" sz="2000" dirty="0" smtClean="0"/>
              <a:t>Lassen Sie die Community teilhaben: Foto-Contest, Hashtag definieren, Gewinn kommunizieren</a:t>
            </a:r>
          </a:p>
          <a:p>
            <a:pPr marL="800100" lvl="1" indent="-342900">
              <a:buAutoNum type="arabicPeriod"/>
            </a:pPr>
            <a:r>
              <a:rPr lang="de-CH" sz="2000" dirty="0" smtClean="0"/>
              <a:t>Verbinden Sie Ihre Inhalte mit Facebook/Twitter</a:t>
            </a:r>
          </a:p>
          <a:p>
            <a:pPr marL="800100" lvl="1" indent="-342900">
              <a:buAutoNum type="arabicPeriod"/>
            </a:pPr>
            <a:r>
              <a:rPr lang="de-CH" sz="2000" dirty="0" smtClean="0"/>
              <a:t>Pflegen Sie </a:t>
            </a:r>
            <a:r>
              <a:rPr lang="de-CH" sz="2000" b="1" dirty="0" smtClean="0"/>
              <a:t>aktive Follower-Kultur</a:t>
            </a:r>
          </a:p>
          <a:p>
            <a:pPr marL="800100" lvl="1" indent="-342900">
              <a:buAutoNum type="arabicPeriod"/>
            </a:pPr>
            <a:r>
              <a:rPr lang="de-CH" sz="2000" dirty="0" smtClean="0"/>
              <a:t>Sponsored Posts: bezhalen Sie für prominente Platzierung/Reichweite</a:t>
            </a:r>
          </a:p>
          <a:p>
            <a:pPr marL="800100" lvl="1" indent="-342900">
              <a:buAutoNum type="arabicPeriod"/>
            </a:pPr>
            <a:r>
              <a:rPr lang="de-CH" sz="2000" dirty="0"/>
              <a:t> </a:t>
            </a:r>
            <a:r>
              <a:rPr lang="de-CH" sz="2000" dirty="0" smtClean="0"/>
              <a:t>Beobachten Sie Ihre Nutzer (Alter, Aktivität)</a:t>
            </a:r>
          </a:p>
          <a:p>
            <a:pPr marL="800100" lvl="1" indent="-342900">
              <a:buAutoNum type="arabicPeriod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195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133440" y="2082876"/>
            <a:ext cx="60907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CH" sz="4000" b="1" i="1" dirty="0" smtClean="0"/>
              <a:t>#ademerci</a:t>
            </a:r>
          </a:p>
          <a:p>
            <a:pPr lvl="1"/>
            <a:endParaRPr lang="de-CH" dirty="0"/>
          </a:p>
        </p:txBody>
      </p:sp>
      <p:sp>
        <p:nvSpPr>
          <p:cNvPr id="22" name="TextBox 21"/>
          <p:cNvSpPr txBox="1"/>
          <p:nvPr/>
        </p:nvSpPr>
        <p:spPr>
          <a:xfrm>
            <a:off x="4022819" y="2665180"/>
            <a:ext cx="60907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CH" sz="4000" b="1" i="1" dirty="0" smtClean="0"/>
              <a:t>#fragenkostetnichts</a:t>
            </a:r>
          </a:p>
          <a:p>
            <a:pPr lvl="1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7608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069" y="2150375"/>
            <a:ext cx="3338404" cy="30479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984" y="111912"/>
            <a:ext cx="2078016" cy="15716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0048" y="827281"/>
            <a:ext cx="75891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CH" sz="4000" b="1" i="1" dirty="0" smtClean="0"/>
              <a:t>#</a:t>
            </a:r>
            <a:r>
              <a:rPr lang="de-CH" sz="4000" b="1" i="1" dirty="0" smtClean="0"/>
              <a:t>insta-schweiz</a:t>
            </a:r>
            <a:endParaRPr lang="de-CH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2000" b="1" dirty="0" smtClean="0"/>
              <a:t>Monthly </a:t>
            </a:r>
            <a:r>
              <a:rPr lang="de-CH" sz="2000" b="1" dirty="0" smtClean="0"/>
              <a:t>2.7 </a:t>
            </a:r>
            <a:r>
              <a:rPr lang="de-CH" sz="2000" b="1" dirty="0" smtClean="0"/>
              <a:t>million</a:t>
            </a:r>
            <a:r>
              <a:rPr lang="de-CH" sz="2000" dirty="0" smtClean="0"/>
              <a:t> users in switzerland</a:t>
            </a:r>
            <a:endParaRPr lang="de-CH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2000" dirty="0" smtClean="0"/>
              <a:t>Worldwide monthly 1 billion active users (500 </a:t>
            </a:r>
            <a:r>
              <a:rPr lang="de-CH" sz="2000" dirty="0" smtClean="0"/>
              <a:t>m</a:t>
            </a:r>
            <a:r>
              <a:rPr lang="de-CH" sz="2000" dirty="0" smtClean="0"/>
              <a:t>io</a:t>
            </a:r>
            <a:r>
              <a:rPr lang="de-CH" sz="2000" dirty="0" smtClean="0"/>
              <a:t>. </a:t>
            </a:r>
            <a:r>
              <a:rPr lang="de-CH" sz="2000" dirty="0" smtClean="0"/>
              <a:t>daily</a:t>
            </a:r>
            <a:r>
              <a:rPr lang="de-CH" sz="2000" dirty="0" smtClean="0"/>
              <a:t>)</a:t>
            </a:r>
            <a:endParaRPr lang="de-CH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2000" b="1" dirty="0" smtClean="0"/>
              <a:t>Main users between 13-24 and </a:t>
            </a:r>
            <a:r>
              <a:rPr lang="de-CH" sz="2000" b="1" dirty="0" smtClean="0"/>
              <a:t>25-34 </a:t>
            </a:r>
            <a:r>
              <a:rPr lang="de-CH" sz="2000" b="1" dirty="0" smtClean="0"/>
              <a:t>years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2000" dirty="0" smtClean="0"/>
              <a:t>Female and male users are equally present</a:t>
            </a:r>
            <a:endParaRPr lang="de-CH" sz="2000" dirty="0" smtClean="0"/>
          </a:p>
          <a:p>
            <a:pPr lvl="1"/>
            <a:endParaRPr lang="de-CH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2000" dirty="0" smtClean="0"/>
              <a:t>Created: </a:t>
            </a:r>
            <a:r>
              <a:rPr lang="de-CH" sz="2000" dirty="0" smtClean="0"/>
              <a:t>2010</a:t>
            </a:r>
            <a:r>
              <a:rPr lang="de-CH" sz="2000" dirty="0" smtClean="0"/>
              <a:t>, </a:t>
            </a:r>
            <a:r>
              <a:rPr lang="de-CH" sz="2000" dirty="0" smtClean="0"/>
              <a:t>f</a:t>
            </a:r>
            <a:r>
              <a:rPr lang="de-CH" sz="2000" dirty="0" smtClean="0"/>
              <a:t>acebook took over company in</a:t>
            </a:r>
            <a:r>
              <a:rPr lang="de-CH" sz="2000" dirty="0" smtClean="0"/>
              <a:t> 2012</a:t>
            </a:r>
            <a:endParaRPr lang="de-CH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2000" dirty="0" smtClean="0"/>
              <a:t>2018 </a:t>
            </a:r>
            <a:r>
              <a:rPr lang="de-CH" sz="2000" dirty="0" smtClean="0"/>
              <a:t>IGTV, </a:t>
            </a:r>
            <a:r>
              <a:rPr lang="de-CH" sz="2000" dirty="0" smtClean="0"/>
              <a:t>to upload longer movies</a:t>
            </a:r>
            <a:endParaRPr lang="de-CH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CH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2000" dirty="0" smtClean="0"/>
              <a:t>Optimal Post-frequency: </a:t>
            </a:r>
            <a:r>
              <a:rPr lang="de-CH" sz="2000" dirty="0" smtClean="0"/>
              <a:t>1x </a:t>
            </a:r>
            <a:r>
              <a:rPr lang="de-CH" sz="2000" dirty="0" smtClean="0"/>
              <a:t>per day or </a:t>
            </a:r>
            <a:r>
              <a:rPr lang="de-CH" sz="2000" dirty="0" smtClean="0"/>
              <a:t>3-4x </a:t>
            </a:r>
            <a:r>
              <a:rPr lang="de-CH" sz="2000" dirty="0" smtClean="0"/>
              <a:t>per week</a:t>
            </a:r>
            <a:endParaRPr lang="de-CH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2000" dirty="0" smtClean="0"/>
              <a:t>Plan feeds in advance (Planoly</a:t>
            </a:r>
            <a:r>
              <a:rPr lang="de-CH" sz="2000" dirty="0" smtClean="0"/>
              <a:t>, </a:t>
            </a:r>
            <a:r>
              <a:rPr lang="de-CH" sz="2000" dirty="0" smtClean="0"/>
              <a:t>Unum</a:t>
            </a:r>
            <a:r>
              <a:rPr lang="de-CH" sz="2000" dirty="0" smtClean="0"/>
              <a:t>, Preview)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2000" dirty="0" smtClean="0"/>
              <a:t>Costs: none</a:t>
            </a:r>
            <a:endParaRPr lang="de-CH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CH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CH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CH" dirty="0" smtClean="0"/>
          </a:p>
          <a:p>
            <a:pPr lvl="1"/>
            <a:endParaRPr lang="de-CH" dirty="0"/>
          </a:p>
        </p:txBody>
      </p:sp>
      <p:sp>
        <p:nvSpPr>
          <p:cNvPr id="2" name="TextBox 1"/>
          <p:cNvSpPr txBox="1"/>
          <p:nvPr/>
        </p:nvSpPr>
        <p:spPr>
          <a:xfrm>
            <a:off x="9071572" y="1914050"/>
            <a:ext cx="277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>
                <a:solidFill>
                  <a:schemeClr val="accent1">
                    <a:lumMod val="75000"/>
                  </a:schemeClr>
                </a:solidFill>
              </a:rPr>
              <a:t>Altersverteilung der Nutzer</a:t>
            </a:r>
            <a:endParaRPr lang="de-CH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1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21862" y="2951165"/>
            <a:ext cx="744956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/>
              <a:t>2.    Post photos or videos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2000" dirty="0" smtClean="0"/>
              <a:t>+ icon to add photos of library or video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2000" dirty="0" smtClean="0"/>
              <a:t>Up to 10 photos/videos in one post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2000" dirty="0" smtClean="0"/>
              <a:t>Schedule instagram posts (also possible from your desktop)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2000" dirty="0" smtClean="0"/>
              <a:t>Make sure you are posting consistently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2000" dirty="0" smtClean="0"/>
              <a:t>Write a caption (appears below your media)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2000" dirty="0" smtClean="0"/>
              <a:t>Mention another account (i.e. @username), add hashtags (i.e. #hashtag)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2000" dirty="0" smtClean="0"/>
              <a:t>Tag people, add location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2000" dirty="0" smtClean="0"/>
              <a:t>Share your post on other social media profiles</a:t>
            </a:r>
          </a:p>
          <a:p>
            <a:pPr lvl="1"/>
            <a:endParaRPr lang="de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984" y="111912"/>
            <a:ext cx="2078016" cy="157160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121862" y="861464"/>
            <a:ext cx="10420967" cy="5899024"/>
            <a:chOff x="1121862" y="861464"/>
            <a:chExt cx="10420967" cy="5899024"/>
          </a:xfrm>
        </p:grpSpPr>
        <p:sp>
          <p:nvSpPr>
            <p:cNvPr id="2" name="TextBox 1"/>
            <p:cNvSpPr txBox="1"/>
            <p:nvPr/>
          </p:nvSpPr>
          <p:spPr>
            <a:xfrm>
              <a:off x="1121862" y="861464"/>
              <a:ext cx="6090788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de-CH" sz="2400" b="1" dirty="0" smtClean="0"/>
                <a:t> Setup your account and profile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de-CH" sz="2000" dirty="0" smtClean="0"/>
                <a:t>Profile Photo: big and simple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de-CH" sz="2000" dirty="0" smtClean="0"/>
                <a:t>Profile Information: add Website, Infotext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de-CH" sz="2000" dirty="0" smtClean="0"/>
                <a:t>Switch to a business profile (you need a facebook page to switch to business profile</a:t>
              </a:r>
              <a:r>
                <a:rPr lang="de-CH" dirty="0" smtClean="0"/>
                <a:t>)</a:t>
              </a:r>
            </a:p>
            <a:p>
              <a:pPr lvl="1"/>
              <a:endParaRPr lang="de-CH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4766" y="1683521"/>
              <a:ext cx="2448063" cy="507696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3" name="Oval 2"/>
          <p:cNvSpPr/>
          <p:nvPr/>
        </p:nvSpPr>
        <p:spPr>
          <a:xfrm>
            <a:off x="9074295" y="2525254"/>
            <a:ext cx="898502" cy="6119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Oval 10"/>
          <p:cNvSpPr/>
          <p:nvPr/>
        </p:nvSpPr>
        <p:spPr>
          <a:xfrm>
            <a:off x="8700448" y="3073438"/>
            <a:ext cx="2790967" cy="10618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Oval 13"/>
          <p:cNvSpPr/>
          <p:nvPr/>
        </p:nvSpPr>
        <p:spPr>
          <a:xfrm>
            <a:off x="10076549" y="6121021"/>
            <a:ext cx="484496" cy="4002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986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1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Quellbild anzei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86" y="401164"/>
            <a:ext cx="1675858" cy="29766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Quellbild anzei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86" y="3608387"/>
            <a:ext cx="1675859" cy="29766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lh3.googleusercontent.com/Ba4MR2o7GypCAFTu4_ORCzQRqCHT_-EDwJSRHJN0oDTEYPU0wPUQPSFeMT62OhjbTa1bBBVCBdCA8f_yuVxZvuh8ifwA7Cy9uGGMmmlfBO0zNVGshmNOGSczA2lWMnWo2npFY_Vb3C6b5xyf299BlUTYFE2dVqcO88FDc7_wCFcSEABAlCzMCMn0xEl5P2EngsJdnyKnJPDaGMAUuays4s99aY-oa_UIxMf8hhJuRTLp9NO9DGmHV8E0Yb6JNlPujUW43Ls5m_U-46zI5sk_uBH29_R-tQfv_Vs-jXaHY_QTpySyNXbHMMAkQIZ8-yjIVJe3co7Vcd4v6y5VjK9tosE-KX0w71M-VNiHFu1uojPrzGoFY-nYxjuo34vYzT4OiOHQLvGIcMTgkYtK5fnKDzzRjsIYqFoKbSMacVMyAXa-4xG0qMpuF-Ydk5ApOsw5HcC9QlxDEs4ab5joaGOszEa9qUIYA21dbZCZYQDFe2xRSX3Q0o4aBXeYErZG7drjzaDDCHsv3dF9ZL77aIEj_MO34oU17ol8UH5HsfFPVQsdqNsHBxYMRtvPZ8_qZSGklSitwOuj1Oy77WNwR64qbT_Flp-YbzeRwg9oGBweVBlAf_GZo1Er2P9_x-H22WgYigIiAMbchHC4-pm47tKzX2ykLGkOK8aYBqi_BR2ABVvJnJtyZiRRfzARvb888LQ=w306-h1613-no?authuser=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" t="31282" r="611" b="11877"/>
          <a:stretch/>
        </p:blipFill>
        <p:spPr bwMode="auto">
          <a:xfrm>
            <a:off x="2352039" y="401164"/>
            <a:ext cx="2045011" cy="61838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881983" y="214229"/>
            <a:ext cx="3290961" cy="6470358"/>
            <a:chOff x="7881983" y="214229"/>
            <a:chExt cx="3290961" cy="647035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1983" y="214229"/>
              <a:ext cx="3115831" cy="64703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Oval 10"/>
            <p:cNvSpPr/>
            <p:nvPr/>
          </p:nvSpPr>
          <p:spPr>
            <a:xfrm>
              <a:off x="9439898" y="1304190"/>
              <a:ext cx="1733046" cy="230419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0591" y="214229"/>
            <a:ext cx="4273811" cy="6418583"/>
            <a:chOff x="200591" y="214229"/>
            <a:chExt cx="4273811" cy="6418583"/>
          </a:xfrm>
        </p:grpSpPr>
        <p:grpSp>
          <p:nvGrpSpPr>
            <p:cNvPr id="8" name="Group 7"/>
            <p:cNvGrpSpPr/>
            <p:nvPr/>
          </p:nvGrpSpPr>
          <p:grpSpPr>
            <a:xfrm>
              <a:off x="200591" y="214229"/>
              <a:ext cx="4273811" cy="6418583"/>
              <a:chOff x="200591" y="214229"/>
              <a:chExt cx="4273811" cy="6418583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00591" y="214229"/>
                <a:ext cx="4259123" cy="64185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7363"/>
              <a:stretch/>
            </p:blipFill>
            <p:spPr>
              <a:xfrm>
                <a:off x="1746719" y="214230"/>
                <a:ext cx="2727683" cy="411438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sp>
          <p:nvSpPr>
            <p:cNvPr id="17" name="Oval 16"/>
            <p:cNvSpPr/>
            <p:nvPr/>
          </p:nvSpPr>
          <p:spPr>
            <a:xfrm>
              <a:off x="3006615" y="1157785"/>
              <a:ext cx="1390435" cy="44582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10335" y="214229"/>
            <a:ext cx="3433854" cy="6643770"/>
            <a:chOff x="4210335" y="214229"/>
            <a:chExt cx="3433854" cy="664377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68"/>
            <a:stretch/>
          </p:blipFill>
          <p:spPr>
            <a:xfrm>
              <a:off x="4634844" y="214229"/>
              <a:ext cx="2771551" cy="64703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Oval 9"/>
            <p:cNvSpPr/>
            <p:nvPr/>
          </p:nvSpPr>
          <p:spPr>
            <a:xfrm>
              <a:off x="4210335" y="4553802"/>
              <a:ext cx="3433854" cy="230419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102113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120" y="1781033"/>
            <a:ext cx="2342770" cy="48586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984" y="111912"/>
            <a:ext cx="2078016" cy="15716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486" y="1781033"/>
            <a:ext cx="2076037" cy="430543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1" name="Group 20"/>
          <p:cNvGrpSpPr/>
          <p:nvPr/>
        </p:nvGrpSpPr>
        <p:grpSpPr>
          <a:xfrm>
            <a:off x="992607" y="920098"/>
            <a:ext cx="9789644" cy="2893100"/>
            <a:chOff x="992607" y="920098"/>
            <a:chExt cx="9789644" cy="2893100"/>
          </a:xfrm>
        </p:grpSpPr>
        <p:sp>
          <p:nvSpPr>
            <p:cNvPr id="2" name="TextBox 1"/>
            <p:cNvSpPr txBox="1"/>
            <p:nvPr/>
          </p:nvSpPr>
          <p:spPr>
            <a:xfrm>
              <a:off x="992607" y="920098"/>
              <a:ext cx="6823266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400" b="1" dirty="0"/>
                <a:t>3</a:t>
              </a:r>
              <a:r>
                <a:rPr lang="de-CH" sz="2400" b="1" dirty="0" smtClean="0"/>
                <a:t>.   Post Instagram Stories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de-CH" sz="2000" dirty="0" smtClean="0"/>
                <a:t>Just swipe right on your instagram feed, add stickers, hashtags, location, tag people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de-CH" sz="2000" dirty="0" smtClean="0"/>
                <a:t>Photos/videos that disappear after</a:t>
              </a:r>
              <a:r>
                <a:rPr lang="de-CH" sz="2000" b="1" dirty="0" smtClean="0"/>
                <a:t> </a:t>
              </a:r>
              <a:r>
                <a:rPr lang="de-CH" sz="2000" b="1" u="sng" dirty="0" smtClean="0"/>
                <a:t>24 hours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de-CH" sz="2000" dirty="0" smtClean="0"/>
                <a:t>Do not appear on your profile gallery or feed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de-CH" sz="2000" dirty="0" smtClean="0"/>
                <a:t>Hidden behind your profile photo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de-CH" sz="2000" dirty="0" smtClean="0"/>
                <a:t>Comment other stories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de-CH" sz="2000" dirty="0" smtClean="0"/>
                <a:t>Show personal insight</a:t>
              </a:r>
            </a:p>
            <a:p>
              <a:pPr lvl="1"/>
              <a:endParaRPr lang="de-CH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 flipV="1">
              <a:off x="7904861" y="2654490"/>
              <a:ext cx="256500" cy="21836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10525751" y="3197645"/>
              <a:ext cx="256500" cy="21836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216124" y="2818263"/>
            <a:ext cx="2006765" cy="3896436"/>
            <a:chOff x="5216124" y="2818263"/>
            <a:chExt cx="2006765" cy="3896436"/>
          </a:xfrm>
        </p:grpSpPr>
        <p:pic>
          <p:nvPicPr>
            <p:cNvPr id="9218" name="Picture 2" descr="https://lh3.googleusercontent.com/nJ1lD7obQEeNjXNwzI5HUg7DCHRKM-NgOIa60k4pvpIAVNG_eb_4Pz1vr9JP0I2jW05dKaC7e3PTKwnhV2tU1dcPYlZfhKrct7LUMdlSuU6y5im-8L9fcZ94YEc37WKKc4uUibDgvEenBHB6UCpI89518Z6fvuilGhI3xWtTTTcha-QdqQkKYvzU2ORM6IBB_N2KzfuffmkM4tM7iozFumBhFV6lWIxH0NEqDQ1Rm_cPQgAE1RzG3eKQem7n1t_HCogeZJS5VzIBzg34EqIqSn9S6H2KT3ssoi4x2JbMOIdy22CZCt1UNAHBAPlq1FwcdSez8KXkxC0FfHAfHYsCwP14MYhe6OAke6nUtn2gcNNu-xr7sf3guxXVTZxA22kM--I-ZO5shLotKXUxogp4TYB-u4R4AwRPdPageYxFIildMzY4dUV4-XuFCoh6_P5RQi9N0jCPYC_nWigsTRxsGuV4MVc8D8POY5IZPEddEuLaGtIgDkGDD6dDjBEd7pcQ7g9DmS3XN4CcXXvpnZtaaoKaMp-nkQ6VOWvXzADKofwPzVk6JcysdVaaWh_DZh6MveabBR_n-4WQgPix7xsqzsDYF6_K7JKlu4x8oQmAAWjvvyLk0MQi3dcS9fDlGEJAhvlpPN2MzIYETgB0uEDwzgUAUkYKKyXuzX57DPPHUbhbTKXNGR-SvdZCpomj_vY=w780-h1615-no?authuser=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2000" y="2818263"/>
              <a:ext cx="1880889" cy="3896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Oval 22"/>
            <p:cNvSpPr/>
            <p:nvPr/>
          </p:nvSpPr>
          <p:spPr>
            <a:xfrm>
              <a:off x="5216124" y="6018663"/>
              <a:ext cx="1130086" cy="51179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4" name="Oval 23"/>
            <p:cNvSpPr/>
            <p:nvPr/>
          </p:nvSpPr>
          <p:spPr>
            <a:xfrm>
              <a:off x="6209731" y="5656997"/>
              <a:ext cx="1013158" cy="467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213924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120" y="1781033"/>
            <a:ext cx="2342770" cy="48586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984" y="111912"/>
            <a:ext cx="2078016" cy="15716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486" y="1781033"/>
            <a:ext cx="2076037" cy="430543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6" name="Group 15"/>
          <p:cNvGrpSpPr/>
          <p:nvPr/>
        </p:nvGrpSpPr>
        <p:grpSpPr>
          <a:xfrm>
            <a:off x="1081595" y="4043799"/>
            <a:ext cx="9740910" cy="2485156"/>
            <a:chOff x="1081595" y="4043799"/>
            <a:chExt cx="9740910" cy="2485156"/>
          </a:xfrm>
        </p:grpSpPr>
        <p:sp>
          <p:nvSpPr>
            <p:cNvPr id="4" name="TextBox 3"/>
            <p:cNvSpPr txBox="1"/>
            <p:nvPr/>
          </p:nvSpPr>
          <p:spPr>
            <a:xfrm>
              <a:off x="1081595" y="4043799"/>
              <a:ext cx="349185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2400" b="1" dirty="0"/>
                <a:t>5</a:t>
              </a:r>
              <a:r>
                <a:rPr lang="de-CH" sz="2400" b="1" dirty="0" smtClean="0"/>
                <a:t>.   Find people to follow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de-CH" sz="2000" dirty="0" smtClean="0"/>
                <a:t>Will appear in your feed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endParaRPr lang="de-CH" dirty="0" smtClean="0"/>
            </a:p>
            <a:p>
              <a:pPr lvl="1"/>
              <a:endParaRPr lang="de-CH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0228997" y="5970896"/>
              <a:ext cx="593508" cy="55805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81595" y="5022376"/>
            <a:ext cx="7257186" cy="2016167"/>
            <a:chOff x="1081595" y="5022376"/>
            <a:chExt cx="7257186" cy="2016167"/>
          </a:xfrm>
        </p:grpSpPr>
        <p:sp>
          <p:nvSpPr>
            <p:cNvPr id="5" name="TextBox 4"/>
            <p:cNvSpPr txBox="1"/>
            <p:nvPr/>
          </p:nvSpPr>
          <p:spPr>
            <a:xfrm>
              <a:off x="1081595" y="5130328"/>
              <a:ext cx="6491008" cy="1908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2400" b="1" dirty="0"/>
                <a:t>6</a:t>
              </a:r>
              <a:r>
                <a:rPr lang="de-CH" sz="2400" b="1" dirty="0" smtClean="0"/>
                <a:t>.   Comment on posts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de-CH" sz="2000" dirty="0" smtClean="0"/>
                <a:t>Tap on the speech bubble icon/ heart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de-CH" sz="2000" dirty="0" smtClean="0"/>
                <a:t>When they comment, reply them as soon as possible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endParaRPr lang="de-CH" dirty="0" smtClean="0"/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endParaRPr lang="de-CH" dirty="0" smtClean="0"/>
            </a:p>
            <a:p>
              <a:pPr lvl="1"/>
              <a:endParaRPr lang="de-CH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7391854" y="5022376"/>
              <a:ext cx="946927" cy="47921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92607" y="920098"/>
            <a:ext cx="9789644" cy="2495911"/>
            <a:chOff x="992607" y="920098"/>
            <a:chExt cx="9789644" cy="2495911"/>
          </a:xfrm>
        </p:grpSpPr>
        <p:sp>
          <p:nvSpPr>
            <p:cNvPr id="2" name="TextBox 1"/>
            <p:cNvSpPr txBox="1"/>
            <p:nvPr/>
          </p:nvSpPr>
          <p:spPr>
            <a:xfrm>
              <a:off x="992607" y="920098"/>
              <a:ext cx="6823266" cy="2277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400" b="1" dirty="0"/>
                <a:t>3</a:t>
              </a:r>
              <a:r>
                <a:rPr lang="de-CH" sz="2400" b="1" dirty="0" smtClean="0"/>
                <a:t>.   Post Instagram Stories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de-CH" sz="2000" dirty="0" smtClean="0"/>
                <a:t>Just swipe right on your instagram feed, add stickers, hashtags, location, tag people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de-CH" sz="2000" dirty="0" smtClean="0"/>
                <a:t>Photos/videos that disappear after</a:t>
              </a:r>
              <a:r>
                <a:rPr lang="de-CH" sz="2000" b="1" dirty="0" smtClean="0"/>
                <a:t> </a:t>
              </a:r>
              <a:r>
                <a:rPr lang="de-CH" sz="2000" b="1" u="sng" dirty="0" smtClean="0"/>
                <a:t>24 hours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de-CH" sz="2000" dirty="0" smtClean="0"/>
                <a:t>Do not appear on your profile gallery or feed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de-CH" sz="2000" dirty="0" smtClean="0"/>
                <a:t>Hidden behind your profile photo</a:t>
              </a:r>
            </a:p>
            <a:p>
              <a:pPr lvl="1"/>
              <a:endParaRPr lang="de-CH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 flipV="1">
              <a:off x="7904861" y="2654490"/>
              <a:ext cx="256500" cy="21836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10525751" y="3197645"/>
              <a:ext cx="256500" cy="21836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081595" y="3017404"/>
            <a:ext cx="682326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/>
              <a:t>4.   Post Instagram Highlights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2000" dirty="0" smtClean="0"/>
              <a:t>Bring back stories on your profile</a:t>
            </a:r>
          </a:p>
          <a:p>
            <a:pPr lvl="1"/>
            <a:endParaRPr lang="de-CH" dirty="0"/>
          </a:p>
        </p:txBody>
      </p:sp>
      <p:sp>
        <p:nvSpPr>
          <p:cNvPr id="11" name="Oval 10"/>
          <p:cNvSpPr/>
          <p:nvPr/>
        </p:nvSpPr>
        <p:spPr>
          <a:xfrm>
            <a:off x="9658114" y="4598553"/>
            <a:ext cx="1417043" cy="6899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040" y="111912"/>
            <a:ext cx="3206831" cy="665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0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984" y="111912"/>
            <a:ext cx="2078016" cy="15716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5157" y="763429"/>
            <a:ext cx="809247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/>
              <a:t>7</a:t>
            </a:r>
            <a:r>
              <a:rPr lang="de-CH" sz="2400" b="1" dirty="0" smtClean="0"/>
              <a:t>. Convert profile to a business profile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2000" dirty="0" smtClean="0"/>
              <a:t>Additional information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2000" dirty="0" smtClean="0"/>
              <a:t>Promote your posts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2000" b="1" dirty="0" smtClean="0"/>
              <a:t>Analytics for your account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2000" dirty="0" smtClean="0"/>
              <a:t>Gear icon </a:t>
            </a:r>
            <a:r>
              <a:rPr lang="de-CH" sz="2000" dirty="0" smtClean="0">
                <a:sym typeface="Wingdings" panose="05000000000000000000" pitchFamily="2" charset="2"/>
              </a:rPr>
              <a:t> swtich to business profile  select </a:t>
            </a:r>
            <a:r>
              <a:rPr lang="de-CH" sz="2000" b="1" dirty="0" smtClean="0">
                <a:sym typeface="Wingdings" panose="05000000000000000000" pitchFamily="2" charset="2"/>
              </a:rPr>
              <a:t>facebook page </a:t>
            </a:r>
            <a:r>
              <a:rPr lang="de-CH" sz="2000" dirty="0" smtClean="0">
                <a:sym typeface="Wingdings" panose="05000000000000000000" pitchFamily="2" charset="2"/>
              </a:rPr>
              <a:t> fill out email adress, phone number, postal adress</a:t>
            </a:r>
            <a:endParaRPr lang="de-CH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CH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CH" dirty="0" smtClean="0"/>
          </a:p>
          <a:p>
            <a:pPr lvl="1"/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92"/>
          <a:stretch/>
        </p:blipFill>
        <p:spPr>
          <a:xfrm>
            <a:off x="9228476" y="1671033"/>
            <a:ext cx="2747434" cy="49575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80"/>
          <a:stretch/>
        </p:blipFill>
        <p:spPr>
          <a:xfrm>
            <a:off x="6639636" y="3246643"/>
            <a:ext cx="2480959" cy="33818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90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203690" y="328534"/>
            <a:ext cx="2950004" cy="5778655"/>
            <a:chOff x="238022" y="315069"/>
            <a:chExt cx="2950004" cy="577865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801" y="315069"/>
              <a:ext cx="2787225" cy="57786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Oval 4"/>
            <p:cNvSpPr/>
            <p:nvPr/>
          </p:nvSpPr>
          <p:spPr>
            <a:xfrm>
              <a:off x="238022" y="3145067"/>
              <a:ext cx="1417043" cy="68995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14539" y="328534"/>
            <a:ext cx="2786410" cy="5778655"/>
            <a:chOff x="3425476" y="315069"/>
            <a:chExt cx="2786410" cy="57786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5476" y="315069"/>
              <a:ext cx="2786410" cy="57786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Oval 5"/>
            <p:cNvSpPr/>
            <p:nvPr/>
          </p:nvSpPr>
          <p:spPr>
            <a:xfrm>
              <a:off x="3425477" y="1591497"/>
              <a:ext cx="928160" cy="68995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316473" y="328534"/>
            <a:ext cx="3116359" cy="5751723"/>
            <a:chOff x="6211886" y="342001"/>
            <a:chExt cx="3116359" cy="57517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4665" y="342001"/>
              <a:ext cx="2773423" cy="57517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Oval 6"/>
            <p:cNvSpPr/>
            <p:nvPr/>
          </p:nvSpPr>
          <p:spPr>
            <a:xfrm>
              <a:off x="6211886" y="2169994"/>
              <a:ext cx="3116359" cy="298886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219619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984" y="111912"/>
            <a:ext cx="2078016" cy="15716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0049" y="827281"/>
            <a:ext cx="60907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CH" sz="4000" b="1" i="1" dirty="0" smtClean="0"/>
              <a:t>#hashtag</a:t>
            </a:r>
          </a:p>
          <a:p>
            <a:pPr lvl="1"/>
            <a:endParaRPr lang="de-CH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2000" dirty="0" smtClean="0"/>
              <a:t>More likes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2000" dirty="0" smtClean="0"/>
              <a:t>More comments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2000" dirty="0" smtClean="0"/>
              <a:t>More follower</a:t>
            </a:r>
            <a:endParaRPr lang="de-CH" dirty="0" smtClean="0"/>
          </a:p>
          <a:p>
            <a:pPr lvl="1"/>
            <a:endParaRPr lang="de-CH" dirty="0"/>
          </a:p>
        </p:txBody>
      </p:sp>
      <p:sp>
        <p:nvSpPr>
          <p:cNvPr id="6" name="TextBox 5"/>
          <p:cNvSpPr txBox="1"/>
          <p:nvPr/>
        </p:nvSpPr>
        <p:spPr>
          <a:xfrm>
            <a:off x="1348133" y="2893147"/>
            <a:ext cx="83603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de-CH" sz="2000" i="1" dirty="0" smtClean="0"/>
              <a:t>Bestehen aus Buchstaben, Zahlen, Emojis</a:t>
            </a:r>
          </a:p>
          <a:p>
            <a:pPr marL="742950" lvl="1" indent="-285750">
              <a:buFontTx/>
              <a:buChar char="-"/>
            </a:pPr>
            <a:r>
              <a:rPr lang="de-CH" sz="2000" i="1" dirty="0" smtClean="0"/>
              <a:t>Für Kategorisierung von Beiträgen</a:t>
            </a:r>
          </a:p>
          <a:p>
            <a:pPr marL="742950" lvl="1" indent="-285750">
              <a:buFontTx/>
              <a:buChar char="-"/>
            </a:pPr>
            <a:r>
              <a:rPr lang="de-CH" sz="2000" b="1" i="1" dirty="0" smtClean="0"/>
              <a:t>Content zu einem Thema leichter finden</a:t>
            </a:r>
          </a:p>
          <a:p>
            <a:pPr marL="742950" lvl="1" indent="-285750">
              <a:buFontTx/>
              <a:buChar char="-"/>
            </a:pPr>
            <a:r>
              <a:rPr lang="de-CH" sz="2000" i="1" dirty="0" smtClean="0"/>
              <a:t>Unternehmensspezifische Hashtags (branded hashtags)</a:t>
            </a:r>
          </a:p>
          <a:p>
            <a:pPr marL="742950" lvl="1" indent="-285750">
              <a:buFontTx/>
              <a:buChar char="-"/>
            </a:pPr>
            <a:r>
              <a:rPr lang="de-CH" sz="2000" i="1" dirty="0" smtClean="0"/>
              <a:t>Ortsverlinkungen, Veranstaltungen, Events</a:t>
            </a:r>
          </a:p>
          <a:p>
            <a:pPr marL="742950" lvl="1" indent="-285750">
              <a:buFontTx/>
              <a:buChar char="-"/>
            </a:pPr>
            <a:r>
              <a:rPr lang="de-CH" sz="2000" i="1" dirty="0" smtClean="0"/>
              <a:t>Bis 30 Hastags pro Bild, 10 Hashtags pro Story</a:t>
            </a:r>
          </a:p>
          <a:p>
            <a:pPr marL="742950" lvl="1" indent="-285750">
              <a:buFontTx/>
              <a:buChar char="-"/>
            </a:pPr>
            <a:r>
              <a:rPr lang="de-CH" sz="2000" i="1" dirty="0" smtClean="0"/>
              <a:t>Bestimmten Hashtags folgen</a:t>
            </a:r>
          </a:p>
          <a:p>
            <a:pPr marL="742950" lvl="1" indent="-285750">
              <a:buFontTx/>
              <a:buChar char="-"/>
            </a:pPr>
            <a:r>
              <a:rPr lang="de-CH" sz="2000" i="1" dirty="0" smtClean="0"/>
              <a:t>Hashtags benutzten die zum Content passen</a:t>
            </a:r>
            <a:endParaRPr lang="de-CH" sz="2000" dirty="0" smtClean="0">
              <a:effectLst/>
              <a:hlinkClick r:id="rId3"/>
            </a:endParaRPr>
          </a:p>
          <a:p>
            <a:pPr marL="742950" lvl="1" indent="-285750">
              <a:buFontTx/>
              <a:buChar char="-"/>
            </a:pPr>
            <a:endParaRPr lang="de-CH" sz="20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60" y="1676290"/>
            <a:ext cx="2405288" cy="49882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Oval 7"/>
          <p:cNvSpPr/>
          <p:nvPr/>
        </p:nvSpPr>
        <p:spPr>
          <a:xfrm>
            <a:off x="9483796" y="2174434"/>
            <a:ext cx="1260376" cy="6506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9090470" y="2110914"/>
            <a:ext cx="256500" cy="2183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8686800" y="3029624"/>
            <a:ext cx="2315624" cy="35502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12" name="Group 11"/>
          <p:cNvGrpSpPr/>
          <p:nvPr/>
        </p:nvGrpSpPr>
        <p:grpSpPr>
          <a:xfrm>
            <a:off x="5528326" y="263520"/>
            <a:ext cx="2796069" cy="2561567"/>
            <a:chOff x="5528326" y="263520"/>
            <a:chExt cx="2796069" cy="2561567"/>
          </a:xfrm>
        </p:grpSpPr>
        <p:pic>
          <p:nvPicPr>
            <p:cNvPr id="8194" name="Picture 2" descr="https://lh3.googleusercontent.com/nWTFO6f7NtZgRsd--9YFJtWCoPhtcYu3JEYiAsCqsgjKrUdIVQ6tZ7h5cZbM5eIE4thpTwfpiVPPTDo5l0H8obmhFznyD8Umzljp4Dvo-xmnbWgQpcm8b5u3mq72W4XZDfH5T7o7uo7kr9-9ElwGgFjFOnD9_V9j2yHdgcuvmryxujRuD_zPrQqLwB566mdk-h3fiVMfzW_auwdbr1yRJUlqZltqUATC4ELenlc-lFb1xJhLvVU_8Sp4XO0nrz24PgxToz-dYBwecCdpFm1p_niHsSdXAv_Qm5rKfOCaJ60U46pOkDqGG0WoJCN2IFQedaYIu2pWFwsfuZB9GU-UDMxXTQCkn0WyLr219td3Egm5KOm6YwzSrVzcelglZhXhZevEQ71Pc78an5hS09PxrYldcnt9KtOppdn5_yddyg3Q2IzmNUo0mv9bdDOD_jE3w9Afn2jP_ezWfaoLpSlJCBjAMDG9mlcbDvWcxgc7CRcoTCGn2tBeEbyInLB9lWyKGGRNJ1XYkIwglQKT5HX56lAs7S3y8tL-hbs7YLHvQOe8RTxrUxYeVomVw0d5bGRmWBR64urIunseAHXD1PUoFEpIxw0hTBL7NNWdFBCRl7l_wunkVJkEfY8O4X_lwJTlNp4QN0e0OcS40ac1MwIX1YergYUxCBdV51rJaYQbDn54mNR_Fto2A8KKhYcfg6Y=w780-h1615-no?authuser=0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776"/>
            <a:stretch/>
          </p:blipFill>
          <p:spPr bwMode="auto">
            <a:xfrm>
              <a:off x="5528326" y="263520"/>
              <a:ext cx="2796069" cy="25615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ounded Rectangle 12"/>
            <p:cNvSpPr/>
            <p:nvPr/>
          </p:nvSpPr>
          <p:spPr>
            <a:xfrm>
              <a:off x="7014949" y="827281"/>
              <a:ext cx="545911" cy="35502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H="1" flipV="1">
            <a:off x="7055295" y="1527659"/>
            <a:ext cx="256500" cy="2183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50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</Words>
  <Application>Microsoft Office PowerPoint</Application>
  <PresentationFormat>Widescreen</PresentationFormat>
  <Paragraphs>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INSTAGRAM</dc:title>
  <dc:creator>Sophia Pantasis</dc:creator>
  <cp:lastModifiedBy>Sophia Pantasis</cp:lastModifiedBy>
  <cp:revision>28</cp:revision>
  <dcterms:created xsi:type="dcterms:W3CDTF">2020-10-02T18:11:56Z</dcterms:created>
  <dcterms:modified xsi:type="dcterms:W3CDTF">2020-10-29T09:17:05Z</dcterms:modified>
</cp:coreProperties>
</file>