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8" r:id="rId2"/>
    <p:sldId id="523" r:id="rId3"/>
    <p:sldId id="515" r:id="rId4"/>
    <p:sldId id="528" r:id="rId5"/>
    <p:sldId id="527" r:id="rId6"/>
    <p:sldId id="517" r:id="rId7"/>
    <p:sldId id="535" r:id="rId8"/>
    <p:sldId id="524" r:id="rId9"/>
    <p:sldId id="534" r:id="rId10"/>
    <p:sldId id="530" r:id="rId11"/>
    <p:sldId id="522" r:id="rId12"/>
    <p:sldId id="503" r:id="rId13"/>
    <p:sldId id="506" r:id="rId14"/>
  </p:sldIdLst>
  <p:sldSz cx="12187238" cy="6858000"/>
  <p:notesSz cx="9931400" cy="67945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275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orient="horz" pos="3045">
          <p15:clr>
            <a:srgbClr val="A4A3A4"/>
          </p15:clr>
        </p15:guide>
        <p15:guide id="6" orient="horz" pos="4269">
          <p15:clr>
            <a:srgbClr val="A4A3A4"/>
          </p15:clr>
        </p15:guide>
        <p15:guide id="7" orient="horz" pos="3974">
          <p15:clr>
            <a:srgbClr val="A4A3A4"/>
          </p15:clr>
        </p15:guide>
        <p15:guide id="8" pos="91">
          <p15:clr>
            <a:srgbClr val="A4A3A4"/>
          </p15:clr>
        </p15:guide>
        <p15:guide id="9" pos="7585">
          <p15:clr>
            <a:srgbClr val="A4A3A4"/>
          </p15:clr>
        </p15:guide>
        <p15:guide id="10" pos="3839">
          <p15:clr>
            <a:srgbClr val="A4A3A4"/>
          </p15:clr>
        </p15:guide>
        <p15:guide id="11" pos="204">
          <p15:clr>
            <a:srgbClr val="A4A3A4"/>
          </p15:clr>
        </p15:guide>
        <p15:guide id="12" pos="7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3" userDrawn="1">
          <p15:clr>
            <a:srgbClr val="A4A3A4"/>
          </p15:clr>
        </p15:guide>
        <p15:guide id="2" pos="3134" userDrawn="1">
          <p15:clr>
            <a:srgbClr val="A4A3A4"/>
          </p15:clr>
        </p15:guide>
        <p15:guide id="3" orient="horz" pos="2140" userDrawn="1">
          <p15:clr>
            <a:srgbClr val="A4A3A4"/>
          </p15:clr>
        </p15:guide>
        <p15:guide id="4" pos="312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atrich  Christine (Prs)" initials="BC" lastIdx="3" clrIdx="0"/>
  <p:cmAuthor id="1" name="Microsoft Office User" initials="Office [2]" lastIdx="3" clrIdx="1"/>
  <p:cmAuthor id="2" name="Microsoft Office User" initials="Office [3]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07A"/>
    <a:srgbClr val="990099"/>
    <a:srgbClr val="CC0066"/>
    <a:srgbClr val="CC0099"/>
    <a:srgbClr val="C6D5F1"/>
    <a:srgbClr val="FCDEBC"/>
    <a:srgbClr val="FF6699"/>
    <a:srgbClr val="B6CFE4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571" autoAdjust="0"/>
    <p:restoredTop sz="80609" autoAdjust="0"/>
  </p:normalViewPr>
  <p:slideViewPr>
    <p:cSldViewPr snapToGrid="0" snapToObjects="1">
      <p:cViewPr varScale="1">
        <p:scale>
          <a:sx n="101" d="100"/>
          <a:sy n="101" d="100"/>
        </p:scale>
        <p:origin x="216" y="102"/>
      </p:cViewPr>
      <p:guideLst>
        <p:guide orient="horz" pos="391"/>
        <p:guide orient="horz" pos="1275"/>
        <p:guide orient="horz" pos="3929"/>
        <p:guide orient="horz" pos="2160"/>
        <p:guide orient="horz" pos="3045"/>
        <p:guide orient="horz" pos="4269"/>
        <p:guide orient="horz" pos="3974"/>
        <p:guide pos="91"/>
        <p:guide pos="7585"/>
        <p:guide pos="3839"/>
        <p:guide pos="204"/>
        <p:guide pos="747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-3038" y="-91"/>
      </p:cViewPr>
      <p:guideLst>
        <p:guide orient="horz" pos="2143"/>
        <p:guide pos="3134"/>
        <p:guide orient="horz" pos="2140"/>
        <p:guide pos="3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5"/>
            <a:ext cx="4303902" cy="339356"/>
          </a:xfrm>
          <a:prstGeom prst="rect">
            <a:avLst/>
          </a:prstGeom>
        </p:spPr>
        <p:txBody>
          <a:bodyPr vert="horz" lIns="88198" tIns="44099" rIns="88198" bIns="4409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5278" y="5"/>
            <a:ext cx="4303902" cy="339356"/>
          </a:xfrm>
          <a:prstGeom prst="rect">
            <a:avLst/>
          </a:prstGeom>
        </p:spPr>
        <p:txBody>
          <a:bodyPr vert="horz" lIns="88198" tIns="44099" rIns="88198" bIns="44099" rtlCol="0"/>
          <a:lstStyle>
            <a:lvl1pPr algn="r">
              <a:defRPr sz="1200"/>
            </a:lvl1pPr>
          </a:lstStyle>
          <a:p>
            <a:fld id="{986A4B46-F6A6-DA4E-8415-64807F0B23D2}" type="datetimeFigureOut">
              <a:rPr lang="de-DE" smtClean="0"/>
              <a:t>16.05.2019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54094"/>
            <a:ext cx="4303902" cy="339356"/>
          </a:xfrm>
          <a:prstGeom prst="rect">
            <a:avLst/>
          </a:prstGeom>
        </p:spPr>
        <p:txBody>
          <a:bodyPr vert="horz" lIns="88198" tIns="44099" rIns="88198" bIns="4409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5278" y="6454094"/>
            <a:ext cx="4303902" cy="339356"/>
          </a:xfrm>
          <a:prstGeom prst="rect">
            <a:avLst/>
          </a:prstGeom>
        </p:spPr>
        <p:txBody>
          <a:bodyPr vert="horz" lIns="88198" tIns="44099" rIns="88198" bIns="44099" rtlCol="0" anchor="b"/>
          <a:lstStyle>
            <a:lvl1pPr algn="r">
              <a:defRPr sz="1200"/>
            </a:lvl1pPr>
          </a:lstStyle>
          <a:p>
            <a:fld id="{2B048993-9816-0246-B1D2-4028350D98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53024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8" y="3"/>
            <a:ext cx="4303607" cy="339726"/>
          </a:xfrm>
          <a:prstGeom prst="rect">
            <a:avLst/>
          </a:prstGeom>
        </p:spPr>
        <p:txBody>
          <a:bodyPr vert="horz" lIns="95527" tIns="47764" rIns="95527" bIns="47764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5505" y="3"/>
            <a:ext cx="4303607" cy="339726"/>
          </a:xfrm>
          <a:prstGeom prst="rect">
            <a:avLst/>
          </a:prstGeom>
        </p:spPr>
        <p:txBody>
          <a:bodyPr vert="horz" lIns="95527" tIns="47764" rIns="95527" bIns="47764" rtlCol="0"/>
          <a:lstStyle>
            <a:lvl1pPr algn="r">
              <a:defRPr sz="1300"/>
            </a:lvl1pPr>
          </a:lstStyle>
          <a:p>
            <a:fld id="{BCDB334D-D17F-49C4-91DD-37BB7E818209}" type="datetimeFigureOut">
              <a:rPr lang="de-CH" smtClean="0"/>
              <a:t>16.05.2019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705100" y="511175"/>
            <a:ext cx="4521200" cy="2544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27" tIns="47764" rIns="95527" bIns="47764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3141" y="3227390"/>
            <a:ext cx="7945120" cy="3057525"/>
          </a:xfrm>
          <a:prstGeom prst="rect">
            <a:avLst/>
          </a:prstGeom>
        </p:spPr>
        <p:txBody>
          <a:bodyPr vert="horz" lIns="95527" tIns="47764" rIns="95527" bIns="47764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8" y="6453598"/>
            <a:ext cx="4303607" cy="339726"/>
          </a:xfrm>
          <a:prstGeom prst="rect">
            <a:avLst/>
          </a:prstGeom>
        </p:spPr>
        <p:txBody>
          <a:bodyPr vert="horz" lIns="95527" tIns="47764" rIns="95527" bIns="47764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5505" y="6453598"/>
            <a:ext cx="4303607" cy="339726"/>
          </a:xfrm>
          <a:prstGeom prst="rect">
            <a:avLst/>
          </a:prstGeom>
        </p:spPr>
        <p:txBody>
          <a:bodyPr vert="horz" lIns="95527" tIns="47764" rIns="95527" bIns="47764" rtlCol="0" anchor="b"/>
          <a:lstStyle>
            <a:lvl1pPr algn="r">
              <a:defRPr sz="1300"/>
            </a:lvl1pPr>
          </a:lstStyle>
          <a:p>
            <a:fld id="{A51C0C35-A9A2-4EFD-9BAF-1E52E29E03D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3599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18004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25167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81841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12094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38322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CH" baseline="0" dirty="0">
              <a:effectLst/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91933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de-CH" b="0" dirty="0">
              <a:effectLst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2947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4146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de-CH" baseline="0" dirty="0">
              <a:effectLst/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37560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baseline="0" dirty="0">
              <a:effectLst/>
              <a:sym typeface="Wingdings"/>
            </a:endParaRPr>
          </a:p>
          <a:p>
            <a:pPr marL="0" indent="0">
              <a:buFontTx/>
              <a:buNone/>
            </a:pPr>
            <a:endParaRPr lang="de-CH" baseline="0" dirty="0">
              <a:effectLst/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83087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baseline="0" dirty="0">
              <a:effectLst/>
              <a:sym typeface="Wingdings"/>
            </a:endParaRPr>
          </a:p>
          <a:p>
            <a:pPr marL="0" indent="0">
              <a:buFontTx/>
              <a:buNone/>
            </a:pPr>
            <a:endParaRPr lang="de-CH" baseline="0" dirty="0">
              <a:effectLst/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46383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2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2350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78312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4563876"/>
            <a:ext cx="11528920" cy="1673412"/>
          </a:xfrm>
          <a:solidFill>
            <a:schemeClr val="bg2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3429000"/>
            <a:ext cx="11528920" cy="1152128"/>
          </a:xfrm>
          <a:solidFill>
            <a:schemeClr val="bg2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21" b="31272"/>
          <a:stretch/>
        </p:blipFill>
        <p:spPr>
          <a:xfrm>
            <a:off x="323850" y="620713"/>
            <a:ext cx="11537950" cy="2808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6009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elauftak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850" y="612001"/>
            <a:ext cx="11537950" cy="5616575"/>
          </a:xfrm>
          <a:solidFill>
            <a:schemeClr val="tx1"/>
          </a:solidFill>
        </p:spPr>
        <p:txBody>
          <a:bodyPr lIns="144000" tIns="450000" bIns="0" anchor="t" anchorCtr="0"/>
          <a:lstStyle>
            <a:lvl1pPr>
              <a:lnSpc>
                <a:spcPct val="113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und Hintergrundfarbe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804412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859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16E7-2652-9141-B2E9-93941BE60B6C}" type="slidenum">
              <a:rPr lang="en-GB" smtClean="0"/>
              <a:t>‹Nr.›</a:t>
            </a:fld>
            <a:endParaRPr lang="en-GB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6094413" y="6323159"/>
            <a:ext cx="4631883" cy="459776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874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3306"/>
            <a:ext cx="11537950" cy="1013969"/>
          </a:xfrm>
          <a:solidFill>
            <a:schemeClr val="bg2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09754"/>
            <a:ext cx="11537950" cy="427535"/>
          </a:xfrm>
          <a:solidFill>
            <a:schemeClr val="bg2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26009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3306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09754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4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902917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D (Hintergrund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49" y="1063255"/>
            <a:ext cx="11537951" cy="960809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3" y="152401"/>
            <a:ext cx="11897959" cy="612775"/>
            <a:chOff x="144463" y="152401"/>
            <a:chExt cx="11897959" cy="612775"/>
          </a:xfrm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44000" tIns="108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23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CDFB4BF1-AE15-4A56-9491-D7C99AA25B9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4"/>
            <a:ext cx="557764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5" y="2024064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23850" y="620714"/>
            <a:ext cx="11537950" cy="972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5389624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uftak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916511" y="6308726"/>
            <a:ext cx="612000" cy="46831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323850" y="1565138"/>
            <a:ext cx="11537950" cy="4672150"/>
          </a:xfrm>
          <a:solidFill>
            <a:schemeClr val="tx1"/>
          </a:solidFill>
        </p:spPr>
        <p:txBody>
          <a:bodyPr lIns="144000" tIns="450000"/>
          <a:lstStyle>
            <a:lvl1pPr marL="0" indent="0">
              <a:lnSpc>
                <a:spcPct val="114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Inhalt und Hintergrundfarbe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850" y="612000"/>
            <a:ext cx="11537950" cy="972000"/>
          </a:xfrm>
          <a:solidFill>
            <a:schemeClr val="tx1"/>
          </a:solidFill>
        </p:spPr>
        <p:txBody>
          <a:bodyPr lIns="140400"/>
          <a:lstStyle>
            <a:lvl1pPr>
              <a:lnSpc>
                <a:spcPct val="100000"/>
              </a:lnSpc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und Hintergrundfarbe bearbeiten</a:t>
            </a:r>
          </a:p>
        </p:txBody>
      </p:sp>
    </p:spTree>
    <p:extLst>
      <p:ext uri="{BB962C8B-B14F-4D97-AF65-F5344CB8AC3E}">
        <p14:creationId xmlns:p14="http://schemas.microsoft.com/office/powerpoint/2010/main" val="326296274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/>
          <p:cNvGrpSpPr/>
          <p:nvPr/>
        </p:nvGrpSpPr>
        <p:grpSpPr>
          <a:xfrm>
            <a:off x="144463" y="152401"/>
            <a:ext cx="11897959" cy="612775"/>
            <a:chOff x="144463" y="152401"/>
            <a:chExt cx="11897959" cy="612775"/>
          </a:xfrm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3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5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CDFB4BF1-AE15-4A56-9491-D7C99AA25B9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de-CH" sz="80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7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de-CH" sz="80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50" y="620714"/>
            <a:ext cx="1152892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0400" tIns="0" rIns="144000" bIns="0" rtlCol="0" anchor="b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23850" y="6308727"/>
            <a:ext cx="5769769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de-CH" sz="800" dirty="0" smtClean="0"/>
              <a:t>Mobility </a:t>
            </a:r>
            <a:r>
              <a:rPr lang="de-CH" sz="800" dirty="0" err="1" smtClean="0"/>
              <a:t>Platform</a:t>
            </a:r>
            <a:r>
              <a:rPr lang="de-CH" sz="800" dirty="0" smtClean="0"/>
              <a:t> ETH </a:t>
            </a:r>
            <a:r>
              <a:rPr lang="de-CH" sz="800" dirty="0" err="1" smtClean="0"/>
              <a:t>Zurich</a:t>
            </a:r>
            <a:endParaRPr lang="de-CH" sz="800" dirty="0"/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6" r:id="rId4"/>
    <p:sldLayoutId id="2147483650" r:id="rId5"/>
    <p:sldLayoutId id="2147483652" r:id="rId6"/>
    <p:sldLayoutId id="2147483655" r:id="rId7"/>
    <p:sldLayoutId id="2147483665" r:id="rId8"/>
    <p:sldLayoutId id="2147483664" r:id="rId9"/>
    <p:sldLayoutId id="2147483663" r:id="rId10"/>
    <p:sldLayoutId id="2147483668" r:id="rId11"/>
    <p:sldLayoutId id="2147483670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bg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bg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hz.ch/mobilitaet)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twitter.com/Lacertko/status/1089558645606625282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kimberlynicholas/academic-flyi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apers.ssrn.com/sol3/papers.cfm?abstract_id=3283157" TargetMode="External"/><Relationship Id="rId4" Type="http://schemas.openxmlformats.org/officeDocument/2006/relationships/hyperlink" Target="https://papers.ssrn.com/sol3/cf_dev/AbsByAuth.cfm?per_id=293731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>
          <a:xfrm>
            <a:off x="323850" y="4563876"/>
            <a:ext cx="11537950" cy="1808350"/>
          </a:xfrm>
        </p:spPr>
        <p:txBody>
          <a:bodyPr/>
          <a:lstStyle/>
          <a:p>
            <a:endParaRPr lang="de-CH" sz="3200" dirty="0"/>
          </a:p>
          <a:p>
            <a:endParaRPr lang="de-CH" sz="3200" dirty="0" smtClean="0"/>
          </a:p>
          <a:p>
            <a:r>
              <a:rPr lang="de-CH" sz="2400" dirty="0" smtClean="0"/>
              <a:t>U</a:t>
            </a:r>
            <a:r>
              <a:rPr lang="de-CH" sz="2400" dirty="0" smtClean="0"/>
              <a:t>. Weidmann, </a:t>
            </a:r>
            <a:r>
              <a:rPr lang="de-CH" sz="2400" dirty="0" err="1" smtClean="0"/>
              <a:t>Vice</a:t>
            </a:r>
            <a:r>
              <a:rPr lang="de-CH" sz="2400" dirty="0" smtClean="0"/>
              <a:t> </a:t>
            </a:r>
            <a:r>
              <a:rPr lang="de-CH" sz="2400" dirty="0" err="1" smtClean="0"/>
              <a:t>President</a:t>
            </a:r>
            <a:r>
              <a:rPr lang="de-CH" sz="2400" dirty="0" smtClean="0"/>
              <a:t> </a:t>
            </a:r>
            <a:r>
              <a:rPr lang="de-CH" sz="2400" dirty="0" smtClean="0"/>
              <a:t>Human Resources </a:t>
            </a:r>
            <a:r>
              <a:rPr lang="de-CH" sz="2400" dirty="0" smtClean="0"/>
              <a:t>and Infrastructure ETH Zurich</a:t>
            </a:r>
            <a:endParaRPr lang="de-CH" sz="2400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323850" y="3429000"/>
            <a:ext cx="11537950" cy="1946564"/>
          </a:xfrm>
        </p:spPr>
        <p:txBody>
          <a:bodyPr/>
          <a:lstStyle/>
          <a:p>
            <a:r>
              <a:rPr lang="de-CH" sz="4000" dirty="0" err="1"/>
              <a:t>Reducing</a:t>
            </a:r>
            <a:r>
              <a:rPr lang="de-CH" sz="4000" dirty="0"/>
              <a:t> CO</a:t>
            </a:r>
            <a:r>
              <a:rPr lang="de-CH" sz="4000" baseline="-25000" dirty="0"/>
              <a:t>2 </a:t>
            </a:r>
            <a:r>
              <a:rPr lang="de-CH" sz="4000" dirty="0"/>
              <a:t>emissions </a:t>
            </a:r>
            <a:r>
              <a:rPr lang="de-CH" sz="4000" dirty="0" err="1"/>
              <a:t>from</a:t>
            </a:r>
            <a:r>
              <a:rPr lang="de-CH" sz="4000" dirty="0"/>
              <a:t> </a:t>
            </a:r>
            <a:r>
              <a:rPr lang="de-CH" sz="4000" dirty="0" err="1"/>
              <a:t>air</a:t>
            </a:r>
            <a:r>
              <a:rPr lang="de-CH" sz="4000" dirty="0"/>
              <a:t> </a:t>
            </a:r>
            <a:r>
              <a:rPr lang="de-CH" sz="4000" dirty="0" err="1" smtClean="0"/>
              <a:t>travel</a:t>
            </a:r>
            <a:r>
              <a:rPr lang="de-CH" sz="4000" dirty="0" smtClean="0"/>
              <a:t> at ETH Zurich</a:t>
            </a:r>
            <a:r>
              <a:rPr lang="de-CH" sz="4000" dirty="0"/>
              <a:t/>
            </a:r>
            <a:br>
              <a:rPr lang="de-CH" sz="4000" dirty="0"/>
            </a:br>
            <a:r>
              <a:rPr lang="de-CH" sz="4000" dirty="0"/>
              <a:t/>
            </a:r>
            <a:br>
              <a:rPr lang="de-CH" sz="4000" dirty="0"/>
            </a:br>
            <a:r>
              <a:rPr lang="de-CH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SCNAT, 24 May 2019</a:t>
            </a:r>
            <a:endParaRPr lang="de-CH" sz="4000" dirty="0"/>
          </a:p>
        </p:txBody>
      </p:sp>
    </p:spTree>
    <p:extLst>
      <p:ext uri="{BB962C8B-B14F-4D97-AF65-F5344CB8AC3E}">
        <p14:creationId xmlns:p14="http://schemas.microsoft.com/office/powerpoint/2010/main" val="40389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850" y="1409570"/>
            <a:ext cx="11537950" cy="4696761"/>
          </a:xfrm>
        </p:spPr>
        <p:txBody>
          <a:bodyPr/>
          <a:lstStyle/>
          <a:p>
            <a:r>
              <a:rPr lang="de-DE" dirty="0"/>
              <a:t>2016/2017: </a:t>
            </a:r>
            <a:r>
              <a:rPr lang="de-DE" b="1" dirty="0"/>
              <a:t>Student</a:t>
            </a:r>
            <a:r>
              <a:rPr lang="de-DE" dirty="0"/>
              <a:t> initiative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reduce</a:t>
            </a:r>
            <a:r>
              <a:rPr lang="de-DE" dirty="0"/>
              <a:t> </a:t>
            </a:r>
            <a:r>
              <a:rPr lang="de-DE" dirty="0" err="1"/>
              <a:t>air</a:t>
            </a:r>
            <a:r>
              <a:rPr lang="de-DE" dirty="0"/>
              <a:t> </a:t>
            </a:r>
            <a:r>
              <a:rPr lang="de-DE" dirty="0" err="1"/>
              <a:t>travel</a:t>
            </a:r>
            <a:r>
              <a:rPr lang="de-DE" dirty="0"/>
              <a:t> emissions</a:t>
            </a:r>
          </a:p>
          <a:p>
            <a:r>
              <a:rPr lang="de-DE" dirty="0"/>
              <a:t>2016: </a:t>
            </a:r>
            <a:r>
              <a:rPr lang="de-DE" dirty="0" err="1"/>
              <a:t>Vice</a:t>
            </a:r>
            <a:r>
              <a:rPr lang="de-DE" dirty="0"/>
              <a:t> </a:t>
            </a:r>
            <a:r>
              <a:rPr lang="de-DE" dirty="0" err="1"/>
              <a:t>President</a:t>
            </a:r>
            <a:r>
              <a:rPr lang="de-DE" dirty="0"/>
              <a:t> Human Resources </a:t>
            </a:r>
            <a:r>
              <a:rPr lang="de-DE" dirty="0" err="1"/>
              <a:t>and</a:t>
            </a:r>
            <a:r>
              <a:rPr lang="de-DE" dirty="0"/>
              <a:t> Infrastructure </a:t>
            </a:r>
            <a:r>
              <a:rPr lang="de-DE" dirty="0" err="1"/>
              <a:t>inititates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="1" dirty="0" err="1"/>
              <a:t>mobility</a:t>
            </a:r>
            <a:r>
              <a:rPr lang="de-DE" b="1" dirty="0"/>
              <a:t> </a:t>
            </a:r>
            <a:r>
              <a:rPr lang="de-DE" b="1" dirty="0" err="1"/>
              <a:t>platform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thematic</a:t>
            </a:r>
            <a:r>
              <a:rPr lang="de-DE" dirty="0"/>
              <a:t> </a:t>
            </a:r>
            <a:r>
              <a:rPr lang="de-DE" dirty="0" err="1"/>
              <a:t>focus</a:t>
            </a:r>
            <a:r>
              <a:rPr lang="de-DE" dirty="0"/>
              <a:t> on </a:t>
            </a:r>
            <a:r>
              <a:rPr lang="de-DE" dirty="0" err="1"/>
              <a:t>flight</a:t>
            </a:r>
            <a:r>
              <a:rPr lang="de-DE" dirty="0"/>
              <a:t> </a:t>
            </a:r>
            <a:r>
              <a:rPr lang="de-DE" dirty="0" err="1"/>
              <a:t>reduction</a:t>
            </a:r>
            <a:r>
              <a:rPr lang="de-DE" dirty="0"/>
              <a:t> (</a:t>
            </a:r>
            <a:r>
              <a:rPr lang="de-DE" dirty="0">
                <a:hlinkClick r:id="rId3"/>
              </a:rPr>
              <a:t>www.ethz.ch/air travel)</a:t>
            </a:r>
            <a:endParaRPr lang="de-DE" dirty="0"/>
          </a:p>
          <a:p>
            <a:r>
              <a:rPr lang="de-DE" dirty="0"/>
              <a:t>2016: Mobility </a:t>
            </a:r>
            <a:r>
              <a:rPr lang="de-DE" dirty="0" err="1"/>
              <a:t>platform</a:t>
            </a:r>
            <a:r>
              <a:rPr lang="de-DE" dirty="0"/>
              <a:t> </a:t>
            </a:r>
            <a:r>
              <a:rPr lang="de-DE" dirty="0" err="1"/>
              <a:t>comissions</a:t>
            </a:r>
            <a:r>
              <a:rPr lang="de-DE" dirty="0"/>
              <a:t> a </a:t>
            </a:r>
            <a:r>
              <a:rPr lang="de-DE" b="1" dirty="0" err="1"/>
              <a:t>concept</a:t>
            </a:r>
            <a:r>
              <a:rPr lang="de-DE" dirty="0"/>
              <a:t> on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reduce</a:t>
            </a:r>
            <a:r>
              <a:rPr lang="de-DE" dirty="0"/>
              <a:t> </a:t>
            </a:r>
            <a:r>
              <a:rPr lang="de-DE" dirty="0" err="1"/>
              <a:t>air</a:t>
            </a:r>
            <a:r>
              <a:rPr lang="de-DE" dirty="0"/>
              <a:t> </a:t>
            </a:r>
            <a:r>
              <a:rPr lang="de-DE" dirty="0" err="1"/>
              <a:t>travel</a:t>
            </a:r>
            <a:r>
              <a:rPr lang="de-DE" dirty="0"/>
              <a:t> at ETH</a:t>
            </a:r>
          </a:p>
          <a:p>
            <a:r>
              <a:rPr lang="de-DE" dirty="0"/>
              <a:t>2017: </a:t>
            </a:r>
            <a:r>
              <a:rPr lang="de-DE" dirty="0" err="1"/>
              <a:t>Governing</a:t>
            </a:r>
            <a:r>
              <a:rPr lang="de-DE" dirty="0"/>
              <a:t> Board </a:t>
            </a:r>
            <a:r>
              <a:rPr lang="de-DE" dirty="0" err="1"/>
              <a:t>decision</a:t>
            </a:r>
            <a:r>
              <a:rPr lang="de-DE" dirty="0"/>
              <a:t>: top down </a:t>
            </a:r>
            <a:r>
              <a:rPr lang="de-DE" dirty="0" err="1"/>
              <a:t>decision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governing</a:t>
            </a:r>
            <a:r>
              <a:rPr lang="de-DE" dirty="0"/>
              <a:t> </a:t>
            </a:r>
            <a:r>
              <a:rPr lang="de-DE" dirty="0" err="1"/>
              <a:t>board</a:t>
            </a:r>
            <a:endParaRPr lang="de-DE" dirty="0"/>
          </a:p>
          <a:p>
            <a:r>
              <a:rPr lang="de-DE" dirty="0">
                <a:sym typeface="Wingdings"/>
              </a:rPr>
              <a:t>2017/2018: </a:t>
            </a:r>
            <a:r>
              <a:rPr lang="de-DE" dirty="0" err="1">
                <a:sym typeface="Wingdings"/>
              </a:rPr>
              <a:t>Bottom</a:t>
            </a:r>
            <a:r>
              <a:rPr lang="de-DE" dirty="0">
                <a:sym typeface="Wingdings"/>
              </a:rPr>
              <a:t> </a:t>
            </a:r>
            <a:r>
              <a:rPr lang="de-DE" dirty="0" err="1">
                <a:sym typeface="Wingdings"/>
              </a:rPr>
              <a:t>up</a:t>
            </a:r>
            <a:r>
              <a:rPr lang="de-DE" dirty="0">
                <a:sym typeface="Wingdings"/>
              </a:rPr>
              <a:t> </a:t>
            </a:r>
            <a:r>
              <a:rPr lang="de-DE" dirty="0" err="1">
                <a:sym typeface="Wingdings"/>
              </a:rPr>
              <a:t>implementation</a:t>
            </a:r>
            <a:r>
              <a:rPr lang="de-DE" dirty="0">
                <a:sym typeface="Wingdings"/>
              </a:rPr>
              <a:t> </a:t>
            </a:r>
            <a:r>
              <a:rPr lang="de-DE" dirty="0" err="1">
                <a:sym typeface="Wingdings"/>
              </a:rPr>
              <a:t>by</a:t>
            </a:r>
            <a:r>
              <a:rPr lang="de-DE" dirty="0">
                <a:sym typeface="Wingdings"/>
              </a:rPr>
              <a:t> </a:t>
            </a:r>
            <a:r>
              <a:rPr lang="de-DE" dirty="0" err="1">
                <a:sym typeface="Wingdings"/>
              </a:rPr>
              <a:t>the</a:t>
            </a:r>
            <a:r>
              <a:rPr lang="de-DE" dirty="0">
                <a:sym typeface="Wingdings"/>
              </a:rPr>
              <a:t> </a:t>
            </a:r>
            <a:r>
              <a:rPr lang="de-CH" dirty="0" err="1">
                <a:sym typeface="Wingdings"/>
              </a:rPr>
              <a:t>d</a:t>
            </a:r>
            <a:r>
              <a:rPr lang="de-CH" dirty="0" err="1"/>
              <a:t>epartments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define</a:t>
            </a:r>
            <a:r>
              <a:rPr lang="de-CH" dirty="0"/>
              <a:t> a </a:t>
            </a:r>
            <a:r>
              <a:rPr lang="de-CH" b="1" dirty="0" err="1"/>
              <a:t>reduction</a:t>
            </a:r>
            <a:r>
              <a:rPr lang="de-CH" b="1" dirty="0"/>
              <a:t> </a:t>
            </a:r>
            <a:r>
              <a:rPr lang="de-DE" b="1" dirty="0" err="1"/>
              <a:t>goal</a:t>
            </a:r>
            <a:r>
              <a:rPr lang="de-DE" b="1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respective</a:t>
            </a:r>
            <a:r>
              <a:rPr lang="de-DE" dirty="0"/>
              <a:t> </a:t>
            </a:r>
            <a:r>
              <a:rPr lang="de-DE" b="1" dirty="0" err="1"/>
              <a:t>measures</a:t>
            </a:r>
            <a:endParaRPr lang="de-DE" b="1" dirty="0"/>
          </a:p>
          <a:p>
            <a:r>
              <a:rPr lang="de-DE" dirty="0"/>
              <a:t>2018: ETH-</a:t>
            </a:r>
            <a:r>
              <a:rPr lang="de-DE" dirty="0" err="1"/>
              <a:t>wide</a:t>
            </a:r>
            <a:r>
              <a:rPr lang="de-DE" dirty="0"/>
              <a:t> </a:t>
            </a:r>
            <a:r>
              <a:rPr lang="de-DE" dirty="0" err="1"/>
              <a:t>reduction</a:t>
            </a:r>
            <a:r>
              <a:rPr lang="de-DE" dirty="0"/>
              <a:t> </a:t>
            </a:r>
            <a:r>
              <a:rPr lang="de-DE" dirty="0" err="1"/>
              <a:t>goal</a:t>
            </a:r>
            <a:r>
              <a:rPr lang="de-DE" dirty="0"/>
              <a:t> of </a:t>
            </a:r>
            <a:r>
              <a:rPr lang="de-DE" dirty="0" err="1"/>
              <a:t>average</a:t>
            </a:r>
            <a:r>
              <a:rPr lang="de-DE" dirty="0"/>
              <a:t> </a:t>
            </a:r>
            <a:r>
              <a:rPr lang="de-DE" b="1" dirty="0"/>
              <a:t>11%</a:t>
            </a:r>
            <a:endParaRPr lang="de-CH" b="1" dirty="0"/>
          </a:p>
          <a:p>
            <a:r>
              <a:rPr lang="de-CH" dirty="0"/>
              <a:t>2019 - 2025: </a:t>
            </a:r>
            <a:r>
              <a:rPr lang="en-GB" b="1" dirty="0"/>
              <a:t>Implementation</a:t>
            </a:r>
            <a:r>
              <a:rPr lang="en-GB" dirty="0"/>
              <a:t> and </a:t>
            </a:r>
            <a:r>
              <a:rPr lang="en-GB" b="1" dirty="0"/>
              <a:t>monitoring</a:t>
            </a:r>
          </a:p>
          <a:p>
            <a:r>
              <a:rPr lang="de-CH" dirty="0"/>
              <a:t>2022 und 2025: </a:t>
            </a:r>
            <a:r>
              <a:rPr lang="de-CH" b="1" dirty="0"/>
              <a:t>Evaluation</a:t>
            </a:r>
            <a:endParaRPr lang="de-DE" sz="2200" dirty="0"/>
          </a:p>
          <a:p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3850" y="620714"/>
            <a:ext cx="11537950" cy="659446"/>
          </a:xfrm>
        </p:spPr>
        <p:txBody>
          <a:bodyPr/>
          <a:lstStyle/>
          <a:p>
            <a:r>
              <a:rPr lang="de-DE" dirty="0" err="1"/>
              <a:t>Activities</a:t>
            </a:r>
            <a:r>
              <a:rPr lang="de-DE" dirty="0"/>
              <a:t> at ETH </a:t>
            </a:r>
            <a:r>
              <a:rPr lang="de-DE" dirty="0" err="1"/>
              <a:t>Zurich</a:t>
            </a:r>
            <a:endParaRPr lang="de-CH" dirty="0"/>
          </a:p>
        </p:txBody>
      </p:sp>
      <p:sp>
        <p:nvSpPr>
          <p:cNvPr id="4" name="Foliennummernplatzhalter 2"/>
          <p:cNvSpPr txBox="1">
            <a:spLocks/>
          </p:cNvSpPr>
          <p:nvPr/>
        </p:nvSpPr>
        <p:spPr>
          <a:xfrm>
            <a:off x="11624905" y="6426423"/>
            <a:ext cx="355461" cy="27314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6AE60A-B69C-4790-82F7-3882EDF23186}" type="slidenum">
              <a:rPr lang="de-DE" sz="800" smtClean="0"/>
              <a:pPr/>
              <a:t>10</a:t>
            </a:fld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18061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23850" y="620714"/>
            <a:ext cx="11537950" cy="522286"/>
          </a:xfrm>
        </p:spPr>
        <p:txBody>
          <a:bodyPr/>
          <a:lstStyle/>
          <a:p>
            <a:r>
              <a:rPr lang="de-CH" dirty="0"/>
              <a:t>Air </a:t>
            </a:r>
            <a:r>
              <a:rPr lang="de-CH" dirty="0" err="1"/>
              <a:t>travel</a:t>
            </a:r>
            <a:r>
              <a:rPr lang="de-CH" dirty="0"/>
              <a:t> </a:t>
            </a:r>
            <a:r>
              <a:rPr lang="de-CH" dirty="0" err="1"/>
              <a:t>reduction</a:t>
            </a:r>
            <a:r>
              <a:rPr lang="de-CH" dirty="0"/>
              <a:t> at ETH </a:t>
            </a:r>
            <a:r>
              <a:rPr lang="de-CH" dirty="0" err="1"/>
              <a:t>Zurich</a:t>
            </a:r>
            <a:r>
              <a:rPr lang="de-CH" dirty="0"/>
              <a:t> – </a:t>
            </a:r>
            <a:r>
              <a:rPr lang="de-DE" dirty="0"/>
              <a:t>Status quo:</a:t>
            </a:r>
            <a:endParaRPr lang="de-CH" dirty="0"/>
          </a:p>
        </p:txBody>
      </p:sp>
      <p:sp>
        <p:nvSpPr>
          <p:cNvPr id="6" name="Inhaltsplatzhalter 1"/>
          <p:cNvSpPr txBox="1">
            <a:spLocks/>
          </p:cNvSpPr>
          <p:nvPr/>
        </p:nvSpPr>
        <p:spPr>
          <a:xfrm>
            <a:off x="323850" y="1263264"/>
            <a:ext cx="11537950" cy="4794149"/>
          </a:xfrm>
          <a:prstGeom prst="rect">
            <a:avLst/>
          </a:prstGeom>
        </p:spPr>
        <p:txBody>
          <a:bodyPr/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51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763" indent="-2667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177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063" indent="-1841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/>
              <a:t>Measures of the departments</a:t>
            </a:r>
          </a:p>
          <a:p>
            <a:pPr lvl="1"/>
            <a:r>
              <a:rPr lang="en-GB" sz="2200" b="1" dirty="0" smtClean="0"/>
              <a:t>Internal Carbon Pricing: </a:t>
            </a:r>
            <a:r>
              <a:rPr lang="en-GB" sz="2200" dirty="0" smtClean="0"/>
              <a:t>money can be used for compensation, internal research projects and teaching </a:t>
            </a:r>
          </a:p>
          <a:p>
            <a:pPr lvl="1"/>
            <a:r>
              <a:rPr lang="en-GB" sz="2200" b="1" dirty="0" smtClean="0"/>
              <a:t>Compensation: </a:t>
            </a:r>
            <a:r>
              <a:rPr lang="en-GB" sz="2200" dirty="0" smtClean="0"/>
              <a:t>only preliminary measure, not part of the reduction goal</a:t>
            </a:r>
          </a:p>
          <a:p>
            <a:pPr lvl="1"/>
            <a:r>
              <a:rPr lang="en-GB" sz="2200" b="1" dirty="0" smtClean="0"/>
              <a:t>Recommendation</a:t>
            </a:r>
            <a:r>
              <a:rPr lang="en-GB" sz="2200" dirty="0" smtClean="0"/>
              <a:t>: 1 intercontinental conference/PhD, train until 600–800 km with 1. class tickets, more VC (job interviews, PhD </a:t>
            </a:r>
            <a:r>
              <a:rPr lang="en-GB" sz="2200" dirty="0" err="1" smtClean="0"/>
              <a:t>defenses</a:t>
            </a:r>
            <a:r>
              <a:rPr lang="en-GB" sz="2200" dirty="0" smtClean="0"/>
              <a:t>, project meetings etc.), combine different activities (conference, meetings, field work)</a:t>
            </a:r>
          </a:p>
          <a:p>
            <a:pPr lvl="1"/>
            <a:r>
              <a:rPr lang="en-GB" sz="2200" b="1" dirty="0" smtClean="0"/>
              <a:t>Transparency</a:t>
            </a:r>
            <a:r>
              <a:rPr lang="en-GB" sz="2200" dirty="0" smtClean="0"/>
              <a:t> about flights within departments</a:t>
            </a:r>
          </a:p>
          <a:p>
            <a:pPr lvl="1"/>
            <a:r>
              <a:rPr lang="en-GB" sz="2200" dirty="0" smtClean="0"/>
              <a:t>Support conferences in </a:t>
            </a:r>
            <a:r>
              <a:rPr lang="en-GB" sz="2200" b="1" dirty="0" smtClean="0"/>
              <a:t>Europe</a:t>
            </a:r>
            <a:r>
              <a:rPr lang="en-GB" sz="2200" dirty="0" smtClean="0"/>
              <a:t>, bi-annual conferences (instead yearly)</a:t>
            </a:r>
          </a:p>
          <a:p>
            <a:pPr lvl="1"/>
            <a:r>
              <a:rPr lang="en-GB" sz="2200" dirty="0" smtClean="0"/>
              <a:t>Support </a:t>
            </a:r>
            <a:r>
              <a:rPr lang="en-GB" sz="2200" b="1" dirty="0" smtClean="0"/>
              <a:t>VC ETH-wide</a:t>
            </a:r>
            <a:r>
              <a:rPr lang="en-GB" sz="2200" dirty="0" smtClean="0"/>
              <a:t>, adapt ETH regulations (less incentives for flights)</a:t>
            </a:r>
          </a:p>
          <a:p>
            <a:r>
              <a:rPr lang="en-GB" b="1" dirty="0" smtClean="0"/>
              <a:t>PhD project </a:t>
            </a:r>
            <a:r>
              <a:rPr lang="en-GB" dirty="0" smtClean="0"/>
              <a:t>to study the transformation process related to ETH Zurich‘s flight reduction project (Agnes </a:t>
            </a:r>
            <a:r>
              <a:rPr lang="en-GB" dirty="0" err="1" smtClean="0"/>
              <a:t>Kreil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1175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23850" y="620714"/>
            <a:ext cx="11537950" cy="522286"/>
          </a:xfrm>
        </p:spPr>
        <p:txBody>
          <a:bodyPr/>
          <a:lstStyle/>
          <a:p>
            <a:r>
              <a:rPr lang="en-GB" dirty="0" smtClean="0"/>
              <a:t>Lessons</a:t>
            </a:r>
            <a:r>
              <a:rPr lang="de-DE" dirty="0" smtClean="0"/>
              <a:t> </a:t>
            </a:r>
            <a:r>
              <a:rPr lang="de-DE" dirty="0" err="1"/>
              <a:t>Learned</a:t>
            </a:r>
            <a:endParaRPr lang="de-CH" dirty="0"/>
          </a:p>
        </p:txBody>
      </p:sp>
      <p:sp>
        <p:nvSpPr>
          <p:cNvPr id="6" name="Inhaltsplatzhalter 1"/>
          <p:cNvSpPr txBox="1">
            <a:spLocks/>
          </p:cNvSpPr>
          <p:nvPr/>
        </p:nvSpPr>
        <p:spPr>
          <a:xfrm>
            <a:off x="323850" y="1218960"/>
            <a:ext cx="11537950" cy="4907451"/>
          </a:xfrm>
          <a:prstGeom prst="rect">
            <a:avLst/>
          </a:prstGeom>
        </p:spPr>
        <p:txBody>
          <a:bodyPr/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51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763" indent="-2667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177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063" indent="-1841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200" b="1" dirty="0"/>
              <a:t>Top down </a:t>
            </a:r>
            <a:r>
              <a:rPr lang="de-CH" sz="2200" dirty="0" err="1"/>
              <a:t>support</a:t>
            </a:r>
            <a:r>
              <a:rPr lang="de-CH" sz="2200" dirty="0"/>
              <a:t> </a:t>
            </a:r>
            <a:r>
              <a:rPr lang="de-CH" sz="2200" dirty="0" err="1"/>
              <a:t>is</a:t>
            </a:r>
            <a:r>
              <a:rPr lang="de-CH" sz="2200" dirty="0"/>
              <a:t> essential</a:t>
            </a:r>
          </a:p>
          <a:p>
            <a:r>
              <a:rPr lang="de-CH" sz="2200" b="1" dirty="0" err="1"/>
              <a:t>Bottom</a:t>
            </a:r>
            <a:r>
              <a:rPr lang="de-CH" sz="2200" b="1" dirty="0"/>
              <a:t> </a:t>
            </a:r>
            <a:r>
              <a:rPr lang="de-CH" sz="2200" b="1" dirty="0" err="1"/>
              <a:t>up</a:t>
            </a:r>
            <a:r>
              <a:rPr lang="de-CH" sz="2200" b="1" dirty="0"/>
              <a:t> </a:t>
            </a:r>
            <a:r>
              <a:rPr lang="de-CH" sz="2200" dirty="0" err="1"/>
              <a:t>travel</a:t>
            </a:r>
            <a:r>
              <a:rPr lang="de-CH" sz="2200" dirty="0"/>
              <a:t> </a:t>
            </a:r>
            <a:r>
              <a:rPr lang="de-CH" sz="2200" dirty="0" err="1"/>
              <a:t>decisons</a:t>
            </a:r>
            <a:r>
              <a:rPr lang="de-CH" sz="2200" dirty="0"/>
              <a:t> by </a:t>
            </a:r>
            <a:r>
              <a:rPr lang="de-CH" sz="2200" dirty="0" err="1"/>
              <a:t>individuals</a:t>
            </a:r>
            <a:r>
              <a:rPr lang="de-CH" sz="2200" dirty="0"/>
              <a:t> </a:t>
            </a:r>
            <a:r>
              <a:rPr lang="de-CH" sz="2200" dirty="0">
                <a:sym typeface="Wingdings"/>
              </a:rPr>
              <a:t> </a:t>
            </a:r>
            <a:r>
              <a:rPr lang="en-GB" sz="2200" dirty="0" smtClean="0">
                <a:sym typeface="Wingdings"/>
              </a:rPr>
              <a:t>involve</a:t>
            </a:r>
            <a:r>
              <a:rPr lang="de-CH" sz="2200" dirty="0" smtClean="0">
                <a:sym typeface="Wingdings"/>
              </a:rPr>
              <a:t> </a:t>
            </a:r>
            <a:r>
              <a:rPr lang="de-CH" sz="2200" dirty="0">
                <a:sym typeface="Wingdings"/>
              </a:rPr>
              <a:t>all </a:t>
            </a:r>
            <a:r>
              <a:rPr lang="de-CH" sz="2200" dirty="0" err="1">
                <a:sym typeface="Wingdings"/>
              </a:rPr>
              <a:t>staff</a:t>
            </a:r>
            <a:r>
              <a:rPr lang="de-CH" sz="2200" dirty="0">
                <a:sym typeface="Wingdings"/>
              </a:rPr>
              <a:t>  </a:t>
            </a:r>
            <a:r>
              <a:rPr lang="de-CH" sz="2200" dirty="0" err="1">
                <a:sym typeface="Wingdings"/>
              </a:rPr>
              <a:t>and</a:t>
            </a:r>
            <a:r>
              <a:rPr lang="de-CH" sz="2200" dirty="0">
                <a:sym typeface="Wingdings"/>
              </a:rPr>
              <a:t> </a:t>
            </a:r>
            <a:r>
              <a:rPr lang="de-CH" sz="2200" dirty="0" err="1">
                <a:sym typeface="Wingdings"/>
              </a:rPr>
              <a:t>students</a:t>
            </a:r>
            <a:r>
              <a:rPr lang="de-CH" sz="2200" dirty="0">
                <a:sym typeface="Wingdings"/>
              </a:rPr>
              <a:t> (not just </a:t>
            </a:r>
            <a:r>
              <a:rPr lang="de-CH" sz="2200" dirty="0" err="1">
                <a:sym typeface="Wingdings"/>
              </a:rPr>
              <a:t>interested</a:t>
            </a:r>
            <a:r>
              <a:rPr lang="de-CH" sz="2200" dirty="0">
                <a:sym typeface="Wingdings"/>
              </a:rPr>
              <a:t> </a:t>
            </a:r>
            <a:r>
              <a:rPr lang="de-CH" sz="2200" dirty="0" err="1">
                <a:sym typeface="Wingdings"/>
              </a:rPr>
              <a:t>individuals</a:t>
            </a:r>
            <a:r>
              <a:rPr lang="de-CH" sz="2200" dirty="0">
                <a:sym typeface="Wingdings"/>
              </a:rPr>
              <a:t>)</a:t>
            </a:r>
          </a:p>
          <a:p>
            <a:r>
              <a:rPr lang="de-CH" sz="2200" b="1" dirty="0" err="1"/>
              <a:t>Transparency</a:t>
            </a:r>
            <a:endParaRPr lang="de-CH" sz="2200" dirty="0"/>
          </a:p>
          <a:p>
            <a:r>
              <a:rPr lang="en-US" sz="2200" smtClean="0"/>
              <a:t>Good database </a:t>
            </a:r>
            <a:r>
              <a:rPr lang="en-US" sz="2200" dirty="0" smtClean="0"/>
              <a:t>for monitoring</a:t>
            </a:r>
          </a:p>
          <a:p>
            <a:r>
              <a:rPr lang="en-US" sz="2200" dirty="0" smtClean="0"/>
              <a:t>Change framing: from reduction to </a:t>
            </a:r>
            <a:r>
              <a:rPr lang="en-US" sz="2200" b="1" dirty="0" smtClean="0"/>
              <a:t>alternatives</a:t>
            </a:r>
            <a:r>
              <a:rPr lang="en-US" sz="2200" dirty="0" smtClean="0"/>
              <a:t> for flights</a:t>
            </a:r>
          </a:p>
          <a:p>
            <a:r>
              <a:rPr lang="en-US" sz="2200" dirty="0" smtClean="0"/>
              <a:t>Important </a:t>
            </a:r>
            <a:r>
              <a:rPr lang="en-US" sz="2200" dirty="0"/>
              <a:t>role of </a:t>
            </a:r>
            <a:r>
              <a:rPr lang="en-US" sz="2200" b="1" dirty="0"/>
              <a:t>champions</a:t>
            </a:r>
            <a:r>
              <a:rPr lang="en-US" sz="2200" dirty="0"/>
              <a:t> and </a:t>
            </a:r>
            <a:r>
              <a:rPr lang="en-US" sz="2200" b="1" dirty="0" smtClean="0"/>
              <a:t>influencers, Trendsetting</a:t>
            </a:r>
            <a:endParaRPr lang="en-US" sz="2200" b="1" dirty="0"/>
          </a:p>
          <a:p>
            <a:r>
              <a:rPr lang="de-CH" sz="2200" dirty="0" err="1"/>
              <a:t>Discussion</a:t>
            </a:r>
            <a:r>
              <a:rPr lang="de-CH" sz="2200" dirty="0"/>
              <a:t> </a:t>
            </a:r>
            <a:r>
              <a:rPr lang="de-CH" sz="2200" dirty="0" err="1"/>
              <a:t>about</a:t>
            </a:r>
            <a:r>
              <a:rPr lang="de-CH" sz="2200" dirty="0"/>
              <a:t> </a:t>
            </a:r>
            <a:r>
              <a:rPr lang="de-CH" sz="2200" dirty="0" err="1"/>
              <a:t>conflicting</a:t>
            </a:r>
            <a:r>
              <a:rPr lang="de-CH" sz="2200" dirty="0"/>
              <a:t> </a:t>
            </a:r>
            <a:r>
              <a:rPr lang="de-CH" sz="2200" dirty="0" err="1"/>
              <a:t>targets</a:t>
            </a:r>
            <a:r>
              <a:rPr lang="de-CH" sz="2200" dirty="0"/>
              <a:t> (personal </a:t>
            </a:r>
            <a:r>
              <a:rPr lang="de-CH" sz="2200" dirty="0" err="1"/>
              <a:t>contacts</a:t>
            </a:r>
            <a:r>
              <a:rPr lang="de-CH" sz="2200" dirty="0"/>
              <a:t>/international </a:t>
            </a:r>
            <a:r>
              <a:rPr lang="de-CH" sz="2200" dirty="0" err="1"/>
              <a:t>research</a:t>
            </a:r>
            <a:r>
              <a:rPr lang="de-CH" sz="2200" dirty="0"/>
              <a:t> </a:t>
            </a:r>
            <a:r>
              <a:rPr lang="de-CH" sz="2200" dirty="0" err="1"/>
              <a:t>cooperations</a:t>
            </a:r>
            <a:r>
              <a:rPr lang="de-CH" sz="2200" dirty="0"/>
              <a:t>/</a:t>
            </a:r>
            <a:r>
              <a:rPr lang="de-CH" sz="2200" dirty="0" err="1"/>
              <a:t>field</a:t>
            </a:r>
            <a:r>
              <a:rPr lang="de-CH" sz="2200" dirty="0"/>
              <a:t> </a:t>
            </a:r>
            <a:r>
              <a:rPr lang="de-CH" sz="2200" dirty="0" err="1"/>
              <a:t>work</a:t>
            </a:r>
            <a:r>
              <a:rPr lang="de-CH" sz="2200" dirty="0"/>
              <a:t> </a:t>
            </a:r>
            <a:r>
              <a:rPr lang="de-CH" sz="2200" b="1" dirty="0"/>
              <a:t>AND</a:t>
            </a:r>
            <a:r>
              <a:rPr lang="de-CH" sz="2200" dirty="0"/>
              <a:t> </a:t>
            </a:r>
            <a:r>
              <a:rPr lang="de-CH" sz="2200" dirty="0" err="1"/>
              <a:t>climate</a:t>
            </a:r>
            <a:r>
              <a:rPr lang="de-CH" sz="2200" dirty="0"/>
              <a:t> </a:t>
            </a:r>
            <a:r>
              <a:rPr lang="de-CH" sz="2200" dirty="0" err="1" smtClean="0"/>
              <a:t>goals</a:t>
            </a:r>
            <a:r>
              <a:rPr lang="de-CH" sz="2200" dirty="0" smtClean="0"/>
              <a:t>)</a:t>
            </a:r>
          </a:p>
          <a:p>
            <a:r>
              <a:rPr lang="de-CH" sz="2200" b="1" dirty="0" err="1"/>
              <a:t>W</a:t>
            </a:r>
            <a:r>
              <a:rPr lang="de-CH" sz="2200" b="1" dirty="0" err="1" smtClean="0"/>
              <a:t>icked</a:t>
            </a:r>
            <a:r>
              <a:rPr lang="de-CH" sz="2200" b="1" dirty="0" smtClean="0"/>
              <a:t> </a:t>
            </a:r>
            <a:r>
              <a:rPr lang="de-CH" sz="2200" b="1" dirty="0" err="1"/>
              <a:t>problem</a:t>
            </a:r>
            <a:r>
              <a:rPr lang="de-CH" sz="2200" b="1" dirty="0"/>
              <a:t> </a:t>
            </a:r>
            <a:r>
              <a:rPr lang="de-CH" sz="2200" dirty="0">
                <a:sym typeface="Wingdings"/>
              </a:rPr>
              <a:t> </a:t>
            </a:r>
            <a:r>
              <a:rPr lang="de-CH" sz="2200" dirty="0" err="1">
                <a:sym typeface="Wingdings"/>
              </a:rPr>
              <a:t>there</a:t>
            </a:r>
            <a:r>
              <a:rPr lang="de-CH" sz="2200" dirty="0">
                <a:sym typeface="Wingdings"/>
              </a:rPr>
              <a:t> </a:t>
            </a:r>
            <a:r>
              <a:rPr lang="de-CH" sz="2200" dirty="0" err="1">
                <a:sym typeface="Wingdings"/>
              </a:rPr>
              <a:t>are</a:t>
            </a:r>
            <a:r>
              <a:rPr lang="de-CH" sz="2200" dirty="0">
                <a:sym typeface="Wingdings"/>
              </a:rPr>
              <a:t> </a:t>
            </a:r>
            <a:r>
              <a:rPr lang="de-CH" sz="2200" dirty="0" err="1">
                <a:sym typeface="Wingdings"/>
              </a:rPr>
              <a:t>no</a:t>
            </a:r>
            <a:r>
              <a:rPr lang="de-CH" sz="2200" dirty="0">
                <a:sym typeface="Wingdings"/>
              </a:rPr>
              <a:t> simple </a:t>
            </a:r>
            <a:r>
              <a:rPr lang="de-CH" sz="2200" dirty="0" err="1">
                <a:sym typeface="Wingdings"/>
              </a:rPr>
              <a:t>solutions</a:t>
            </a:r>
            <a:r>
              <a:rPr lang="de-CH" sz="2200" dirty="0">
                <a:sym typeface="Wingdings"/>
              </a:rPr>
              <a:t> but different and </a:t>
            </a:r>
            <a:r>
              <a:rPr lang="de-CH" sz="2200" dirty="0" err="1">
                <a:sym typeface="Wingdings"/>
              </a:rPr>
              <a:t>creative</a:t>
            </a:r>
            <a:r>
              <a:rPr lang="de-CH" sz="2200" dirty="0">
                <a:sym typeface="Wingdings"/>
              </a:rPr>
              <a:t> </a:t>
            </a:r>
            <a:r>
              <a:rPr lang="de-CH" sz="2200" dirty="0" err="1">
                <a:sym typeface="Wingdings"/>
              </a:rPr>
              <a:t>approaches</a:t>
            </a:r>
            <a:r>
              <a:rPr lang="de-CH" sz="2200" dirty="0">
                <a:sym typeface="Wingdings"/>
              </a:rPr>
              <a:t> </a:t>
            </a:r>
            <a:r>
              <a:rPr lang="de-CH" sz="2200" dirty="0"/>
              <a:t>(</a:t>
            </a:r>
            <a:r>
              <a:rPr lang="de-CH" sz="2200" dirty="0" err="1"/>
              <a:t>trial</a:t>
            </a:r>
            <a:r>
              <a:rPr lang="de-CH" sz="2200" dirty="0"/>
              <a:t> and </a:t>
            </a:r>
            <a:r>
              <a:rPr lang="de-CH" sz="2200" dirty="0" err="1"/>
              <a:t>error</a:t>
            </a:r>
            <a:r>
              <a:rPr lang="de-CH" sz="2200" dirty="0"/>
              <a:t>)</a:t>
            </a:r>
          </a:p>
          <a:p>
            <a:r>
              <a:rPr lang="de-CH" sz="2200" b="1" dirty="0"/>
              <a:t>Cultural </a:t>
            </a:r>
            <a:r>
              <a:rPr lang="de-CH" sz="2200" b="1" dirty="0" err="1"/>
              <a:t>change</a:t>
            </a:r>
            <a:r>
              <a:rPr lang="de-CH" sz="2200" b="1" dirty="0"/>
              <a:t> </a:t>
            </a:r>
            <a:r>
              <a:rPr lang="de-CH" sz="2200" b="1" dirty="0" err="1"/>
              <a:t>needs</a:t>
            </a:r>
            <a:r>
              <a:rPr lang="de-CH" sz="2200" b="1" dirty="0"/>
              <a:t> </a:t>
            </a:r>
            <a:r>
              <a:rPr lang="de-CH" sz="2200" b="1" dirty="0" err="1"/>
              <a:t>endurance</a:t>
            </a:r>
            <a:endParaRPr lang="de-CH" sz="2200" b="1" dirty="0"/>
          </a:p>
          <a:p>
            <a:r>
              <a:rPr lang="de-CH" sz="2200" b="1" dirty="0"/>
              <a:t>Common</a:t>
            </a:r>
            <a:r>
              <a:rPr lang="de-CH" sz="2200" dirty="0"/>
              <a:t> </a:t>
            </a:r>
            <a:r>
              <a:rPr lang="de-CH" sz="2200" dirty="0" err="1"/>
              <a:t>approach</a:t>
            </a:r>
            <a:r>
              <a:rPr lang="de-CH" sz="2200" dirty="0"/>
              <a:t> </a:t>
            </a:r>
            <a:r>
              <a:rPr lang="de-CH" sz="2200" dirty="0" err="1"/>
              <a:t>of</a:t>
            </a:r>
            <a:r>
              <a:rPr lang="de-CH" sz="2200" dirty="0"/>
              <a:t> </a:t>
            </a:r>
            <a:r>
              <a:rPr lang="de-CH" sz="2200" dirty="0" err="1"/>
              <a:t>many</a:t>
            </a:r>
            <a:r>
              <a:rPr lang="de-CH" sz="2200" dirty="0"/>
              <a:t> </a:t>
            </a:r>
            <a:r>
              <a:rPr lang="de-CH" sz="2200" dirty="0" err="1"/>
              <a:t>universities</a:t>
            </a:r>
            <a:r>
              <a:rPr lang="de-CH" sz="2200" dirty="0"/>
              <a:t> </a:t>
            </a:r>
            <a:r>
              <a:rPr lang="de-CH" sz="2200" dirty="0" err="1"/>
              <a:t>needed</a:t>
            </a:r>
            <a:r>
              <a:rPr lang="de-CH" sz="2200" dirty="0"/>
              <a:t> </a:t>
            </a:r>
            <a:r>
              <a:rPr lang="de-CH" sz="2200" dirty="0" err="1"/>
              <a:t>to</a:t>
            </a:r>
            <a:r>
              <a:rPr lang="de-CH" sz="2200" dirty="0"/>
              <a:t> </a:t>
            </a:r>
            <a:r>
              <a:rPr lang="de-CH" sz="2200" dirty="0" err="1"/>
              <a:t>be</a:t>
            </a:r>
            <a:r>
              <a:rPr lang="de-CH" sz="2200" dirty="0"/>
              <a:t> </a:t>
            </a:r>
            <a:r>
              <a:rPr lang="de-CH" sz="2200" dirty="0" err="1"/>
              <a:t>successful</a:t>
            </a:r>
            <a:endParaRPr lang="de-DE" sz="22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59982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opp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69" y="599564"/>
            <a:ext cx="10291106" cy="586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5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38503" y="1241888"/>
            <a:ext cx="11548735" cy="4521997"/>
          </a:xfrm>
        </p:spPr>
        <p:txBody>
          <a:bodyPr/>
          <a:lstStyle/>
          <a:p>
            <a:pPr marL="361950" lvl="1" indent="-361950">
              <a:spcBef>
                <a:spcPts val="500"/>
              </a:spcBef>
            </a:pPr>
            <a:endParaRPr lang="de-CH" dirty="0"/>
          </a:p>
          <a:p>
            <a:pPr marL="0" lvl="1" indent="0">
              <a:spcBef>
                <a:spcPts val="500"/>
              </a:spcBef>
              <a:buNone/>
            </a:pPr>
            <a:endParaRPr lang="de-CH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57175" y="725675"/>
            <a:ext cx="11830050" cy="508698"/>
          </a:xfrm>
        </p:spPr>
        <p:txBody>
          <a:bodyPr/>
          <a:lstStyle/>
          <a:p>
            <a:r>
              <a:rPr lang="de-CH" sz="3600" dirty="0" err="1"/>
              <a:t>Overview</a:t>
            </a:r>
            <a:endParaRPr lang="de-CH" sz="3600" b="0" dirty="0"/>
          </a:p>
        </p:txBody>
      </p:sp>
      <p:sp>
        <p:nvSpPr>
          <p:cNvPr id="9" name="Inhaltsplatzhalter 1"/>
          <p:cNvSpPr txBox="1">
            <a:spLocks/>
          </p:cNvSpPr>
          <p:nvPr/>
        </p:nvSpPr>
        <p:spPr>
          <a:xfrm>
            <a:off x="431630" y="1451522"/>
            <a:ext cx="11548735" cy="4332965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51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763" indent="-2667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177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063" indent="-1841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-361950">
              <a:spcBef>
                <a:spcPts val="500"/>
              </a:spcBef>
            </a:pPr>
            <a:r>
              <a:rPr lang="de-CH" sz="3200" dirty="0" smtClean="0"/>
              <a:t>Flight </a:t>
            </a:r>
            <a:r>
              <a:rPr lang="de-CH" sz="3200" dirty="0" err="1"/>
              <a:t>reduction</a:t>
            </a:r>
            <a:r>
              <a:rPr lang="de-CH" sz="3200" dirty="0"/>
              <a:t> </a:t>
            </a:r>
            <a:r>
              <a:rPr lang="de-CH" sz="3200" dirty="0" err="1" smtClean="0"/>
              <a:t>as</a:t>
            </a:r>
            <a:r>
              <a:rPr lang="de-CH" sz="3200" dirty="0" smtClean="0"/>
              <a:t> a </a:t>
            </a:r>
            <a:r>
              <a:rPr lang="de-CH" sz="3200" dirty="0" err="1" smtClean="0"/>
              <a:t>general</a:t>
            </a:r>
            <a:r>
              <a:rPr lang="de-CH" sz="3200" dirty="0" smtClean="0"/>
              <a:t> </a:t>
            </a:r>
            <a:r>
              <a:rPr lang="de-CH" sz="3200" dirty="0" err="1" smtClean="0"/>
              <a:t>topic</a:t>
            </a:r>
            <a:endParaRPr lang="de-CH" sz="3200" dirty="0" smtClean="0"/>
          </a:p>
          <a:p>
            <a:pPr marL="361950" lvl="1" indent="-361950">
              <a:spcBef>
                <a:spcPts val="500"/>
              </a:spcBef>
            </a:pPr>
            <a:r>
              <a:rPr lang="de-CH" sz="3200" dirty="0" smtClean="0"/>
              <a:t>Flight </a:t>
            </a:r>
            <a:r>
              <a:rPr lang="de-CH" sz="3200" dirty="0" err="1" smtClean="0"/>
              <a:t>reduction</a:t>
            </a:r>
            <a:r>
              <a:rPr lang="de-CH" sz="3200" dirty="0" smtClean="0"/>
              <a:t> at </a:t>
            </a:r>
            <a:r>
              <a:rPr lang="de-CH" sz="3200" dirty="0" err="1" smtClean="0"/>
              <a:t>universtities</a:t>
            </a:r>
            <a:endParaRPr lang="de-CH" sz="3200" dirty="0"/>
          </a:p>
          <a:p>
            <a:pPr marL="361950" lvl="1" indent="-361950">
              <a:spcBef>
                <a:spcPts val="500"/>
              </a:spcBef>
            </a:pPr>
            <a:r>
              <a:rPr lang="de-CH" sz="3200" dirty="0" err="1"/>
              <a:t>Why</a:t>
            </a:r>
            <a:r>
              <a:rPr lang="de-CH" sz="3200" dirty="0"/>
              <a:t> do </a:t>
            </a:r>
            <a:r>
              <a:rPr lang="de-CH" sz="3200" dirty="0" err="1"/>
              <a:t>scientists</a:t>
            </a:r>
            <a:r>
              <a:rPr lang="de-CH" sz="3200" dirty="0"/>
              <a:t> </a:t>
            </a:r>
            <a:r>
              <a:rPr lang="de-CH" sz="3200" dirty="0" err="1"/>
              <a:t>fly</a:t>
            </a:r>
            <a:r>
              <a:rPr lang="de-CH" sz="3200" dirty="0"/>
              <a:t>?</a:t>
            </a:r>
          </a:p>
          <a:p>
            <a:pPr marL="361950" lvl="1" indent="-361950">
              <a:spcBef>
                <a:spcPts val="500"/>
              </a:spcBef>
            </a:pPr>
            <a:r>
              <a:rPr lang="de-CH" sz="3200" dirty="0" smtClean="0"/>
              <a:t>Flight </a:t>
            </a:r>
            <a:r>
              <a:rPr lang="de-CH" sz="3200" dirty="0" err="1"/>
              <a:t>reduction</a:t>
            </a:r>
            <a:r>
              <a:rPr lang="de-CH" sz="3200" dirty="0"/>
              <a:t> </a:t>
            </a:r>
            <a:r>
              <a:rPr lang="de-CH" sz="3200" dirty="0" err="1"/>
              <a:t>project</a:t>
            </a:r>
            <a:r>
              <a:rPr lang="de-CH" sz="3200" dirty="0"/>
              <a:t> at ETH </a:t>
            </a:r>
            <a:r>
              <a:rPr lang="de-CH" sz="3200" dirty="0" smtClean="0"/>
              <a:t>Zurich</a:t>
            </a:r>
            <a:endParaRPr lang="de-CH" sz="3200" dirty="0"/>
          </a:p>
          <a:p>
            <a:pPr marL="96837"/>
            <a:r>
              <a:rPr lang="de-CH" sz="3200" dirty="0" err="1" smtClean="0"/>
              <a:t>Lessons</a:t>
            </a:r>
            <a:r>
              <a:rPr lang="de-CH" sz="3200" dirty="0" smtClean="0"/>
              <a:t> </a:t>
            </a:r>
            <a:r>
              <a:rPr lang="de-CH" sz="3200" dirty="0" err="1"/>
              <a:t>learned</a:t>
            </a:r>
            <a:endParaRPr lang="de-CH" sz="2800" dirty="0"/>
          </a:p>
        </p:txBody>
      </p:sp>
      <p:sp>
        <p:nvSpPr>
          <p:cNvPr id="16" name="Foliennummernplatzhalter 2"/>
          <p:cNvSpPr txBox="1">
            <a:spLocks/>
          </p:cNvSpPr>
          <p:nvPr/>
        </p:nvSpPr>
        <p:spPr>
          <a:xfrm>
            <a:off x="11624905" y="6426423"/>
            <a:ext cx="355461" cy="27314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6AE60A-B69C-4790-82F7-3882EDF23186}" type="slidenum">
              <a:rPr lang="de-DE" sz="800" smtClean="0"/>
              <a:pPr/>
              <a:t>2</a:t>
            </a:fld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93732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38503" y="1455632"/>
            <a:ext cx="11548735" cy="4521997"/>
          </a:xfrm>
        </p:spPr>
        <p:txBody>
          <a:bodyPr/>
          <a:lstStyle/>
          <a:p>
            <a:pPr marL="361950" lvl="1" indent="-361950">
              <a:spcBef>
                <a:spcPts val="500"/>
              </a:spcBef>
            </a:pPr>
            <a:endParaRPr lang="de-CH" dirty="0"/>
          </a:p>
          <a:p>
            <a:pPr marL="0" lvl="1" indent="0">
              <a:spcBef>
                <a:spcPts val="500"/>
              </a:spcBef>
              <a:buNone/>
            </a:pPr>
            <a:endParaRPr lang="de-CH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31631" y="577516"/>
            <a:ext cx="11323975" cy="494165"/>
          </a:xfrm>
        </p:spPr>
        <p:txBody>
          <a:bodyPr/>
          <a:lstStyle/>
          <a:p>
            <a:r>
              <a:rPr lang="de-CH" dirty="0"/>
              <a:t>Development of </a:t>
            </a:r>
            <a:r>
              <a:rPr lang="de-CH" dirty="0" err="1"/>
              <a:t>worldwide</a:t>
            </a:r>
            <a:r>
              <a:rPr lang="de-CH" dirty="0"/>
              <a:t> </a:t>
            </a:r>
            <a:r>
              <a:rPr lang="de-CH" dirty="0" err="1"/>
              <a:t>air</a:t>
            </a:r>
            <a:r>
              <a:rPr lang="de-CH" dirty="0"/>
              <a:t> </a:t>
            </a:r>
            <a:r>
              <a:rPr lang="de-CH" dirty="0" err="1"/>
              <a:t>travel</a:t>
            </a:r>
            <a:r>
              <a:rPr lang="de-CH" dirty="0"/>
              <a:t> </a:t>
            </a:r>
            <a:r>
              <a:rPr lang="de-CH" dirty="0" err="1"/>
              <a:t>from</a:t>
            </a:r>
            <a:r>
              <a:rPr lang="de-CH" dirty="0"/>
              <a:t> 1970 – Jan 2019</a:t>
            </a:r>
            <a:endParaRPr lang="de-CH" b="0" dirty="0"/>
          </a:p>
        </p:txBody>
      </p:sp>
      <p:sp>
        <p:nvSpPr>
          <p:cNvPr id="9" name="Inhaltsplatzhalter 1"/>
          <p:cNvSpPr txBox="1">
            <a:spLocks/>
          </p:cNvSpPr>
          <p:nvPr/>
        </p:nvSpPr>
        <p:spPr>
          <a:xfrm>
            <a:off x="431630" y="1690384"/>
            <a:ext cx="11548735" cy="4287245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51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763" indent="-2667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177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063" indent="-1841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de-CH" sz="2200" dirty="0"/>
          </a:p>
          <a:p>
            <a:pPr marL="0" lvl="1" indent="0">
              <a:spcBef>
                <a:spcPts val="500"/>
              </a:spcBef>
              <a:buNone/>
            </a:pPr>
            <a:endParaRPr lang="de-CH" sz="1800" dirty="0"/>
          </a:p>
          <a:p>
            <a:pPr marL="361950" lvl="1" indent="-361950">
              <a:spcBef>
                <a:spcPts val="500"/>
              </a:spcBef>
            </a:pPr>
            <a:endParaRPr lang="de-CH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1168400"/>
            <a:ext cx="8229600" cy="5245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1700" y="6211258"/>
            <a:ext cx="45203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err="1"/>
              <a:t>from</a:t>
            </a:r>
            <a:r>
              <a:rPr lang="de-CH" sz="1200" dirty="0"/>
              <a:t>: </a:t>
            </a:r>
            <a:r>
              <a:rPr lang="de-CH" sz="1200" dirty="0">
                <a:hlinkClick r:id="rId4"/>
              </a:rPr>
              <a:t>https://twitter.com/Lacertko/status/1089558645606625282</a:t>
            </a:r>
            <a:endParaRPr lang="de-CH" sz="1200" dirty="0"/>
          </a:p>
        </p:txBody>
      </p:sp>
      <p:sp>
        <p:nvSpPr>
          <p:cNvPr id="8" name="Foliennummernplatzhalter 2"/>
          <p:cNvSpPr txBox="1">
            <a:spLocks/>
          </p:cNvSpPr>
          <p:nvPr/>
        </p:nvSpPr>
        <p:spPr>
          <a:xfrm>
            <a:off x="11624905" y="6426423"/>
            <a:ext cx="355461" cy="27314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6AE60A-B69C-4790-82F7-3882EDF23186}" type="slidenum">
              <a:rPr lang="de-DE" sz="800" smtClean="0"/>
              <a:pPr/>
              <a:t>3</a:t>
            </a:fld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594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38503" y="1455632"/>
            <a:ext cx="11548735" cy="4521997"/>
          </a:xfrm>
        </p:spPr>
        <p:txBody>
          <a:bodyPr/>
          <a:lstStyle/>
          <a:p>
            <a:pPr marL="361950" lvl="1" indent="-361950">
              <a:spcBef>
                <a:spcPts val="500"/>
              </a:spcBef>
            </a:pPr>
            <a:endParaRPr lang="de-CH" dirty="0"/>
          </a:p>
          <a:p>
            <a:pPr marL="0" lvl="1" indent="0">
              <a:spcBef>
                <a:spcPts val="500"/>
              </a:spcBef>
              <a:buNone/>
            </a:pPr>
            <a:endParaRPr lang="de-CH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31631" y="737172"/>
            <a:ext cx="11323975" cy="622115"/>
          </a:xfrm>
        </p:spPr>
        <p:txBody>
          <a:bodyPr/>
          <a:lstStyle/>
          <a:p>
            <a:r>
              <a:rPr lang="de-CH" dirty="0" err="1" smtClean="0"/>
              <a:t>Why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reduction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air</a:t>
            </a:r>
            <a:r>
              <a:rPr lang="de-CH" dirty="0" smtClean="0"/>
              <a:t> </a:t>
            </a:r>
            <a:r>
              <a:rPr lang="de-CH" dirty="0" err="1" smtClean="0"/>
              <a:t>travel</a:t>
            </a:r>
            <a:r>
              <a:rPr lang="de-CH" dirty="0" smtClean="0"/>
              <a:t> relevant (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Switzerland</a:t>
            </a:r>
            <a:r>
              <a:rPr lang="de-CH" dirty="0" smtClean="0"/>
              <a:t>)? </a:t>
            </a:r>
            <a:endParaRPr lang="de-CH" b="0" dirty="0"/>
          </a:p>
        </p:txBody>
      </p:sp>
      <p:sp>
        <p:nvSpPr>
          <p:cNvPr id="8" name="Fußzeilenplatzhalter 3"/>
          <p:cNvSpPr txBox="1">
            <a:spLocks/>
          </p:cNvSpPr>
          <p:nvPr/>
        </p:nvSpPr>
        <p:spPr>
          <a:xfrm>
            <a:off x="6094413" y="6323159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 </a:t>
            </a:r>
            <a:r>
              <a:rPr lang="de-CH" dirty="0" smtClean="0"/>
              <a:t>Flight </a:t>
            </a:r>
            <a:r>
              <a:rPr lang="de-CH" dirty="0" err="1" smtClean="0"/>
              <a:t>reduction</a:t>
            </a:r>
            <a:r>
              <a:rPr lang="de-CH" dirty="0" smtClean="0"/>
              <a:t> ETH </a:t>
            </a:r>
            <a:r>
              <a:rPr lang="de-CH" dirty="0" err="1" smtClean="0"/>
              <a:t>Zurich</a:t>
            </a:r>
            <a:endParaRPr lang="de-DE" dirty="0"/>
          </a:p>
        </p:txBody>
      </p:sp>
      <p:sp>
        <p:nvSpPr>
          <p:cNvPr id="9" name="Inhaltsplatzhalter 1"/>
          <p:cNvSpPr txBox="1">
            <a:spLocks/>
          </p:cNvSpPr>
          <p:nvPr/>
        </p:nvSpPr>
        <p:spPr>
          <a:xfrm>
            <a:off x="431630" y="1690384"/>
            <a:ext cx="11548735" cy="4287245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51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763" indent="-2667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177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063" indent="-1841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500"/>
              </a:spcBef>
            </a:pPr>
            <a:r>
              <a:rPr lang="de-CH" sz="2400" dirty="0" smtClean="0"/>
              <a:t>GHG </a:t>
            </a:r>
            <a:r>
              <a:rPr lang="de-CH" sz="2400" dirty="0" err="1" smtClean="0"/>
              <a:t>reduction</a:t>
            </a:r>
            <a:r>
              <a:rPr lang="de-CH" sz="2400" dirty="0" smtClean="0"/>
              <a:t> </a:t>
            </a:r>
            <a:r>
              <a:rPr lang="de-CH" sz="2400" dirty="0" err="1" smtClean="0"/>
              <a:t>goal</a:t>
            </a:r>
            <a:r>
              <a:rPr lang="de-CH" sz="2400" dirty="0" smtClean="0"/>
              <a:t> </a:t>
            </a:r>
            <a:r>
              <a:rPr lang="de-CH" sz="2400" dirty="0" err="1" smtClean="0"/>
              <a:t>of</a:t>
            </a:r>
            <a:r>
              <a:rPr lang="de-CH" sz="2400" dirty="0" smtClean="0"/>
              <a:t> </a:t>
            </a:r>
            <a:r>
              <a:rPr lang="de-CH" sz="2400" dirty="0" err="1" smtClean="0"/>
              <a:t>Switzerland</a:t>
            </a:r>
            <a:r>
              <a:rPr lang="de-CH" sz="2400" dirty="0" smtClean="0"/>
              <a:t> (Paris </a:t>
            </a:r>
            <a:r>
              <a:rPr lang="de-CH" sz="2400" dirty="0" err="1" smtClean="0"/>
              <a:t>agreement</a:t>
            </a:r>
            <a:r>
              <a:rPr lang="de-CH" sz="2400" dirty="0" smtClean="0"/>
              <a:t>):</a:t>
            </a:r>
          </a:p>
          <a:p>
            <a:pPr marL="609600" lvl="2" indent="-342900">
              <a:spcBef>
                <a:spcPts val="500"/>
              </a:spcBef>
            </a:pPr>
            <a:r>
              <a:rPr lang="de-CH" sz="2200" dirty="0" smtClean="0"/>
              <a:t>Minus </a:t>
            </a:r>
            <a:r>
              <a:rPr lang="de-CH" sz="2200" dirty="0"/>
              <a:t>20% </a:t>
            </a:r>
            <a:r>
              <a:rPr lang="de-CH" sz="2200" dirty="0" err="1" smtClean="0"/>
              <a:t>until</a:t>
            </a:r>
            <a:r>
              <a:rPr lang="de-CH" sz="2200" dirty="0" smtClean="0"/>
              <a:t> 2020 (in </a:t>
            </a:r>
            <a:r>
              <a:rPr lang="de-CH" sz="2200" dirty="0" err="1" smtClean="0"/>
              <a:t>comparison</a:t>
            </a:r>
            <a:r>
              <a:rPr lang="de-CH" sz="2200" dirty="0" smtClean="0"/>
              <a:t> </a:t>
            </a:r>
            <a:r>
              <a:rPr lang="de-CH" sz="2200" dirty="0" err="1" smtClean="0"/>
              <a:t>to</a:t>
            </a:r>
            <a:r>
              <a:rPr lang="de-CH" sz="2200" dirty="0" smtClean="0"/>
              <a:t> 1990)</a:t>
            </a:r>
          </a:p>
          <a:p>
            <a:pPr marL="609600" lvl="2" indent="-342900">
              <a:spcBef>
                <a:spcPts val="500"/>
              </a:spcBef>
            </a:pPr>
            <a:r>
              <a:rPr lang="de-CH" sz="2200" dirty="0" smtClean="0"/>
              <a:t>Minus </a:t>
            </a:r>
            <a:r>
              <a:rPr lang="de-CH" sz="2200" dirty="0"/>
              <a:t>50% </a:t>
            </a:r>
            <a:r>
              <a:rPr lang="de-CH" sz="2200" dirty="0" err="1" smtClean="0"/>
              <a:t>until</a:t>
            </a:r>
            <a:r>
              <a:rPr lang="de-CH" sz="2200" dirty="0" smtClean="0"/>
              <a:t> </a:t>
            </a:r>
            <a:r>
              <a:rPr lang="de-CH" sz="2200" dirty="0"/>
              <a:t>2030 (in </a:t>
            </a:r>
            <a:r>
              <a:rPr lang="de-CH" sz="2200" dirty="0" err="1" smtClean="0"/>
              <a:t>comparison</a:t>
            </a:r>
            <a:r>
              <a:rPr lang="de-CH" sz="2200" dirty="0" smtClean="0"/>
              <a:t> </a:t>
            </a:r>
            <a:r>
              <a:rPr lang="de-CH" sz="2200" dirty="0" err="1" smtClean="0"/>
              <a:t>to</a:t>
            </a:r>
            <a:r>
              <a:rPr lang="de-CH" sz="2200" dirty="0" smtClean="0"/>
              <a:t> </a:t>
            </a:r>
            <a:r>
              <a:rPr lang="de-CH" sz="2200" dirty="0"/>
              <a:t>1990</a:t>
            </a:r>
            <a:r>
              <a:rPr lang="de-CH" sz="2200" dirty="0" smtClean="0"/>
              <a:t>)</a:t>
            </a:r>
            <a:endParaRPr lang="de-CH" sz="2200" dirty="0"/>
          </a:p>
          <a:p>
            <a:pPr marL="342900" lvl="1" indent="-342900">
              <a:spcBef>
                <a:spcPts val="500"/>
              </a:spcBef>
            </a:pPr>
            <a:r>
              <a:rPr lang="de-CH" sz="2400" dirty="0" smtClean="0"/>
              <a:t>Development </a:t>
            </a:r>
            <a:r>
              <a:rPr lang="de-CH" sz="2400" dirty="0" err="1" smtClean="0"/>
              <a:t>of</a:t>
            </a:r>
            <a:r>
              <a:rPr lang="de-CH" sz="2400" dirty="0" smtClean="0"/>
              <a:t> </a:t>
            </a:r>
            <a:r>
              <a:rPr lang="de-CH" sz="2400" dirty="0" err="1" smtClean="0"/>
              <a:t>air</a:t>
            </a:r>
            <a:r>
              <a:rPr lang="de-CH" sz="2400" dirty="0" smtClean="0"/>
              <a:t> </a:t>
            </a:r>
            <a:r>
              <a:rPr lang="de-CH" sz="2400" dirty="0" err="1" smtClean="0"/>
              <a:t>travel</a:t>
            </a:r>
            <a:r>
              <a:rPr lang="de-CH" sz="2400" dirty="0" smtClean="0"/>
              <a:t> </a:t>
            </a:r>
            <a:r>
              <a:rPr lang="de-CH" sz="2400" dirty="0" err="1" smtClean="0"/>
              <a:t>from</a:t>
            </a:r>
            <a:r>
              <a:rPr lang="de-CH" sz="2400" dirty="0" smtClean="0"/>
              <a:t> 2010 </a:t>
            </a:r>
            <a:r>
              <a:rPr lang="de-CH" sz="2400" dirty="0"/>
              <a:t>bis </a:t>
            </a:r>
            <a:r>
              <a:rPr lang="de-CH" sz="2400" dirty="0" smtClean="0"/>
              <a:t>2015 (</a:t>
            </a:r>
            <a:r>
              <a:rPr lang="de-CH" sz="2400" dirty="0"/>
              <a:t>M</a:t>
            </a:r>
            <a:r>
              <a:rPr lang="de-CH" sz="2400" dirty="0" smtClean="0"/>
              <a:t>ikrozensus Mobilität und Verkehr, 2015, Swiss Federal Office </a:t>
            </a:r>
            <a:r>
              <a:rPr lang="de-CH" sz="2400" dirty="0" err="1" smtClean="0"/>
              <a:t>for</a:t>
            </a:r>
            <a:r>
              <a:rPr lang="de-CH" sz="2400" dirty="0" smtClean="0"/>
              <a:t> </a:t>
            </a:r>
            <a:r>
              <a:rPr lang="de-CH" sz="2400" dirty="0" err="1" smtClean="0"/>
              <a:t>Spatial</a:t>
            </a:r>
            <a:r>
              <a:rPr lang="de-CH" sz="2400" dirty="0" smtClean="0"/>
              <a:t> Development):</a:t>
            </a:r>
            <a:endParaRPr lang="de-CH" sz="2400" dirty="0"/>
          </a:p>
          <a:p>
            <a:pPr lvl="1"/>
            <a:r>
              <a:rPr lang="de-CH" sz="2200" dirty="0" smtClean="0"/>
              <a:t>Average </a:t>
            </a:r>
            <a:r>
              <a:rPr lang="de-CH" sz="2200" dirty="0" err="1" smtClean="0"/>
              <a:t>flight</a:t>
            </a:r>
            <a:r>
              <a:rPr lang="de-CH" sz="2200" dirty="0" smtClean="0"/>
              <a:t> </a:t>
            </a:r>
            <a:r>
              <a:rPr lang="de-CH" sz="2200" dirty="0" err="1" smtClean="0"/>
              <a:t>distance</a:t>
            </a:r>
            <a:r>
              <a:rPr lang="de-CH" sz="2200" dirty="0" smtClean="0"/>
              <a:t> per </a:t>
            </a:r>
            <a:r>
              <a:rPr lang="de-CH" sz="2200" dirty="0" err="1" smtClean="0"/>
              <a:t>person</a:t>
            </a:r>
            <a:r>
              <a:rPr lang="de-CH" sz="2200" dirty="0" smtClean="0"/>
              <a:t>: 8986 km (2015)</a:t>
            </a:r>
          </a:p>
          <a:p>
            <a:pPr lvl="1"/>
            <a:r>
              <a:rPr lang="de-CH" sz="2200" dirty="0" err="1" smtClean="0"/>
              <a:t>Increase</a:t>
            </a:r>
            <a:r>
              <a:rPr lang="de-CH" sz="2200" dirty="0" smtClean="0"/>
              <a:t> </a:t>
            </a:r>
            <a:r>
              <a:rPr lang="de-CH" sz="2200" dirty="0" err="1" smtClean="0"/>
              <a:t>of</a:t>
            </a:r>
            <a:r>
              <a:rPr lang="de-CH" sz="2200" dirty="0" smtClean="0"/>
              <a:t> </a:t>
            </a:r>
            <a:r>
              <a:rPr lang="de-CH" sz="2200" dirty="0" err="1" smtClean="0"/>
              <a:t>the</a:t>
            </a:r>
            <a:r>
              <a:rPr lang="de-CH" sz="2200" dirty="0" smtClean="0"/>
              <a:t> </a:t>
            </a:r>
            <a:r>
              <a:rPr lang="de-CH" sz="2200" dirty="0" err="1" smtClean="0"/>
              <a:t>number</a:t>
            </a:r>
            <a:r>
              <a:rPr lang="de-CH" sz="2200" dirty="0" smtClean="0"/>
              <a:t> </a:t>
            </a:r>
            <a:r>
              <a:rPr lang="de-CH" sz="2200" dirty="0" err="1" smtClean="0"/>
              <a:t>of</a:t>
            </a:r>
            <a:r>
              <a:rPr lang="de-CH" sz="2200" dirty="0" smtClean="0"/>
              <a:t> </a:t>
            </a:r>
            <a:r>
              <a:rPr lang="de-CH" sz="2200" dirty="0" err="1" smtClean="0"/>
              <a:t>flights</a:t>
            </a:r>
            <a:r>
              <a:rPr lang="de-CH" sz="2200" dirty="0" smtClean="0"/>
              <a:t> </a:t>
            </a:r>
            <a:r>
              <a:rPr lang="de-CH" sz="2200" dirty="0" err="1" smtClean="0"/>
              <a:t>by</a:t>
            </a:r>
            <a:r>
              <a:rPr lang="de-CH" sz="2200" dirty="0" smtClean="0"/>
              <a:t> 43</a:t>
            </a:r>
            <a:r>
              <a:rPr lang="de-CH" sz="2200" dirty="0"/>
              <a:t>%</a:t>
            </a:r>
          </a:p>
          <a:p>
            <a:pPr lvl="1"/>
            <a:r>
              <a:rPr lang="de-CH" sz="2200" dirty="0" err="1" smtClean="0"/>
              <a:t>Increase</a:t>
            </a:r>
            <a:r>
              <a:rPr lang="de-CH" sz="2200" dirty="0" smtClean="0"/>
              <a:t> </a:t>
            </a:r>
            <a:r>
              <a:rPr lang="de-CH" sz="2200" dirty="0" err="1" smtClean="0"/>
              <a:t>of</a:t>
            </a:r>
            <a:r>
              <a:rPr lang="de-CH" sz="2200" dirty="0" smtClean="0"/>
              <a:t> </a:t>
            </a:r>
            <a:r>
              <a:rPr lang="de-CH" sz="2200" dirty="0" err="1" smtClean="0"/>
              <a:t>the</a:t>
            </a:r>
            <a:r>
              <a:rPr lang="de-CH" sz="2200" dirty="0" smtClean="0"/>
              <a:t> total </a:t>
            </a:r>
            <a:r>
              <a:rPr lang="de-CH" sz="2200" dirty="0" err="1" smtClean="0"/>
              <a:t>flight</a:t>
            </a:r>
            <a:r>
              <a:rPr lang="de-CH" sz="2200" dirty="0" smtClean="0"/>
              <a:t> </a:t>
            </a:r>
            <a:r>
              <a:rPr lang="de-CH" sz="2200" dirty="0" err="1" smtClean="0"/>
              <a:t>distance</a:t>
            </a:r>
            <a:r>
              <a:rPr lang="de-CH" sz="2200" dirty="0" smtClean="0"/>
              <a:t> per </a:t>
            </a:r>
            <a:r>
              <a:rPr lang="de-CH" sz="2200" dirty="0" err="1" smtClean="0"/>
              <a:t>person</a:t>
            </a:r>
            <a:r>
              <a:rPr lang="de-CH" sz="2200" dirty="0" smtClean="0"/>
              <a:t> </a:t>
            </a:r>
            <a:r>
              <a:rPr lang="de-CH" sz="2200" dirty="0" err="1" smtClean="0"/>
              <a:t>by</a:t>
            </a:r>
            <a:r>
              <a:rPr lang="de-CH" sz="2200" dirty="0" smtClean="0"/>
              <a:t> 57%</a:t>
            </a:r>
          </a:p>
          <a:p>
            <a:pPr lvl="1"/>
            <a:r>
              <a:rPr lang="de-CH" sz="2200" dirty="0" err="1"/>
              <a:t>Affluence</a:t>
            </a:r>
            <a:r>
              <a:rPr lang="de-CH" sz="2200" dirty="0"/>
              <a:t>: </a:t>
            </a:r>
            <a:r>
              <a:rPr lang="de-CH" sz="2200" dirty="0" err="1"/>
              <a:t>persons</a:t>
            </a:r>
            <a:r>
              <a:rPr lang="de-CH" sz="2200" dirty="0"/>
              <a:t> </a:t>
            </a:r>
            <a:r>
              <a:rPr lang="de-CH" sz="2200" dirty="0" err="1"/>
              <a:t>living</a:t>
            </a:r>
            <a:r>
              <a:rPr lang="de-CH" sz="2200" dirty="0"/>
              <a:t> in a </a:t>
            </a:r>
            <a:r>
              <a:rPr lang="de-CH" sz="2200" dirty="0" err="1"/>
              <a:t>household</a:t>
            </a:r>
            <a:r>
              <a:rPr lang="de-CH" sz="2200" dirty="0"/>
              <a:t> </a:t>
            </a:r>
            <a:r>
              <a:rPr lang="de-CH" sz="2200" dirty="0" err="1"/>
              <a:t>with</a:t>
            </a:r>
            <a:r>
              <a:rPr lang="de-CH" sz="2200" dirty="0"/>
              <a:t> a </a:t>
            </a:r>
            <a:r>
              <a:rPr lang="de-CH" sz="2200" dirty="0" err="1"/>
              <a:t>monthly</a:t>
            </a:r>
            <a:r>
              <a:rPr lang="de-CH" sz="2200" dirty="0"/>
              <a:t> </a:t>
            </a:r>
            <a:r>
              <a:rPr lang="de-CH" sz="2200" dirty="0" err="1"/>
              <a:t>income</a:t>
            </a:r>
            <a:r>
              <a:rPr lang="de-CH" sz="2200" dirty="0"/>
              <a:t> </a:t>
            </a:r>
            <a:r>
              <a:rPr lang="de-CH" sz="2200" dirty="0" err="1"/>
              <a:t>of</a:t>
            </a:r>
            <a:r>
              <a:rPr lang="de-CH" sz="2200" dirty="0"/>
              <a:t> </a:t>
            </a:r>
            <a:r>
              <a:rPr lang="de-CH" sz="2200" dirty="0" smtClean="0"/>
              <a:t>&gt; 12‘000 CHF </a:t>
            </a:r>
            <a:r>
              <a:rPr lang="de-CH" sz="2200" dirty="0" err="1"/>
              <a:t>travel</a:t>
            </a:r>
            <a:r>
              <a:rPr lang="de-CH" sz="2200" dirty="0"/>
              <a:t> </a:t>
            </a:r>
            <a:r>
              <a:rPr lang="de-CH" sz="2200" b="1" dirty="0"/>
              <a:t>5x </a:t>
            </a:r>
            <a:r>
              <a:rPr lang="de-CH" sz="2200" dirty="0" err="1"/>
              <a:t>more</a:t>
            </a:r>
            <a:r>
              <a:rPr lang="de-CH" sz="2200" dirty="0"/>
              <a:t> </a:t>
            </a:r>
            <a:r>
              <a:rPr lang="de-CH" sz="2200" dirty="0" err="1"/>
              <a:t>by</a:t>
            </a:r>
            <a:r>
              <a:rPr lang="de-CH" sz="2200" dirty="0"/>
              <a:t> plane </a:t>
            </a:r>
            <a:r>
              <a:rPr lang="de-CH" sz="2200" dirty="0" err="1"/>
              <a:t>than</a:t>
            </a:r>
            <a:r>
              <a:rPr lang="de-CH" sz="2200" dirty="0"/>
              <a:t> </a:t>
            </a:r>
            <a:r>
              <a:rPr lang="de-CH" sz="2200" dirty="0" err="1"/>
              <a:t>those</a:t>
            </a:r>
            <a:r>
              <a:rPr lang="de-CH" sz="2200" dirty="0"/>
              <a:t> </a:t>
            </a:r>
            <a:r>
              <a:rPr lang="de-CH" sz="2200" dirty="0" err="1"/>
              <a:t>with</a:t>
            </a:r>
            <a:r>
              <a:rPr lang="de-CH" sz="2200" dirty="0"/>
              <a:t> </a:t>
            </a:r>
            <a:r>
              <a:rPr lang="de-CH" sz="2200" dirty="0" smtClean="0"/>
              <a:t>a </a:t>
            </a:r>
            <a:r>
              <a:rPr lang="de-CH" sz="2200" dirty="0" err="1" smtClean="0"/>
              <a:t>monthly</a:t>
            </a:r>
            <a:r>
              <a:rPr lang="de-CH" sz="2200" dirty="0" smtClean="0"/>
              <a:t> </a:t>
            </a:r>
            <a:r>
              <a:rPr lang="de-CH" sz="2200" dirty="0" err="1" smtClean="0"/>
              <a:t>income</a:t>
            </a:r>
            <a:r>
              <a:rPr lang="de-CH" sz="2200" dirty="0" smtClean="0"/>
              <a:t> &lt; </a:t>
            </a:r>
            <a:r>
              <a:rPr lang="de-CH" sz="2200" dirty="0"/>
              <a:t>4000 </a:t>
            </a:r>
            <a:r>
              <a:rPr lang="de-CH" sz="2200" dirty="0" smtClean="0"/>
              <a:t>CHF</a:t>
            </a:r>
            <a:endParaRPr lang="de-CH" sz="2200" dirty="0"/>
          </a:p>
          <a:p>
            <a:pPr marL="0" lvl="1" indent="0">
              <a:spcBef>
                <a:spcPts val="500"/>
              </a:spcBef>
              <a:buNone/>
            </a:pPr>
            <a:endParaRPr lang="de-CH" sz="1800" dirty="0"/>
          </a:p>
          <a:p>
            <a:pPr marL="361950" lvl="1" indent="-361950">
              <a:spcBef>
                <a:spcPts val="500"/>
              </a:spcBef>
            </a:pPr>
            <a:endParaRPr lang="de-CH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196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38504" y="1241888"/>
            <a:ext cx="10394258" cy="4521997"/>
          </a:xfrm>
        </p:spPr>
        <p:txBody>
          <a:bodyPr/>
          <a:lstStyle/>
          <a:p>
            <a:pPr marL="361950" lvl="1" indent="-361950">
              <a:spcBef>
                <a:spcPts val="500"/>
              </a:spcBef>
            </a:pPr>
            <a:endParaRPr lang="de-CH" dirty="0" smtClean="0"/>
          </a:p>
          <a:p>
            <a:pPr marL="0" lvl="1" indent="0">
              <a:spcBef>
                <a:spcPts val="500"/>
              </a:spcBef>
              <a:buNone/>
            </a:pPr>
            <a:endParaRPr lang="de-CH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57175" y="643326"/>
            <a:ext cx="11830050" cy="508698"/>
          </a:xfrm>
        </p:spPr>
        <p:txBody>
          <a:bodyPr/>
          <a:lstStyle/>
          <a:p>
            <a:r>
              <a:rPr lang="de-CH" dirty="0" err="1"/>
              <a:t>Why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reduction</a:t>
            </a:r>
            <a:r>
              <a:rPr lang="de-CH" dirty="0"/>
              <a:t> of </a:t>
            </a:r>
            <a:r>
              <a:rPr lang="de-CH" dirty="0" err="1"/>
              <a:t>flights</a:t>
            </a:r>
            <a:r>
              <a:rPr lang="de-CH" dirty="0"/>
              <a:t> relevant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universities</a:t>
            </a:r>
            <a:r>
              <a:rPr lang="de-CH" dirty="0"/>
              <a:t>?</a:t>
            </a:r>
          </a:p>
        </p:txBody>
      </p:sp>
      <p:sp>
        <p:nvSpPr>
          <p:cNvPr id="9" name="Inhaltsplatzhalter 1"/>
          <p:cNvSpPr txBox="1">
            <a:spLocks/>
          </p:cNvSpPr>
          <p:nvPr/>
        </p:nvSpPr>
        <p:spPr>
          <a:xfrm>
            <a:off x="431631" y="1294356"/>
            <a:ext cx="5157800" cy="5263605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51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763" indent="-2667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177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063" indent="-1841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500"/>
              </a:spcBef>
              <a:buNone/>
            </a:pPr>
            <a:r>
              <a:rPr lang="de-CH" sz="2200" b="1" dirty="0"/>
              <a:t>1. Scientist </a:t>
            </a:r>
            <a:r>
              <a:rPr lang="de-CH" sz="2200" b="1" dirty="0" err="1"/>
              <a:t>fly</a:t>
            </a:r>
            <a:r>
              <a:rPr lang="de-CH" sz="2200" b="1" dirty="0"/>
              <a:t> a </a:t>
            </a:r>
            <a:r>
              <a:rPr lang="de-CH" sz="2200" b="1" dirty="0" err="1"/>
              <a:t>lot</a:t>
            </a:r>
            <a:r>
              <a:rPr lang="de-CH" sz="2200" b="1" dirty="0"/>
              <a:t> </a:t>
            </a:r>
            <a:r>
              <a:rPr lang="de-CH" sz="2200" b="1" dirty="0" err="1"/>
              <a:t>more</a:t>
            </a:r>
            <a:r>
              <a:rPr lang="de-CH" sz="2200" b="1" dirty="0"/>
              <a:t> </a:t>
            </a:r>
            <a:r>
              <a:rPr lang="de-CH" sz="2200" b="1" dirty="0" err="1"/>
              <a:t>than</a:t>
            </a:r>
            <a:r>
              <a:rPr lang="de-CH" sz="2200" b="1" dirty="0"/>
              <a:t> </a:t>
            </a:r>
            <a:r>
              <a:rPr lang="de-CH" sz="2200" b="1" dirty="0" err="1"/>
              <a:t>the</a:t>
            </a:r>
            <a:r>
              <a:rPr lang="de-CH" sz="2200" b="1" dirty="0"/>
              <a:t> </a:t>
            </a:r>
            <a:r>
              <a:rPr lang="de-CH" sz="2200" b="1" dirty="0" err="1"/>
              <a:t>average</a:t>
            </a:r>
            <a:r>
              <a:rPr lang="de-CH" sz="2200" b="1" dirty="0"/>
              <a:t> </a:t>
            </a:r>
            <a:r>
              <a:rPr lang="de-CH" sz="2200" b="1" dirty="0" err="1"/>
              <a:t>person</a:t>
            </a:r>
            <a:r>
              <a:rPr lang="de-CH" sz="2200" b="1" dirty="0"/>
              <a:t> </a:t>
            </a:r>
            <a:r>
              <a:rPr lang="de-CH" sz="2200" dirty="0"/>
              <a:t>(</a:t>
            </a:r>
            <a:r>
              <a:rPr lang="de-CH" sz="2200" dirty="0" err="1"/>
              <a:t>Burian</a:t>
            </a:r>
            <a:r>
              <a:rPr lang="de-CH" sz="2200" dirty="0"/>
              <a:t>, 2018)</a:t>
            </a:r>
          </a:p>
          <a:p>
            <a:pPr marL="0" lvl="1" indent="0">
              <a:spcBef>
                <a:spcPts val="500"/>
              </a:spcBef>
              <a:buNone/>
            </a:pPr>
            <a:r>
              <a:rPr lang="de-CH" sz="22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“On average, Swedish sustainability academics fly 72% more frequently for work alone than average Swedes do in total per year. Related emissions from these flights (2.61 t CO</a:t>
            </a:r>
            <a:r>
              <a:rPr lang="en-US" sz="2000" baseline="-25000" dirty="0"/>
              <a:t>2</a:t>
            </a:r>
            <a:r>
              <a:rPr lang="en-US" sz="2000" dirty="0"/>
              <a:t>-eq) are more than twice as high as those of the flights taken by an average Swede”</a:t>
            </a:r>
          </a:p>
          <a:p>
            <a:pPr marL="0" lvl="1" indent="0">
              <a:spcBef>
                <a:spcPts val="500"/>
              </a:spcBef>
              <a:buNone/>
            </a:pPr>
            <a:endParaRPr lang="en-US" sz="2000" dirty="0">
              <a:solidFill>
                <a:srgbClr val="FF0000"/>
              </a:solidFill>
              <a:sym typeface="Wingdings"/>
            </a:endParaRPr>
          </a:p>
          <a:p>
            <a:pPr marL="342900" lvl="1" indent="-342900">
              <a:spcBef>
                <a:spcPts val="500"/>
              </a:spcBef>
              <a:buFont typeface="Wingdings" charset="2"/>
              <a:buChar char="à"/>
            </a:pPr>
            <a:r>
              <a:rPr lang="en-US" dirty="0">
                <a:sym typeface="Wingdings"/>
              </a:rPr>
              <a:t>“Academics fly a lot and </a:t>
            </a:r>
            <a:r>
              <a:rPr lang="en-US" dirty="0" smtClean="0">
                <a:sym typeface="Wingdings"/>
              </a:rPr>
              <a:t>it </a:t>
            </a:r>
            <a:r>
              <a:rPr lang="en-US" dirty="0">
                <a:sym typeface="Wingdings"/>
              </a:rPr>
              <a:t>has a big climate impact” (</a:t>
            </a:r>
            <a:r>
              <a:rPr lang="de-CH" dirty="0"/>
              <a:t>K. Nicholas)</a:t>
            </a:r>
          </a:p>
          <a:p>
            <a:pPr marL="0" lvl="1" indent="0">
              <a:spcBef>
                <a:spcPts val="500"/>
              </a:spcBef>
              <a:buNone/>
            </a:pPr>
            <a:endParaRPr lang="de-CH" b="1" dirty="0"/>
          </a:p>
          <a:p>
            <a:pPr marL="0" lvl="1" indent="0">
              <a:spcBef>
                <a:spcPts val="500"/>
              </a:spcBef>
              <a:buNone/>
            </a:pPr>
            <a:endParaRPr lang="de-CH" dirty="0">
              <a:sym typeface="Wingdings"/>
            </a:endParaRPr>
          </a:p>
          <a:p>
            <a:pPr marL="450850" lvl="3" indent="0">
              <a:spcBef>
                <a:spcPts val="500"/>
              </a:spcBef>
              <a:buNone/>
            </a:pPr>
            <a:endParaRPr lang="de-CH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5983970" y="5872653"/>
            <a:ext cx="49899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/>
              <a:t>Wynes</a:t>
            </a:r>
            <a:r>
              <a:rPr lang="en-US" sz="1050" dirty="0" smtClean="0"/>
              <a:t> and Donner, 2018: Business-related </a:t>
            </a:r>
            <a:r>
              <a:rPr lang="en-US" sz="1050" dirty="0"/>
              <a:t>air travel emissions for the 997 individual </a:t>
            </a:r>
            <a:r>
              <a:rPr lang="en-US" sz="1050" dirty="0" err="1"/>
              <a:t>travellers</a:t>
            </a:r>
            <a:r>
              <a:rPr lang="en-US" sz="1050" dirty="0"/>
              <a:t> (one third of the people in the 8 units did not fly during the sampling period). Light blue indicates those </a:t>
            </a:r>
            <a:r>
              <a:rPr lang="en-US" sz="1050" dirty="0" err="1"/>
              <a:t>travellers</a:t>
            </a:r>
            <a:r>
              <a:rPr lang="en-US" sz="1050" dirty="0"/>
              <a:t> responsible for the first 50% of emissions and dark blue indicates those responsible for the second 50%</a:t>
            </a:r>
            <a:endParaRPr lang="de-CH" sz="1050" dirty="0"/>
          </a:p>
        </p:txBody>
      </p:sp>
      <p:sp>
        <p:nvSpPr>
          <p:cNvPr id="3" name="TextBox 2"/>
          <p:cNvSpPr txBox="1"/>
          <p:nvPr/>
        </p:nvSpPr>
        <p:spPr>
          <a:xfrm>
            <a:off x="6400795" y="1319136"/>
            <a:ext cx="46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/>
              <a:t>2. </a:t>
            </a:r>
          </a:p>
        </p:txBody>
      </p:sp>
      <p:sp>
        <p:nvSpPr>
          <p:cNvPr id="10" name="Foliennummernplatzhalter 2"/>
          <p:cNvSpPr txBox="1">
            <a:spLocks/>
          </p:cNvSpPr>
          <p:nvPr/>
        </p:nvSpPr>
        <p:spPr>
          <a:xfrm>
            <a:off x="11624905" y="6426423"/>
            <a:ext cx="355461" cy="27314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6AE60A-B69C-4790-82F7-3882EDF23186}" type="slidenum">
              <a:rPr lang="de-DE" sz="800" smtClean="0"/>
              <a:pPr/>
              <a:t>5</a:t>
            </a:fld>
            <a:endParaRPr lang="de-DE" sz="8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244" y="1349891"/>
            <a:ext cx="4632294" cy="45428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310538" y="1925958"/>
            <a:ext cx="166982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/>
              <a:t>Air </a:t>
            </a:r>
            <a:r>
              <a:rPr lang="de-CH" sz="1400" dirty="0" err="1" smtClean="0"/>
              <a:t>travel</a:t>
            </a:r>
            <a:r>
              <a:rPr lang="de-CH" sz="1400" dirty="0" smtClean="0"/>
              <a:t> emissions of 1509 </a:t>
            </a:r>
            <a:r>
              <a:rPr lang="de-CH" sz="1400" dirty="0" err="1" smtClean="0"/>
              <a:t>individuals</a:t>
            </a:r>
            <a:r>
              <a:rPr lang="de-CH" sz="1400" dirty="0" smtClean="0"/>
              <a:t> </a:t>
            </a:r>
            <a:r>
              <a:rPr lang="de-CH" sz="1400" dirty="0" err="1" smtClean="0"/>
              <a:t>across</a:t>
            </a:r>
            <a:r>
              <a:rPr lang="de-CH" sz="1400" dirty="0" smtClean="0"/>
              <a:t> 8 </a:t>
            </a:r>
            <a:r>
              <a:rPr lang="de-CH" sz="1400" dirty="0" err="1" smtClean="0"/>
              <a:t>departments</a:t>
            </a:r>
            <a:r>
              <a:rPr lang="de-CH" sz="1400" dirty="0" smtClean="0"/>
              <a:t> at UBC:</a:t>
            </a:r>
          </a:p>
          <a:p>
            <a:pPr marL="285750" indent="-285750">
              <a:buFont typeface="Arial" charset="0"/>
              <a:buChar char="•"/>
            </a:pPr>
            <a:r>
              <a:rPr lang="de-CH" sz="1400" dirty="0"/>
              <a:t>1/3 </a:t>
            </a:r>
            <a:r>
              <a:rPr lang="de-CH" sz="1400" dirty="0" err="1"/>
              <a:t>did</a:t>
            </a:r>
            <a:r>
              <a:rPr lang="de-CH" sz="1400" dirty="0"/>
              <a:t> not </a:t>
            </a:r>
            <a:r>
              <a:rPr lang="de-CH" sz="1400" dirty="0" err="1"/>
              <a:t>fly</a:t>
            </a:r>
            <a:r>
              <a:rPr lang="de-CH" sz="1400" dirty="0"/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de-CH" sz="1400" dirty="0" smtClean="0"/>
              <a:t>80% </a:t>
            </a:r>
            <a:r>
              <a:rPr lang="de-CH" sz="1400" dirty="0" err="1" smtClean="0"/>
              <a:t>emissions</a:t>
            </a:r>
            <a:r>
              <a:rPr lang="de-CH" sz="1400" dirty="0" smtClean="0"/>
              <a:t> </a:t>
            </a:r>
            <a:r>
              <a:rPr lang="de-CH" sz="1400" dirty="0" err="1" smtClean="0"/>
              <a:t>by</a:t>
            </a:r>
            <a:r>
              <a:rPr lang="de-CH" sz="1400" dirty="0" smtClean="0"/>
              <a:t> 25% </a:t>
            </a:r>
            <a:r>
              <a:rPr lang="de-CH" sz="1400" dirty="0" err="1" smtClean="0"/>
              <a:t>fliers</a:t>
            </a:r>
            <a:endParaRPr lang="de-CH" sz="1400" dirty="0" smtClean="0"/>
          </a:p>
          <a:p>
            <a:pPr marL="285750" indent="-285750">
              <a:buFont typeface="Arial" charset="0"/>
              <a:buChar char="•"/>
            </a:pPr>
            <a:r>
              <a:rPr lang="de-CH" sz="1400" dirty="0" smtClean="0"/>
              <a:t>50% emissions </a:t>
            </a:r>
            <a:r>
              <a:rPr lang="de-CH" sz="1400" dirty="0" err="1" smtClean="0"/>
              <a:t>caused</a:t>
            </a:r>
            <a:r>
              <a:rPr lang="de-CH" sz="1400" dirty="0" smtClean="0"/>
              <a:t> </a:t>
            </a:r>
            <a:r>
              <a:rPr lang="de-CH" sz="1400" dirty="0" err="1" smtClean="0"/>
              <a:t>by</a:t>
            </a:r>
            <a:r>
              <a:rPr lang="de-CH" sz="1400" dirty="0" smtClean="0"/>
              <a:t> </a:t>
            </a:r>
            <a:r>
              <a:rPr lang="de-CH" sz="1400" dirty="0"/>
              <a:t>8</a:t>
            </a:r>
            <a:r>
              <a:rPr lang="de-CH" sz="1400" dirty="0" smtClean="0"/>
              <a:t>% </a:t>
            </a:r>
            <a:r>
              <a:rPr lang="de-CH" sz="1400" dirty="0" err="1" smtClean="0"/>
              <a:t>fliers</a:t>
            </a:r>
            <a:endParaRPr lang="de-CH" sz="1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983969" y="1210505"/>
            <a:ext cx="5856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200" b="1" dirty="0" smtClean="0"/>
              <a:t>2. </a:t>
            </a:r>
            <a:r>
              <a:rPr lang="de-CH" sz="2200" b="1"/>
              <a:t>F</a:t>
            </a:r>
            <a:r>
              <a:rPr lang="de-CH" sz="2200" b="1" smtClean="0"/>
              <a:t>ew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academic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fliers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are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responsible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for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most</a:t>
            </a:r>
            <a:r>
              <a:rPr lang="de-CH" sz="2200" b="1" dirty="0" smtClean="0"/>
              <a:t> emissions </a:t>
            </a:r>
            <a:endParaRPr lang="de-CH" sz="2200" b="1" dirty="0"/>
          </a:p>
        </p:txBody>
      </p:sp>
    </p:spTree>
    <p:extLst>
      <p:ext uri="{BB962C8B-B14F-4D97-AF65-F5344CB8AC3E}">
        <p14:creationId xmlns:p14="http://schemas.microsoft.com/office/powerpoint/2010/main" val="138556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38503" y="1241888"/>
            <a:ext cx="11548735" cy="4521997"/>
          </a:xfrm>
        </p:spPr>
        <p:txBody>
          <a:bodyPr/>
          <a:lstStyle/>
          <a:p>
            <a:pPr marL="361950" lvl="1" indent="-361950">
              <a:spcBef>
                <a:spcPts val="500"/>
              </a:spcBef>
            </a:pPr>
            <a:endParaRPr lang="de-CH" dirty="0"/>
          </a:p>
          <a:p>
            <a:pPr marL="0" lvl="1" indent="0">
              <a:spcBef>
                <a:spcPts val="500"/>
              </a:spcBef>
              <a:buNone/>
            </a:pPr>
            <a:endParaRPr lang="de-CH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57175" y="579158"/>
            <a:ext cx="11830050" cy="508698"/>
          </a:xfrm>
        </p:spPr>
        <p:txBody>
          <a:bodyPr/>
          <a:lstStyle/>
          <a:p>
            <a:r>
              <a:rPr lang="de-CH" dirty="0" err="1"/>
              <a:t>Why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reduction</a:t>
            </a:r>
            <a:r>
              <a:rPr lang="de-CH" dirty="0"/>
              <a:t> of </a:t>
            </a:r>
            <a:r>
              <a:rPr lang="de-CH" dirty="0" err="1"/>
              <a:t>flights</a:t>
            </a:r>
            <a:r>
              <a:rPr lang="de-CH" dirty="0"/>
              <a:t> relevant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universities</a:t>
            </a:r>
            <a:r>
              <a:rPr lang="de-CH" dirty="0"/>
              <a:t>?</a:t>
            </a:r>
            <a:endParaRPr lang="de-CH" b="0" u="sng" dirty="0"/>
          </a:p>
        </p:txBody>
      </p:sp>
      <p:sp>
        <p:nvSpPr>
          <p:cNvPr id="9" name="Inhaltsplatzhalter 1"/>
          <p:cNvSpPr txBox="1">
            <a:spLocks/>
          </p:cNvSpPr>
          <p:nvPr/>
        </p:nvSpPr>
        <p:spPr>
          <a:xfrm>
            <a:off x="439269" y="1261302"/>
            <a:ext cx="11310288" cy="4332965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51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763" indent="-2667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177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063" indent="-1841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500"/>
              </a:spcBef>
              <a:buNone/>
            </a:pPr>
            <a:r>
              <a:rPr lang="de-CH" sz="2600" b="1" dirty="0"/>
              <a:t>3. </a:t>
            </a:r>
            <a:r>
              <a:rPr lang="de-CH" sz="2600" b="1" dirty="0" err="1"/>
              <a:t>Leading</a:t>
            </a:r>
            <a:r>
              <a:rPr lang="de-CH" sz="2600" b="1" dirty="0"/>
              <a:t> </a:t>
            </a:r>
            <a:r>
              <a:rPr lang="de-CH" sz="2600" b="1" dirty="0" err="1"/>
              <a:t>by</a:t>
            </a:r>
            <a:r>
              <a:rPr lang="de-CH" sz="2600" b="1" dirty="0"/>
              <a:t> </a:t>
            </a:r>
            <a:r>
              <a:rPr lang="de-CH" sz="2600" b="1" dirty="0" err="1"/>
              <a:t>example</a:t>
            </a:r>
            <a:endParaRPr lang="de-CH" sz="2600" b="1" dirty="0"/>
          </a:p>
          <a:p>
            <a:pPr marL="0" lvl="1" indent="0">
              <a:spcBef>
                <a:spcPts val="500"/>
              </a:spcBef>
              <a:buNone/>
            </a:pPr>
            <a:r>
              <a:rPr lang="de-CH" sz="2400" dirty="0"/>
              <a:t>«Academic </a:t>
            </a:r>
            <a:r>
              <a:rPr lang="de-CH" sz="2400" dirty="0" err="1"/>
              <a:t>leaders</a:t>
            </a:r>
            <a:r>
              <a:rPr lang="de-CH" sz="2400" dirty="0"/>
              <a:t> </a:t>
            </a:r>
            <a:r>
              <a:rPr lang="de-CH" sz="2400" dirty="0" err="1"/>
              <a:t>reducing</a:t>
            </a:r>
            <a:r>
              <a:rPr lang="de-CH" sz="2400" dirty="0"/>
              <a:t> </a:t>
            </a:r>
            <a:r>
              <a:rPr lang="de-CH" sz="2400" dirty="0" err="1"/>
              <a:t>flying</a:t>
            </a:r>
            <a:r>
              <a:rPr lang="de-CH" sz="2400" dirty="0"/>
              <a:t> </a:t>
            </a:r>
            <a:r>
              <a:rPr lang="de-CH" sz="2400" dirty="0" err="1" smtClean="0"/>
              <a:t>increase</a:t>
            </a:r>
            <a:r>
              <a:rPr lang="de-CH" sz="2400" dirty="0" smtClean="0"/>
              <a:t> </a:t>
            </a:r>
            <a:r>
              <a:rPr lang="de-CH" sz="2400" dirty="0" err="1"/>
              <a:t>public</a:t>
            </a:r>
            <a:r>
              <a:rPr lang="de-CH" sz="2400" dirty="0"/>
              <a:t> </a:t>
            </a:r>
            <a:r>
              <a:rPr lang="de-CH" sz="2400" dirty="0" err="1"/>
              <a:t>willingness</a:t>
            </a:r>
            <a:r>
              <a:rPr lang="de-CH" sz="2400" dirty="0"/>
              <a:t> to </a:t>
            </a:r>
            <a:r>
              <a:rPr lang="de-CH" sz="2400" dirty="0" err="1"/>
              <a:t>reduce</a:t>
            </a:r>
            <a:r>
              <a:rPr lang="de-CH" sz="2400" dirty="0"/>
              <a:t> </a:t>
            </a:r>
            <a:r>
              <a:rPr lang="de-CH" sz="2400" dirty="0" err="1"/>
              <a:t>their</a:t>
            </a:r>
            <a:r>
              <a:rPr lang="de-CH" sz="2400" dirty="0"/>
              <a:t> </a:t>
            </a:r>
            <a:r>
              <a:rPr lang="de-CH" sz="2400" dirty="0" err="1"/>
              <a:t>own</a:t>
            </a:r>
            <a:r>
              <a:rPr lang="de-CH" sz="2400" dirty="0"/>
              <a:t> </a:t>
            </a:r>
            <a:r>
              <a:rPr lang="de-CH" sz="2400" dirty="0" err="1"/>
              <a:t>emissions</a:t>
            </a:r>
            <a:r>
              <a:rPr lang="de-CH" sz="2400" dirty="0"/>
              <a:t>»*</a:t>
            </a:r>
          </a:p>
          <a:p>
            <a:pPr marL="0" lvl="1" indent="0">
              <a:spcBef>
                <a:spcPts val="500"/>
              </a:spcBef>
              <a:buNone/>
            </a:pPr>
            <a:r>
              <a:rPr lang="de-CH" sz="2400" dirty="0" err="1"/>
              <a:t>Leaders</a:t>
            </a:r>
            <a:r>
              <a:rPr lang="de-CH" sz="2400" dirty="0"/>
              <a:t> </a:t>
            </a:r>
            <a:r>
              <a:rPr lang="de-CH" sz="2400" dirty="0" err="1"/>
              <a:t>who</a:t>
            </a:r>
            <a:r>
              <a:rPr lang="de-CH" sz="2400" dirty="0"/>
              <a:t> </a:t>
            </a:r>
            <a:r>
              <a:rPr lang="de-CH" sz="2400" dirty="0" err="1"/>
              <a:t>give</a:t>
            </a:r>
            <a:r>
              <a:rPr lang="de-CH" sz="2400" dirty="0"/>
              <a:t> </a:t>
            </a:r>
            <a:r>
              <a:rPr lang="de-CH" sz="2400" dirty="0" err="1"/>
              <a:t>up</a:t>
            </a:r>
            <a:r>
              <a:rPr lang="de-CH" sz="2400" dirty="0"/>
              <a:t> </a:t>
            </a:r>
            <a:r>
              <a:rPr lang="de-CH" sz="2400" dirty="0" err="1"/>
              <a:t>flying</a:t>
            </a:r>
            <a:r>
              <a:rPr lang="de-CH" sz="2400" dirty="0"/>
              <a:t> </a:t>
            </a:r>
            <a:r>
              <a:rPr lang="de-CH" sz="2400" dirty="0" err="1"/>
              <a:t>because</a:t>
            </a:r>
            <a:r>
              <a:rPr lang="de-CH" sz="2400" dirty="0"/>
              <a:t> of </a:t>
            </a:r>
            <a:r>
              <a:rPr lang="de-CH" sz="2400" dirty="0" err="1"/>
              <a:t>climate</a:t>
            </a:r>
            <a:r>
              <a:rPr lang="de-CH" sz="2400" dirty="0"/>
              <a:t> </a:t>
            </a:r>
            <a:r>
              <a:rPr lang="de-CH" sz="2400" dirty="0" err="1"/>
              <a:t>change</a:t>
            </a:r>
            <a:r>
              <a:rPr lang="de-CH" sz="2400" dirty="0"/>
              <a:t> </a:t>
            </a:r>
            <a:r>
              <a:rPr lang="de-CH" sz="2400" dirty="0" err="1"/>
              <a:t>seem</a:t>
            </a:r>
            <a:r>
              <a:rPr lang="de-CH" sz="2400" dirty="0"/>
              <a:t> </a:t>
            </a:r>
            <a:r>
              <a:rPr lang="de-CH" sz="2400" dirty="0" err="1"/>
              <a:t>to</a:t>
            </a:r>
            <a:r>
              <a:rPr lang="de-CH" sz="2400" dirty="0"/>
              <a:t> </a:t>
            </a:r>
            <a:r>
              <a:rPr lang="de-CH" sz="2400" dirty="0" err="1"/>
              <a:t>influence</a:t>
            </a:r>
            <a:r>
              <a:rPr lang="de-CH" sz="2400" dirty="0"/>
              <a:t> </a:t>
            </a:r>
            <a:r>
              <a:rPr lang="de-CH" sz="2400" dirty="0" err="1"/>
              <a:t>the</a:t>
            </a:r>
            <a:r>
              <a:rPr lang="de-CH" sz="2400" dirty="0"/>
              <a:t> </a:t>
            </a:r>
            <a:r>
              <a:rPr lang="de-CH" sz="2400" dirty="0" err="1"/>
              <a:t>attitudes</a:t>
            </a:r>
            <a:r>
              <a:rPr lang="de-CH" sz="2400" dirty="0"/>
              <a:t> </a:t>
            </a:r>
            <a:r>
              <a:rPr lang="de-CH" sz="2400" dirty="0" err="1"/>
              <a:t>and</a:t>
            </a:r>
            <a:r>
              <a:rPr lang="de-CH" sz="2400" dirty="0"/>
              <a:t> </a:t>
            </a:r>
            <a:r>
              <a:rPr lang="de-CH" sz="2400" dirty="0" err="1"/>
              <a:t>behaviour</a:t>
            </a:r>
            <a:r>
              <a:rPr lang="de-CH" sz="2400" dirty="0"/>
              <a:t> of </a:t>
            </a:r>
            <a:r>
              <a:rPr lang="de-CH" sz="2400" dirty="0" err="1"/>
              <a:t>others</a:t>
            </a:r>
            <a:r>
              <a:rPr lang="de-CH" sz="2400" dirty="0"/>
              <a:t>. „</a:t>
            </a:r>
            <a:r>
              <a:rPr lang="de-CH" sz="2400" dirty="0" err="1"/>
              <a:t>Leading</a:t>
            </a:r>
            <a:r>
              <a:rPr lang="de-CH" sz="2400" dirty="0"/>
              <a:t> </a:t>
            </a:r>
            <a:r>
              <a:rPr lang="de-CH" sz="2400" dirty="0" err="1"/>
              <a:t>by</a:t>
            </a:r>
            <a:r>
              <a:rPr lang="de-CH" sz="2400" dirty="0"/>
              <a:t> </a:t>
            </a:r>
            <a:r>
              <a:rPr lang="de-CH" sz="2400" dirty="0" err="1"/>
              <a:t>example</a:t>
            </a:r>
            <a:r>
              <a:rPr lang="de-CH" sz="2400" dirty="0"/>
              <a:t> </a:t>
            </a:r>
            <a:r>
              <a:rPr lang="de-CH" sz="2400" dirty="0" err="1"/>
              <a:t>by</a:t>
            </a:r>
            <a:r>
              <a:rPr lang="de-CH" sz="2400" dirty="0"/>
              <a:t> </a:t>
            </a:r>
            <a:r>
              <a:rPr lang="de-CH" sz="2400" dirty="0" err="1"/>
              <a:t>giving</a:t>
            </a:r>
            <a:r>
              <a:rPr lang="de-CH" sz="2400" dirty="0"/>
              <a:t> </a:t>
            </a:r>
            <a:r>
              <a:rPr lang="de-CH" sz="2400" dirty="0" err="1"/>
              <a:t>up</a:t>
            </a:r>
            <a:r>
              <a:rPr lang="de-CH" sz="2400" dirty="0"/>
              <a:t> </a:t>
            </a:r>
            <a:r>
              <a:rPr lang="de-CH" sz="2400" dirty="0" err="1"/>
              <a:t>flying</a:t>
            </a:r>
            <a:r>
              <a:rPr lang="de-CH" sz="2400" dirty="0"/>
              <a:t> </a:t>
            </a:r>
            <a:r>
              <a:rPr lang="de-CH" sz="2400" dirty="0" err="1"/>
              <a:t>appears</a:t>
            </a:r>
            <a:r>
              <a:rPr lang="de-CH" sz="2400" dirty="0"/>
              <a:t> </a:t>
            </a:r>
            <a:r>
              <a:rPr lang="de-CH" sz="2400" dirty="0" err="1"/>
              <a:t>to</a:t>
            </a:r>
            <a:r>
              <a:rPr lang="de-CH" sz="2400" dirty="0"/>
              <a:t> send a powerful </a:t>
            </a:r>
            <a:r>
              <a:rPr lang="de-CH" sz="2400" dirty="0" err="1"/>
              <a:t>and</a:t>
            </a:r>
            <a:r>
              <a:rPr lang="de-CH" sz="2400" dirty="0"/>
              <a:t> </a:t>
            </a:r>
            <a:r>
              <a:rPr lang="de-CH" sz="2400" dirty="0" err="1"/>
              <a:t>effective</a:t>
            </a:r>
            <a:r>
              <a:rPr lang="de-CH" sz="2400" dirty="0"/>
              <a:t> </a:t>
            </a:r>
            <a:r>
              <a:rPr lang="de-CH" sz="2400" dirty="0" err="1"/>
              <a:t>message</a:t>
            </a:r>
            <a:r>
              <a:rPr lang="de-CH" sz="2400" dirty="0"/>
              <a:t>“** </a:t>
            </a:r>
          </a:p>
          <a:p>
            <a:pPr marL="457200" lvl="1" indent="-457200">
              <a:spcBef>
                <a:spcPts val="500"/>
              </a:spcBef>
              <a:buFont typeface="Wingdings" panose="05000000000000000000" pitchFamily="2" charset="2"/>
              <a:buChar char="à"/>
            </a:pPr>
            <a:r>
              <a:rPr lang="en-US" sz="2600" b="1" kern="0" dirty="0" smtClean="0">
                <a:sym typeface="Wingdings" panose="05000000000000000000" pitchFamily="2" charset="2"/>
              </a:rPr>
              <a:t>Trendsetting</a:t>
            </a:r>
            <a:r>
              <a:rPr lang="en-US" sz="2600" b="1" kern="0" dirty="0" smtClean="0"/>
              <a:t> </a:t>
            </a:r>
          </a:p>
          <a:p>
            <a:pPr marL="0" lvl="1" indent="0">
              <a:spcBef>
                <a:spcPts val="500"/>
              </a:spcBef>
              <a:buNone/>
            </a:pPr>
            <a:endParaRPr lang="de-CH" sz="2600" dirty="0"/>
          </a:p>
          <a:p>
            <a:pPr marL="0" lvl="1" indent="0">
              <a:spcBef>
                <a:spcPts val="500"/>
              </a:spcBef>
              <a:buNone/>
            </a:pPr>
            <a:r>
              <a:rPr lang="de-CH" sz="2600" b="1" dirty="0"/>
              <a:t>4. </a:t>
            </a:r>
            <a:r>
              <a:rPr lang="de-CH" sz="2600" b="1" dirty="0" err="1"/>
              <a:t>Credibility</a:t>
            </a:r>
            <a:endParaRPr lang="de-CH" sz="2400" dirty="0"/>
          </a:p>
          <a:p>
            <a:pPr marL="0" lvl="1" indent="0">
              <a:spcBef>
                <a:spcPts val="500"/>
              </a:spcBef>
              <a:buNone/>
            </a:pPr>
            <a:r>
              <a:rPr lang="de-CH" sz="2400" dirty="0"/>
              <a:t>The </a:t>
            </a:r>
            <a:r>
              <a:rPr lang="de-CH" sz="2400" dirty="0" err="1"/>
              <a:t>public</a:t>
            </a:r>
            <a:r>
              <a:rPr lang="de-CH" sz="2400" dirty="0"/>
              <a:t> </a:t>
            </a:r>
            <a:r>
              <a:rPr lang="de-CH" sz="2400" dirty="0" err="1"/>
              <a:t>finds</a:t>
            </a:r>
            <a:r>
              <a:rPr lang="de-CH" sz="2400" dirty="0"/>
              <a:t> </a:t>
            </a:r>
            <a:r>
              <a:rPr lang="de-CH" sz="2400" dirty="0" err="1"/>
              <a:t>scientist</a:t>
            </a:r>
            <a:r>
              <a:rPr lang="de-CH" sz="2400" dirty="0"/>
              <a:t> </a:t>
            </a:r>
            <a:r>
              <a:rPr lang="de-CH" sz="2400" dirty="0" err="1"/>
              <a:t>who</a:t>
            </a:r>
            <a:r>
              <a:rPr lang="de-CH" sz="2400" dirty="0"/>
              <a:t> </a:t>
            </a:r>
            <a:r>
              <a:rPr lang="de-CH" sz="2400" dirty="0" err="1"/>
              <a:t>fly</a:t>
            </a:r>
            <a:r>
              <a:rPr lang="de-CH" sz="2400" dirty="0"/>
              <a:t> </a:t>
            </a:r>
            <a:r>
              <a:rPr lang="de-CH" sz="2400" dirty="0" err="1"/>
              <a:t>less</a:t>
            </a:r>
            <a:r>
              <a:rPr lang="de-CH" sz="2400" dirty="0"/>
              <a:t> </a:t>
            </a:r>
            <a:r>
              <a:rPr lang="de-CH" sz="2400" dirty="0" err="1"/>
              <a:t>more</a:t>
            </a:r>
            <a:r>
              <a:rPr lang="de-CH" sz="2400" dirty="0"/>
              <a:t> </a:t>
            </a:r>
            <a:r>
              <a:rPr lang="de-CH" sz="2400" dirty="0" err="1"/>
              <a:t>credible</a:t>
            </a:r>
            <a:r>
              <a:rPr lang="de-CH" sz="2400" dirty="0"/>
              <a:t> </a:t>
            </a:r>
            <a:r>
              <a:rPr lang="de-CH" sz="2400" dirty="0" smtClean="0"/>
              <a:t>***</a:t>
            </a:r>
          </a:p>
          <a:p>
            <a:pPr marL="0" lvl="1" indent="0">
              <a:spcBef>
                <a:spcPts val="500"/>
              </a:spcBef>
              <a:buNone/>
            </a:pPr>
            <a:endParaRPr lang="de-CH" sz="2400" dirty="0"/>
          </a:p>
          <a:p>
            <a:pPr marL="0" lvl="1" indent="0">
              <a:spcBef>
                <a:spcPts val="500"/>
              </a:spcBef>
              <a:buNone/>
            </a:pPr>
            <a:endParaRPr lang="de-CH" sz="2200" dirty="0">
              <a:sym typeface="Wingdings" panose="05000000000000000000" pitchFamily="2" charset="2"/>
            </a:endParaRPr>
          </a:p>
          <a:p>
            <a:pPr marL="0" lvl="1" indent="0">
              <a:spcBef>
                <a:spcPts val="500"/>
              </a:spcBef>
              <a:buNone/>
            </a:pPr>
            <a:endParaRPr lang="de-CH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382041" y="5613484"/>
            <a:ext cx="68723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/>
              <a:t>* </a:t>
            </a:r>
            <a:r>
              <a:rPr lang="de-CH" sz="1400" dirty="0">
                <a:hlinkClick r:id="rId3"/>
              </a:rPr>
              <a:t>https://www.slideshare.net/kimberlynicholas/academic-flying</a:t>
            </a:r>
            <a:endParaRPr lang="de-CH" sz="1400" dirty="0"/>
          </a:p>
          <a:p>
            <a:r>
              <a:rPr lang="de-CH" sz="1400" dirty="0"/>
              <a:t>** </a:t>
            </a:r>
            <a:r>
              <a:rPr lang="de-CH" sz="1400" dirty="0">
                <a:hlinkClick r:id="rId4" tooltip="View other papers by this author"/>
              </a:rPr>
              <a:t>S. Westlake</a:t>
            </a:r>
            <a:r>
              <a:rPr lang="de-CH" sz="1400" dirty="0"/>
              <a:t>, 2017, </a:t>
            </a:r>
            <a:r>
              <a:rPr lang="de-CH" sz="1400" u="sng" dirty="0">
                <a:hlinkClick r:id="rId5"/>
              </a:rPr>
              <a:t>https://papers.ssrn.com/sol3/papers.cfm?abstract_id=3283157</a:t>
            </a:r>
            <a:endParaRPr lang="de-CH" sz="1400" u="sng" dirty="0"/>
          </a:p>
          <a:p>
            <a:r>
              <a:rPr lang="de-CH" sz="1400" u="sng" dirty="0"/>
              <a:t>*** </a:t>
            </a:r>
            <a:r>
              <a:rPr lang="de-CH" sz="1400" dirty="0" err="1"/>
              <a:t>Attari</a:t>
            </a:r>
            <a:r>
              <a:rPr lang="de-CH" sz="1400" dirty="0"/>
              <a:t> et al. (2016, Climate </a:t>
            </a:r>
            <a:r>
              <a:rPr lang="de-CH" sz="1400" dirty="0" smtClean="0"/>
              <a:t>Change)</a:t>
            </a:r>
          </a:p>
        </p:txBody>
      </p:sp>
      <p:sp>
        <p:nvSpPr>
          <p:cNvPr id="7" name="Foliennummernplatzhalter 2"/>
          <p:cNvSpPr txBox="1">
            <a:spLocks/>
          </p:cNvSpPr>
          <p:nvPr/>
        </p:nvSpPr>
        <p:spPr>
          <a:xfrm>
            <a:off x="11624905" y="6426423"/>
            <a:ext cx="355461" cy="27314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6AE60A-B69C-4790-82F7-3882EDF23186}" type="slidenum">
              <a:rPr lang="de-DE" sz="800" smtClean="0"/>
              <a:pPr/>
              <a:t>6</a:t>
            </a:fld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44630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38503" y="1241888"/>
            <a:ext cx="11548735" cy="4295229"/>
          </a:xfrm>
        </p:spPr>
        <p:txBody>
          <a:bodyPr/>
          <a:lstStyle/>
          <a:p>
            <a:pPr marL="361950" lvl="1" indent="-361950">
              <a:spcBef>
                <a:spcPts val="500"/>
              </a:spcBef>
            </a:pPr>
            <a:endParaRPr lang="de-CH" dirty="0"/>
          </a:p>
          <a:p>
            <a:pPr marL="0" lvl="1" indent="0">
              <a:spcBef>
                <a:spcPts val="500"/>
              </a:spcBef>
              <a:buNone/>
            </a:pPr>
            <a:endParaRPr lang="de-CH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57175" y="579158"/>
            <a:ext cx="11830050" cy="508698"/>
          </a:xfrm>
        </p:spPr>
        <p:txBody>
          <a:bodyPr/>
          <a:lstStyle/>
          <a:p>
            <a:r>
              <a:rPr lang="de-CH" dirty="0" err="1"/>
              <a:t>Why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reduction</a:t>
            </a:r>
            <a:r>
              <a:rPr lang="de-CH" dirty="0"/>
              <a:t> of </a:t>
            </a:r>
            <a:r>
              <a:rPr lang="de-CH" dirty="0" err="1"/>
              <a:t>flights</a:t>
            </a:r>
            <a:r>
              <a:rPr lang="de-CH" dirty="0"/>
              <a:t> relevant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universities</a:t>
            </a:r>
            <a:r>
              <a:rPr lang="de-CH" dirty="0"/>
              <a:t>?</a:t>
            </a:r>
            <a:endParaRPr lang="de-CH" b="0" u="sng" dirty="0"/>
          </a:p>
        </p:txBody>
      </p:sp>
      <p:sp>
        <p:nvSpPr>
          <p:cNvPr id="9" name="Inhaltsplatzhalter 1"/>
          <p:cNvSpPr txBox="1">
            <a:spLocks/>
          </p:cNvSpPr>
          <p:nvPr/>
        </p:nvSpPr>
        <p:spPr>
          <a:xfrm>
            <a:off x="382041" y="1204152"/>
            <a:ext cx="11367516" cy="4332965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51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763" indent="-2667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177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063" indent="-1841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500"/>
              </a:spcBef>
              <a:buNone/>
            </a:pPr>
            <a:r>
              <a:rPr lang="de-CH" sz="2600" b="1" dirty="0" smtClean="0"/>
              <a:t>5. </a:t>
            </a:r>
            <a:r>
              <a:rPr lang="en-GB" sz="2600" b="1" dirty="0"/>
              <a:t>Academic air travel has limited influence on professional </a:t>
            </a:r>
            <a:r>
              <a:rPr lang="en-GB" sz="2600" b="1" dirty="0" smtClean="0"/>
              <a:t>success**** </a:t>
            </a:r>
          </a:p>
          <a:p>
            <a:pPr marL="0" lvl="1" indent="0">
              <a:spcBef>
                <a:spcPts val="500"/>
              </a:spcBef>
              <a:buNone/>
            </a:pPr>
            <a:endParaRPr lang="en-GB" sz="2600" b="1" dirty="0" smtClean="0"/>
          </a:p>
          <a:p>
            <a:pPr marL="0" lvl="1" indent="0">
              <a:spcBef>
                <a:spcPts val="500"/>
              </a:spcBef>
              <a:buNone/>
            </a:pPr>
            <a:r>
              <a:rPr lang="en-GB" sz="2400" dirty="0" smtClean="0"/>
              <a:t>… but up to now, there is no </a:t>
            </a:r>
            <a:r>
              <a:rPr lang="en-GB" sz="2400" dirty="0" smtClean="0"/>
              <a:t>difference</a:t>
            </a:r>
          </a:p>
          <a:p>
            <a:pPr marL="0" lvl="1" indent="0">
              <a:spcBef>
                <a:spcPts val="500"/>
              </a:spcBef>
              <a:buNone/>
            </a:pPr>
            <a:r>
              <a:rPr lang="en-GB" sz="2400" dirty="0" smtClean="0"/>
              <a:t>between “</a:t>
            </a:r>
            <a:r>
              <a:rPr lang="en-GB" sz="2400" dirty="0" smtClean="0"/>
              <a:t>Green faculty” and “Not-green faculty” </a:t>
            </a:r>
          </a:p>
          <a:p>
            <a:pPr marL="0" lvl="1" indent="0">
              <a:spcBef>
                <a:spcPts val="500"/>
              </a:spcBef>
              <a:buNone/>
            </a:pPr>
            <a:r>
              <a:rPr lang="en-GB" sz="2400" dirty="0" smtClean="0"/>
              <a:t>for total avoidable emissions or </a:t>
            </a:r>
          </a:p>
          <a:p>
            <a:pPr marL="0" lvl="1" indent="0">
              <a:spcBef>
                <a:spcPts val="500"/>
              </a:spcBef>
              <a:buNone/>
            </a:pPr>
            <a:r>
              <a:rPr lang="en-GB" sz="2400" dirty="0" smtClean="0"/>
              <a:t>total avoidable trips</a:t>
            </a:r>
            <a:endParaRPr lang="en-GB" sz="2400" dirty="0"/>
          </a:p>
          <a:p>
            <a:pPr marL="0" lvl="1" indent="0">
              <a:spcBef>
                <a:spcPts val="500"/>
              </a:spcBef>
              <a:buNone/>
            </a:pPr>
            <a:endParaRPr lang="de-CH" sz="2400" dirty="0"/>
          </a:p>
          <a:p>
            <a:pPr marL="0" lvl="1" indent="0">
              <a:spcBef>
                <a:spcPts val="500"/>
              </a:spcBef>
              <a:buNone/>
            </a:pPr>
            <a:endParaRPr lang="de-CH" sz="2200" dirty="0">
              <a:sym typeface="Wingdings" panose="05000000000000000000" pitchFamily="2" charset="2"/>
            </a:endParaRPr>
          </a:p>
          <a:p>
            <a:pPr marL="0" lvl="1" indent="0">
              <a:spcBef>
                <a:spcPts val="500"/>
              </a:spcBef>
              <a:buNone/>
            </a:pPr>
            <a:endParaRPr lang="de-CH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382041" y="5767372"/>
            <a:ext cx="39869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**** </a:t>
            </a:r>
            <a:r>
              <a:rPr lang="de-CH" sz="1400" dirty="0" err="1" smtClean="0"/>
              <a:t>Wynes</a:t>
            </a:r>
            <a:r>
              <a:rPr lang="de-CH" sz="1400" dirty="0" smtClean="0"/>
              <a:t> et al (2019, J </a:t>
            </a:r>
            <a:r>
              <a:rPr lang="de-CH" sz="1400" dirty="0" err="1" smtClean="0"/>
              <a:t>of</a:t>
            </a:r>
            <a:r>
              <a:rPr lang="de-CH" sz="1400" dirty="0" smtClean="0"/>
              <a:t> Cleaner </a:t>
            </a:r>
            <a:r>
              <a:rPr lang="de-CH" sz="1400" dirty="0" err="1" smtClean="0"/>
              <a:t>Production</a:t>
            </a:r>
            <a:r>
              <a:rPr lang="de-CH" sz="1400" dirty="0" smtClean="0"/>
              <a:t>)</a:t>
            </a:r>
            <a:endParaRPr lang="de-CH" sz="1400" dirty="0"/>
          </a:p>
        </p:txBody>
      </p:sp>
      <p:sp>
        <p:nvSpPr>
          <p:cNvPr id="7" name="Foliennummernplatzhalter 2"/>
          <p:cNvSpPr txBox="1">
            <a:spLocks/>
          </p:cNvSpPr>
          <p:nvPr/>
        </p:nvSpPr>
        <p:spPr>
          <a:xfrm>
            <a:off x="11624905" y="6426423"/>
            <a:ext cx="355461" cy="27314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6AE60A-B69C-4790-82F7-3882EDF23186}" type="slidenum">
              <a:rPr lang="de-DE" sz="800" smtClean="0"/>
              <a:pPr/>
              <a:t>7</a:t>
            </a:fld>
            <a:endParaRPr lang="de-DE" sz="8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980" y="1764001"/>
            <a:ext cx="4175864" cy="377311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888991" y="5736064"/>
            <a:ext cx="4735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err="1"/>
              <a:t>Wynes</a:t>
            </a:r>
            <a:r>
              <a:rPr lang="de-CH" sz="1200" dirty="0"/>
              <a:t> et </a:t>
            </a:r>
            <a:r>
              <a:rPr lang="de-CH" sz="1200" dirty="0" smtClean="0"/>
              <a:t>al, 2019: Air </a:t>
            </a:r>
            <a:r>
              <a:rPr lang="de-CH" sz="1200" dirty="0" err="1" smtClean="0"/>
              <a:t>travel</a:t>
            </a:r>
            <a:r>
              <a:rPr lang="de-CH" sz="1200" dirty="0" smtClean="0"/>
              <a:t> </a:t>
            </a:r>
            <a:r>
              <a:rPr lang="de-CH" sz="1200" dirty="0" err="1" smtClean="0"/>
              <a:t>behaviour</a:t>
            </a:r>
            <a:r>
              <a:rPr lang="de-CH" sz="1200" dirty="0" smtClean="0"/>
              <a:t> </a:t>
            </a:r>
            <a:r>
              <a:rPr lang="de-CH" sz="1200" dirty="0" err="1" smtClean="0"/>
              <a:t>of</a:t>
            </a:r>
            <a:r>
              <a:rPr lang="de-CH" sz="1200" dirty="0" smtClean="0"/>
              <a:t> 128 </a:t>
            </a:r>
            <a:r>
              <a:rPr lang="de-CH" sz="1200" dirty="0" err="1" smtClean="0"/>
              <a:t>reseach</a:t>
            </a:r>
            <a:r>
              <a:rPr lang="de-CH" sz="1200" dirty="0" smtClean="0"/>
              <a:t> </a:t>
            </a:r>
            <a:r>
              <a:rPr lang="de-CH" sz="1200" dirty="0" err="1" smtClean="0"/>
              <a:t>faculty</a:t>
            </a:r>
            <a:r>
              <a:rPr lang="de-CH" sz="1200" dirty="0" smtClean="0"/>
              <a:t> in </a:t>
            </a:r>
            <a:r>
              <a:rPr lang="de-CH" sz="1200" dirty="0" err="1" smtClean="0"/>
              <a:t>the</a:t>
            </a:r>
            <a:r>
              <a:rPr lang="de-CH" sz="1200" dirty="0" smtClean="0"/>
              <a:t> </a:t>
            </a:r>
            <a:r>
              <a:rPr lang="de-CH" sz="1200" dirty="0" err="1" smtClean="0"/>
              <a:t>core</a:t>
            </a:r>
            <a:r>
              <a:rPr lang="de-CH" sz="1200" dirty="0" smtClean="0"/>
              <a:t> sample </a:t>
            </a:r>
            <a:r>
              <a:rPr lang="de-CH" sz="1200" dirty="0" err="1" smtClean="0"/>
              <a:t>divided</a:t>
            </a:r>
            <a:r>
              <a:rPr lang="de-CH" sz="1200" dirty="0" smtClean="0"/>
              <a:t> </a:t>
            </a:r>
            <a:r>
              <a:rPr lang="de-CH" sz="1200" dirty="0" err="1" smtClean="0"/>
              <a:t>into</a:t>
            </a:r>
            <a:r>
              <a:rPr lang="de-CH" sz="1200" dirty="0" smtClean="0"/>
              <a:t> «Green» </a:t>
            </a:r>
            <a:r>
              <a:rPr lang="de-CH" sz="1200" dirty="0" err="1" smtClean="0"/>
              <a:t>or</a:t>
            </a:r>
            <a:r>
              <a:rPr lang="de-CH" sz="1200" dirty="0" smtClean="0"/>
              <a:t> «Not-</a:t>
            </a:r>
            <a:r>
              <a:rPr lang="de-CH" sz="1200" dirty="0" err="1" smtClean="0"/>
              <a:t>green</a:t>
            </a:r>
            <a:r>
              <a:rPr lang="de-CH" sz="1200" dirty="0" smtClean="0"/>
              <a:t>» </a:t>
            </a:r>
            <a:r>
              <a:rPr lang="de-CH" sz="1200" dirty="0" err="1" smtClean="0"/>
              <a:t>area</a:t>
            </a:r>
            <a:r>
              <a:rPr lang="de-CH" sz="1200" dirty="0" smtClean="0"/>
              <a:t> </a:t>
            </a:r>
            <a:r>
              <a:rPr lang="de-CH" sz="1200" dirty="0" err="1" smtClean="0"/>
              <a:t>of</a:t>
            </a:r>
            <a:r>
              <a:rPr lang="de-CH" sz="1200" dirty="0" smtClean="0"/>
              <a:t> </a:t>
            </a:r>
            <a:r>
              <a:rPr lang="de-CH" sz="1200" dirty="0" err="1" smtClean="0"/>
              <a:t>interest</a:t>
            </a:r>
            <a:r>
              <a:rPr lang="de-CH" sz="1200" dirty="0" smtClean="0"/>
              <a:t>.</a:t>
            </a: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259183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93531" y="717300"/>
            <a:ext cx="9626769" cy="423579"/>
          </a:xfrm>
        </p:spPr>
        <p:txBody>
          <a:bodyPr/>
          <a:lstStyle/>
          <a:p>
            <a:r>
              <a:rPr lang="de-CH" dirty="0" err="1"/>
              <a:t>Why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reduction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air</a:t>
            </a:r>
            <a:r>
              <a:rPr lang="de-CH" dirty="0"/>
              <a:t> </a:t>
            </a:r>
            <a:r>
              <a:rPr lang="de-CH" dirty="0" err="1"/>
              <a:t>travel</a:t>
            </a:r>
            <a:r>
              <a:rPr lang="de-CH" dirty="0"/>
              <a:t> </a:t>
            </a:r>
            <a:r>
              <a:rPr lang="de-CH" dirty="0" err="1"/>
              <a:t>difficult</a:t>
            </a:r>
            <a:r>
              <a:rPr lang="de-CH" dirty="0"/>
              <a:t>? </a:t>
            </a:r>
            <a:endParaRPr lang="de-CH" b="0" u="sng" dirty="0"/>
          </a:p>
        </p:txBody>
      </p:sp>
      <p:sp>
        <p:nvSpPr>
          <p:cNvPr id="9" name="Inhaltsplatzhalter 1"/>
          <p:cNvSpPr txBox="1">
            <a:spLocks/>
          </p:cNvSpPr>
          <p:nvPr/>
        </p:nvSpPr>
        <p:spPr>
          <a:xfrm>
            <a:off x="431630" y="1680129"/>
            <a:ext cx="11548735" cy="4332965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51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763" indent="-2667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177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063" indent="-1841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marR="0" lvl="1" indent="-36195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2200" dirty="0"/>
          </a:p>
        </p:txBody>
      </p:sp>
      <p:sp>
        <p:nvSpPr>
          <p:cNvPr id="10" name="Inhaltsplatzhalter 1"/>
          <p:cNvSpPr txBox="1">
            <a:spLocks/>
          </p:cNvSpPr>
          <p:nvPr/>
        </p:nvSpPr>
        <p:spPr>
          <a:xfrm>
            <a:off x="393531" y="1222468"/>
            <a:ext cx="11586834" cy="5013232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651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763" indent="-2667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177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063" indent="-1841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-361950">
              <a:spcBef>
                <a:spcPts val="500"/>
              </a:spcBef>
            </a:pPr>
            <a:r>
              <a:rPr lang="de-CH" b="1" dirty="0"/>
              <a:t>General:</a:t>
            </a:r>
            <a:endParaRPr lang="de-CH" dirty="0"/>
          </a:p>
          <a:p>
            <a:pPr marL="628650" lvl="2" indent="-361950">
              <a:spcBef>
                <a:spcPts val="500"/>
              </a:spcBef>
            </a:pPr>
            <a:r>
              <a:rPr lang="de-CH" sz="2000" dirty="0"/>
              <a:t>Surveys </a:t>
            </a:r>
            <a:r>
              <a:rPr lang="de-CH" sz="2000" dirty="0" err="1"/>
              <a:t>regularly</a:t>
            </a:r>
            <a:r>
              <a:rPr lang="de-CH" sz="2000" dirty="0"/>
              <a:t> </a:t>
            </a:r>
            <a:r>
              <a:rPr lang="de-CH" sz="2000" dirty="0" err="1"/>
              <a:t>reveal</a:t>
            </a:r>
            <a:r>
              <a:rPr lang="de-CH" sz="2000" dirty="0"/>
              <a:t> </a:t>
            </a:r>
            <a:r>
              <a:rPr lang="de-CH" sz="2000" dirty="0" err="1"/>
              <a:t>that</a:t>
            </a:r>
            <a:r>
              <a:rPr lang="de-CH" sz="2000" dirty="0"/>
              <a:t> environmental </a:t>
            </a:r>
            <a:r>
              <a:rPr lang="de-CH" sz="2000" dirty="0" err="1"/>
              <a:t>issues</a:t>
            </a:r>
            <a:r>
              <a:rPr lang="de-CH" sz="2000" dirty="0"/>
              <a:t> </a:t>
            </a:r>
            <a:r>
              <a:rPr lang="de-CH" sz="2000" dirty="0" err="1"/>
              <a:t>are</a:t>
            </a:r>
            <a:r>
              <a:rPr lang="de-CH" sz="2000" dirty="0"/>
              <a:t> </a:t>
            </a:r>
            <a:r>
              <a:rPr lang="de-CH" sz="2000" dirty="0" err="1"/>
              <a:t>considered</a:t>
            </a:r>
            <a:r>
              <a:rPr lang="de-CH" sz="2000" dirty="0"/>
              <a:t> </a:t>
            </a:r>
            <a:r>
              <a:rPr lang="de-CH" sz="2000" dirty="0" err="1"/>
              <a:t>important</a:t>
            </a:r>
            <a:r>
              <a:rPr lang="de-CH" sz="2000" dirty="0"/>
              <a:t>, but </a:t>
            </a:r>
            <a:r>
              <a:rPr lang="de-CH" sz="2000" dirty="0" err="1"/>
              <a:t>this</a:t>
            </a:r>
            <a:r>
              <a:rPr lang="de-CH" sz="2000" dirty="0"/>
              <a:t> </a:t>
            </a:r>
            <a:r>
              <a:rPr lang="de-CH" sz="2000" dirty="0" err="1"/>
              <a:t>does</a:t>
            </a:r>
            <a:r>
              <a:rPr lang="de-CH" sz="2000" dirty="0"/>
              <a:t> not </a:t>
            </a:r>
            <a:r>
              <a:rPr lang="de-CH" sz="2000" dirty="0" err="1"/>
              <a:t>automatically</a:t>
            </a:r>
            <a:r>
              <a:rPr lang="de-CH" sz="2000" dirty="0"/>
              <a:t> </a:t>
            </a:r>
            <a:r>
              <a:rPr lang="de-CH" sz="2000" dirty="0" err="1"/>
              <a:t>translate</a:t>
            </a:r>
            <a:r>
              <a:rPr lang="de-CH" sz="2000" dirty="0"/>
              <a:t> </a:t>
            </a:r>
            <a:r>
              <a:rPr lang="de-CH" sz="2000" dirty="0" err="1"/>
              <a:t>into</a:t>
            </a:r>
            <a:r>
              <a:rPr lang="de-CH" sz="2000" dirty="0"/>
              <a:t> </a:t>
            </a:r>
            <a:r>
              <a:rPr lang="de-CH" sz="2000" dirty="0" err="1"/>
              <a:t>respective</a:t>
            </a:r>
            <a:r>
              <a:rPr lang="de-CH" sz="2000" dirty="0"/>
              <a:t> </a:t>
            </a:r>
            <a:r>
              <a:rPr lang="de-CH" sz="2000" dirty="0" err="1"/>
              <a:t>action</a:t>
            </a:r>
            <a:r>
              <a:rPr lang="de-CH" sz="2000" dirty="0"/>
              <a:t>*</a:t>
            </a:r>
          </a:p>
          <a:p>
            <a:pPr marL="628650" lvl="2" indent="-361950">
              <a:spcBef>
                <a:spcPts val="500"/>
              </a:spcBef>
            </a:pPr>
            <a:r>
              <a:rPr lang="de-CH" sz="2000" dirty="0" err="1"/>
              <a:t>From</a:t>
            </a:r>
            <a:r>
              <a:rPr lang="de-CH" sz="2000" dirty="0"/>
              <a:t> </a:t>
            </a:r>
            <a:r>
              <a:rPr lang="de-CH" sz="2000" dirty="0" err="1"/>
              <a:t>knowledge</a:t>
            </a:r>
            <a:r>
              <a:rPr lang="de-CH" sz="2000" dirty="0"/>
              <a:t> </a:t>
            </a:r>
            <a:r>
              <a:rPr lang="de-CH" sz="2000" dirty="0">
                <a:sym typeface="Wingdings" pitchFamily="2" charset="2"/>
              </a:rPr>
              <a:t> </a:t>
            </a:r>
            <a:r>
              <a:rPr lang="de-CH" sz="2000" dirty="0" err="1">
                <a:sym typeface="Wingdings" pitchFamily="2" charset="2"/>
              </a:rPr>
              <a:t>to</a:t>
            </a:r>
            <a:r>
              <a:rPr lang="de-CH" sz="2000" dirty="0">
                <a:sym typeface="Wingdings" pitchFamily="2" charset="2"/>
              </a:rPr>
              <a:t> </a:t>
            </a:r>
            <a:r>
              <a:rPr lang="de-CH" sz="2000" dirty="0" err="1"/>
              <a:t>awareness</a:t>
            </a:r>
            <a:r>
              <a:rPr lang="de-CH" sz="2000" dirty="0"/>
              <a:t> </a:t>
            </a:r>
            <a:r>
              <a:rPr lang="de-CH" sz="2000" dirty="0">
                <a:sym typeface="Wingdings"/>
              </a:rPr>
              <a:t> </a:t>
            </a:r>
            <a:r>
              <a:rPr lang="de-CH" sz="2000" dirty="0" err="1">
                <a:sym typeface="Wingdings"/>
              </a:rPr>
              <a:t>to</a:t>
            </a:r>
            <a:r>
              <a:rPr lang="de-CH" sz="2000" dirty="0">
                <a:sym typeface="Wingdings"/>
              </a:rPr>
              <a:t> </a:t>
            </a:r>
            <a:r>
              <a:rPr lang="de-CH" sz="2000" dirty="0" err="1">
                <a:sym typeface="Wingdings"/>
              </a:rPr>
              <a:t>action</a:t>
            </a:r>
            <a:endParaRPr lang="de-CH" sz="2000" dirty="0"/>
          </a:p>
          <a:p>
            <a:pPr marL="361950" lvl="1" indent="-361950">
              <a:spcBef>
                <a:spcPts val="500"/>
              </a:spcBef>
            </a:pPr>
            <a:r>
              <a:rPr lang="de-CH" b="1" dirty="0" err="1"/>
              <a:t>Universities</a:t>
            </a:r>
            <a:r>
              <a:rPr lang="de-CH" dirty="0"/>
              <a:t>:</a:t>
            </a:r>
          </a:p>
          <a:p>
            <a:pPr marL="628650" lvl="2" indent="-361950">
              <a:spcBef>
                <a:spcPts val="500"/>
              </a:spcBef>
            </a:pPr>
            <a:r>
              <a:rPr lang="de-CH" sz="2000" b="1" dirty="0" err="1"/>
              <a:t>Internationalisation</a:t>
            </a:r>
            <a:r>
              <a:rPr lang="de-CH" sz="2000" b="1" dirty="0"/>
              <a:t> </a:t>
            </a:r>
            <a:r>
              <a:rPr lang="de-CH" sz="2000" dirty="0" err="1"/>
              <a:t>and</a:t>
            </a:r>
            <a:r>
              <a:rPr lang="de-CH" sz="2000" dirty="0"/>
              <a:t> </a:t>
            </a:r>
            <a:r>
              <a:rPr lang="de-CH" sz="2000" dirty="0" err="1"/>
              <a:t>hence</a:t>
            </a:r>
            <a:r>
              <a:rPr lang="de-CH" sz="2000" dirty="0"/>
              <a:t> (</a:t>
            </a:r>
            <a:r>
              <a:rPr lang="de-CH" sz="2000" dirty="0" err="1"/>
              <a:t>overseas</a:t>
            </a:r>
            <a:r>
              <a:rPr lang="de-CH" sz="2000" dirty="0"/>
              <a:t>) </a:t>
            </a:r>
            <a:r>
              <a:rPr lang="de-CH" sz="2000" dirty="0" err="1"/>
              <a:t>travel</a:t>
            </a:r>
            <a:r>
              <a:rPr lang="de-CH" sz="2000" dirty="0"/>
              <a:t> </a:t>
            </a:r>
            <a:r>
              <a:rPr lang="de-CH" sz="2000" dirty="0" err="1"/>
              <a:t>have</a:t>
            </a:r>
            <a:r>
              <a:rPr lang="de-CH" sz="2000" dirty="0"/>
              <a:t> </a:t>
            </a:r>
            <a:r>
              <a:rPr lang="de-CH" sz="2000" dirty="0" err="1"/>
              <a:t>sometimes</a:t>
            </a:r>
            <a:r>
              <a:rPr lang="de-CH" sz="2000" dirty="0"/>
              <a:t> </a:t>
            </a:r>
            <a:r>
              <a:rPr lang="de-CH" sz="2000" dirty="0" err="1"/>
              <a:t>become</a:t>
            </a:r>
            <a:r>
              <a:rPr lang="de-CH" sz="2000" dirty="0"/>
              <a:t> a </a:t>
            </a:r>
            <a:r>
              <a:rPr lang="de-CH" sz="2000" dirty="0" err="1"/>
              <a:t>value</a:t>
            </a:r>
            <a:r>
              <a:rPr lang="de-CH" sz="2000" dirty="0"/>
              <a:t> </a:t>
            </a:r>
            <a:r>
              <a:rPr lang="de-CH" sz="2000" dirty="0" err="1"/>
              <a:t>of</a:t>
            </a:r>
            <a:r>
              <a:rPr lang="de-CH" sz="2000" dirty="0"/>
              <a:t> </a:t>
            </a:r>
            <a:r>
              <a:rPr lang="de-CH" sz="2000" dirty="0" err="1"/>
              <a:t>its</a:t>
            </a:r>
            <a:r>
              <a:rPr lang="de-CH" sz="2000" dirty="0"/>
              <a:t> </a:t>
            </a:r>
            <a:r>
              <a:rPr lang="de-CH" sz="2000" dirty="0" err="1"/>
              <a:t>own</a:t>
            </a:r>
            <a:r>
              <a:rPr lang="de-CH" sz="2000" dirty="0"/>
              <a:t> </a:t>
            </a:r>
            <a:r>
              <a:rPr lang="de-CH" sz="2000" dirty="0">
                <a:sym typeface="Wingdings" pitchFamily="2" charset="2"/>
              </a:rPr>
              <a:t> </a:t>
            </a:r>
            <a:r>
              <a:rPr lang="de-CH" sz="2000" dirty="0" err="1">
                <a:sym typeface="Wingdings" pitchFamily="2" charset="2"/>
              </a:rPr>
              <a:t>reconsider</a:t>
            </a:r>
            <a:r>
              <a:rPr lang="de-CH" sz="2000" dirty="0">
                <a:sym typeface="Wingdings" pitchFamily="2" charset="2"/>
              </a:rPr>
              <a:t> </a:t>
            </a:r>
            <a:r>
              <a:rPr lang="de-CH" sz="2000" dirty="0" err="1">
                <a:sym typeface="Wingdings" pitchFamily="2" charset="2"/>
              </a:rPr>
              <a:t>incentives</a:t>
            </a:r>
            <a:r>
              <a:rPr lang="de-CH" sz="2000" dirty="0">
                <a:sym typeface="Wingdings" pitchFamily="2" charset="2"/>
              </a:rPr>
              <a:t>/</a:t>
            </a:r>
            <a:r>
              <a:rPr lang="de-CH" sz="2000" dirty="0" err="1">
                <a:sym typeface="Wingdings" pitchFamily="2" charset="2"/>
              </a:rPr>
              <a:t>evaluation</a:t>
            </a:r>
            <a:r>
              <a:rPr lang="de-CH" sz="2000" dirty="0">
                <a:sym typeface="Wingdings" pitchFamily="2" charset="2"/>
              </a:rPr>
              <a:t> </a:t>
            </a:r>
            <a:r>
              <a:rPr lang="de-CH" sz="2000" dirty="0" err="1">
                <a:sym typeface="Wingdings" pitchFamily="2" charset="2"/>
              </a:rPr>
              <a:t>criteria</a:t>
            </a:r>
            <a:r>
              <a:rPr lang="de-CH" sz="2000" dirty="0"/>
              <a:t> </a:t>
            </a:r>
          </a:p>
          <a:p>
            <a:pPr marL="628650" lvl="2" indent="-361950">
              <a:spcBef>
                <a:spcPts val="500"/>
              </a:spcBef>
            </a:pPr>
            <a:r>
              <a:rPr lang="de-CH" sz="2000" b="1" dirty="0" err="1"/>
              <a:t>Conflict</a:t>
            </a:r>
            <a:r>
              <a:rPr lang="de-CH" sz="2000" b="1" dirty="0"/>
              <a:t> </a:t>
            </a:r>
            <a:r>
              <a:rPr lang="de-CH" sz="2000" b="1" dirty="0" err="1"/>
              <a:t>of</a:t>
            </a:r>
            <a:r>
              <a:rPr lang="de-CH" sz="2000" b="1" dirty="0"/>
              <a:t> </a:t>
            </a:r>
            <a:r>
              <a:rPr lang="de-CH" sz="2000" b="1" dirty="0" err="1"/>
              <a:t>interest</a:t>
            </a:r>
            <a:r>
              <a:rPr lang="de-CH" sz="2000" b="1" dirty="0"/>
              <a:t> </a:t>
            </a:r>
            <a:r>
              <a:rPr lang="de-CH" sz="2000" dirty="0" err="1"/>
              <a:t>between</a:t>
            </a:r>
            <a:r>
              <a:rPr lang="de-CH" sz="2000" dirty="0"/>
              <a:t> </a:t>
            </a:r>
            <a:r>
              <a:rPr lang="de-CH" sz="2000" dirty="0" err="1"/>
              <a:t>scientific</a:t>
            </a:r>
            <a:r>
              <a:rPr lang="de-CH" sz="2000" dirty="0"/>
              <a:t> excellence </a:t>
            </a:r>
            <a:r>
              <a:rPr lang="de-CH" sz="2000" dirty="0" err="1"/>
              <a:t>and</a:t>
            </a:r>
            <a:r>
              <a:rPr lang="de-CH" sz="2000" dirty="0"/>
              <a:t> </a:t>
            </a:r>
            <a:r>
              <a:rPr lang="de-CH" sz="2000" dirty="0" err="1"/>
              <a:t>flight</a:t>
            </a:r>
            <a:r>
              <a:rPr lang="de-CH" sz="2000" dirty="0"/>
              <a:t> </a:t>
            </a:r>
            <a:r>
              <a:rPr lang="de-CH" sz="2000" dirty="0" err="1"/>
              <a:t>emissions</a:t>
            </a:r>
            <a:r>
              <a:rPr lang="de-CH" sz="2000" dirty="0"/>
              <a:t> </a:t>
            </a:r>
            <a:r>
              <a:rPr lang="de-CH" sz="2000" dirty="0">
                <a:sym typeface="Wingdings" pitchFamily="2" charset="2"/>
              </a:rPr>
              <a:t> </a:t>
            </a:r>
            <a:r>
              <a:rPr lang="de-CH" sz="2000" dirty="0" err="1">
                <a:sym typeface="Wingdings" pitchFamily="2" charset="2"/>
              </a:rPr>
              <a:t>evaluate</a:t>
            </a:r>
            <a:r>
              <a:rPr lang="de-CH" sz="2000" dirty="0">
                <a:sym typeface="Wingdings" pitchFamily="2" charset="2"/>
              </a:rPr>
              <a:t> </a:t>
            </a:r>
            <a:r>
              <a:rPr lang="de-CH" sz="2000" dirty="0" err="1">
                <a:sym typeface="Wingdings" pitchFamily="2" charset="2"/>
              </a:rPr>
              <a:t>necessity</a:t>
            </a:r>
            <a:r>
              <a:rPr lang="de-CH" sz="2000" dirty="0">
                <a:sym typeface="Wingdings" pitchFamily="2" charset="2"/>
              </a:rPr>
              <a:t> </a:t>
            </a:r>
            <a:r>
              <a:rPr lang="de-CH" sz="2000" dirty="0" err="1">
                <a:sym typeface="Wingdings" pitchFamily="2" charset="2"/>
              </a:rPr>
              <a:t>of</a:t>
            </a:r>
            <a:r>
              <a:rPr lang="de-CH" sz="2000" dirty="0">
                <a:sym typeface="Wingdings" pitchFamily="2" charset="2"/>
              </a:rPr>
              <a:t> </a:t>
            </a:r>
            <a:r>
              <a:rPr lang="de-CH" sz="2000" dirty="0" err="1">
                <a:sym typeface="Wingdings" pitchFamily="2" charset="2"/>
              </a:rPr>
              <a:t>travel</a:t>
            </a:r>
            <a:r>
              <a:rPr lang="de-CH" sz="2000" dirty="0">
                <a:sym typeface="Wingdings" pitchFamily="2" charset="2"/>
              </a:rPr>
              <a:t> </a:t>
            </a:r>
            <a:r>
              <a:rPr lang="de-CH" sz="2000" dirty="0" err="1">
                <a:sym typeface="Wingdings" pitchFamily="2" charset="2"/>
              </a:rPr>
              <a:t>and</a:t>
            </a:r>
            <a:r>
              <a:rPr lang="de-CH" sz="2000" dirty="0">
                <a:sym typeface="Wingdings" pitchFamily="2" charset="2"/>
              </a:rPr>
              <a:t> </a:t>
            </a:r>
            <a:r>
              <a:rPr lang="de-CH" sz="2000" dirty="0" err="1">
                <a:sym typeface="Wingdings" pitchFamily="2" charset="2"/>
              </a:rPr>
              <a:t>number</a:t>
            </a:r>
            <a:r>
              <a:rPr lang="de-CH" sz="2000" dirty="0">
                <a:sym typeface="Wingdings" pitchFamily="2" charset="2"/>
              </a:rPr>
              <a:t> </a:t>
            </a:r>
            <a:r>
              <a:rPr lang="de-CH" sz="2000" dirty="0" err="1">
                <a:sym typeface="Wingdings" pitchFamily="2" charset="2"/>
              </a:rPr>
              <a:t>of</a:t>
            </a:r>
            <a:r>
              <a:rPr lang="de-CH" sz="2000" dirty="0">
                <a:sym typeface="Wingdings" pitchFamily="2" charset="2"/>
              </a:rPr>
              <a:t> </a:t>
            </a:r>
            <a:r>
              <a:rPr lang="de-CH" sz="2000" dirty="0" err="1">
                <a:sym typeface="Wingdings" pitchFamily="2" charset="2"/>
              </a:rPr>
              <a:t>people</a:t>
            </a:r>
            <a:r>
              <a:rPr lang="de-CH" sz="2000" dirty="0">
                <a:sym typeface="Wingdings" pitchFamily="2" charset="2"/>
              </a:rPr>
              <a:t> </a:t>
            </a:r>
            <a:r>
              <a:rPr lang="de-CH" sz="2000" dirty="0" err="1">
                <a:sym typeface="Wingdings" pitchFamily="2" charset="2"/>
              </a:rPr>
              <a:t>travelling</a:t>
            </a:r>
            <a:r>
              <a:rPr lang="de-CH" sz="2000" dirty="0">
                <a:sym typeface="Wingdings" pitchFamily="2" charset="2"/>
              </a:rPr>
              <a:t>; do multi-</a:t>
            </a:r>
            <a:r>
              <a:rPr lang="de-CH" sz="2000" dirty="0" err="1">
                <a:sym typeface="Wingdings" pitchFamily="2" charset="2"/>
              </a:rPr>
              <a:t>purpose</a:t>
            </a:r>
            <a:r>
              <a:rPr lang="de-CH" sz="2000" dirty="0">
                <a:sym typeface="Wingdings" pitchFamily="2" charset="2"/>
              </a:rPr>
              <a:t> </a:t>
            </a:r>
            <a:r>
              <a:rPr lang="de-CH" sz="2000" dirty="0" err="1">
                <a:sym typeface="Wingdings" pitchFamily="2" charset="2"/>
              </a:rPr>
              <a:t>travel</a:t>
            </a:r>
            <a:r>
              <a:rPr lang="de-CH" sz="2000" dirty="0"/>
              <a:t> </a:t>
            </a:r>
          </a:p>
          <a:p>
            <a:pPr marL="628650" lvl="2" indent="-361950">
              <a:spcBef>
                <a:spcPts val="500"/>
              </a:spcBef>
            </a:pPr>
            <a:r>
              <a:rPr lang="de-CH" sz="2000" b="1" dirty="0" err="1"/>
              <a:t>Costs</a:t>
            </a:r>
            <a:r>
              <a:rPr lang="de-CH" sz="2000" dirty="0"/>
              <a:t>: </a:t>
            </a:r>
            <a:r>
              <a:rPr lang="de-CH" sz="2000" dirty="0" err="1"/>
              <a:t>flights</a:t>
            </a:r>
            <a:r>
              <a:rPr lang="de-CH" sz="2000" dirty="0"/>
              <a:t> </a:t>
            </a:r>
            <a:r>
              <a:rPr lang="de-CH" sz="2000" dirty="0" err="1"/>
              <a:t>are</a:t>
            </a:r>
            <a:r>
              <a:rPr lang="de-CH" sz="2000" dirty="0"/>
              <a:t> </a:t>
            </a:r>
            <a:r>
              <a:rPr lang="de-CH" sz="2000" dirty="0" err="1"/>
              <a:t>massively</a:t>
            </a:r>
            <a:r>
              <a:rPr lang="de-CH" sz="2000" dirty="0"/>
              <a:t> </a:t>
            </a:r>
            <a:r>
              <a:rPr lang="de-CH" sz="2000" dirty="0" err="1"/>
              <a:t>subsidised</a:t>
            </a:r>
            <a:r>
              <a:rPr lang="de-CH" sz="2000" dirty="0"/>
              <a:t> </a:t>
            </a:r>
            <a:r>
              <a:rPr lang="de-CH" sz="2000" dirty="0" err="1"/>
              <a:t>and</a:t>
            </a:r>
            <a:r>
              <a:rPr lang="de-CH" sz="2000" dirty="0"/>
              <a:t> </a:t>
            </a:r>
            <a:r>
              <a:rPr lang="de-CH" sz="2000" dirty="0" err="1"/>
              <a:t>prizes</a:t>
            </a:r>
            <a:r>
              <a:rPr lang="de-CH" sz="2000" dirty="0"/>
              <a:t> </a:t>
            </a:r>
            <a:r>
              <a:rPr lang="de-CH" sz="2000" dirty="0" err="1"/>
              <a:t>don’t</a:t>
            </a:r>
            <a:r>
              <a:rPr lang="de-CH" sz="2000" dirty="0"/>
              <a:t> </a:t>
            </a:r>
            <a:r>
              <a:rPr lang="de-CH" sz="2000" dirty="0" err="1"/>
              <a:t>reflect</a:t>
            </a:r>
            <a:r>
              <a:rPr lang="de-CH" sz="2000" dirty="0"/>
              <a:t> real </a:t>
            </a:r>
            <a:r>
              <a:rPr lang="de-CH" sz="2000" dirty="0" err="1"/>
              <a:t>costs</a:t>
            </a:r>
            <a:endParaRPr lang="de-CH" sz="2000" dirty="0"/>
          </a:p>
          <a:p>
            <a:pPr marL="628650" lvl="2" indent="-361950">
              <a:spcBef>
                <a:spcPts val="500"/>
              </a:spcBef>
            </a:pPr>
            <a:r>
              <a:rPr lang="de-CH" sz="2000" b="1" dirty="0"/>
              <a:t>Time</a:t>
            </a:r>
            <a:r>
              <a:rPr lang="de-CH" sz="2000" dirty="0"/>
              <a:t>: save time </a:t>
            </a:r>
            <a:r>
              <a:rPr lang="de-CH" sz="2000" dirty="0" err="1"/>
              <a:t>by</a:t>
            </a:r>
            <a:r>
              <a:rPr lang="de-CH" sz="2000" dirty="0"/>
              <a:t> not </a:t>
            </a:r>
            <a:r>
              <a:rPr lang="de-CH" sz="2000" dirty="0" err="1"/>
              <a:t>travelling</a:t>
            </a:r>
            <a:r>
              <a:rPr lang="de-CH" sz="2000" dirty="0"/>
              <a:t> (</a:t>
            </a:r>
            <a:r>
              <a:rPr lang="de-CH" sz="2000" dirty="0" err="1"/>
              <a:t>and</a:t>
            </a:r>
            <a:r>
              <a:rPr lang="de-CH" sz="2000" dirty="0"/>
              <a:t> </a:t>
            </a:r>
            <a:r>
              <a:rPr lang="de-CH" sz="2000" dirty="0" err="1"/>
              <a:t>using</a:t>
            </a:r>
            <a:r>
              <a:rPr lang="de-CH" sz="2000" dirty="0"/>
              <a:t> VC); high-quality </a:t>
            </a:r>
            <a:r>
              <a:rPr lang="de-CH" sz="2000" dirty="0" err="1"/>
              <a:t>travel</a:t>
            </a:r>
            <a:r>
              <a:rPr lang="de-CH" sz="2000" dirty="0"/>
              <a:t> time on </a:t>
            </a:r>
            <a:r>
              <a:rPr lang="de-CH" sz="2000" dirty="0" err="1"/>
              <a:t>train</a:t>
            </a:r>
            <a:endParaRPr lang="de-CH" sz="2000" dirty="0"/>
          </a:p>
          <a:p>
            <a:pPr marL="361950" lvl="1" indent="-361950">
              <a:spcBef>
                <a:spcPts val="500"/>
              </a:spcBef>
            </a:pPr>
            <a:r>
              <a:rPr lang="de-CH" b="1" dirty="0" err="1"/>
              <a:t>Conclusion</a:t>
            </a:r>
            <a:r>
              <a:rPr lang="de-CH" b="1" dirty="0"/>
              <a:t>:</a:t>
            </a:r>
          </a:p>
          <a:p>
            <a:pPr marL="628650" lvl="2" indent="-361950">
              <a:spcBef>
                <a:spcPts val="500"/>
              </a:spcBef>
            </a:pPr>
            <a:r>
              <a:rPr lang="de-CH" sz="2000" dirty="0"/>
              <a:t>Science </a:t>
            </a:r>
            <a:r>
              <a:rPr lang="de-CH" sz="2000" dirty="0" err="1"/>
              <a:t>requires</a:t>
            </a:r>
            <a:r>
              <a:rPr lang="de-CH" sz="2000" dirty="0"/>
              <a:t> </a:t>
            </a:r>
            <a:r>
              <a:rPr lang="de-CH" sz="2000" dirty="0" err="1"/>
              <a:t>innovation</a:t>
            </a:r>
            <a:r>
              <a:rPr lang="de-CH" sz="2000" dirty="0"/>
              <a:t> </a:t>
            </a:r>
            <a:r>
              <a:rPr lang="de-CH" sz="2000" dirty="0" err="1"/>
              <a:t>and</a:t>
            </a:r>
            <a:r>
              <a:rPr lang="de-CH" sz="2000" dirty="0"/>
              <a:t> </a:t>
            </a:r>
            <a:r>
              <a:rPr lang="de-CH" sz="2000" dirty="0" err="1"/>
              <a:t>creativity</a:t>
            </a:r>
            <a:endParaRPr lang="de-CH" sz="2000" dirty="0"/>
          </a:p>
          <a:p>
            <a:pPr marL="628650" lvl="2" indent="-361950">
              <a:spcBef>
                <a:spcPts val="500"/>
              </a:spcBef>
            </a:pPr>
            <a:r>
              <a:rPr lang="de-CH" sz="2000" dirty="0"/>
              <a:t>«Business </a:t>
            </a:r>
            <a:r>
              <a:rPr lang="de-CH" sz="2000" dirty="0" err="1"/>
              <a:t>as</a:t>
            </a:r>
            <a:r>
              <a:rPr lang="de-CH" sz="2000" dirty="0"/>
              <a:t> </a:t>
            </a:r>
            <a:r>
              <a:rPr lang="de-CH" sz="2000" dirty="0" err="1"/>
              <a:t>usual</a:t>
            </a:r>
            <a:r>
              <a:rPr lang="de-CH" sz="2000" dirty="0"/>
              <a:t>» </a:t>
            </a:r>
            <a:r>
              <a:rPr lang="de-CH" sz="2000" dirty="0" err="1"/>
              <a:t>is</a:t>
            </a:r>
            <a:r>
              <a:rPr lang="de-CH" sz="2000" dirty="0"/>
              <a:t> </a:t>
            </a:r>
            <a:r>
              <a:rPr lang="de-CH" sz="2000" dirty="0" err="1"/>
              <a:t>no</a:t>
            </a:r>
            <a:r>
              <a:rPr lang="de-CH" sz="2000" dirty="0"/>
              <a:t> </a:t>
            </a:r>
            <a:r>
              <a:rPr lang="de-CH" sz="2000" dirty="0" err="1"/>
              <a:t>option</a:t>
            </a:r>
            <a:endParaRPr lang="de-CH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749300" y="6172200"/>
            <a:ext cx="6540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/>
              <a:t>* </a:t>
            </a:r>
            <a:r>
              <a:rPr lang="de-CH" sz="1200" dirty="0" err="1"/>
              <a:t>Kuckartz</a:t>
            </a:r>
            <a:r>
              <a:rPr lang="de-CH" sz="1200" dirty="0"/>
              <a:t> 2008; http://</a:t>
            </a:r>
            <a:r>
              <a:rPr lang="de-CH" sz="1200" dirty="0" err="1"/>
              <a:t>www.bpb.de</a:t>
            </a:r>
            <a:r>
              <a:rPr lang="de-CH" sz="1200" dirty="0"/>
              <a:t>/</a:t>
            </a:r>
            <a:r>
              <a:rPr lang="de-CH" sz="1200" dirty="0" err="1"/>
              <a:t>izpb</a:t>
            </a:r>
            <a:r>
              <a:rPr lang="de-CH" sz="1200" dirty="0"/>
              <a:t>/8971/</a:t>
            </a:r>
            <a:r>
              <a:rPr lang="de-CH" sz="1200" dirty="0" err="1"/>
              <a:t>umweltbewusstsein-und-umweltverhalten?p</a:t>
            </a:r>
            <a:r>
              <a:rPr lang="de-CH" sz="1200" dirty="0"/>
              <a:t>=all</a:t>
            </a:r>
          </a:p>
        </p:txBody>
      </p:sp>
      <p:sp>
        <p:nvSpPr>
          <p:cNvPr id="7" name="Foliennummernplatzhalter 2"/>
          <p:cNvSpPr txBox="1">
            <a:spLocks/>
          </p:cNvSpPr>
          <p:nvPr/>
        </p:nvSpPr>
        <p:spPr>
          <a:xfrm>
            <a:off x="11624905" y="6426423"/>
            <a:ext cx="355461" cy="27314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6AE60A-B69C-4790-82F7-3882EDF23186}" type="slidenum">
              <a:rPr lang="de-DE" sz="800" smtClean="0"/>
              <a:pPr/>
              <a:t>8</a:t>
            </a:fld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03185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7255" r="56003" b="1412"/>
          <a:stretch/>
        </p:blipFill>
        <p:spPr bwMode="auto">
          <a:xfrm>
            <a:off x="440091" y="4065624"/>
            <a:ext cx="5003777" cy="43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04930" y="4093692"/>
            <a:ext cx="107474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CH" dirty="0" err="1" smtClean="0"/>
              <a:t>Flights</a:t>
            </a:r>
            <a:endParaRPr lang="de-CH" dirty="0"/>
          </a:p>
        </p:txBody>
      </p:sp>
      <p:sp>
        <p:nvSpPr>
          <p:cNvPr id="11" name="Rectangle 10"/>
          <p:cNvSpPr/>
          <p:nvPr/>
        </p:nvSpPr>
        <p:spPr>
          <a:xfrm>
            <a:off x="2644879" y="4101102"/>
            <a:ext cx="121474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CH" smtClean="0"/>
              <a:t>Cars</a:t>
            </a:r>
            <a:endParaRPr lang="de-CH"/>
          </a:p>
        </p:txBody>
      </p:sp>
      <p:sp>
        <p:nvSpPr>
          <p:cNvPr id="12" name="Rectangle 11"/>
          <p:cNvSpPr/>
          <p:nvPr/>
        </p:nvSpPr>
        <p:spPr>
          <a:xfrm>
            <a:off x="4202548" y="4101102"/>
            <a:ext cx="130428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CH" dirty="0" smtClean="0"/>
              <a:t>Trains</a:t>
            </a:r>
            <a:endParaRPr lang="de-CH" dirty="0"/>
          </a:p>
        </p:txBody>
      </p:sp>
      <p:sp>
        <p:nvSpPr>
          <p:cNvPr id="13" name="Rectangle 12"/>
          <p:cNvSpPr/>
          <p:nvPr/>
        </p:nvSpPr>
        <p:spPr>
          <a:xfrm rot="16200000">
            <a:off x="-123169" y="2897670"/>
            <a:ext cx="1000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/>
              <a:t>t CO</a:t>
            </a:r>
            <a:r>
              <a:rPr lang="de-CH" baseline="-25000"/>
              <a:t>2</a:t>
            </a:r>
            <a:r>
              <a:rPr lang="de-CH"/>
              <a:t>eq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66" y="1114653"/>
            <a:ext cx="10213929" cy="41168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0861" y="5082468"/>
            <a:ext cx="10802494" cy="1392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361950"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More than </a:t>
            </a:r>
            <a:r>
              <a:rPr lang="en-US" smtClean="0"/>
              <a:t>half of CO</a:t>
            </a:r>
            <a:r>
              <a:rPr lang="en-US" baseline="-25000" smtClean="0"/>
              <a:t>2</a:t>
            </a:r>
            <a:r>
              <a:rPr lang="en-US" smtClean="0"/>
              <a:t> </a:t>
            </a:r>
            <a:r>
              <a:rPr lang="en-US" dirty="0" smtClean="0"/>
              <a:t>emissions at ETH are from business travel, 93% from flights, mainly overseas</a:t>
            </a:r>
          </a:p>
          <a:p>
            <a:pPr marL="361950" lvl="1" indent="-361950"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Total emissions increased since 2006; emissions per FTE nearly constant</a:t>
            </a:r>
          </a:p>
          <a:p>
            <a:pPr marL="361950" lvl="1" indent="-361950"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Emissions from student flights have doubled from 2006 – 2015</a:t>
            </a:r>
          </a:p>
          <a:p>
            <a:pPr marL="361950" lvl="1" indent="-361950"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b="1" dirty="0" smtClean="0"/>
              <a:t>New monitoring system based on flight number, class and date</a:t>
            </a:r>
          </a:p>
        </p:txBody>
      </p:sp>
      <p:sp>
        <p:nvSpPr>
          <p:cNvPr id="17" name="Titel 5"/>
          <p:cNvSpPr>
            <a:spLocks noGrp="1"/>
          </p:cNvSpPr>
          <p:nvPr>
            <p:ph type="title"/>
          </p:nvPr>
        </p:nvSpPr>
        <p:spPr>
          <a:xfrm>
            <a:off x="323850" y="569914"/>
            <a:ext cx="11656516" cy="539219"/>
          </a:xfrm>
        </p:spPr>
        <p:txBody>
          <a:bodyPr/>
          <a:lstStyle/>
          <a:p>
            <a:r>
              <a:rPr lang="de-CH" dirty="0" err="1" smtClean="0"/>
              <a:t>Why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air</a:t>
            </a:r>
            <a:r>
              <a:rPr lang="de-CH" dirty="0" smtClean="0"/>
              <a:t> </a:t>
            </a:r>
            <a:r>
              <a:rPr lang="de-CH" dirty="0" err="1" smtClean="0"/>
              <a:t>travel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/>
              <a:t>#</a:t>
            </a:r>
            <a:r>
              <a:rPr lang="de-CH" dirty="0" smtClean="0"/>
              <a:t>1 </a:t>
            </a:r>
            <a:r>
              <a:rPr lang="de-CH" dirty="0" err="1" smtClean="0"/>
              <a:t>leverage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reduce</a:t>
            </a:r>
            <a:r>
              <a:rPr lang="de-CH" dirty="0"/>
              <a:t> </a:t>
            </a:r>
            <a:r>
              <a:rPr lang="de-CH" dirty="0" smtClean="0"/>
              <a:t>CO</a:t>
            </a:r>
            <a:r>
              <a:rPr lang="de-CH" baseline="-25000" dirty="0" smtClean="0"/>
              <a:t>2</a:t>
            </a:r>
            <a:r>
              <a:rPr lang="de-CH" dirty="0" smtClean="0"/>
              <a:t> </a:t>
            </a:r>
            <a:r>
              <a:rPr lang="de-CH" dirty="0" err="1" smtClean="0"/>
              <a:t>emissions</a:t>
            </a:r>
            <a:r>
              <a:rPr lang="de-CH" dirty="0" smtClean="0"/>
              <a:t> at ETH?</a:t>
            </a:r>
            <a:endParaRPr lang="de-CH" dirty="0"/>
          </a:p>
        </p:txBody>
      </p:sp>
      <p:sp>
        <p:nvSpPr>
          <p:cNvPr id="10" name="Foliennummernplatzhalter 2"/>
          <p:cNvSpPr txBox="1">
            <a:spLocks/>
          </p:cNvSpPr>
          <p:nvPr/>
        </p:nvSpPr>
        <p:spPr>
          <a:xfrm>
            <a:off x="11624905" y="6426423"/>
            <a:ext cx="355461" cy="27314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/>
              <a:t>9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77570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 Jahre ETH Sustainability_Input_2">
  <a:themeElements>
    <a:clrScheme name="ETH Zuerich - Externe Kommunikation">
      <a:dk1>
        <a:sysClr val="windowText" lastClr="000000"/>
      </a:dk1>
      <a:lt1>
        <a:sysClr val="window" lastClr="FFFFFF"/>
      </a:lt1>
      <a:dk2>
        <a:srgbClr val="1269B0"/>
      </a:dk2>
      <a:lt2>
        <a:srgbClr val="1F407A"/>
      </a:lt2>
      <a:accent1>
        <a:srgbClr val="72791C"/>
      </a:accent1>
      <a:accent2>
        <a:srgbClr val="91056A"/>
      </a:accent2>
      <a:accent3>
        <a:srgbClr val="6F6F64"/>
      </a:accent3>
      <a:accent4>
        <a:srgbClr val="A8322D"/>
      </a:accent4>
      <a:accent5>
        <a:srgbClr val="007A96"/>
      </a:accent5>
      <a:accent6>
        <a:srgbClr val="956013"/>
      </a:accent6>
      <a:hlink>
        <a:srgbClr val="1269B0"/>
      </a:hlink>
      <a:folHlink>
        <a:srgbClr val="8CB63C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 Jahre ETH Sustainability_Input_2</Template>
  <TotalTime>0</TotalTime>
  <Words>1023</Words>
  <Application>Microsoft Office PowerPoint</Application>
  <PresentationFormat>Benutzerdefiniert</PresentationFormat>
  <Paragraphs>135</Paragraphs>
  <Slides>13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5 Jahre ETH Sustainability_Input_2</vt:lpstr>
      <vt:lpstr>Reducing CO2 emissions from air travel at ETH Zurich  SCNAT, 24 May 2019</vt:lpstr>
      <vt:lpstr>Overview</vt:lpstr>
      <vt:lpstr>Development of worldwide air travel from 1970 – Jan 2019</vt:lpstr>
      <vt:lpstr>Why is the reduction of air travel relevant (for Switzerland)? </vt:lpstr>
      <vt:lpstr>Why is the reduction of flights relevant for universities?</vt:lpstr>
      <vt:lpstr>Why is the reduction of flights relevant for universities?</vt:lpstr>
      <vt:lpstr>Why is the reduction of flights relevant for universities?</vt:lpstr>
      <vt:lpstr>Why is the reduction of air travel difficult? </vt:lpstr>
      <vt:lpstr>Why is air travel the #1 leverage to reduce CO2 emissions at ETH?</vt:lpstr>
      <vt:lpstr>Activities at ETH Zurich</vt:lpstr>
      <vt:lpstr>Air travel reduction at ETH Zurich – Status quo:</vt:lpstr>
      <vt:lpstr>Lessons Learned</vt:lpstr>
      <vt:lpstr>PowerPoint-Präsentation</vt:lpstr>
    </vt:vector>
  </TitlesOfParts>
  <Company>ETH Zuerich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</dc:title>
  <dc:creator>Bratrich  Christine</dc:creator>
  <cp:lastModifiedBy>Görlinger  Susann (VPPR)</cp:lastModifiedBy>
  <cp:revision>638</cp:revision>
  <cp:lastPrinted>2019-05-15T16:19:35Z</cp:lastPrinted>
  <dcterms:created xsi:type="dcterms:W3CDTF">2014-10-13T11:49:18Z</dcterms:created>
  <dcterms:modified xsi:type="dcterms:W3CDTF">2019-05-16T08:05:27Z</dcterms:modified>
</cp:coreProperties>
</file>