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90" r:id="rId6"/>
    <p:sldId id="297" r:id="rId7"/>
    <p:sldId id="293" r:id="rId8"/>
    <p:sldId id="292" r:id="rId9"/>
    <p:sldId id="299" r:id="rId10"/>
    <p:sldId id="289" r:id="rId11"/>
  </p:sldIdLst>
  <p:sldSz cx="9144000" cy="6858000" type="screen4x3"/>
  <p:notesSz cx="6648450" cy="97742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2781" autoAdjust="0"/>
  </p:normalViewPr>
  <p:slideViewPr>
    <p:cSldViewPr snapToGrid="0" snapToObjects="1">
      <p:cViewPr>
        <p:scale>
          <a:sx n="100" d="100"/>
          <a:sy n="100" d="100"/>
        </p:scale>
        <p:origin x="-1224" y="-192"/>
      </p:cViewPr>
      <p:guideLst>
        <p:guide orient="horz" pos="391"/>
        <p:guide orient="horz" pos="1275"/>
        <p:guide orient="horz" pos="3929"/>
        <p:guide orient="horz" pos="2160"/>
        <p:guide orient="horz" pos="3045"/>
        <p:guide orient="horz" pos="4269"/>
        <p:guide orient="horz" pos="3974"/>
        <p:guide pos="204"/>
        <p:guide pos="55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3312" y="-84"/>
      </p:cViewPr>
      <p:guideLst>
        <p:guide orient="horz" pos="3078"/>
        <p:guide pos="20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3C92BC-2659-44C7-97C4-7F99DC83DC93}" type="doc">
      <dgm:prSet loTypeId="urn:microsoft.com/office/officeart/2005/8/layout/process2" loCatId="process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de-CH"/>
        </a:p>
      </dgm:t>
    </dgm:pt>
    <dgm:pt modelId="{7E8D7B32-C005-4ADA-AC57-2BEB403691F7}">
      <dgm:prSet phldrT="[Text]"/>
      <dgm:spPr/>
      <dgm:t>
        <a:bodyPr/>
        <a:lstStyle/>
        <a:p>
          <a:r>
            <a:rPr lang="de-CH" dirty="0" smtClean="0"/>
            <a:t>Verhandlung</a:t>
          </a:r>
          <a:endParaRPr lang="de-CH" dirty="0"/>
        </a:p>
      </dgm:t>
    </dgm:pt>
    <dgm:pt modelId="{7ABDF8B9-8347-4BB4-9008-854E77F51B53}" type="parTrans" cxnId="{51859A27-55BB-4E6C-B6D0-DDB2FCAEC010}">
      <dgm:prSet/>
      <dgm:spPr/>
      <dgm:t>
        <a:bodyPr/>
        <a:lstStyle/>
        <a:p>
          <a:endParaRPr lang="de-CH"/>
        </a:p>
      </dgm:t>
    </dgm:pt>
    <dgm:pt modelId="{64C5A767-71CD-435E-80C5-45B056BEA795}" type="sibTrans" cxnId="{51859A27-55BB-4E6C-B6D0-DDB2FCAEC010}">
      <dgm:prSet/>
      <dgm:spPr/>
      <dgm:t>
        <a:bodyPr/>
        <a:lstStyle/>
        <a:p>
          <a:endParaRPr lang="de-CH"/>
        </a:p>
      </dgm:t>
    </dgm:pt>
    <dgm:pt modelId="{80878C07-613E-41C2-BB12-066510B0D33F}">
      <dgm:prSet phldrT="[Text]"/>
      <dgm:spPr/>
      <dgm:t>
        <a:bodyPr/>
        <a:lstStyle/>
        <a:p>
          <a:r>
            <a:rPr lang="de-CH" dirty="0" smtClean="0"/>
            <a:t>Digitalisierung</a:t>
          </a:r>
        </a:p>
      </dgm:t>
    </dgm:pt>
    <dgm:pt modelId="{EC5C3E25-7DEF-4786-9409-3513AEDB1328}" type="parTrans" cxnId="{AC822079-C8D8-4139-940D-0BED81FFE470}">
      <dgm:prSet/>
      <dgm:spPr/>
      <dgm:t>
        <a:bodyPr/>
        <a:lstStyle/>
        <a:p>
          <a:endParaRPr lang="de-CH"/>
        </a:p>
      </dgm:t>
    </dgm:pt>
    <dgm:pt modelId="{205EF5D7-D0AA-4ADF-ADC3-A4874C6244AD}" type="sibTrans" cxnId="{AC822079-C8D8-4139-940D-0BED81FFE470}">
      <dgm:prSet/>
      <dgm:spPr/>
      <dgm:t>
        <a:bodyPr/>
        <a:lstStyle/>
        <a:p>
          <a:endParaRPr lang="de-CH"/>
        </a:p>
      </dgm:t>
    </dgm:pt>
    <dgm:pt modelId="{EA5FEEFD-FE07-42F6-AF36-2B98BC3AC851}">
      <dgm:prSet phldrT="[Text]"/>
      <dgm:spPr/>
      <dgm:t>
        <a:bodyPr/>
        <a:lstStyle/>
        <a:p>
          <a:r>
            <a:rPr lang="de-CH" dirty="0" smtClean="0"/>
            <a:t>Strukturierung</a:t>
          </a:r>
          <a:endParaRPr lang="de-CH" dirty="0"/>
        </a:p>
      </dgm:t>
    </dgm:pt>
    <dgm:pt modelId="{B896C236-EDE9-40C2-B1DC-00FBEDCB7E5D}" type="parTrans" cxnId="{198020CB-4079-43D9-9D19-6F907A3F2831}">
      <dgm:prSet/>
      <dgm:spPr/>
      <dgm:t>
        <a:bodyPr/>
        <a:lstStyle/>
        <a:p>
          <a:endParaRPr lang="de-CH"/>
        </a:p>
      </dgm:t>
    </dgm:pt>
    <dgm:pt modelId="{F00C543E-5DBC-4429-B0F8-4C0F0CC653BA}" type="sibTrans" cxnId="{198020CB-4079-43D9-9D19-6F907A3F2831}">
      <dgm:prSet/>
      <dgm:spPr/>
      <dgm:t>
        <a:bodyPr/>
        <a:lstStyle/>
        <a:p>
          <a:endParaRPr lang="de-CH"/>
        </a:p>
      </dgm:t>
    </dgm:pt>
    <dgm:pt modelId="{8C3A400E-3D8A-4E14-9EB7-E1D1E8E581E2}">
      <dgm:prSet phldrT="[Text]"/>
      <dgm:spPr/>
      <dgm:t>
        <a:bodyPr/>
        <a:lstStyle/>
        <a:p>
          <a:r>
            <a:rPr lang="de-CH" dirty="0" smtClean="0"/>
            <a:t>Präsentation</a:t>
          </a:r>
          <a:endParaRPr lang="de-CH" dirty="0"/>
        </a:p>
      </dgm:t>
    </dgm:pt>
    <dgm:pt modelId="{A0BB5F30-8F08-4A4C-A130-571E97FCE65C}" type="parTrans" cxnId="{436CA389-7E96-40D1-AAAD-3417BAF32B2E}">
      <dgm:prSet/>
      <dgm:spPr/>
      <dgm:t>
        <a:bodyPr/>
        <a:lstStyle/>
        <a:p>
          <a:endParaRPr lang="de-CH"/>
        </a:p>
      </dgm:t>
    </dgm:pt>
    <dgm:pt modelId="{ACDE616A-990F-4E65-82AA-F5A01E150D99}" type="sibTrans" cxnId="{436CA389-7E96-40D1-AAAD-3417BAF32B2E}">
      <dgm:prSet/>
      <dgm:spPr/>
      <dgm:t>
        <a:bodyPr/>
        <a:lstStyle/>
        <a:p>
          <a:endParaRPr lang="de-CH"/>
        </a:p>
      </dgm:t>
    </dgm:pt>
    <dgm:pt modelId="{0C558E9A-19D0-4256-91A6-66BBADE02266}">
      <dgm:prSet phldrT="[Text]"/>
      <dgm:spPr/>
      <dgm:t>
        <a:bodyPr/>
        <a:lstStyle/>
        <a:p>
          <a:r>
            <a:rPr lang="de-CH" dirty="0" smtClean="0"/>
            <a:t>Aktualisierung</a:t>
          </a:r>
          <a:endParaRPr lang="de-CH" dirty="0"/>
        </a:p>
      </dgm:t>
    </dgm:pt>
    <dgm:pt modelId="{68D72B20-7EE8-4B4A-9429-CCE3B94C11E6}" type="parTrans" cxnId="{C83C8FF9-4167-4FFE-A3A0-6135D1A716CF}">
      <dgm:prSet/>
      <dgm:spPr/>
      <dgm:t>
        <a:bodyPr/>
        <a:lstStyle/>
        <a:p>
          <a:endParaRPr lang="de-CH"/>
        </a:p>
      </dgm:t>
    </dgm:pt>
    <dgm:pt modelId="{DBD25CC7-FF60-4C85-9902-86121EC4DD3F}" type="sibTrans" cxnId="{C83C8FF9-4167-4FFE-A3A0-6135D1A716CF}">
      <dgm:prSet/>
      <dgm:spPr/>
      <dgm:t>
        <a:bodyPr/>
        <a:lstStyle/>
        <a:p>
          <a:endParaRPr lang="de-CH"/>
        </a:p>
      </dgm:t>
    </dgm:pt>
    <dgm:pt modelId="{7902E92A-9899-4592-B15C-135974F1CB07}" type="pres">
      <dgm:prSet presAssocID="{7F3C92BC-2659-44C7-97C4-7F99DC83DC93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5199B9DF-9021-4CE9-8EAD-F9C5AB462671}" type="pres">
      <dgm:prSet presAssocID="{7E8D7B32-C005-4ADA-AC57-2BEB403691F7}" presName="node" presStyleLbl="node1" presStyleIdx="0" presStyleCnt="5" custScaleX="162455" custScaleY="160001" custLinFactX="-100000" custLinFactNeighborX="-181210" custLinFactNeighborY="-288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E3E5E63-0646-4C72-A121-DE5D27A9E679}" type="pres">
      <dgm:prSet presAssocID="{64C5A767-71CD-435E-80C5-45B056BEA795}" presName="sibTrans" presStyleLbl="sibTrans2D1" presStyleIdx="0" presStyleCnt="4" custAng="10800000" custFlipVert="1" custScaleX="72959" custScaleY="76027" custLinFactNeighborY="8964"/>
      <dgm:spPr/>
      <dgm:t>
        <a:bodyPr/>
        <a:lstStyle/>
        <a:p>
          <a:endParaRPr lang="de-CH"/>
        </a:p>
      </dgm:t>
    </dgm:pt>
    <dgm:pt modelId="{122637FB-8B89-460E-8B70-1D1A2D486D8D}" type="pres">
      <dgm:prSet presAssocID="{64C5A767-71CD-435E-80C5-45B056BEA795}" presName="connectorText" presStyleLbl="sibTrans2D1" presStyleIdx="0" presStyleCnt="4"/>
      <dgm:spPr/>
      <dgm:t>
        <a:bodyPr/>
        <a:lstStyle/>
        <a:p>
          <a:endParaRPr lang="de-CH"/>
        </a:p>
      </dgm:t>
    </dgm:pt>
    <dgm:pt modelId="{B4DBEB6B-95E9-4DE1-A31B-A61F8F6CD35E}" type="pres">
      <dgm:prSet presAssocID="{80878C07-613E-41C2-BB12-066510B0D33F}" presName="node" presStyleLbl="node1" presStyleIdx="1" presStyleCnt="5" custScaleX="162455" custScaleY="160001" custLinFactNeighborX="-52549" custLinFactNeighborY="-4907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E67DF69C-EA62-4D90-9436-76232C6F6A20}" type="pres">
      <dgm:prSet presAssocID="{205EF5D7-D0AA-4ADF-ADC3-A4874C6244AD}" presName="sibTrans" presStyleLbl="sibTrans2D1" presStyleIdx="1" presStyleCnt="4" custAng="21540000" custScaleX="74304" custScaleY="76027" custLinFactNeighborX="1" custLinFactNeighborY="13664"/>
      <dgm:spPr/>
      <dgm:t>
        <a:bodyPr/>
        <a:lstStyle/>
        <a:p>
          <a:endParaRPr lang="de-CH"/>
        </a:p>
      </dgm:t>
    </dgm:pt>
    <dgm:pt modelId="{E6610998-CA12-46E9-A142-FCE664BF567E}" type="pres">
      <dgm:prSet presAssocID="{205EF5D7-D0AA-4ADF-ADC3-A4874C6244AD}" presName="connectorText" presStyleLbl="sibTrans2D1" presStyleIdx="1" presStyleCnt="4"/>
      <dgm:spPr/>
      <dgm:t>
        <a:bodyPr/>
        <a:lstStyle/>
        <a:p>
          <a:endParaRPr lang="de-CH"/>
        </a:p>
      </dgm:t>
    </dgm:pt>
    <dgm:pt modelId="{89BBAF68-86C4-469F-97C0-B1682997ECEA}" type="pres">
      <dgm:prSet presAssocID="{EA5FEEFD-FE07-42F6-AF36-2B98BC3AC851}" presName="node" presStyleLbl="node1" presStyleIdx="2" presStyleCnt="5" custScaleX="162455" custScaleY="160001" custLinFactNeighborX="-52549" custLinFactNeighborY="-1092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891B0A6-ED9F-4950-BB7A-1473BF53D99D}" type="pres">
      <dgm:prSet presAssocID="{F00C543E-5DBC-4429-B0F8-4C0F0CC653BA}" presName="sibTrans" presStyleLbl="sibTrans2D1" presStyleIdx="2" presStyleCnt="4" custAng="21540000" custScaleX="70224" custScaleY="76027"/>
      <dgm:spPr/>
      <dgm:t>
        <a:bodyPr/>
        <a:lstStyle/>
        <a:p>
          <a:endParaRPr lang="de-CH"/>
        </a:p>
      </dgm:t>
    </dgm:pt>
    <dgm:pt modelId="{5403C008-BC2C-4A30-8771-F111E8816A4F}" type="pres">
      <dgm:prSet presAssocID="{F00C543E-5DBC-4429-B0F8-4C0F0CC653BA}" presName="connectorText" presStyleLbl="sibTrans2D1" presStyleIdx="2" presStyleCnt="4"/>
      <dgm:spPr/>
      <dgm:t>
        <a:bodyPr/>
        <a:lstStyle/>
        <a:p>
          <a:endParaRPr lang="de-CH"/>
        </a:p>
      </dgm:t>
    </dgm:pt>
    <dgm:pt modelId="{35E0A637-0BB2-4631-97FF-26420D8D071F}" type="pres">
      <dgm:prSet presAssocID="{8C3A400E-3D8A-4E14-9EB7-E1D1E8E581E2}" presName="node" presStyleLbl="node1" presStyleIdx="3" presStyleCnt="5" custScaleX="162455" custScaleY="160001" custLinFactNeighborX="-52549" custLinFactNeighborY="-12871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6F51B565-D986-43BE-BEA5-8F1D18B4B699}" type="pres">
      <dgm:prSet presAssocID="{ACDE616A-990F-4E65-82AA-F5A01E150D99}" presName="sibTrans" presStyleLbl="sibTrans2D1" presStyleIdx="3" presStyleCnt="4" custAng="21540000" custScaleX="80066" custScaleY="76027" custLinFactNeighborY="13662"/>
      <dgm:spPr/>
      <dgm:t>
        <a:bodyPr/>
        <a:lstStyle/>
        <a:p>
          <a:endParaRPr lang="de-CH"/>
        </a:p>
      </dgm:t>
    </dgm:pt>
    <dgm:pt modelId="{2E729C9A-CE45-4633-9E9A-03DB23FC088D}" type="pres">
      <dgm:prSet presAssocID="{ACDE616A-990F-4E65-82AA-F5A01E150D99}" presName="connectorText" presStyleLbl="sibTrans2D1" presStyleIdx="3" presStyleCnt="4"/>
      <dgm:spPr/>
      <dgm:t>
        <a:bodyPr/>
        <a:lstStyle/>
        <a:p>
          <a:endParaRPr lang="de-CH"/>
        </a:p>
      </dgm:t>
    </dgm:pt>
    <dgm:pt modelId="{432F557F-AF9D-432C-BC91-10A1230C725B}" type="pres">
      <dgm:prSet presAssocID="{0C558E9A-19D0-4256-91A6-66BBADE02266}" presName="node" presStyleLbl="node1" presStyleIdx="4" presStyleCnt="5" custScaleX="162455" custScaleY="160001" custLinFactX="-100000" custLinFactNeighborX="-181960" custLinFactNeighborY="-2392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51859A27-55BB-4E6C-B6D0-DDB2FCAEC010}" srcId="{7F3C92BC-2659-44C7-97C4-7F99DC83DC93}" destId="{7E8D7B32-C005-4ADA-AC57-2BEB403691F7}" srcOrd="0" destOrd="0" parTransId="{7ABDF8B9-8347-4BB4-9008-854E77F51B53}" sibTransId="{64C5A767-71CD-435E-80C5-45B056BEA795}"/>
    <dgm:cxn modelId="{436CA389-7E96-40D1-AAAD-3417BAF32B2E}" srcId="{7F3C92BC-2659-44C7-97C4-7F99DC83DC93}" destId="{8C3A400E-3D8A-4E14-9EB7-E1D1E8E581E2}" srcOrd="3" destOrd="0" parTransId="{A0BB5F30-8F08-4A4C-A130-571E97FCE65C}" sibTransId="{ACDE616A-990F-4E65-82AA-F5A01E150D99}"/>
    <dgm:cxn modelId="{ECE209C4-61D5-4A59-8424-E3C76500A69A}" type="presOf" srcId="{ACDE616A-990F-4E65-82AA-F5A01E150D99}" destId="{6F51B565-D986-43BE-BEA5-8F1D18B4B699}" srcOrd="0" destOrd="0" presId="urn:microsoft.com/office/officeart/2005/8/layout/process2"/>
    <dgm:cxn modelId="{0CF3147D-DEFF-4BD8-BE0C-3EADF5D2C5A8}" type="presOf" srcId="{64C5A767-71CD-435E-80C5-45B056BEA795}" destId="{0E3E5E63-0646-4C72-A121-DE5D27A9E679}" srcOrd="0" destOrd="0" presId="urn:microsoft.com/office/officeart/2005/8/layout/process2"/>
    <dgm:cxn modelId="{AC822079-C8D8-4139-940D-0BED81FFE470}" srcId="{7F3C92BC-2659-44C7-97C4-7F99DC83DC93}" destId="{80878C07-613E-41C2-BB12-066510B0D33F}" srcOrd="1" destOrd="0" parTransId="{EC5C3E25-7DEF-4786-9409-3513AEDB1328}" sibTransId="{205EF5D7-D0AA-4ADF-ADC3-A4874C6244AD}"/>
    <dgm:cxn modelId="{198020CB-4079-43D9-9D19-6F907A3F2831}" srcId="{7F3C92BC-2659-44C7-97C4-7F99DC83DC93}" destId="{EA5FEEFD-FE07-42F6-AF36-2B98BC3AC851}" srcOrd="2" destOrd="0" parTransId="{B896C236-EDE9-40C2-B1DC-00FBEDCB7E5D}" sibTransId="{F00C543E-5DBC-4429-B0F8-4C0F0CC653BA}"/>
    <dgm:cxn modelId="{09E0C469-2B4B-4C94-85A6-7C6DE2011FF7}" type="presOf" srcId="{80878C07-613E-41C2-BB12-066510B0D33F}" destId="{B4DBEB6B-95E9-4DE1-A31B-A61F8F6CD35E}" srcOrd="0" destOrd="0" presId="urn:microsoft.com/office/officeart/2005/8/layout/process2"/>
    <dgm:cxn modelId="{C83C8FF9-4167-4FFE-A3A0-6135D1A716CF}" srcId="{7F3C92BC-2659-44C7-97C4-7F99DC83DC93}" destId="{0C558E9A-19D0-4256-91A6-66BBADE02266}" srcOrd="4" destOrd="0" parTransId="{68D72B20-7EE8-4B4A-9429-CCE3B94C11E6}" sibTransId="{DBD25CC7-FF60-4C85-9902-86121EC4DD3F}"/>
    <dgm:cxn modelId="{6BBAF369-D9B4-4366-A04A-B3EFDFAE5689}" type="presOf" srcId="{7F3C92BC-2659-44C7-97C4-7F99DC83DC93}" destId="{7902E92A-9899-4592-B15C-135974F1CB07}" srcOrd="0" destOrd="0" presId="urn:microsoft.com/office/officeart/2005/8/layout/process2"/>
    <dgm:cxn modelId="{A76FC035-2752-4E47-9343-E0ECAC5D7A69}" type="presOf" srcId="{7E8D7B32-C005-4ADA-AC57-2BEB403691F7}" destId="{5199B9DF-9021-4CE9-8EAD-F9C5AB462671}" srcOrd="0" destOrd="0" presId="urn:microsoft.com/office/officeart/2005/8/layout/process2"/>
    <dgm:cxn modelId="{C8AFD91E-0B72-48E1-8E67-1A6709CEE9A6}" type="presOf" srcId="{8C3A400E-3D8A-4E14-9EB7-E1D1E8E581E2}" destId="{35E0A637-0BB2-4631-97FF-26420D8D071F}" srcOrd="0" destOrd="0" presId="urn:microsoft.com/office/officeart/2005/8/layout/process2"/>
    <dgm:cxn modelId="{D4BEB6D4-12A8-4079-9EFA-ACD68845D2E9}" type="presOf" srcId="{205EF5D7-D0AA-4ADF-ADC3-A4874C6244AD}" destId="{E6610998-CA12-46E9-A142-FCE664BF567E}" srcOrd="1" destOrd="0" presId="urn:microsoft.com/office/officeart/2005/8/layout/process2"/>
    <dgm:cxn modelId="{70E580B6-2C00-4A82-9F46-0DEED9AAF53E}" type="presOf" srcId="{64C5A767-71CD-435E-80C5-45B056BEA795}" destId="{122637FB-8B89-460E-8B70-1D1A2D486D8D}" srcOrd="1" destOrd="0" presId="urn:microsoft.com/office/officeart/2005/8/layout/process2"/>
    <dgm:cxn modelId="{D8D4D910-144B-45B2-97BD-0D8C03FF2060}" type="presOf" srcId="{EA5FEEFD-FE07-42F6-AF36-2B98BC3AC851}" destId="{89BBAF68-86C4-469F-97C0-B1682997ECEA}" srcOrd="0" destOrd="0" presId="urn:microsoft.com/office/officeart/2005/8/layout/process2"/>
    <dgm:cxn modelId="{745C9C05-364D-4CB6-AA3A-20E4010FC040}" type="presOf" srcId="{0C558E9A-19D0-4256-91A6-66BBADE02266}" destId="{432F557F-AF9D-432C-BC91-10A1230C725B}" srcOrd="0" destOrd="0" presId="urn:microsoft.com/office/officeart/2005/8/layout/process2"/>
    <dgm:cxn modelId="{AEBC462B-1841-4955-BFE0-AF747AC48654}" type="presOf" srcId="{205EF5D7-D0AA-4ADF-ADC3-A4874C6244AD}" destId="{E67DF69C-EA62-4D90-9436-76232C6F6A20}" srcOrd="0" destOrd="0" presId="urn:microsoft.com/office/officeart/2005/8/layout/process2"/>
    <dgm:cxn modelId="{B9732E22-AA0E-45EE-B9EF-D67A9E55A52B}" type="presOf" srcId="{F00C543E-5DBC-4429-B0F8-4C0F0CC653BA}" destId="{8891B0A6-ED9F-4950-BB7A-1473BF53D99D}" srcOrd="0" destOrd="0" presId="urn:microsoft.com/office/officeart/2005/8/layout/process2"/>
    <dgm:cxn modelId="{3260B29B-57C4-4A25-A8A0-0DD86C9E460C}" type="presOf" srcId="{ACDE616A-990F-4E65-82AA-F5A01E150D99}" destId="{2E729C9A-CE45-4633-9E9A-03DB23FC088D}" srcOrd="1" destOrd="0" presId="urn:microsoft.com/office/officeart/2005/8/layout/process2"/>
    <dgm:cxn modelId="{DFE15311-738F-47DE-B22D-A03B77965C3F}" type="presOf" srcId="{F00C543E-5DBC-4429-B0F8-4C0F0CC653BA}" destId="{5403C008-BC2C-4A30-8771-F111E8816A4F}" srcOrd="1" destOrd="0" presId="urn:microsoft.com/office/officeart/2005/8/layout/process2"/>
    <dgm:cxn modelId="{7B6BF9E3-799A-4DF8-8692-88F2F0F32803}" type="presParOf" srcId="{7902E92A-9899-4592-B15C-135974F1CB07}" destId="{5199B9DF-9021-4CE9-8EAD-F9C5AB462671}" srcOrd="0" destOrd="0" presId="urn:microsoft.com/office/officeart/2005/8/layout/process2"/>
    <dgm:cxn modelId="{6964141B-3DE5-470A-AAD0-4DF535D0F567}" type="presParOf" srcId="{7902E92A-9899-4592-B15C-135974F1CB07}" destId="{0E3E5E63-0646-4C72-A121-DE5D27A9E679}" srcOrd="1" destOrd="0" presId="urn:microsoft.com/office/officeart/2005/8/layout/process2"/>
    <dgm:cxn modelId="{9B966EE4-0634-47B5-B818-6D1350F189EE}" type="presParOf" srcId="{0E3E5E63-0646-4C72-A121-DE5D27A9E679}" destId="{122637FB-8B89-460E-8B70-1D1A2D486D8D}" srcOrd="0" destOrd="0" presId="urn:microsoft.com/office/officeart/2005/8/layout/process2"/>
    <dgm:cxn modelId="{DF34B99C-CE8B-4EE6-9A83-51FA156CBA1B}" type="presParOf" srcId="{7902E92A-9899-4592-B15C-135974F1CB07}" destId="{B4DBEB6B-95E9-4DE1-A31B-A61F8F6CD35E}" srcOrd="2" destOrd="0" presId="urn:microsoft.com/office/officeart/2005/8/layout/process2"/>
    <dgm:cxn modelId="{4F71B25D-DCBF-467A-ABE8-D774992E718C}" type="presParOf" srcId="{7902E92A-9899-4592-B15C-135974F1CB07}" destId="{E67DF69C-EA62-4D90-9436-76232C6F6A20}" srcOrd="3" destOrd="0" presId="urn:microsoft.com/office/officeart/2005/8/layout/process2"/>
    <dgm:cxn modelId="{FB1B2AE6-C778-4F1E-8CF0-0BF552C49F43}" type="presParOf" srcId="{E67DF69C-EA62-4D90-9436-76232C6F6A20}" destId="{E6610998-CA12-46E9-A142-FCE664BF567E}" srcOrd="0" destOrd="0" presId="urn:microsoft.com/office/officeart/2005/8/layout/process2"/>
    <dgm:cxn modelId="{D30F326B-DC76-4323-A03A-1671564719AE}" type="presParOf" srcId="{7902E92A-9899-4592-B15C-135974F1CB07}" destId="{89BBAF68-86C4-469F-97C0-B1682997ECEA}" srcOrd="4" destOrd="0" presId="urn:microsoft.com/office/officeart/2005/8/layout/process2"/>
    <dgm:cxn modelId="{CFEAA6BC-4F0B-4BF9-80EB-15B4767971AE}" type="presParOf" srcId="{7902E92A-9899-4592-B15C-135974F1CB07}" destId="{8891B0A6-ED9F-4950-BB7A-1473BF53D99D}" srcOrd="5" destOrd="0" presId="urn:microsoft.com/office/officeart/2005/8/layout/process2"/>
    <dgm:cxn modelId="{0C383289-6B73-40A6-BB76-369E83AC9084}" type="presParOf" srcId="{8891B0A6-ED9F-4950-BB7A-1473BF53D99D}" destId="{5403C008-BC2C-4A30-8771-F111E8816A4F}" srcOrd="0" destOrd="0" presId="urn:microsoft.com/office/officeart/2005/8/layout/process2"/>
    <dgm:cxn modelId="{98CC3FE4-5E2D-4440-9563-DEC677187E21}" type="presParOf" srcId="{7902E92A-9899-4592-B15C-135974F1CB07}" destId="{35E0A637-0BB2-4631-97FF-26420D8D071F}" srcOrd="6" destOrd="0" presId="urn:microsoft.com/office/officeart/2005/8/layout/process2"/>
    <dgm:cxn modelId="{74911B14-C8AD-4BE3-B2B2-ABDB41AEF737}" type="presParOf" srcId="{7902E92A-9899-4592-B15C-135974F1CB07}" destId="{6F51B565-D986-43BE-BEA5-8F1D18B4B699}" srcOrd="7" destOrd="0" presId="urn:microsoft.com/office/officeart/2005/8/layout/process2"/>
    <dgm:cxn modelId="{FA225121-F346-4E34-8E57-85717EFC0912}" type="presParOf" srcId="{6F51B565-D986-43BE-BEA5-8F1D18B4B699}" destId="{2E729C9A-CE45-4633-9E9A-03DB23FC088D}" srcOrd="0" destOrd="0" presId="urn:microsoft.com/office/officeart/2005/8/layout/process2"/>
    <dgm:cxn modelId="{1817F7B0-2D0E-4292-8901-514E99DECFF6}" type="presParOf" srcId="{7902E92A-9899-4592-B15C-135974F1CB07}" destId="{432F557F-AF9D-432C-BC91-10A1230C725B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9B9DF-9021-4CE9-8EAD-F9C5AB462671}">
      <dsp:nvSpPr>
        <dsp:cNvPr id="0" name=""/>
        <dsp:cNvSpPr/>
      </dsp:nvSpPr>
      <dsp:spPr>
        <a:xfrm>
          <a:off x="0" y="0"/>
          <a:ext cx="1665637" cy="673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/>
            <a:t>Verhandlung</a:t>
          </a:r>
          <a:endParaRPr lang="de-CH" sz="1800" kern="1200" dirty="0"/>
        </a:p>
      </dsp:txBody>
      <dsp:txXfrm>
        <a:off x="19725" y="19725"/>
        <a:ext cx="1626187" cy="633997"/>
      </dsp:txXfrm>
    </dsp:sp>
    <dsp:sp modelId="{0E3E5E63-0646-4C72-A121-DE5D27A9E679}">
      <dsp:nvSpPr>
        <dsp:cNvPr id="0" name=""/>
        <dsp:cNvSpPr/>
      </dsp:nvSpPr>
      <dsp:spPr>
        <a:xfrm rot="5400000" flipV="1">
          <a:off x="778818" y="717111"/>
          <a:ext cx="108000" cy="143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500" kern="1200"/>
        </a:p>
      </dsp:txBody>
      <dsp:txXfrm rot="-5400000">
        <a:off x="789619" y="735110"/>
        <a:ext cx="86399" cy="75600"/>
      </dsp:txXfrm>
    </dsp:sp>
    <dsp:sp modelId="{B4DBEB6B-95E9-4DE1-A31B-A61F8F6CD35E}">
      <dsp:nvSpPr>
        <dsp:cNvPr id="0" name=""/>
        <dsp:cNvSpPr/>
      </dsp:nvSpPr>
      <dsp:spPr>
        <a:xfrm>
          <a:off x="0" y="870819"/>
          <a:ext cx="1665637" cy="673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/>
            <a:t>Digitalisierung</a:t>
          </a:r>
        </a:p>
      </dsp:txBody>
      <dsp:txXfrm>
        <a:off x="19725" y="890544"/>
        <a:ext cx="1626187" cy="633997"/>
      </dsp:txXfrm>
    </dsp:sp>
    <dsp:sp modelId="{E67DF69C-EA62-4D90-9436-76232C6F6A20}">
      <dsp:nvSpPr>
        <dsp:cNvPr id="0" name=""/>
        <dsp:cNvSpPr/>
      </dsp:nvSpPr>
      <dsp:spPr>
        <a:xfrm rot="5340000">
          <a:off x="778820" y="1595046"/>
          <a:ext cx="107999" cy="143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500" kern="1200"/>
        </a:p>
      </dsp:txBody>
      <dsp:txXfrm rot="-5400000">
        <a:off x="789337" y="1613048"/>
        <a:ext cx="86399" cy="75599"/>
      </dsp:txXfrm>
    </dsp:sp>
    <dsp:sp modelId="{89BBAF68-86C4-469F-97C0-B1682997ECEA}">
      <dsp:nvSpPr>
        <dsp:cNvPr id="0" name=""/>
        <dsp:cNvSpPr/>
      </dsp:nvSpPr>
      <dsp:spPr>
        <a:xfrm>
          <a:off x="0" y="1738065"/>
          <a:ext cx="1665637" cy="673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/>
            <a:t>Strukturierung</a:t>
          </a:r>
          <a:endParaRPr lang="de-CH" sz="1800" kern="1200" dirty="0"/>
        </a:p>
      </dsp:txBody>
      <dsp:txXfrm>
        <a:off x="19725" y="1757790"/>
        <a:ext cx="1626187" cy="633997"/>
      </dsp:txXfrm>
    </dsp:sp>
    <dsp:sp modelId="{8891B0A6-ED9F-4950-BB7A-1473BF53D99D}">
      <dsp:nvSpPr>
        <dsp:cNvPr id="0" name=""/>
        <dsp:cNvSpPr/>
      </dsp:nvSpPr>
      <dsp:spPr>
        <a:xfrm rot="5340000">
          <a:off x="778818" y="2442042"/>
          <a:ext cx="108000" cy="143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500" kern="1200"/>
        </a:p>
      </dsp:txBody>
      <dsp:txXfrm rot="-5400000">
        <a:off x="789336" y="2460043"/>
        <a:ext cx="86399" cy="75600"/>
      </dsp:txXfrm>
    </dsp:sp>
    <dsp:sp modelId="{35E0A637-0BB2-4631-97FF-26420D8D071F}">
      <dsp:nvSpPr>
        <dsp:cNvPr id="0" name=""/>
        <dsp:cNvSpPr/>
      </dsp:nvSpPr>
      <dsp:spPr>
        <a:xfrm>
          <a:off x="0" y="2616571"/>
          <a:ext cx="1665637" cy="673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/>
            <a:t>Präsentation</a:t>
          </a:r>
          <a:endParaRPr lang="de-CH" sz="1800" kern="1200" dirty="0"/>
        </a:p>
      </dsp:txBody>
      <dsp:txXfrm>
        <a:off x="19725" y="2636296"/>
        <a:ext cx="1626187" cy="633997"/>
      </dsp:txXfrm>
    </dsp:sp>
    <dsp:sp modelId="{6F51B565-D986-43BE-BEA5-8F1D18B4B699}">
      <dsp:nvSpPr>
        <dsp:cNvPr id="0" name=""/>
        <dsp:cNvSpPr/>
      </dsp:nvSpPr>
      <dsp:spPr>
        <a:xfrm rot="5340000">
          <a:off x="778818" y="3333822"/>
          <a:ext cx="108000" cy="143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500" kern="1200"/>
        </a:p>
      </dsp:txBody>
      <dsp:txXfrm rot="-5400000">
        <a:off x="789336" y="3351823"/>
        <a:ext cx="86399" cy="75600"/>
      </dsp:txXfrm>
    </dsp:sp>
    <dsp:sp modelId="{432F557F-AF9D-432C-BC91-10A1230C725B}">
      <dsp:nvSpPr>
        <dsp:cNvPr id="0" name=""/>
        <dsp:cNvSpPr/>
      </dsp:nvSpPr>
      <dsp:spPr>
        <a:xfrm>
          <a:off x="0" y="3469871"/>
          <a:ext cx="1665637" cy="673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/>
            <a:t>Aktualisierung</a:t>
          </a:r>
          <a:endParaRPr lang="de-CH" sz="1800" kern="1200" dirty="0"/>
        </a:p>
      </dsp:txBody>
      <dsp:txXfrm>
        <a:off x="19725" y="3489596"/>
        <a:ext cx="1626187" cy="633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880995" cy="488712"/>
          </a:xfrm>
          <a:prstGeom prst="rect">
            <a:avLst/>
          </a:prstGeom>
        </p:spPr>
        <p:txBody>
          <a:bodyPr vert="horz" lIns="93809" tIns="46905" rIns="93809" bIns="46905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65920" y="3"/>
            <a:ext cx="2880995" cy="488712"/>
          </a:xfrm>
          <a:prstGeom prst="rect">
            <a:avLst/>
          </a:prstGeom>
        </p:spPr>
        <p:txBody>
          <a:bodyPr vert="horz" lIns="93809" tIns="46905" rIns="93809" bIns="46905" rtlCol="0"/>
          <a:lstStyle>
            <a:lvl1pPr algn="r">
              <a:defRPr sz="1200"/>
            </a:lvl1pPr>
          </a:lstStyle>
          <a:p>
            <a:fld id="{BCDB334D-D17F-49C4-91DD-37BB7E818209}" type="datetimeFigureOut">
              <a:rPr lang="de-CH" smtClean="0"/>
              <a:t>22.05.2014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810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09" tIns="46905" rIns="93809" bIns="46905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4846" y="4642766"/>
            <a:ext cx="5318760" cy="4398407"/>
          </a:xfrm>
          <a:prstGeom prst="rect">
            <a:avLst/>
          </a:prstGeom>
        </p:spPr>
        <p:txBody>
          <a:bodyPr vert="horz" lIns="93809" tIns="46905" rIns="93809" bIns="46905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283831"/>
            <a:ext cx="2880995" cy="488712"/>
          </a:xfrm>
          <a:prstGeom prst="rect">
            <a:avLst/>
          </a:prstGeom>
        </p:spPr>
        <p:txBody>
          <a:bodyPr vert="horz" lIns="93809" tIns="46905" rIns="93809" bIns="46905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65920" y="9283831"/>
            <a:ext cx="2880995" cy="488712"/>
          </a:xfrm>
          <a:prstGeom prst="rect">
            <a:avLst/>
          </a:prstGeom>
        </p:spPr>
        <p:txBody>
          <a:bodyPr vert="horz" lIns="93809" tIns="46905" rIns="93809" bIns="46905" rtlCol="0" anchor="b"/>
          <a:lstStyle>
            <a:lvl1pPr algn="r">
              <a:defRPr sz="1200"/>
            </a:lvl1pPr>
          </a:lstStyle>
          <a:p>
            <a:fld id="{A51C0C35-A9A2-4EFD-9BAF-1E52E29E03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35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hz.ch/de/die-eth-zuerich/organisation/infrastrukturbereiche/informatikdienste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hz.ch/de/die-eth-zuerich/organisation/infrastrukturbereiche/informatikdienste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57755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3760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Der DOI-Desk der ETH Zürich ist die offizielle DOI-Registrierungsstelle für den Schweizer Hochschul- und Forschungsbereich.</a:t>
            </a:r>
          </a:p>
          <a:p>
            <a:r>
              <a:rPr lang="de-CH" dirty="0" smtClean="0"/>
              <a:t>Er ermöglicht Betreibern von Publikationsservices die Registrierung von DOI-Namen für digitale Objekte im Internet wie z.B. Forschungsberichte, Dissertationen, Forschungsdaten, digitalisierte Bilder usw.</a:t>
            </a:r>
          </a:p>
          <a:p>
            <a:r>
              <a:rPr lang="de-CH" dirty="0" smtClean="0"/>
              <a:t>Der DOI-Desk der ETH Zürich ist eine Dienstleistung der ETH-Bibliothek, mit technischer Unterstützung durch die </a:t>
            </a:r>
            <a:r>
              <a:rPr lang="de-CH" dirty="0" smtClean="0">
                <a:hlinkClick r:id="rId3"/>
              </a:rPr>
              <a:t>Informatikdienste der ETH Zürich</a:t>
            </a:r>
            <a:r>
              <a:rPr lang="de-CH" dirty="0" smtClean="0"/>
              <a:t>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0943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Der DOI-Desk der ETH Zürich ist die offizielle DOI-Registrierungsstelle für den Schweizer Hochschul- und Forschungsbereich.</a:t>
            </a:r>
          </a:p>
          <a:p>
            <a:r>
              <a:rPr lang="de-CH" dirty="0" smtClean="0"/>
              <a:t>Er ermöglicht Betreibern von Publikationsservices die Registrierung von DOI-Namen für digitale Objekte im Internet wie z.B. Forschungsberichte, Dissertationen, Forschungsdaten, digitalisierte Bilder usw.</a:t>
            </a:r>
          </a:p>
          <a:p>
            <a:r>
              <a:rPr lang="de-CH" dirty="0" smtClean="0"/>
              <a:t>Der DOI-Desk der ETH Zürich ist eine Dienstleistung der ETH-Bibliothek, mit technischer Unterstützung durch die </a:t>
            </a:r>
            <a:r>
              <a:rPr lang="de-CH" dirty="0" smtClean="0">
                <a:hlinkClick r:id="rId3"/>
              </a:rPr>
              <a:t>Informatikdienste der ETH Zürich</a:t>
            </a:r>
            <a:r>
              <a:rPr lang="de-CH" dirty="0" smtClean="0"/>
              <a:t>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0943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019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4563876"/>
            <a:ext cx="8496300" cy="1673412"/>
          </a:xfrm>
          <a:solidFill>
            <a:schemeClr val="accent3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4FBE-0522-49A2-A01E-13F521B4C0B7}" type="datetime1">
              <a:rPr lang="de-DE" smtClean="0"/>
              <a:t>22.05.2014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" t="19025" r="112" b="21320"/>
          <a:stretch/>
        </p:blipFill>
        <p:spPr>
          <a:xfrm>
            <a:off x="323850" y="620713"/>
            <a:ext cx="8496300" cy="28082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3429000"/>
            <a:ext cx="8496300" cy="1152128"/>
          </a:xfrm>
          <a:solidFill>
            <a:schemeClr val="accent3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auftak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612000"/>
            <a:ext cx="8496300" cy="5616575"/>
          </a:xfrm>
          <a:solidFill>
            <a:schemeClr val="tx1"/>
          </a:solidFill>
        </p:spPr>
        <p:txBody>
          <a:bodyPr lIns="144000" tIns="450000" bIns="0" anchor="t" anchorCtr="0"/>
          <a:lstStyle>
            <a:lvl1pPr>
              <a:lnSpc>
                <a:spcPct val="113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und Hintergrundfarbe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F6098-E9E1-42B4-9C80-2F52B9453439}" type="datetime1">
              <a:rPr lang="de-DE" smtClean="0"/>
              <a:t>22.05.2014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04412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5"/>
            <a:ext cx="8496300" cy="1013969"/>
          </a:xfrm>
          <a:solidFill>
            <a:schemeClr val="accent3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3"/>
            <a:ext cx="8496300" cy="427535"/>
          </a:xfrm>
          <a:solidFill>
            <a:schemeClr val="accent3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7BD4-0686-495C-8D8F-54DB8CB790DF}" type="datetime1">
              <a:rPr lang="de-DE" smtClean="0"/>
              <a:t>22.05.2014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5"/>
            <a:ext cx="849630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3"/>
            <a:ext cx="849630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7BD4-0686-495C-8D8F-54DB8CB790DF}" type="datetime1">
              <a:rPr lang="de-DE" smtClean="0"/>
              <a:t>22.05.2014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90291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620714"/>
            <a:ext cx="8496298" cy="465726"/>
          </a:xfrm>
          <a:solidFill>
            <a:schemeClr val="bg1"/>
          </a:solidFill>
          <a:ln>
            <a:noFill/>
          </a:ln>
        </p:spPr>
        <p:txBody>
          <a:bodyPr lIns="144000" tIns="108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142875" y="152400"/>
            <a:ext cx="8858250" cy="612775"/>
            <a:chOff x="142875" y="152400"/>
            <a:chExt cx="8858250" cy="612775"/>
          </a:xfrm>
          <a:solidFill>
            <a:schemeClr val="accent3"/>
          </a:solidFill>
        </p:grpSpPr>
        <p:sp>
          <p:nvSpPr>
            <p:cNvPr id="7" name="Rechteck 6"/>
            <p:cNvSpPr/>
            <p:nvPr userDrawn="1"/>
          </p:nvSpPr>
          <p:spPr>
            <a:xfrm>
              <a:off x="142875" y="152400"/>
              <a:ext cx="8858250" cy="468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142875" y="597694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8820150" y="597693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1063254"/>
            <a:ext cx="8496299" cy="960809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13" name="Picture 2" descr="C:\Users\chbaerts\Desktop\eth_bibliothek_weiss_emf.em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83289"/>
            <a:ext cx="1714500" cy="20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723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2024064"/>
            <a:ext cx="8496300" cy="421004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6CB8-9391-4BED-909F-C47A979AE1C4}" type="datetime1">
              <a:rPr lang="de-DE" smtClean="0"/>
              <a:t>22.05.2014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2024063"/>
            <a:ext cx="410400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6016" y="2024063"/>
            <a:ext cx="410413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628A-2A40-4B37-B167-309C0EBB4BBF}" type="datetime1">
              <a:rPr lang="de-DE" smtClean="0"/>
              <a:t>22.05.2014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1E89-2EE0-4320-B5A2-F15E505D5862}" type="datetime1">
              <a:rPr lang="de-DE" smtClean="0"/>
              <a:t>22.05.2014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B62-60FD-48EF-B2F4-6E7265AD3459}" type="datetime1">
              <a:rPr lang="de-DE" smtClean="0"/>
              <a:t>22.05.2014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53896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uftak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91D9-FBFE-4ACC-A99A-BC74A6E03CC5}" type="datetime1">
              <a:rPr lang="de-DE" smtClean="0"/>
              <a:t>22.05.2014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23850" y="1565138"/>
            <a:ext cx="8496300" cy="4672150"/>
          </a:xfrm>
          <a:solidFill>
            <a:schemeClr val="tx1"/>
          </a:solidFill>
        </p:spPr>
        <p:txBody>
          <a:bodyPr lIns="144000" tIns="450000"/>
          <a:lstStyle>
            <a:lvl1pPr marL="0" indent="0">
              <a:lnSpc>
                <a:spcPct val="114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Inhalt und Hintergrundfarbe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612000"/>
            <a:ext cx="8496300" cy="972000"/>
          </a:xfrm>
          <a:solidFill>
            <a:schemeClr val="tx1"/>
          </a:solidFill>
        </p:spPr>
        <p:txBody>
          <a:bodyPr lIns="140400"/>
          <a:lstStyle>
            <a:lvl1pPr>
              <a:lnSpc>
                <a:spcPct val="1000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und Hintergrundfarbe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2962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142874" y="152400"/>
            <a:ext cx="8859601" cy="612775"/>
            <a:chOff x="142874" y="152400"/>
            <a:chExt cx="8859601" cy="612775"/>
          </a:xfrm>
          <a:solidFill>
            <a:schemeClr val="accent3"/>
          </a:solidFill>
        </p:grpSpPr>
        <p:sp>
          <p:nvSpPr>
            <p:cNvPr id="24" name="Rechteck 23"/>
            <p:cNvSpPr/>
            <p:nvPr userDrawn="1"/>
          </p:nvSpPr>
          <p:spPr>
            <a:xfrm>
              <a:off x="142875" y="152400"/>
              <a:ext cx="8859600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142874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814997" y="597693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937624" y="6308726"/>
            <a:ext cx="612068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BD23B19E-8C35-419D-B8B2-87612A89E43F}" type="datetime1">
              <a:rPr lang="de-DE" smtClean="0"/>
              <a:t>22.05.2014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0" y="6308726"/>
            <a:ext cx="3208613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((Vorname Nachname))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26351" y="6308726"/>
            <a:ext cx="2667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8483938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8559849" y="6300190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 smtClean="0"/>
              <a:t>|</a:t>
            </a:r>
            <a:endParaRPr lang="de-CH" sz="800" dirty="0"/>
          </a:p>
        </p:txBody>
      </p:sp>
      <p:sp>
        <p:nvSpPr>
          <p:cNvPr id="18" name="Textfeld 17"/>
          <p:cNvSpPr txBox="1"/>
          <p:nvPr/>
        </p:nvSpPr>
        <p:spPr>
          <a:xfrm>
            <a:off x="7834508" y="6300189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 smtClean="0"/>
              <a:t>|</a:t>
            </a:r>
            <a:endParaRPr lang="de-CH" sz="800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620714"/>
            <a:ext cx="849630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1027" name="Picture 3" descr="M:\DIR\MUK\Marketing\Bilder_Icons_Logos_Schrift\Logos\ETH\eth_logo_kurz_pos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88" y="6239941"/>
            <a:ext cx="1417323" cy="4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hbaerts\Desktop\eth_bibliothek_weiss_emf.em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83289"/>
            <a:ext cx="1714500" cy="20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6" r:id="rId4"/>
    <p:sldLayoutId id="2147483650" r:id="rId5"/>
    <p:sldLayoutId id="2147483652" r:id="rId6"/>
    <p:sldLayoutId id="2147483655" r:id="rId7"/>
    <p:sldLayoutId id="2147483665" r:id="rId8"/>
    <p:sldLayoutId id="2147483664" r:id="rId9"/>
    <p:sldLayoutId id="2147483663" r:id="rId10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3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3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3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3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3929/ethz-a-00056568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oi@library.ethz.ch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regina.wanger@library.ethz.ch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Präsidentinnen- und Präsidenten-Konferenz 2014 der Plattform Naturwissenschaften und Region</a:t>
            </a:r>
          </a:p>
          <a:p>
            <a:endParaRPr lang="de-CH" dirty="0" smtClean="0"/>
          </a:p>
          <a:p>
            <a:r>
              <a:rPr lang="de-CH" dirty="0" smtClean="0"/>
              <a:t>22. </a:t>
            </a:r>
            <a:r>
              <a:rPr lang="de-CH" dirty="0" smtClean="0"/>
              <a:t>Mai 2014, Nationalbibliothek Bern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4FBE-0522-49A2-A01E-13F521B4C0B7}" type="datetime1">
              <a:rPr lang="de-DE" smtClean="0"/>
              <a:t>22.05.2014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Regina Wanger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retro.seals.ch</a:t>
            </a:r>
            <a:br>
              <a:rPr lang="de-CH" dirty="0" smtClean="0"/>
            </a:br>
            <a:r>
              <a:rPr lang="de-CH" dirty="0" smtClean="0"/>
              <a:t>Digitalisierte Schweizer Zeitschriften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253319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endParaRPr lang="de-CH" dirty="0"/>
          </a:p>
          <a:p>
            <a:r>
              <a:rPr lang="de-CH" sz="2000" dirty="0" smtClean="0"/>
              <a:t>Digitalisierte Zeitschriften aus den Bereichen Wissenschaft und Kultur</a:t>
            </a:r>
          </a:p>
          <a:p>
            <a:r>
              <a:rPr lang="de-CH" sz="2000" dirty="0" smtClean="0"/>
              <a:t>Projekt der ETH-Bibliothek </a:t>
            </a:r>
          </a:p>
          <a:p>
            <a:r>
              <a:rPr lang="de-CH" sz="2000" dirty="0"/>
              <a:t>Kooperationspartnerin: </a:t>
            </a:r>
            <a:r>
              <a:rPr lang="de-CH" sz="2000" dirty="0" smtClean="0"/>
              <a:t>Nationalbibliothek</a:t>
            </a:r>
          </a:p>
          <a:p>
            <a:r>
              <a:rPr lang="de-CH" sz="2000" dirty="0" smtClean="0"/>
              <a:t>Online-Zugriff auf Volltexte</a:t>
            </a:r>
          </a:p>
          <a:p>
            <a:r>
              <a:rPr lang="de-CH" sz="2000" dirty="0" smtClean="0"/>
              <a:t>Aktualisierung laufender Zeitschriften </a:t>
            </a:r>
            <a:r>
              <a:rPr lang="de-CH" sz="1800" dirty="0" smtClean="0"/>
              <a:t>(bei Bedarf mit Sperrfrist)</a:t>
            </a:r>
          </a:p>
          <a:p>
            <a:r>
              <a:rPr lang="de-CH" sz="2000" dirty="0" smtClean="0"/>
              <a:t>Zielgruppen:</a:t>
            </a:r>
            <a:br>
              <a:rPr lang="de-CH" sz="2000" dirty="0" smtClean="0"/>
            </a:br>
            <a:r>
              <a:rPr lang="de-CH" sz="2000" dirty="0" smtClean="0"/>
              <a:t>Studierende, Forschung, interessierte Öffentlichkeit</a:t>
            </a:r>
            <a:br>
              <a:rPr lang="de-CH" sz="2000" dirty="0" smtClean="0"/>
            </a:br>
            <a:endParaRPr lang="de-CH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de-CH" sz="2000" dirty="0"/>
              <a:t>Mai 2014: 236 Zeitschriftentitel, 3.3 Mio. Seiten</a:t>
            </a:r>
          </a:p>
          <a:p>
            <a:endParaRPr lang="de-CH" sz="2000" dirty="0" smtClean="0"/>
          </a:p>
          <a:p>
            <a:pPr marL="0" indent="0">
              <a:buNone/>
            </a:pPr>
            <a:endParaRPr lang="de-CH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4" y="1800228"/>
            <a:ext cx="752474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6CB8-9391-4BED-909F-C47A979AE1C4}" type="datetime1">
              <a:rPr lang="de-DE" smtClean="0"/>
              <a:t>22.05.2014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Regina Wanger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850" y="620714"/>
            <a:ext cx="4629150" cy="972000"/>
          </a:xfrm>
        </p:spPr>
        <p:txBody>
          <a:bodyPr/>
          <a:lstStyle/>
          <a:p>
            <a:r>
              <a:rPr lang="de-CH" dirty="0" smtClean="0"/>
              <a:t>Plattform retro.seals.ch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81670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6CB8-9391-4BED-909F-C47A979AE1C4}" type="datetime1">
              <a:rPr lang="de-DE" smtClean="0"/>
              <a:t>22.05.2014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Regina Wanger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Projektablauf + Projektinhalt</a:t>
            </a:r>
            <a:endParaRPr lang="de-CH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857500" y="2024063"/>
            <a:ext cx="5962650" cy="4284663"/>
          </a:xfrm>
        </p:spPr>
        <p:txBody>
          <a:bodyPr/>
          <a:lstStyle/>
          <a:p>
            <a:r>
              <a:rPr lang="de-CH" sz="2000" i="1" dirty="0"/>
              <a:t>Verhandlung</a:t>
            </a:r>
            <a:r>
              <a:rPr lang="de-CH" sz="2000" dirty="0"/>
              <a:t>: Klärung rechtlicher, finanzieller und organisatorischer Fragen</a:t>
            </a:r>
          </a:p>
          <a:p>
            <a:r>
              <a:rPr lang="de-CH" sz="2000" i="1" dirty="0"/>
              <a:t>Digitalisierung</a:t>
            </a:r>
            <a:r>
              <a:rPr lang="de-CH" sz="2000" dirty="0"/>
              <a:t>: Scanning, Qualitätskontrolle, Bildbearbeitung, optische Zeichenerkennung (OCR)</a:t>
            </a:r>
          </a:p>
          <a:p>
            <a:r>
              <a:rPr lang="de-CH" sz="2000" i="1" dirty="0" smtClean="0"/>
              <a:t>Strukturierung</a:t>
            </a:r>
            <a:r>
              <a:rPr lang="de-CH" sz="2000" dirty="0"/>
              <a:t>: </a:t>
            </a:r>
            <a:r>
              <a:rPr lang="de-CH" sz="2000" dirty="0" smtClean="0"/>
              <a:t/>
            </a:r>
            <a:br>
              <a:rPr lang="de-CH" sz="2000" dirty="0" smtClean="0"/>
            </a:br>
            <a:r>
              <a:rPr lang="de-CH" sz="2000" dirty="0" smtClean="0"/>
              <a:t>- Definition von Elementen</a:t>
            </a:r>
            <a:br>
              <a:rPr lang="de-CH" sz="2000" dirty="0" smtClean="0"/>
            </a:br>
            <a:r>
              <a:rPr lang="de-CH" sz="2000" dirty="0" smtClean="0"/>
              <a:t>	</a:t>
            </a:r>
            <a:r>
              <a:rPr lang="de-CH" sz="1800" dirty="0" smtClean="0"/>
              <a:t>(Artikel</a:t>
            </a:r>
            <a:r>
              <a:rPr lang="de-CH" sz="1800" dirty="0"/>
              <a:t>, Rubriken, Werbung, etc</a:t>
            </a:r>
            <a:r>
              <a:rPr lang="de-CH" sz="1800" dirty="0" smtClean="0"/>
              <a:t>.)</a:t>
            </a:r>
            <a:br>
              <a:rPr lang="de-CH" sz="1800" dirty="0" smtClean="0"/>
            </a:br>
            <a:r>
              <a:rPr lang="de-CH" sz="1800" dirty="0" smtClean="0"/>
              <a:t>- </a:t>
            </a:r>
            <a:r>
              <a:rPr lang="de-CH" sz="2000" dirty="0" smtClean="0"/>
              <a:t>Manuelles Erfassen von Autor, Artikeltitel</a:t>
            </a:r>
            <a:br>
              <a:rPr lang="de-CH" sz="2000" dirty="0" smtClean="0"/>
            </a:br>
            <a:r>
              <a:rPr lang="de-CH" sz="2000" dirty="0" smtClean="0"/>
              <a:t>- Paginierung</a:t>
            </a:r>
            <a:endParaRPr lang="de-CH" sz="2000" dirty="0"/>
          </a:p>
          <a:p>
            <a:r>
              <a:rPr lang="de-CH" sz="2000" i="1" dirty="0"/>
              <a:t>Präsentation</a:t>
            </a:r>
            <a:r>
              <a:rPr lang="de-CH" sz="2000" dirty="0"/>
              <a:t>: </a:t>
            </a:r>
            <a:r>
              <a:rPr lang="de-CH" sz="2000" dirty="0" smtClean="0"/>
              <a:t>Überprüfung </a:t>
            </a:r>
            <a:r>
              <a:rPr lang="de-CH" sz="2000" dirty="0"/>
              <a:t>der Daten in einer Testumgebung, Aufschaltung, </a:t>
            </a:r>
            <a:r>
              <a:rPr lang="de-CH" sz="2000" dirty="0" smtClean="0"/>
              <a:t>Hosting</a:t>
            </a:r>
          </a:p>
          <a:p>
            <a:r>
              <a:rPr lang="de-CH" sz="2000" i="1" dirty="0" smtClean="0"/>
              <a:t>Aktualisierung</a:t>
            </a:r>
            <a:r>
              <a:rPr lang="de-CH" sz="2000" dirty="0" smtClean="0"/>
              <a:t>: </a:t>
            </a:r>
            <a:r>
              <a:rPr lang="de-CH" sz="2000" dirty="0"/>
              <a:t>Aufschaltung neuer </a:t>
            </a:r>
            <a:r>
              <a:rPr lang="de-CH" sz="2000" dirty="0" smtClean="0"/>
              <a:t>Ausgaben</a:t>
            </a:r>
            <a:endParaRPr lang="de-CH" sz="2000" dirty="0"/>
          </a:p>
        </p:txBody>
      </p:sp>
      <p:graphicFrame>
        <p:nvGraphicFramePr>
          <p:cNvPr id="7" name="Inhaltsplatzhalt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078128"/>
              </p:ext>
            </p:extLst>
          </p:nvPr>
        </p:nvGraphicFramePr>
        <p:xfrm>
          <a:off x="590550" y="2024063"/>
          <a:ext cx="2166061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0183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6CB8-9391-4BED-909F-C47A979AE1C4}" type="datetime1">
              <a:rPr lang="de-DE" smtClean="0"/>
              <a:t>22.05.2014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Regina Wanger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Ausblick retro.seals.ch</a:t>
            </a:r>
            <a:endParaRPr lang="de-CH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Technische Weiterentwicklung der Plattform</a:t>
            </a:r>
          </a:p>
          <a:p>
            <a:r>
              <a:rPr lang="de-CH" dirty="0" err="1" smtClean="0"/>
              <a:t>Redesign</a:t>
            </a:r>
            <a:endParaRPr lang="de-CH" dirty="0" smtClean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2024064"/>
            <a:ext cx="4505324" cy="202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289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6CB8-9391-4BED-909F-C47A979AE1C4}" type="datetime1">
              <a:rPr lang="de-DE" smtClean="0"/>
              <a:t>22.05.2014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Regina Wanger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Digital </a:t>
            </a:r>
            <a:r>
              <a:rPr lang="de-CH" dirty="0" err="1" smtClean="0"/>
              <a:t>Object</a:t>
            </a:r>
            <a:r>
              <a:rPr lang="de-CH" dirty="0" smtClean="0"/>
              <a:t> Identifier (DOI)</a:t>
            </a:r>
            <a:endParaRPr lang="de-CH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28600" y="2024064"/>
            <a:ext cx="8496300" cy="4833936"/>
          </a:xfrm>
        </p:spPr>
        <p:txBody>
          <a:bodyPr/>
          <a:lstStyle/>
          <a:p>
            <a:r>
              <a:rPr lang="de-CH" sz="2200" dirty="0" smtClean="0"/>
              <a:t>Ein DOI dient der eindeutigen Bezeichnung eines elektronischen Dokuments</a:t>
            </a:r>
          </a:p>
          <a:p>
            <a:r>
              <a:rPr lang="de-CH" sz="2200" dirty="0"/>
              <a:t>Der DOI-Name ermöglicht die Zitierfähigkeit von digitalen Publikationen: </a:t>
            </a:r>
            <a:r>
              <a:rPr lang="de-CH" sz="2200" i="1" dirty="0"/>
              <a:t>Forschungsdaten, Dissertationen, Artikel, etc</a:t>
            </a:r>
            <a:r>
              <a:rPr lang="de-CH" sz="2200" i="1" dirty="0" smtClean="0"/>
              <a:t>.</a:t>
            </a:r>
            <a:endParaRPr lang="de-CH" sz="2200" i="1" dirty="0"/>
          </a:p>
          <a:p>
            <a:r>
              <a:rPr lang="de-CH" sz="2200" dirty="0" smtClean="0"/>
              <a:t>Dauerhafter </a:t>
            </a:r>
            <a:r>
              <a:rPr lang="de-CH" sz="2200" dirty="0" err="1"/>
              <a:t>Identifikator</a:t>
            </a:r>
            <a:r>
              <a:rPr lang="de-CH" sz="2200" dirty="0"/>
              <a:t>, der jeweils zur </a:t>
            </a:r>
            <a:r>
              <a:rPr lang="de-CH" sz="2200" dirty="0" smtClean="0"/>
              <a:t>aktuellen</a:t>
            </a:r>
            <a:br>
              <a:rPr lang="de-CH" sz="2200" dirty="0" smtClean="0"/>
            </a:br>
            <a:r>
              <a:rPr lang="de-CH" sz="2200" dirty="0" smtClean="0"/>
              <a:t>Web-Adresse </a:t>
            </a:r>
            <a:r>
              <a:rPr lang="de-CH" sz="2200" dirty="0"/>
              <a:t>weiterleitet. </a:t>
            </a:r>
            <a:endParaRPr lang="de-CH" sz="2200" dirty="0" smtClean="0"/>
          </a:p>
          <a:p>
            <a:r>
              <a:rPr lang="de-CH" sz="2200" dirty="0" smtClean="0"/>
              <a:t>Beispiel </a:t>
            </a:r>
            <a:r>
              <a:rPr lang="de-CH" sz="2200" dirty="0"/>
              <a:t>eines DOI-Namens: </a:t>
            </a:r>
            <a:r>
              <a:rPr lang="de-CH" sz="2200" dirty="0" smtClean="0"/>
              <a:t>10.3929/ethz-a-000565688</a:t>
            </a:r>
            <a:br>
              <a:rPr lang="de-CH" sz="2200" dirty="0" smtClean="0"/>
            </a:br>
            <a:r>
              <a:rPr lang="de-CH" sz="2200" dirty="0" smtClean="0">
                <a:hlinkClick r:id="rId3"/>
              </a:rPr>
              <a:t>http://dx.doi.org/</a:t>
            </a:r>
            <a:r>
              <a:rPr lang="de-CH" sz="2200" b="1" dirty="0" smtClean="0">
                <a:hlinkClick r:id="rId3"/>
              </a:rPr>
              <a:t>10.3929/ethz-a-000565688</a:t>
            </a:r>
            <a:endParaRPr lang="de-CH" sz="2200" b="1" dirty="0" smtClean="0"/>
          </a:p>
          <a:p>
            <a:pPr marL="0" indent="0">
              <a:buNone/>
            </a:pPr>
            <a:r>
              <a:rPr lang="de-CH" sz="2200" dirty="0" smtClean="0"/>
              <a:t/>
            </a:r>
            <a:br>
              <a:rPr lang="de-CH" sz="2200" dirty="0" smtClean="0"/>
            </a:br>
            <a:r>
              <a:rPr lang="de-CH" sz="2200" dirty="0" smtClean="0"/>
              <a:t/>
            </a:r>
            <a:br>
              <a:rPr lang="de-CH" sz="2200" dirty="0" smtClean="0"/>
            </a:br>
            <a:endParaRPr lang="de-CH" sz="2200" dirty="0"/>
          </a:p>
        </p:txBody>
      </p:sp>
    </p:spTree>
    <p:extLst>
      <p:ext uri="{BB962C8B-B14F-4D97-AF65-F5344CB8AC3E}">
        <p14:creationId xmlns:p14="http://schemas.microsoft.com/office/powerpoint/2010/main" val="320079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6CB8-9391-4BED-909F-C47A979AE1C4}" type="datetime1">
              <a:rPr lang="de-DE" smtClean="0"/>
              <a:t>22.05.2014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Regina Wanger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Digital </a:t>
            </a:r>
            <a:r>
              <a:rPr lang="de-CH" dirty="0" err="1" smtClean="0"/>
              <a:t>Object</a:t>
            </a:r>
            <a:r>
              <a:rPr lang="de-CH" dirty="0" smtClean="0"/>
              <a:t> Identifier (DOI)</a:t>
            </a:r>
            <a:endParaRPr lang="de-CH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28600" y="2024064"/>
            <a:ext cx="8496300" cy="4833936"/>
          </a:xfrm>
        </p:spPr>
        <p:txBody>
          <a:bodyPr/>
          <a:lstStyle/>
          <a:p>
            <a:pPr marL="0" indent="0">
              <a:buNone/>
            </a:pPr>
            <a:r>
              <a:rPr lang="de-CH" sz="2000" dirty="0" smtClean="0"/>
              <a:t/>
            </a:r>
            <a:br>
              <a:rPr lang="de-CH" sz="2000" dirty="0" smtClean="0"/>
            </a:br>
            <a:endParaRPr lang="de-CH" sz="2000" dirty="0"/>
          </a:p>
          <a:p>
            <a:pPr algn="ctr">
              <a:buFont typeface="Wingdings" panose="05000000000000000000" pitchFamily="2" charset="2"/>
              <a:buChar char="v"/>
            </a:pPr>
            <a:r>
              <a:rPr lang="de-CH" sz="2200" dirty="0" smtClean="0"/>
              <a:t>DOI-Desk </a:t>
            </a:r>
            <a:r>
              <a:rPr lang="de-CH" sz="2200" dirty="0"/>
              <a:t>der ETH Zürich:</a:t>
            </a:r>
            <a:br>
              <a:rPr lang="de-CH" sz="2200" dirty="0"/>
            </a:br>
            <a:r>
              <a:rPr lang="de-CH" sz="2200" dirty="0" smtClean="0">
                <a:hlinkClick r:id="rId3" tooltip="E-Mail"/>
              </a:rPr>
              <a:t>doi@library.ethz.ch</a:t>
            </a:r>
            <a:r>
              <a:rPr lang="de-CH" sz="2200" dirty="0" smtClean="0"/>
              <a:t/>
            </a:r>
            <a:br>
              <a:rPr lang="de-CH" sz="2200" dirty="0" smtClean="0"/>
            </a:br>
            <a:r>
              <a:rPr lang="de-CH" sz="2200" dirty="0"/>
              <a:t/>
            </a:r>
            <a:br>
              <a:rPr lang="de-CH" sz="2200" dirty="0"/>
            </a:br>
            <a:r>
              <a:rPr lang="de-CH" sz="1800" dirty="0">
                <a:solidFill>
                  <a:schemeClr val="bg2"/>
                </a:solidFill>
              </a:rPr>
              <a:t>www.library.ethz.ch/Dienstleistungen/Publizieren-registrieren-verwalten</a:t>
            </a:r>
          </a:p>
          <a:p>
            <a:endParaRPr lang="de-CH" sz="2200" dirty="0" smtClean="0"/>
          </a:p>
          <a:p>
            <a:r>
              <a:rPr lang="de-CH" sz="2200" dirty="0" smtClean="0"/>
              <a:t>Offizielle </a:t>
            </a:r>
            <a:r>
              <a:rPr lang="de-CH" sz="2200" dirty="0"/>
              <a:t>DOI-Registrierungsstelle für den Schweizer Hochschul- und </a:t>
            </a:r>
            <a:r>
              <a:rPr lang="de-CH" sz="2200" dirty="0" smtClean="0"/>
              <a:t>Forschungsbereich</a:t>
            </a:r>
          </a:p>
          <a:p>
            <a:r>
              <a:rPr lang="de-CH" sz="2200" dirty="0" smtClean="0"/>
              <a:t>Berechtigung zur DOI-Registrierung: Organisationseinheiten aus dem Schweizer Hochschul- und Forschungsbereich</a:t>
            </a:r>
          </a:p>
          <a:p>
            <a:endParaRPr lang="de-CH" sz="2000" dirty="0" smtClean="0"/>
          </a:p>
          <a:p>
            <a:pPr algn="ctr">
              <a:buFont typeface="Wingdings" panose="05000000000000000000" pitchFamily="2" charset="2"/>
              <a:buChar char="v"/>
            </a:pPr>
            <a:r>
              <a:rPr lang="de-CH" dirty="0" smtClean="0"/>
              <a:t/>
            </a:r>
            <a:br>
              <a:rPr lang="de-CH" dirty="0" smtClean="0"/>
            </a:b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238018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sz="2800" dirty="0" smtClean="0"/>
              <a:t>Ich bedanke mich für Ihr Interesse!</a:t>
            </a: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i="1" dirty="0" smtClean="0"/>
              <a:t>ETH-Bibliothek, Regina Wanger, Leitung </a:t>
            </a:r>
            <a:r>
              <a:rPr lang="de-CH" i="1" dirty="0" err="1" smtClean="0"/>
              <a:t>DigiCenter</a:t>
            </a:r>
            <a:r>
              <a:rPr lang="de-CH" i="1" dirty="0" smtClean="0"/>
              <a:t/>
            </a:r>
            <a:br>
              <a:rPr lang="de-CH" i="1" dirty="0" smtClean="0"/>
            </a:br>
            <a:r>
              <a:rPr lang="de-CH" i="1" dirty="0" smtClean="0"/>
              <a:t>Tel</a:t>
            </a:r>
            <a:r>
              <a:rPr lang="de-CH" i="1" dirty="0"/>
              <a:t>. +41 44 632 69 10 </a:t>
            </a:r>
            <a:r>
              <a:rPr lang="de-CH" i="1" dirty="0" smtClean="0"/>
              <a:t>, </a:t>
            </a:r>
            <a:r>
              <a:rPr lang="de-CH" i="1" dirty="0" smtClean="0">
                <a:hlinkClick r:id="rId3"/>
              </a:rPr>
              <a:t>regina.wanger@library.ethz.ch</a:t>
            </a:r>
            <a:endParaRPr lang="de-CH" i="1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6CB8-9391-4BED-909F-C47A979AE1C4}" type="datetime1">
              <a:rPr lang="de-DE" smtClean="0"/>
              <a:t>22.05.2014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Regina Wanger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830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h_praesentation_4zu3_ETH7">
  <a:themeElements>
    <a:clrScheme name="ETH Zuerich - Fachwelt">
      <a:dk1>
        <a:sysClr val="windowText" lastClr="000000"/>
      </a:dk1>
      <a:lt1>
        <a:sysClr val="window" lastClr="FFFFFF"/>
      </a:lt1>
      <a:dk2>
        <a:srgbClr val="72791C"/>
      </a:dk2>
      <a:lt2>
        <a:srgbClr val="1269B0"/>
      </a:lt2>
      <a:accent1>
        <a:srgbClr val="91056A"/>
      </a:accent1>
      <a:accent2>
        <a:srgbClr val="6F6F64"/>
      </a:accent2>
      <a:accent3>
        <a:srgbClr val="A8322D"/>
      </a:accent3>
      <a:accent4>
        <a:srgbClr val="007A96"/>
      </a:accent4>
      <a:accent5>
        <a:srgbClr val="956013"/>
      </a:accent5>
      <a:accent6>
        <a:srgbClr val="FFFFFF"/>
      </a:accent6>
      <a:hlink>
        <a:srgbClr val="1269B0"/>
      </a:hlink>
      <a:folHlink>
        <a:srgbClr val="8CB63C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59f18512-04be-4fe9-a405-8941e9e63ab3">Vorlagen für Vorträge und Schulungen</Kategorie>
    <Jahr xmlns="59f18512-04be-4fe9-a405-8941e9e63ab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TH-Bib Oeffentliche Dokumente" ma:contentTypeID="0x01010009CB8489B0F8994E8411D537602E3837000FE75A4CADB1CF4FB7E162B396C69E2E" ma:contentTypeVersion="3" ma:contentTypeDescription="Ein neues Dokument erstellen." ma:contentTypeScope="" ma:versionID="6f49d79aaed72315d341879a172ec260">
  <xsd:schema xmlns:xsd="http://www.w3.org/2001/XMLSchema" xmlns:xs="http://www.w3.org/2001/XMLSchema" xmlns:p="http://schemas.microsoft.com/office/2006/metadata/properties" xmlns:ns2="59f18512-04be-4fe9-a405-8941e9e63ab3" targetNamespace="http://schemas.microsoft.com/office/2006/metadata/properties" ma:root="true" ma:fieldsID="386314cf6efb472a3e2dd7150011b16f" ns2:_="">
    <xsd:import namespace="59f18512-04be-4fe9-a405-8941e9e63ab3"/>
    <xsd:element name="properties">
      <xsd:complexType>
        <xsd:sequence>
          <xsd:element name="documentManagement">
            <xsd:complexType>
              <xsd:all>
                <xsd:element ref="ns2:Jahr" minOccurs="0"/>
                <xsd:element ref="ns2:Kategori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f18512-04be-4fe9-a405-8941e9e63ab3" elementFormDefault="qualified">
    <xsd:import namespace="http://schemas.microsoft.com/office/2006/documentManagement/types"/>
    <xsd:import namespace="http://schemas.microsoft.com/office/infopath/2007/PartnerControls"/>
    <xsd:element name="Jahr" ma:index="8" nillable="true" ma:displayName="Jahr" ma:internalName="Jahr">
      <xsd:simpleType>
        <xsd:restriction base="dms:Text">
          <xsd:maxLength value="255"/>
        </xsd:restriction>
      </xsd:simpleType>
    </xsd:element>
    <xsd:element name="Kategorie" ma:index="9" nillable="true" ma:displayName="Kategorie" ma:format="Dropdown" ma:internalName="Kategorie">
      <xsd:simpleType>
        <xsd:union memberTypes="dms:Text">
          <xsd:simpleType>
            <xsd:restriction base="dms:Choice">
              <xsd:enumeration value="Newsletter"/>
              <xsd:enumeration value="Publikationen"/>
              <xsd:enumeration value="Vorlage für Dreh- und Fotoerlaubnis"/>
              <xsd:enumeration value="Vorlagen für E-Mail"/>
              <xsd:enumeration value="Vorlagen für Korrespondenz und Berichte"/>
              <xsd:enumeration value="Vorlagen für Vorträge und Schulungen"/>
              <xsd:enumeration value="Leitlinien"/>
              <xsd:enumeration value="Logo"/>
              <xsd:enumeration value="ETH Fonts"/>
              <xsd:enumeration value="Maturandentag"/>
              <xsd:enumeration value="VoiceMail"/>
              <xsd:enumeration value="Berichte"/>
              <xsd:enumeration value="Webredaktion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7DF8B0-868D-428A-B337-41E1AC5384B1}">
  <ds:schemaRefs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59f18512-04be-4fe9-a405-8941e9e63ab3"/>
  </ds:schemaRefs>
</ds:datastoreItem>
</file>

<file path=customXml/itemProps2.xml><?xml version="1.0" encoding="utf-8"?>
<ds:datastoreItem xmlns:ds="http://schemas.openxmlformats.org/officeDocument/2006/customXml" ds:itemID="{2DCE0645-2065-4982-848B-A2CA5D4D7F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f18512-04be-4fe9-a405-8941e9e63a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C2F995-F4FD-431B-A2FA-79D613DD20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eth_praesentation_4zu3_ETH7</Template>
  <TotalTime>0</TotalTime>
  <Words>306</Words>
  <Application>Microsoft Office PowerPoint</Application>
  <PresentationFormat>Bildschirmpräsentation (4:3)</PresentationFormat>
  <Paragraphs>88</Paragraphs>
  <Slides>7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eth_praesentation_4zu3_ETH7</vt:lpstr>
      <vt:lpstr>retro.seals.ch Digitalisierte Schweizer Zeitschriften</vt:lpstr>
      <vt:lpstr>Plattform retro.seals.ch</vt:lpstr>
      <vt:lpstr>Projektablauf + Projektinhalt</vt:lpstr>
      <vt:lpstr>Ausblick retro.seals.ch</vt:lpstr>
      <vt:lpstr>Digital Object Identifier (DOI)</vt:lpstr>
      <vt:lpstr>Digital Object Identifier (DOI)</vt:lpstr>
      <vt:lpstr>PowerPoint-Präsentation</vt:lpstr>
    </vt:vector>
  </TitlesOfParts>
  <Company>ETH Zuerich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Bärtsch  Christine</dc:creator>
  <cp:lastModifiedBy>Wanger  Regina</cp:lastModifiedBy>
  <cp:revision>51</cp:revision>
  <cp:lastPrinted>2014-04-03T11:09:43Z</cp:lastPrinted>
  <dcterms:created xsi:type="dcterms:W3CDTF">2014-04-03T09:01:08Z</dcterms:created>
  <dcterms:modified xsi:type="dcterms:W3CDTF">2014-05-22T07:33:22Z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0x01010009CB8489B0F8994E8411D537602E3837000FE75A4CADB1CF4FB7E162B396C69E2E</vt:lpwstr>
  </property>
</Properties>
</file>