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8"/>
  </p:notesMasterIdLst>
  <p:handoutMasterIdLst>
    <p:handoutMasterId r:id="rId19"/>
  </p:handoutMasterIdLst>
  <p:sldIdLst>
    <p:sldId id="270" r:id="rId2"/>
    <p:sldId id="361" r:id="rId3"/>
    <p:sldId id="360" r:id="rId4"/>
    <p:sldId id="395" r:id="rId5"/>
    <p:sldId id="362" r:id="rId6"/>
    <p:sldId id="272" r:id="rId7"/>
    <p:sldId id="389" r:id="rId8"/>
    <p:sldId id="372" r:id="rId9"/>
    <p:sldId id="391" r:id="rId10"/>
    <p:sldId id="366" r:id="rId11"/>
    <p:sldId id="381" r:id="rId12"/>
    <p:sldId id="382" r:id="rId13"/>
    <p:sldId id="394" r:id="rId14"/>
    <p:sldId id="392" r:id="rId15"/>
    <p:sldId id="396" r:id="rId16"/>
    <p:sldId id="393" r:id="rId17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5DA4213-42D8-4184-9026-52F73398719C}">
          <p14:sldIdLst>
            <p14:sldId id="270"/>
            <p14:sldId id="361"/>
            <p14:sldId id="360"/>
            <p14:sldId id="395"/>
            <p14:sldId id="362"/>
            <p14:sldId id="272"/>
            <p14:sldId id="389"/>
            <p14:sldId id="372"/>
            <p14:sldId id="391"/>
          </p14:sldIdLst>
        </p14:section>
        <p14:section name="Abschnitt ohne Titel" id="{2B8B9815-8A58-44BE-B5BC-051EDB0FB7D9}">
          <p14:sldIdLst>
            <p14:sldId id="366"/>
            <p14:sldId id="381"/>
            <p14:sldId id="382"/>
            <p14:sldId id="394"/>
            <p14:sldId id="392"/>
            <p14:sldId id="396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Balas" initials="MB" lastIdx="4" clrIdx="0"/>
  <p:cmAuthor id="1" name="AP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E6F"/>
    <a:srgbClr val="CC0000"/>
    <a:srgbClr val="B5D57B"/>
    <a:srgbClr val="347E0B"/>
    <a:srgbClr val="00B6F6"/>
    <a:srgbClr val="009FE3"/>
    <a:srgbClr val="00BBFE"/>
    <a:srgbClr val="00ADEA"/>
    <a:srgbClr val="6F8FB6"/>
    <a:srgbClr val="005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0" autoAdjust="0"/>
    <p:restoredTop sz="91543" autoAdjust="0"/>
  </p:normalViewPr>
  <p:slideViewPr>
    <p:cSldViewPr>
      <p:cViewPr varScale="1">
        <p:scale>
          <a:sx n="64" d="100"/>
          <a:sy n="64" d="100"/>
        </p:scale>
        <p:origin x="1752" y="72"/>
      </p:cViewPr>
      <p:guideLst>
        <p:guide orient="horz" pos="9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884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E72AA-FF9D-4177-BCE5-21C9DAF9A35C}" type="datetimeFigureOut">
              <a:rPr lang="de-DE" smtClean="0"/>
              <a:pPr/>
              <a:t>07.06.2016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9D19F-3E52-48A8-ADB4-FF9D6AAF44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49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3D220-1DE2-4F24-ABB5-96CAA708198A}" type="datetimeFigureOut">
              <a:rPr lang="de-DE" smtClean="0"/>
              <a:pPr/>
              <a:t>07.06.2016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03C90-ACDB-4481-8EDA-002E8EF9B18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69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still.at/ccact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i="1" dirty="0" smtClean="0"/>
              <a:t>ACRP Projekt </a:t>
            </a:r>
          </a:p>
          <a:p>
            <a:endParaRPr lang="de-DE" b="1" i="1" dirty="0" smtClean="0"/>
          </a:p>
          <a:p>
            <a:r>
              <a:rPr lang="de-DE" b="1" i="1" dirty="0" smtClean="0"/>
              <a:t>PJ</a:t>
            </a:r>
            <a:r>
              <a:rPr lang="de-DE" b="1" i="1" baseline="0" dirty="0" smtClean="0"/>
              <a:t> Team vorstellen </a:t>
            </a:r>
            <a:endParaRPr lang="de-DE" b="1" i="1" dirty="0" smtClean="0"/>
          </a:p>
          <a:p>
            <a:endParaRPr lang="de-DE" b="1" i="1" dirty="0" smtClean="0"/>
          </a:p>
          <a:p>
            <a:r>
              <a:rPr lang="de-DE" b="1" i="1" dirty="0" smtClean="0"/>
              <a:t>Projektstart:</a:t>
            </a:r>
            <a:r>
              <a:rPr lang="de-DE" i="1" dirty="0" smtClean="0"/>
              <a:t> September 2014</a:t>
            </a:r>
          </a:p>
          <a:p>
            <a:endParaRPr lang="en-GB" sz="800" dirty="0" smtClean="0"/>
          </a:p>
          <a:p>
            <a:r>
              <a:rPr lang="de-DE" b="1" i="1" dirty="0" smtClean="0"/>
              <a:t>Projektende:</a:t>
            </a:r>
            <a:r>
              <a:rPr lang="de-DE" i="1" dirty="0" smtClean="0"/>
              <a:t> Dezember 2016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3C90-ACDB-4481-8EDA-002E8EF9B18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04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(auch sozio-ökonomische Bedingungen spielen mithinein)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 smtClean="0"/>
          </a:p>
          <a:p>
            <a:r>
              <a:rPr lang="de-AT" sz="1200" dirty="0" smtClean="0"/>
              <a:t>(Topographie, wirtschaftliche Ausgangslage) </a:t>
            </a:r>
            <a:r>
              <a:rPr lang="de-AT" sz="1200" dirty="0" smtClean="0">
                <a:sym typeface="Wingdings" panose="05000000000000000000" pitchFamily="2" charset="2"/>
              </a:rPr>
              <a:t> oder nur</a:t>
            </a:r>
            <a:r>
              <a:rPr lang="de-AT" sz="1200" baseline="0" dirty="0" smtClean="0">
                <a:sym typeface="Wingdings" panose="05000000000000000000" pitchFamily="2" charset="2"/>
              </a:rPr>
              <a:t> dazusagen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3C90-ACDB-4481-8EDA-002E8EF9B18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71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3C90-ACDB-4481-8EDA-002E8EF9B18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516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u="sng" dirty="0" smtClean="0">
                <a:hlinkClick r:id="rId3"/>
              </a:rPr>
              <a:t>http://destill.at/ccact/</a:t>
            </a:r>
            <a:r>
              <a:rPr lang="de-DE" dirty="0" smtClean="0"/>
              <a:t> </a:t>
            </a:r>
            <a:endParaRPr lang="en-GB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3C90-ACDB-4481-8EDA-002E8EF9B18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03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/>
              <a:buChar char="à"/>
            </a:pPr>
            <a:r>
              <a:rPr lang="de-DE" sz="1200" dirty="0" smtClean="0">
                <a:latin typeface="Arial Narrow" pitchFamily="34" charset="0"/>
                <a:sym typeface="Wingdings" panose="05000000000000000000" pitchFamily="2" charset="2"/>
              </a:rPr>
              <a:t>Klimawandelanpassungscheck – Einschätzen der eigenen Situation und des Handlungsbedarfs </a:t>
            </a:r>
            <a:r>
              <a:rPr lang="de-DE" sz="1200" i="1" dirty="0" smtClean="0">
                <a:latin typeface="Arial Narrow" pitchFamily="34" charset="0"/>
                <a:sym typeface="Wingdings" panose="05000000000000000000" pitchFamily="2" charset="2"/>
              </a:rPr>
              <a:t>(rasche Antworten)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/>
              <a:buChar char="à"/>
            </a:pPr>
            <a:r>
              <a:rPr lang="de-DE" sz="1200" dirty="0" smtClean="0">
                <a:latin typeface="Arial Narrow" pitchFamily="34" charset="0"/>
                <a:sym typeface="Wingdings" panose="05000000000000000000" pitchFamily="2" charset="2"/>
              </a:rPr>
              <a:t>Informationen, die auf die Gegebenheiten der Gemeinde eingehen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/>
              <a:buChar char="à"/>
            </a:pPr>
            <a:r>
              <a:rPr lang="de-DE" sz="1200" dirty="0" smtClean="0">
                <a:latin typeface="Arial Narrow" pitchFamily="34" charset="0"/>
                <a:sym typeface="Wingdings" panose="05000000000000000000" pitchFamily="2" charset="2"/>
              </a:rPr>
              <a:t>Ranking mit anderen Gemeinden, aber auch Austausch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/>
              <a:buChar char="à"/>
            </a:pPr>
            <a:r>
              <a:rPr lang="de-DE" sz="1200" dirty="0" smtClean="0">
                <a:latin typeface="Arial Narrow" pitchFamily="34" charset="0"/>
                <a:sym typeface="Wingdings" panose="05000000000000000000" pitchFamily="2" charset="2"/>
              </a:rPr>
              <a:t>Maßnahmen-Ranking (maximale Wirkung mit geringen finanziellen Aufwand)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/>
              <a:buChar char="à"/>
            </a:pPr>
            <a:r>
              <a:rPr lang="de-DE" sz="1200" dirty="0" smtClean="0">
                <a:latin typeface="Arial Narrow" pitchFamily="34" charset="0"/>
                <a:sym typeface="Wingdings" panose="05000000000000000000" pitchFamily="2" charset="2"/>
              </a:rPr>
              <a:t>Eigene Maßnahmen eingeben können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/>
              <a:buChar char="à"/>
            </a:pPr>
            <a:r>
              <a:rPr lang="de-DE" sz="1200" dirty="0" smtClean="0">
                <a:latin typeface="Arial Narrow" pitchFamily="34" charset="0"/>
                <a:sym typeface="Wingdings" panose="05000000000000000000" pitchFamily="2" charset="2"/>
              </a:rPr>
              <a:t>Ansprechstellen auflisten – persönlicher Kontakt wesentlich!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/>
              <a:buChar char="à"/>
            </a:pPr>
            <a:r>
              <a:rPr lang="de-DE" sz="1200" dirty="0" smtClean="0">
                <a:latin typeface="Arial Narrow" pitchFamily="34" charset="0"/>
                <a:sym typeface="Wingdings" panose="05000000000000000000" pitchFamily="2" charset="2"/>
              </a:rPr>
              <a:t>eigene Arbeit soll reduziert und vereinfacht werden, nicht gesteigert </a:t>
            </a:r>
          </a:p>
          <a:p>
            <a:pPr marL="34290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/>
              <a:buChar char="à"/>
            </a:pPr>
            <a:r>
              <a:rPr lang="de-DE" sz="1200" dirty="0" smtClean="0">
                <a:latin typeface="Arial Narrow" pitchFamily="34" charset="0"/>
                <a:sym typeface="Wingdings" panose="05000000000000000000" pitchFamily="2" charset="2"/>
              </a:rPr>
              <a:t>Anreize zum Handeln (Wettbewerbe, …)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03C90-ACDB-4481-8EDA-002E8EF9B18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06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1777-5DAA-4199-B7B3-71FD91CB0F34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smtClean="0"/>
              <a:t>17.04.2013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426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6679282" y="0"/>
            <a:ext cx="2448272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000" y="3429000"/>
            <a:ext cx="4534272" cy="1368152"/>
          </a:xfrm>
        </p:spPr>
        <p:txBody>
          <a:bodyPr lIns="0">
            <a:no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Rechteck 6"/>
          <p:cNvSpPr/>
          <p:nvPr userDrawn="1"/>
        </p:nvSpPr>
        <p:spPr>
          <a:xfrm>
            <a:off x="395536" y="836712"/>
            <a:ext cx="8352928" cy="2448272"/>
          </a:xfrm>
          <a:prstGeom prst="rect">
            <a:avLst/>
          </a:prstGeom>
          <a:solidFill>
            <a:srgbClr val="B5D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2" name="Picture 2" descr="C:\Dokumente und Einstellungen\prutsch\Desktop\Logos_Layout\klimafonds_powered_by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378168" cy="526232"/>
          </a:xfrm>
          <a:prstGeom prst="rect">
            <a:avLst/>
          </a:prstGeom>
          <a:noFill/>
        </p:spPr>
      </p:pic>
      <p:pic>
        <p:nvPicPr>
          <p:cNvPr id="4" name="Picture 2" descr="U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13" y="116632"/>
            <a:ext cx="2263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pic>
        <p:nvPicPr>
          <p:cNvPr id="2053" name="Picture 5" descr="BO_Logo_A3-A4_DE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r="55550" b="20465"/>
          <a:stretch>
            <a:fillRect/>
          </a:stretch>
        </p:blipFill>
        <p:spPr bwMode="auto">
          <a:xfrm>
            <a:off x="4067944" y="88310"/>
            <a:ext cx="605984" cy="56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3346"/>
            <a:ext cx="576064" cy="56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2055" name="Picture 7" descr="Unbenann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60" y="166126"/>
            <a:ext cx="1201084" cy="35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68" y="3573016"/>
            <a:ext cx="2330912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>
                <a:latin typeface="Arial Narrow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B5D57B"/>
              </a:buClr>
              <a:buSzPct val="120000"/>
              <a:buFont typeface="Wingdings" pitchFamily="2" charset="2"/>
              <a:buChar char="§"/>
              <a:defRPr sz="2000">
                <a:latin typeface="Arial Narrow" pitchFamily="34" charset="0"/>
              </a:defRPr>
            </a:lvl1pPr>
            <a:lvl2pPr marL="612000" indent="-216000">
              <a:buClr>
                <a:srgbClr val="B5D57B"/>
              </a:buClr>
              <a:buFont typeface="Symbol" pitchFamily="18" charset="2"/>
              <a:buChar char="-"/>
              <a:defRPr sz="2000">
                <a:latin typeface="Arial Narrow" pitchFamily="34" charset="0"/>
              </a:defRPr>
            </a:lvl2pPr>
            <a:lvl3pPr>
              <a:defRPr sz="2000"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6000" y="1196752"/>
            <a:ext cx="6840296" cy="0"/>
          </a:xfrm>
          <a:prstGeom prst="line">
            <a:avLst/>
          </a:prstGeom>
          <a:ln w="19050">
            <a:solidFill>
              <a:srgbClr val="B5D57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 userDrawn="1"/>
        </p:nvSpPr>
        <p:spPr>
          <a:xfrm>
            <a:off x="395536" y="1556792"/>
            <a:ext cx="3960440" cy="1754326"/>
          </a:xfrm>
          <a:prstGeom prst="rect">
            <a:avLst/>
          </a:prstGeom>
          <a:noFill/>
          <a:ln>
            <a:solidFill>
              <a:srgbClr val="B5D57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US" sz="2000" noProof="0" dirty="0" smtClean="0">
              <a:latin typeface="Arial Narrow" pitchFamily="34" charset="0"/>
            </a:endParaRPr>
          </a:p>
          <a:p>
            <a:endParaRPr lang="de-DE" sz="2000" dirty="0" smtClean="0">
              <a:latin typeface="Arial Narrow" pitchFamily="34" charset="0"/>
            </a:endParaRPr>
          </a:p>
          <a:p>
            <a:endParaRPr lang="de-DE" sz="2000" dirty="0" smtClean="0">
              <a:latin typeface="Arial Narrow" pitchFamily="34" charset="0"/>
            </a:endParaRPr>
          </a:p>
          <a:p>
            <a:endParaRPr lang="de-DE" sz="2000" dirty="0" smtClean="0">
              <a:latin typeface="Arial Narrow" pitchFamily="34" charset="0"/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+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5958" y="1044000"/>
            <a:ext cx="8229600" cy="11448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5958" y="2188799"/>
            <a:ext cx="8229600" cy="365659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40758" y="5845397"/>
            <a:ext cx="2134800" cy="255600"/>
          </a:xfrm>
          <a:prstGeom prst="rect">
            <a:avLst/>
          </a:prstGeom>
        </p:spPr>
        <p:txBody>
          <a:bodyPr/>
          <a:lstStyle/>
          <a:p>
            <a:fld id="{2E6046F0-BA93-4699-83A0-D6120B2383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40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53200" y="5853688"/>
            <a:ext cx="2133600" cy="254312"/>
          </a:xfrm>
          <a:prstGeom prst="rect">
            <a:avLst/>
          </a:prstGeom>
        </p:spPr>
        <p:txBody>
          <a:bodyPr/>
          <a:lstStyle/>
          <a:p>
            <a:fld id="{2E6046F0-BA93-4699-83A0-D6120B23834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57200" y="2187000"/>
            <a:ext cx="8229599" cy="3666688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513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0" y="6577607"/>
            <a:ext cx="9144000" cy="307777"/>
          </a:xfrm>
          <a:prstGeom prst="rect">
            <a:avLst/>
          </a:prstGeom>
          <a:solidFill>
            <a:srgbClr val="347E6F"/>
          </a:solidFill>
        </p:spPr>
        <p:txBody>
          <a:bodyPr wrap="square" lIns="36000" rtlCol="0" anchor="ctr" anchorCtr="0">
            <a:noAutofit/>
          </a:bodyPr>
          <a:lstStyle/>
          <a:p>
            <a:pPr algn="l">
              <a:tabLst>
                <a:tab pos="4572000" algn="ctr"/>
                <a:tab pos="8696325" algn="r"/>
              </a:tabLst>
            </a:pPr>
            <a:r>
              <a:rPr lang="de-DE" sz="1400" dirty="0" smtClean="0">
                <a:solidFill>
                  <a:schemeClr val="bg1"/>
                </a:solidFill>
                <a:latin typeface="Arial Narrow" pitchFamily="34" charset="0"/>
              </a:rPr>
              <a:t>	</a:t>
            </a:r>
            <a:fld id="{56F23660-E8EF-4723-AA33-851E5CA81E42}" type="slidenum">
              <a:rPr lang="en-GB" sz="1400" smtClean="0">
                <a:solidFill>
                  <a:schemeClr val="bg1"/>
                </a:solidFill>
                <a:latin typeface="Arial Narrow" pitchFamily="34" charset="0"/>
              </a:rPr>
              <a:pPr algn="l">
                <a:tabLst>
                  <a:tab pos="4572000" algn="ctr"/>
                  <a:tab pos="8696325" algn="r"/>
                </a:tabLst>
              </a:pPr>
              <a:t>‹Nr.›</a:t>
            </a:fld>
            <a:endParaRPr lang="de-DE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6000" y="274638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1600200"/>
            <a:ext cx="8229600" cy="45259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763"/>
            <a:ext cx="1347787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69" r:id="rId4"/>
    <p:sldLayoutId id="2147483670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0"/>
        </a:spcBef>
        <a:buNone/>
        <a:defRPr sz="32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5D57B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5D57B"/>
        </a:buClr>
        <a:buSzPct val="120000"/>
        <a:buFont typeface="Symbol" pitchFamily="18" charset="2"/>
        <a:buChar char="-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still.at/ccac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google.at/url?sa=i&amp;rct=j&amp;q=&amp;esrc=s&amp;source=images&amp;cd=&amp;cad=rja&amp;uact=8&amp;ved=0CAcQjRxqFQoTCJfewNvK2McCFcSTLAodvGILJw&amp;url=http://www.gevert.com/2006_03_01_archive.html&amp;bvm=bv.101800829,d.bGg&amp;psig=AFQjCNHKRW5pwVPaEmcvJMIJwUIncjqQwA&amp;ust=144129130524821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limawandelanpassung.at/" TargetMode="External"/><Relationship Id="rId5" Type="http://schemas.openxmlformats.org/officeDocument/2006/relationships/hyperlink" Target="mailto:maria.balas@umweltbundesamt.at" TargetMode="External"/><Relationship Id="rId4" Type="http://schemas.openxmlformats.org/officeDocument/2006/relationships/hyperlink" Target="mailto:andrea.prutsch@umweltbundesamt.a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368152"/>
          </a:xfrm>
        </p:spPr>
        <p:txBody>
          <a:bodyPr/>
          <a:lstStyle/>
          <a:p>
            <a:r>
              <a:rPr lang="de-DE" dirty="0" smtClean="0"/>
              <a:t>Österreichs Gemeinden im Klimawandel – Was tun?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Erste</a:t>
            </a:r>
            <a:r>
              <a:rPr lang="en-US" sz="2800" dirty="0" smtClean="0"/>
              <a:t> </a:t>
            </a:r>
            <a:r>
              <a:rPr lang="en-US" sz="2800" dirty="0" err="1" smtClean="0"/>
              <a:t>Ergebnisse</a:t>
            </a:r>
            <a:r>
              <a:rPr lang="en-US" sz="2800" dirty="0" smtClean="0"/>
              <a:t> </a:t>
            </a:r>
            <a:r>
              <a:rPr lang="en-US" sz="2800" dirty="0" err="1" smtClean="0"/>
              <a:t>aus</a:t>
            </a:r>
            <a:r>
              <a:rPr lang="en-US" sz="2800" dirty="0" smtClean="0"/>
              <a:t> dem </a:t>
            </a:r>
            <a:r>
              <a:rPr lang="en-US" sz="2800" dirty="0" err="1" smtClean="0"/>
              <a:t>Projekt</a:t>
            </a:r>
            <a:r>
              <a:rPr lang="en-US" sz="2800" dirty="0" smtClean="0"/>
              <a:t> CC-ACT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95536" y="3356992"/>
            <a:ext cx="5976664" cy="1368152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de-AT" sz="1800" dirty="0" smtClean="0"/>
              <a:t>Andrea </a:t>
            </a:r>
            <a:r>
              <a:rPr lang="de-AT" sz="1800" dirty="0" err="1" smtClean="0"/>
              <a:t>Prutsch</a:t>
            </a:r>
            <a:r>
              <a:rPr lang="de-AT" sz="1800" dirty="0" smtClean="0"/>
              <a:t>, Maria </a:t>
            </a:r>
            <a:r>
              <a:rPr lang="de-AT" sz="1800" dirty="0" err="1" smtClean="0"/>
              <a:t>Balas</a:t>
            </a:r>
            <a:r>
              <a:rPr lang="de-AT" sz="1800" dirty="0" smtClean="0"/>
              <a:t>, Ivo Offenthaler, Natalie </a:t>
            </a:r>
            <a:r>
              <a:rPr lang="de-AT" sz="1800" dirty="0"/>
              <a:t>Glas </a:t>
            </a:r>
          </a:p>
          <a:p>
            <a:pPr>
              <a:spcBef>
                <a:spcPts val="200"/>
              </a:spcBef>
            </a:pPr>
            <a:r>
              <a:rPr lang="de-AT" sz="1800" dirty="0"/>
              <a:t>Lukas </a:t>
            </a:r>
            <a:r>
              <a:rPr lang="de-AT" sz="1800" dirty="0" err="1"/>
              <a:t>Strahlhofer</a:t>
            </a:r>
            <a:r>
              <a:rPr lang="de-AT" sz="1800" dirty="0"/>
              <a:t> </a:t>
            </a:r>
            <a:r>
              <a:rPr lang="de-AT" sz="1800" dirty="0" smtClean="0">
                <a:sym typeface="Wingdings" panose="05000000000000000000" pitchFamily="2" charset="2"/>
              </a:rPr>
              <a:t>(Umweltbundesamt) </a:t>
            </a:r>
          </a:p>
          <a:p>
            <a:pPr>
              <a:spcBef>
                <a:spcPts val="200"/>
              </a:spcBef>
            </a:pPr>
            <a:endParaRPr lang="de-AT" sz="200" dirty="0">
              <a:sym typeface="Wingdings" panose="05000000000000000000" pitchFamily="2" charset="2"/>
            </a:endParaRPr>
          </a:p>
          <a:p>
            <a:pPr>
              <a:spcBef>
                <a:spcPts val="200"/>
              </a:spcBef>
            </a:pPr>
            <a:endParaRPr lang="de-AT" sz="400" dirty="0"/>
          </a:p>
          <a:p>
            <a:pPr>
              <a:spcBef>
                <a:spcPts val="200"/>
              </a:spcBef>
            </a:pPr>
            <a:r>
              <a:rPr lang="de-AT" sz="1800" dirty="0" smtClean="0"/>
              <a:t>Renate Eder, Brigitte </a:t>
            </a:r>
            <a:r>
              <a:rPr lang="de-AT" sz="1800" dirty="0" err="1" smtClean="0"/>
              <a:t>Allex</a:t>
            </a:r>
            <a:r>
              <a:rPr lang="de-AT" sz="1800" dirty="0" smtClean="0"/>
              <a:t>, Arne </a:t>
            </a:r>
            <a:r>
              <a:rPr lang="de-AT" sz="1800" dirty="0" err="1" smtClean="0"/>
              <a:t>Anberger</a:t>
            </a:r>
            <a:r>
              <a:rPr lang="de-AT" sz="1800" dirty="0" smtClean="0"/>
              <a:t>, </a:t>
            </a:r>
            <a:r>
              <a:rPr lang="de-AT" sz="1800" dirty="0" err="1" smtClean="0"/>
              <a:t>Hemma</a:t>
            </a:r>
            <a:r>
              <a:rPr lang="de-AT" sz="1800" dirty="0" smtClean="0"/>
              <a:t> </a:t>
            </a:r>
            <a:r>
              <a:rPr lang="de-AT" sz="1800" dirty="0" err="1"/>
              <a:t>Preisel</a:t>
            </a:r>
            <a:r>
              <a:rPr lang="de-AT" sz="1800" dirty="0"/>
              <a:t> 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(ILEN – BOKU)</a:t>
            </a:r>
            <a:endParaRPr lang="de-AT" sz="1800" dirty="0"/>
          </a:p>
          <a:p>
            <a:pPr>
              <a:spcBef>
                <a:spcPts val="200"/>
              </a:spcBef>
            </a:pPr>
            <a:endParaRPr lang="de-AT" sz="400" dirty="0" smtClean="0"/>
          </a:p>
          <a:p>
            <a:pPr>
              <a:spcBef>
                <a:spcPts val="200"/>
              </a:spcBef>
            </a:pPr>
            <a:r>
              <a:rPr lang="de-AT" sz="1800" dirty="0"/>
              <a:t>Samira </a:t>
            </a:r>
            <a:r>
              <a:rPr lang="de-AT" sz="1800" dirty="0" err="1"/>
              <a:t>Bouslama</a:t>
            </a:r>
            <a:r>
              <a:rPr lang="de-AT" sz="1800" dirty="0"/>
              <a:t>, Anna Streissler, Markus </a:t>
            </a:r>
            <a:r>
              <a:rPr lang="de-AT" sz="1800" dirty="0" smtClean="0"/>
              <a:t>Langer, Stefan Nohel </a:t>
            </a:r>
            <a:r>
              <a:rPr lang="de-AT" sz="1800" dirty="0"/>
              <a:t>(Umweltdachverband</a:t>
            </a:r>
            <a:r>
              <a:rPr lang="de-AT" sz="1800" dirty="0" smtClean="0"/>
              <a:t>)</a:t>
            </a:r>
          </a:p>
          <a:p>
            <a:pPr>
              <a:spcBef>
                <a:spcPts val="200"/>
              </a:spcBef>
            </a:pPr>
            <a:endParaRPr lang="de-AT" sz="400" dirty="0"/>
          </a:p>
          <a:p>
            <a:pPr>
              <a:spcBef>
                <a:spcPts val="200"/>
              </a:spcBef>
            </a:pPr>
            <a:r>
              <a:rPr lang="de-AT" sz="1800" dirty="0" smtClean="0"/>
              <a:t>Reinhard Steurer, Christoph </a:t>
            </a:r>
            <a:r>
              <a:rPr lang="de-AT" sz="1800" dirty="0" err="1"/>
              <a:t>Clar</a:t>
            </a:r>
            <a:r>
              <a:rPr lang="de-AT" sz="1800" dirty="0"/>
              <a:t> </a:t>
            </a:r>
            <a:r>
              <a:rPr lang="de-AT" sz="1800" dirty="0" smtClean="0"/>
              <a:t>(</a:t>
            </a:r>
            <a:r>
              <a:rPr lang="de-AT" sz="1800" dirty="0" err="1" smtClean="0"/>
              <a:t>InFER</a:t>
            </a:r>
            <a:r>
              <a:rPr lang="de-AT" sz="1800" dirty="0"/>
              <a:t> </a:t>
            </a:r>
            <a:r>
              <a:rPr lang="de-AT" sz="1800" dirty="0" smtClean="0"/>
              <a:t>– BOKU)</a:t>
            </a:r>
            <a:endParaRPr lang="de-AT" sz="1800" dirty="0"/>
          </a:p>
          <a:p>
            <a:pPr>
              <a:spcBef>
                <a:spcPts val="200"/>
              </a:spcBef>
            </a:pPr>
            <a:endParaRPr lang="de-AT" sz="400" dirty="0" smtClean="0"/>
          </a:p>
          <a:p>
            <a:pPr>
              <a:spcBef>
                <a:spcPts val="200"/>
              </a:spcBef>
            </a:pPr>
            <a:r>
              <a:rPr lang="de-AT" sz="1800" dirty="0" smtClean="0"/>
              <a:t>Herbert </a:t>
            </a:r>
            <a:r>
              <a:rPr lang="de-AT" sz="1800" dirty="0" err="1"/>
              <a:t>Formayer</a:t>
            </a:r>
            <a:r>
              <a:rPr lang="de-AT" sz="1800" dirty="0"/>
              <a:t> </a:t>
            </a:r>
            <a:r>
              <a:rPr lang="de-AT" sz="1800" dirty="0" smtClean="0"/>
              <a:t>(MET- BOKU)</a:t>
            </a:r>
            <a:endParaRPr lang="de-AT" sz="1800" dirty="0"/>
          </a:p>
          <a:p>
            <a:pPr>
              <a:spcBef>
                <a:spcPts val="200"/>
              </a:spcBef>
            </a:pPr>
            <a:endParaRPr lang="de-AT" sz="400" dirty="0" smtClean="0"/>
          </a:p>
          <a:p>
            <a:pPr>
              <a:spcBef>
                <a:spcPts val="200"/>
              </a:spcBef>
            </a:pPr>
            <a:r>
              <a:rPr lang="de-AT" sz="1800" dirty="0" smtClean="0"/>
              <a:t>Patrick </a:t>
            </a:r>
            <a:r>
              <a:rPr lang="de-AT" sz="1800" dirty="0" err="1" smtClean="0"/>
              <a:t>Pringle</a:t>
            </a:r>
            <a:r>
              <a:rPr lang="de-AT" sz="1800" dirty="0" smtClean="0"/>
              <a:t>, Pete </a:t>
            </a:r>
            <a:r>
              <a:rPr lang="de-AT" sz="1800" dirty="0"/>
              <a:t>Walton </a:t>
            </a:r>
            <a:r>
              <a:rPr lang="de-AT" sz="1800" dirty="0" smtClean="0"/>
              <a:t>(UKCIP)</a:t>
            </a:r>
            <a:endParaRPr lang="de-AT" sz="1800" dirty="0"/>
          </a:p>
          <a:p>
            <a:endParaRPr lang="de-AT" dirty="0"/>
          </a:p>
        </p:txBody>
      </p:sp>
      <p:sp>
        <p:nvSpPr>
          <p:cNvPr id="2" name="Textfeld 1"/>
          <p:cNvSpPr txBox="1"/>
          <p:nvPr/>
        </p:nvSpPr>
        <p:spPr>
          <a:xfrm>
            <a:off x="4499992" y="6084004"/>
            <a:ext cx="42484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AT" dirty="0" smtClean="0">
                <a:latin typeface="Arial Narrow" panose="020B0606020202030204" pitchFamily="34" charset="0"/>
              </a:rPr>
              <a:t>Tagung  zur  Anpassung in Bern, 7. Juni 2016</a:t>
            </a:r>
            <a:endParaRPr lang="de-AT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72" y="1156053"/>
            <a:ext cx="154953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en-GB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9594" r="4025" b="3709"/>
          <a:stretch/>
        </p:blipFill>
        <p:spPr bwMode="auto">
          <a:xfrm>
            <a:off x="-30001" y="1412776"/>
            <a:ext cx="9210513" cy="439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23528" y="402427"/>
            <a:ext cx="8526823" cy="7943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2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Online-Tool für Gemeinden – DRAFT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179512" y="1124744"/>
            <a:ext cx="7200800" cy="0"/>
          </a:xfrm>
          <a:prstGeom prst="line">
            <a:avLst/>
          </a:prstGeom>
          <a:ln w="19050">
            <a:solidFill>
              <a:srgbClr val="B5D57B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9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44624"/>
            <a:ext cx="8229600" cy="1143000"/>
          </a:xfrm>
        </p:spPr>
        <p:txBody>
          <a:bodyPr/>
          <a:lstStyle/>
          <a:p>
            <a:r>
              <a:rPr lang="de-DE" dirty="0" smtClean="0"/>
              <a:t>Zusammenfassung:</a:t>
            </a:r>
            <a:br>
              <a:rPr lang="de-DE" dirty="0" smtClean="0"/>
            </a:br>
            <a:r>
              <a:rPr lang="de-DE" dirty="0" smtClean="0"/>
              <a:t>Online-Tool </a:t>
            </a:r>
            <a:r>
              <a:rPr lang="de-DE" dirty="0"/>
              <a:t>für Gemeinden</a:t>
            </a:r>
            <a:endParaRPr lang="en-GB" dirty="0"/>
          </a:p>
        </p:txBody>
      </p:sp>
      <p:sp>
        <p:nvSpPr>
          <p:cNvPr id="3" name="Rechteck 2"/>
          <p:cNvSpPr/>
          <p:nvPr/>
        </p:nvSpPr>
        <p:spPr>
          <a:xfrm>
            <a:off x="390104" y="1484784"/>
            <a:ext cx="7601129" cy="48156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400"/>
              </a:spcAft>
              <a:buClr>
                <a:srgbClr val="B5D57B"/>
              </a:buClr>
              <a:buSzPct val="120000"/>
              <a:buFont typeface="Wingdings"/>
              <a:buChar char="à"/>
            </a:pPr>
            <a:endParaRPr lang="de-DE" sz="1000" dirty="0" smtClean="0">
              <a:latin typeface="Arial Narrow" pitchFamily="34" charset="0"/>
              <a:sym typeface="Wingdings" panose="05000000000000000000" pitchFamily="2" charset="2"/>
            </a:endParaRPr>
          </a:p>
          <a:p>
            <a:pPr marL="533400" indent="-533400">
              <a:spcBef>
                <a:spcPct val="20000"/>
              </a:spcBef>
              <a:spcAft>
                <a:spcPts val="400"/>
              </a:spcAft>
              <a:buClr>
                <a:srgbClr val="B5D57B"/>
              </a:buClr>
              <a:buSzPct val="120000"/>
              <a:buFont typeface="Wingdings"/>
              <a:buChar char="à"/>
            </a:pPr>
            <a:r>
              <a:rPr lang="de-DE" sz="2400" dirty="0" smtClean="0">
                <a:latin typeface="Arial Narrow" pitchFamily="34" charset="0"/>
                <a:sym typeface="Wingdings" panose="05000000000000000000" pitchFamily="2" charset="2"/>
              </a:rPr>
              <a:t>Interaktives </a:t>
            </a:r>
            <a:r>
              <a:rPr lang="de-DE" sz="2400" dirty="0">
                <a:latin typeface="Arial Narrow" pitchFamily="34" charset="0"/>
                <a:sym typeface="Wingdings" panose="05000000000000000000" pitchFamily="2" charset="2"/>
              </a:rPr>
              <a:t>Anpassungstool, dass gemeinsam mit MultiplikatorInnen anwendet werden soll </a:t>
            </a:r>
            <a:r>
              <a:rPr lang="de-DE" sz="2400" dirty="0" smtClean="0">
                <a:latin typeface="Arial Narrow" pitchFamily="34" charset="0"/>
                <a:sym typeface="Wingdings" panose="05000000000000000000" pitchFamily="2" charset="2"/>
              </a:rPr>
              <a:t>(Trainingshandbuch für MultiplikatorInnen ist in Ausarbeitung)</a:t>
            </a:r>
            <a:endParaRPr lang="de-DE" sz="2400" dirty="0">
              <a:latin typeface="Arial Narrow" pitchFamily="34" charset="0"/>
              <a:sym typeface="Wingdings" panose="05000000000000000000" pitchFamily="2" charset="2"/>
            </a:endParaRPr>
          </a:p>
          <a:p>
            <a:pPr marL="533400" indent="-533400">
              <a:spcBef>
                <a:spcPct val="20000"/>
              </a:spcBef>
              <a:spcAft>
                <a:spcPts val="400"/>
              </a:spcAft>
              <a:buClr>
                <a:srgbClr val="B5D57B"/>
              </a:buClr>
              <a:buSzPct val="120000"/>
              <a:buFont typeface="Wingdings"/>
              <a:buChar char="à"/>
            </a:pPr>
            <a:r>
              <a:rPr lang="de-DE" sz="2400" dirty="0" smtClean="0">
                <a:latin typeface="Arial Narrow" pitchFamily="34" charset="0"/>
              </a:rPr>
              <a:t>Information zu Klimawandelauswirkungen für Gemeinde-relevante Sektoren</a:t>
            </a:r>
            <a:endParaRPr lang="de-DE" sz="2400" dirty="0">
              <a:latin typeface="Arial Narrow" pitchFamily="34" charset="0"/>
            </a:endParaRPr>
          </a:p>
          <a:p>
            <a:pPr marL="533400" indent="-533400">
              <a:spcBef>
                <a:spcPct val="20000"/>
              </a:spcBef>
              <a:spcAft>
                <a:spcPts val="400"/>
              </a:spcAft>
              <a:buClr>
                <a:srgbClr val="B5D57B"/>
              </a:buClr>
              <a:buSzPct val="120000"/>
              <a:buFont typeface="Wingdings"/>
              <a:buChar char="à"/>
            </a:pPr>
            <a:r>
              <a:rPr lang="de-DE" sz="2400" dirty="0" smtClean="0">
                <a:latin typeface="Arial Narrow" pitchFamily="34" charset="0"/>
                <a:sym typeface="Wingdings" panose="05000000000000000000" pitchFamily="2" charset="2"/>
              </a:rPr>
              <a:t>Handlungsvorschläge zur Anpassung für alle Kompetenzbereiche der Gemeinde </a:t>
            </a:r>
          </a:p>
          <a:p>
            <a:pPr marL="533400" indent="-533400">
              <a:spcBef>
                <a:spcPct val="20000"/>
              </a:spcBef>
              <a:spcAft>
                <a:spcPts val="400"/>
              </a:spcAft>
              <a:buClr>
                <a:srgbClr val="B5D57B"/>
              </a:buClr>
              <a:buSzPct val="120000"/>
              <a:buFont typeface="Wingdings"/>
              <a:buChar char="à"/>
            </a:pPr>
            <a:r>
              <a:rPr lang="en-GB" sz="2400" dirty="0" err="1" smtClean="0">
                <a:latin typeface="Arial Narrow" pitchFamily="34" charset="0"/>
              </a:rPr>
              <a:t>Fallbeispiele</a:t>
            </a:r>
            <a:r>
              <a:rPr lang="en-GB" sz="2400" dirty="0" smtClean="0">
                <a:latin typeface="Arial Narrow" pitchFamily="34" charset="0"/>
              </a:rPr>
              <a:t> und Good-Practice </a:t>
            </a:r>
            <a:r>
              <a:rPr lang="en-GB" sz="2400" dirty="0" err="1" smtClean="0">
                <a:latin typeface="Arial Narrow" pitchFamily="34" charset="0"/>
              </a:rPr>
              <a:t>Beispiele</a:t>
            </a:r>
            <a:endParaRPr lang="en-GB" sz="2400" dirty="0" smtClean="0">
              <a:latin typeface="Arial Narrow" pitchFamily="34" charset="0"/>
            </a:endParaRPr>
          </a:p>
          <a:p>
            <a:pPr marL="533400" indent="-533400">
              <a:spcBef>
                <a:spcPct val="20000"/>
              </a:spcBef>
              <a:spcAft>
                <a:spcPts val="400"/>
              </a:spcAft>
              <a:buClr>
                <a:srgbClr val="B5D57B"/>
              </a:buClr>
              <a:buSzPct val="120000"/>
              <a:buFont typeface="Wingdings"/>
              <a:buChar char="à"/>
            </a:pPr>
            <a:r>
              <a:rPr lang="de-AT" sz="2400" dirty="0" smtClean="0">
                <a:latin typeface="Arial Narrow" pitchFamily="34" charset="0"/>
                <a:sym typeface="Wingdings" panose="05000000000000000000" pitchFamily="2" charset="2"/>
              </a:rPr>
              <a:t>Gratis  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B5D57B"/>
              </a:buClr>
              <a:buSzPct val="120000"/>
            </a:pPr>
            <a:endParaRPr lang="de-DE" sz="2400" dirty="0">
              <a:latin typeface="Arial Narrow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42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30833" y="44624"/>
            <a:ext cx="8229599" cy="36666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AT" sz="3200" b="1" dirty="0">
                <a:ea typeface="+mj-ea"/>
                <a:cs typeface="+mj-cs"/>
              </a:rPr>
              <a:t>Praxistest in Gemeinden und mit MultiplikatorInnen</a:t>
            </a:r>
            <a:endParaRPr lang="en-GB" sz="3200" b="1" dirty="0">
              <a:ea typeface="+mj-ea"/>
              <a:cs typeface="+mj-cs"/>
            </a:endParaRPr>
          </a:p>
        </p:txBody>
      </p:sp>
      <p:pic>
        <p:nvPicPr>
          <p:cNvPr id="1026" name="Picture 2" descr="\\umweltbundesamt.at\Projekte\10000\10493_CCACT\Intern\08_Arbeitspakete\WP3_DecisionSupport\Fokusgruppen\Feldbach\20160331_2002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1"/>
          <a:stretch/>
        </p:blipFill>
        <p:spPr bwMode="auto">
          <a:xfrm>
            <a:off x="179512" y="3769658"/>
            <a:ext cx="4464497" cy="270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umweltbundesamt.at\Projekte\10000\10493_CCACT\Intern\08_Arbeitspakete\WP3_DecisionSupport\Fokusgruppen\Seeham\Fotos\IMG_1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33" y="1875559"/>
            <a:ext cx="4058354" cy="270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umweltbundesamt.at\Projekte\10000\10493_CCACT\Intern\08_Arbeitspakete\WP3_DecisionSupport\Fokusgruppen\Seeham\Fotos\IMG_16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t="16019" r="13753"/>
          <a:stretch/>
        </p:blipFill>
        <p:spPr bwMode="auto">
          <a:xfrm>
            <a:off x="4906133" y="4343400"/>
            <a:ext cx="4058355" cy="254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umweltbundesamt.at\Projekte\10000\10493_CCACT\Intern\08_Arbeitspakete\WP3_DecisionSupport\Fokusgruppen\Seeham\Fotos\IMG_16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11630" r="10775" b="10600"/>
          <a:stretch/>
        </p:blipFill>
        <p:spPr bwMode="auto">
          <a:xfrm>
            <a:off x="179512" y="1124744"/>
            <a:ext cx="4464496" cy="264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03848" y="620688"/>
            <a:ext cx="5544616" cy="1323439"/>
          </a:xfrm>
          <a:prstGeom prst="rect">
            <a:avLst/>
          </a:prstGeom>
          <a:solidFill>
            <a:srgbClr val="347E6F"/>
          </a:solidFill>
          <a:ln>
            <a:solidFill>
              <a:srgbClr val="B5D57B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algn="just">
              <a:defRPr sz="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Wingdings"/>
              <a:buChar char="à"/>
            </a:pPr>
            <a:r>
              <a:rPr lang="de-AT" sz="20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Ober-Grafendorf </a:t>
            </a:r>
            <a:r>
              <a:rPr lang="de-AT" sz="2000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am 20. Jänner 2016</a:t>
            </a:r>
          </a:p>
          <a:p>
            <a:pPr marL="342900" indent="-342900">
              <a:buFont typeface="Wingdings"/>
              <a:buChar char="à"/>
            </a:pPr>
            <a:r>
              <a:rPr lang="de-AT" sz="2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Seeham </a:t>
            </a:r>
            <a:r>
              <a:rPr lang="de-AT" sz="2000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am 4. Februar 2016 </a:t>
            </a:r>
          </a:p>
          <a:p>
            <a:pPr marL="342900" indent="-342900">
              <a:buFont typeface="Wingdings"/>
              <a:buChar char="à"/>
            </a:pPr>
            <a:r>
              <a:rPr lang="de-AT" sz="2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Feldbach </a:t>
            </a:r>
            <a:r>
              <a:rPr lang="de-AT" sz="2000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am 31. März </a:t>
            </a:r>
            <a:r>
              <a:rPr lang="de-AT" sz="2000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2016</a:t>
            </a:r>
          </a:p>
          <a:p>
            <a:pPr marL="342900" indent="-342900">
              <a:buFont typeface="Wingdings"/>
              <a:buChar char="à"/>
            </a:pPr>
            <a:r>
              <a:rPr lang="de-AT" sz="2000" b="1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Schulung</a:t>
            </a:r>
            <a:r>
              <a:rPr lang="de-AT" sz="2000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mit MultiplikatorInnen </a:t>
            </a:r>
            <a:r>
              <a:rPr lang="de-AT" sz="2000" dirty="0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am  12. April 2016</a:t>
            </a:r>
          </a:p>
        </p:txBody>
      </p:sp>
    </p:spTree>
    <p:extLst>
      <p:ext uri="{BB962C8B-B14F-4D97-AF65-F5344CB8AC3E}">
        <p14:creationId xmlns:p14="http://schemas.microsoft.com/office/powerpoint/2010/main" val="13558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Arbeit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Gemeinden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472" cy="4525963"/>
          </a:xfrm>
        </p:spPr>
        <p:txBody>
          <a:bodyPr/>
          <a:lstStyle/>
          <a:p>
            <a:r>
              <a:rPr lang="de-AT" sz="2200" dirty="0" smtClean="0"/>
              <a:t>Klimawandelanpassung ist für Gemeinden bis dato </a:t>
            </a:r>
            <a:r>
              <a:rPr lang="de-AT" sz="2200" b="1" dirty="0" smtClean="0">
                <a:solidFill>
                  <a:srgbClr val="347E6F"/>
                </a:solidFill>
              </a:rPr>
              <a:t>kein prioritäres Thema </a:t>
            </a:r>
            <a:r>
              <a:rPr lang="de-AT" sz="2200" dirty="0" smtClean="0">
                <a:sym typeface="Wingdings" panose="05000000000000000000" pitchFamily="2" charset="2"/>
              </a:rPr>
              <a:t> Bewusstseinsbildung notwendig</a:t>
            </a:r>
          </a:p>
          <a:p>
            <a:pPr marL="0" indent="0">
              <a:buNone/>
            </a:pPr>
            <a:endParaRPr lang="de-AT" sz="2200" dirty="0" smtClean="0">
              <a:sym typeface="Wingdings" panose="05000000000000000000" pitchFamily="2" charset="2"/>
            </a:endParaRPr>
          </a:p>
          <a:p>
            <a:r>
              <a:rPr lang="de-AT" sz="2200" b="1" dirty="0">
                <a:solidFill>
                  <a:srgbClr val="347E6F"/>
                </a:solidFill>
                <a:sym typeface="Wingdings" panose="05000000000000000000" pitchFamily="2" charset="2"/>
              </a:rPr>
              <a:t>Mainstreaming</a:t>
            </a:r>
            <a:r>
              <a:rPr lang="de-AT" sz="2200" dirty="0" smtClean="0">
                <a:sym typeface="Wingdings" panose="05000000000000000000" pitchFamily="2" charset="2"/>
              </a:rPr>
              <a:t> von Klimawandelanpassung in Gemeindekompetenzen ist wesentlich  Schnittstellen sowie messbare Ziele herausarbeiten </a:t>
            </a:r>
          </a:p>
          <a:p>
            <a:pPr marL="0" indent="0">
              <a:buNone/>
            </a:pPr>
            <a:endParaRPr lang="de-AT" sz="2200" dirty="0" smtClean="0">
              <a:sym typeface="Wingdings" panose="05000000000000000000" pitchFamily="2" charset="2"/>
            </a:endParaRPr>
          </a:p>
          <a:p>
            <a:r>
              <a:rPr lang="de-AT" sz="2200" dirty="0" smtClean="0">
                <a:sym typeface="Wingdings" panose="05000000000000000000" pitchFamily="2" charset="2"/>
              </a:rPr>
              <a:t>Um </a:t>
            </a:r>
            <a:r>
              <a:rPr lang="de-AT" sz="2200" dirty="0">
                <a:sym typeface="Wingdings" panose="05000000000000000000" pitchFamily="2" charset="2"/>
              </a:rPr>
              <a:t>Aktivitäten voran zu treiben, braucht es </a:t>
            </a:r>
            <a:r>
              <a:rPr lang="de-AT" sz="2200" b="1" dirty="0" smtClean="0">
                <a:solidFill>
                  <a:srgbClr val="347E6F"/>
                </a:solidFill>
                <a:sym typeface="Wingdings" panose="05000000000000000000" pitchFamily="2" charset="2"/>
              </a:rPr>
              <a:t>konkrete Handlungsanweisungen </a:t>
            </a:r>
            <a:r>
              <a:rPr lang="de-AT" sz="2200" dirty="0" smtClean="0">
                <a:sym typeface="Wingdings" panose="05000000000000000000" pitchFamily="2" charset="2"/>
              </a:rPr>
              <a:t>und Maßnahmenvorschläge  Sprache der Gemeinde verwenden </a:t>
            </a:r>
            <a:endParaRPr lang="de-AT" sz="2200" dirty="0" smtClean="0">
              <a:sym typeface="Wingdings" panose="05000000000000000000" pitchFamily="2" charset="2"/>
            </a:endParaRPr>
          </a:p>
          <a:p>
            <a:pPr marL="396000" lvl="1" indent="0">
              <a:buNone/>
            </a:pPr>
            <a:endParaRPr lang="de-AT" dirty="0" smtClean="0">
              <a:sym typeface="Wingdings" panose="05000000000000000000" pitchFamily="2" charset="2"/>
            </a:endParaRPr>
          </a:p>
          <a:p>
            <a:endParaRPr lang="de-AT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78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Arbeit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Gemeinden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67333"/>
            <a:ext cx="8424472" cy="4525963"/>
          </a:xfrm>
        </p:spPr>
        <p:txBody>
          <a:bodyPr/>
          <a:lstStyle/>
          <a:p>
            <a:r>
              <a:rPr lang="de-AT" sz="2200" dirty="0" smtClean="0">
                <a:sym typeface="Wingdings" panose="05000000000000000000" pitchFamily="2" charset="2"/>
              </a:rPr>
              <a:t>Folgende </a:t>
            </a:r>
            <a:r>
              <a:rPr lang="de-AT" sz="2200" b="1" dirty="0" smtClean="0">
                <a:solidFill>
                  <a:srgbClr val="347E6F"/>
                </a:solidFill>
                <a:sym typeface="Wingdings" panose="05000000000000000000" pitchFamily="2" charset="2"/>
              </a:rPr>
              <a:t>Ansätze</a:t>
            </a:r>
            <a:r>
              <a:rPr lang="de-AT" sz="2200" dirty="0" smtClean="0">
                <a:sym typeface="Wingdings" panose="05000000000000000000" pitchFamily="2" charset="2"/>
              </a:rPr>
              <a:t> könnten helfen, um Gemeinden zum </a:t>
            </a:r>
            <a:r>
              <a:rPr lang="de-AT" sz="2200" b="1" dirty="0" smtClean="0">
                <a:solidFill>
                  <a:srgbClr val="347E6F"/>
                </a:solidFill>
                <a:sym typeface="Wingdings" panose="05000000000000000000" pitchFamily="2" charset="2"/>
              </a:rPr>
              <a:t>Tun</a:t>
            </a:r>
            <a:r>
              <a:rPr lang="de-AT" sz="2200" dirty="0" smtClean="0">
                <a:sym typeface="Wingdings" panose="05000000000000000000" pitchFamily="2" charset="2"/>
              </a:rPr>
              <a:t> zu motivieren: </a:t>
            </a:r>
          </a:p>
          <a:p>
            <a:pPr lvl="1"/>
            <a:r>
              <a:rPr lang="de-AT" sz="2200" dirty="0" smtClean="0">
                <a:sym typeface="Wingdings" panose="05000000000000000000" pitchFamily="2" charset="2"/>
              </a:rPr>
              <a:t>Druck durch Bevölkerung</a:t>
            </a:r>
          </a:p>
          <a:p>
            <a:pPr lvl="1"/>
            <a:r>
              <a:rPr lang="de-AT" sz="2200" dirty="0" smtClean="0">
                <a:sym typeface="Wingdings" panose="05000000000000000000" pitchFamily="2" charset="2"/>
              </a:rPr>
              <a:t>gesetzliche Notwendigkeit</a:t>
            </a:r>
          </a:p>
          <a:p>
            <a:pPr lvl="1"/>
            <a:r>
              <a:rPr lang="de-AT" sz="2200" dirty="0" smtClean="0">
                <a:sym typeface="Wingdings" panose="05000000000000000000" pitchFamily="2" charset="2"/>
              </a:rPr>
              <a:t>spezielle Fördermöglichkeit </a:t>
            </a:r>
          </a:p>
          <a:p>
            <a:pPr lvl="1"/>
            <a:r>
              <a:rPr lang="de-AT" sz="2200" dirty="0" smtClean="0">
                <a:sym typeface="Wingdings" panose="05000000000000000000" pitchFamily="2" charset="2"/>
              </a:rPr>
              <a:t>Wettbewerb, in dem Gemeinden vor den Vorhang geholt werden</a:t>
            </a:r>
          </a:p>
          <a:p>
            <a:pPr marL="396000" lvl="1" indent="0">
              <a:buNone/>
            </a:pPr>
            <a:endParaRPr lang="de-AT" sz="2200" dirty="0" smtClean="0">
              <a:sym typeface="Wingdings" panose="05000000000000000000" pitchFamily="2" charset="2"/>
            </a:endParaRPr>
          </a:p>
          <a:p>
            <a:r>
              <a:rPr lang="de-AT" sz="2200" b="1" dirty="0" smtClean="0">
                <a:solidFill>
                  <a:srgbClr val="347E6F"/>
                </a:solidFill>
                <a:sym typeface="Wingdings" panose="05000000000000000000" pitchFamily="2" charset="2"/>
              </a:rPr>
              <a:t>Fehlende Ressourcen und Expertise </a:t>
            </a:r>
            <a:r>
              <a:rPr lang="de-AT" sz="2200" dirty="0" smtClean="0">
                <a:sym typeface="Wingdings" panose="05000000000000000000" pitchFamily="2" charset="2"/>
              </a:rPr>
              <a:t>hindern Gemeinden daran, eigenständig mit Anpassungstools zu arbeiten  </a:t>
            </a:r>
            <a:r>
              <a:rPr lang="de-AT" sz="2200" b="1" dirty="0" smtClean="0">
                <a:solidFill>
                  <a:srgbClr val="347E6F"/>
                </a:solidFill>
                <a:sym typeface="Wingdings" panose="05000000000000000000" pitchFamily="2" charset="2"/>
              </a:rPr>
              <a:t>MultiplikatorInnen</a:t>
            </a:r>
            <a:r>
              <a:rPr lang="de-AT" sz="2200" dirty="0" smtClean="0">
                <a:sym typeface="Wingdings" panose="05000000000000000000" pitchFamily="2" charset="2"/>
              </a:rPr>
              <a:t> als Vermittler wesentlich!!!</a:t>
            </a:r>
          </a:p>
          <a:p>
            <a:endParaRPr lang="de-AT" sz="2200" dirty="0">
              <a:sym typeface="Wingdings" panose="05000000000000000000" pitchFamily="2" charset="2"/>
            </a:endParaRPr>
          </a:p>
          <a:p>
            <a:r>
              <a:rPr lang="de-AT" sz="2200" b="1" dirty="0">
                <a:solidFill>
                  <a:srgbClr val="347E6F"/>
                </a:solidFill>
                <a:sym typeface="Wingdings" panose="05000000000000000000" pitchFamily="2" charset="2"/>
              </a:rPr>
              <a:t>MultiplikatorInnen</a:t>
            </a:r>
            <a:r>
              <a:rPr lang="de-AT" sz="2200" dirty="0" smtClean="0">
                <a:sym typeface="Wingdings" panose="05000000000000000000" pitchFamily="2" charset="2"/>
              </a:rPr>
              <a:t> benötigen </a:t>
            </a:r>
            <a:r>
              <a:rPr lang="de-AT" sz="2200" b="1" dirty="0">
                <a:solidFill>
                  <a:srgbClr val="347E6F"/>
                </a:solidFill>
                <a:sym typeface="Wingdings" panose="05000000000000000000" pitchFamily="2" charset="2"/>
              </a:rPr>
              <a:t>umfangreiches Training </a:t>
            </a:r>
            <a:r>
              <a:rPr lang="de-AT" sz="2200" dirty="0" smtClean="0">
                <a:sym typeface="Wingdings" panose="05000000000000000000" pitchFamily="2" charset="2"/>
              </a:rPr>
              <a:t>und persönliche Beratung, um das Thema in die Gemeinden mitnehmen zu können </a:t>
            </a:r>
          </a:p>
          <a:p>
            <a:pPr marL="396000" lvl="1" indent="0">
              <a:buNone/>
            </a:pPr>
            <a:endParaRPr lang="de-AT" dirty="0" smtClean="0">
              <a:sym typeface="Wingdings" panose="05000000000000000000" pitchFamily="2" charset="2"/>
            </a:endParaRPr>
          </a:p>
          <a:p>
            <a:endParaRPr lang="de-AT" dirty="0" smtClean="0">
              <a:sym typeface="Wingdings" panose="05000000000000000000" pitchFamily="2" charset="2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4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Ausblick </a:t>
            </a:r>
            <a:endParaRPr lang="de-AT" dirty="0"/>
          </a:p>
        </p:txBody>
      </p:sp>
      <p:pic>
        <p:nvPicPr>
          <p:cNvPr id="4" name="Picture 2" descr="http://3.bp.blogspot.com/-nYL8I5WxNsI/U1uKYxAdIoI/AAAAAAAAAuA/OkdFpaceuDo/s1600/Schritt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230">
            <a:off x="1143491" y="562472"/>
            <a:ext cx="6251421" cy="57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8" y="686161"/>
            <a:ext cx="6469911" cy="4756218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accent1">
                  <a:alpha val="2000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blurRad="12700" stA="38000" endPos="28000" dist="5000" dir="5400000" sy="-100000" algn="bl" rotWithShape="0"/>
            <a:softEdge rad="2286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7279" y="1655670"/>
            <a:ext cx="8229600" cy="152852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de-DE" sz="3600" dirty="0" smtClean="0">
                <a:latin typeface="Arial Narrow" pitchFamily="34" charset="0"/>
              </a:rPr>
              <a:t>DANKE!</a:t>
            </a:r>
            <a:endParaRPr lang="de-DE" sz="3600" dirty="0">
              <a:latin typeface="Arial Narrow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5958" y="2456424"/>
            <a:ext cx="8229600" cy="2636294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latin typeface="Arial Narrow" pitchFamily="34" charset="0"/>
              </a:rPr>
              <a:t>Dipl. Ing. Andrea Prutsch </a:t>
            </a:r>
          </a:p>
          <a:p>
            <a:r>
              <a:rPr lang="de-DE" sz="2400" dirty="0" smtClean="0">
                <a:latin typeface="Arial Narrow" pitchFamily="34" charset="0"/>
              </a:rPr>
              <a:t>Abt. Umweltfolgenabschätzung und Klimawandel</a:t>
            </a:r>
            <a:br>
              <a:rPr lang="de-DE" sz="2400" dirty="0" smtClean="0">
                <a:latin typeface="Arial Narrow" pitchFamily="34" charset="0"/>
              </a:rPr>
            </a:br>
            <a:r>
              <a:rPr lang="de-DE" sz="2400" dirty="0" smtClean="0">
                <a:latin typeface="Arial Narrow" pitchFamily="34" charset="0"/>
              </a:rPr>
              <a:t>T: +43-(0)1-313 04/3246 </a:t>
            </a:r>
            <a:br>
              <a:rPr lang="de-DE" sz="2400" dirty="0" smtClean="0">
                <a:latin typeface="Arial Narrow" pitchFamily="34" charset="0"/>
              </a:rPr>
            </a:br>
            <a:r>
              <a:rPr lang="de-DE" sz="2400" dirty="0" smtClean="0">
                <a:solidFill>
                  <a:srgbClr val="347E6F"/>
                </a:solidFill>
                <a:latin typeface="Arial Narrow" pitchFamily="34" charset="0"/>
                <a:hlinkClick r:id="rId4"/>
              </a:rPr>
              <a:t>andrea.prutsch@umweltbundesamt.at</a:t>
            </a:r>
            <a:r>
              <a:rPr lang="de-DE" sz="2400" dirty="0" smtClean="0">
                <a:solidFill>
                  <a:srgbClr val="347E6F"/>
                </a:solidFill>
                <a:latin typeface="Arial Narrow" pitchFamily="34" charset="0"/>
              </a:rPr>
              <a:t> </a:t>
            </a:r>
          </a:p>
          <a:p>
            <a:pPr>
              <a:spcBef>
                <a:spcPts val="0"/>
              </a:spcBef>
            </a:pPr>
            <a:endParaRPr lang="de-DE" sz="2400" dirty="0" smtClean="0">
              <a:latin typeface="Arial Narrow" pitchFamily="34" charset="0"/>
              <a:hlinkClick r:id="rId5"/>
            </a:endParaRPr>
          </a:p>
          <a:p>
            <a:pPr>
              <a:spcBef>
                <a:spcPts val="0"/>
              </a:spcBef>
            </a:pPr>
            <a:endParaRPr lang="de-DE" sz="2400" dirty="0">
              <a:latin typeface="Arial Narrow" pitchFamily="34" charset="0"/>
              <a:hlinkClick r:id="rId5"/>
            </a:endParaRPr>
          </a:p>
          <a:p>
            <a:pPr>
              <a:spcBef>
                <a:spcPts val="0"/>
              </a:spcBef>
            </a:pPr>
            <a:endParaRPr lang="de-DE" sz="2400" dirty="0" smtClean="0">
              <a:latin typeface="Arial Narrow" pitchFamily="34" charset="0"/>
              <a:hlinkClick r:id="rId5"/>
            </a:endParaRPr>
          </a:p>
          <a:p>
            <a:pPr>
              <a:spcBef>
                <a:spcPts val="0"/>
              </a:spcBef>
            </a:pPr>
            <a:endParaRPr lang="de-DE" sz="2400" dirty="0">
              <a:latin typeface="Arial Narrow" pitchFamily="34" charset="0"/>
              <a:hlinkClick r:id="rId5"/>
            </a:endParaRPr>
          </a:p>
          <a:p>
            <a:pPr>
              <a:spcBef>
                <a:spcPts val="0"/>
              </a:spcBef>
            </a:pPr>
            <a:endParaRPr lang="de-DE" sz="2400" dirty="0" smtClean="0">
              <a:latin typeface="Arial Narrow" pitchFamily="34" charset="0"/>
              <a:hlinkClick r:id="rId5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DE" sz="2400" b="1" dirty="0" smtClean="0">
                <a:latin typeface="Arial Narrow" pitchFamily="34" charset="0"/>
                <a:hlinkClick r:id="rId6"/>
              </a:rPr>
              <a:t> www.klimawandelanpassung.at</a:t>
            </a:r>
            <a:endParaRPr lang="de-DE" sz="2400" b="1" dirty="0" smtClean="0">
              <a:latin typeface="Arial Narrow" pitchFamily="34" charset="0"/>
              <a:hlinkClick r:id="rId5"/>
            </a:endParaRPr>
          </a:p>
          <a:p>
            <a:endParaRPr lang="de-DE" sz="2400" dirty="0" smtClean="0">
              <a:latin typeface="Arial Narrow" pitchFamily="34" charset="0"/>
            </a:endParaRPr>
          </a:p>
          <a:p>
            <a:endParaRPr lang="de-DE" sz="2400" dirty="0" smtClean="0">
              <a:latin typeface="Arial Narrow" pitchFamily="34" charset="0"/>
            </a:endParaRPr>
          </a:p>
          <a:p>
            <a:endParaRPr lang="de-DE" sz="2400" dirty="0" smtClean="0">
              <a:latin typeface="Arial Narrow" pitchFamily="34" charset="0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445958" y="5398895"/>
            <a:ext cx="8229600" cy="601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Umweltbundesamt</a:t>
            </a:r>
            <a:b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</a:rPr>
              <a:t>www.umweltbundesamt.at</a:t>
            </a: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639061" y="5399314"/>
            <a:ext cx="3036497" cy="601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90000"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/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lang="de-DE" sz="1600" dirty="0" smtClean="0">
                <a:solidFill>
                  <a:srgbClr val="347E6F"/>
                </a:solidFill>
                <a:latin typeface="Arial Narrow" pitchFamily="34" charset="0"/>
              </a:rPr>
              <a:t>■</a:t>
            </a:r>
            <a:r>
              <a:rPr lang="de-DE" sz="1600" dirty="0" smtClean="0">
                <a:latin typeface="Arial Narrow" pitchFamily="34" charset="0"/>
              </a:rPr>
              <a:t> 7. Juni 2016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Klimawandel trifft Gemeinden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639341"/>
            <a:ext cx="8352464" cy="4525963"/>
          </a:xfrm>
        </p:spPr>
        <p:txBody>
          <a:bodyPr/>
          <a:lstStyle/>
          <a:p>
            <a:r>
              <a:rPr lang="de-AT" sz="2200" dirty="0" smtClean="0"/>
              <a:t>In Österreich sind die Auswirkungen des Klimawandels von </a:t>
            </a:r>
            <a:r>
              <a:rPr lang="de-AT" sz="2200" b="1" dirty="0" smtClean="0">
                <a:solidFill>
                  <a:srgbClr val="347E6F"/>
                </a:solidFill>
              </a:rPr>
              <a:t>Region zu Region </a:t>
            </a:r>
            <a:r>
              <a:rPr lang="de-AT" sz="2200" b="1" dirty="0">
                <a:solidFill>
                  <a:srgbClr val="347E6F"/>
                </a:solidFill>
              </a:rPr>
              <a:t>unterschiedlich</a:t>
            </a:r>
            <a:r>
              <a:rPr lang="de-AT" sz="2200" dirty="0" smtClean="0"/>
              <a:t> (z.B. durch Topographie, wirtschaftliche Ausgangslage)</a:t>
            </a:r>
          </a:p>
          <a:p>
            <a:pPr marL="0" indent="0">
              <a:buNone/>
            </a:pPr>
            <a:endParaRPr lang="de-AT" sz="1000" dirty="0" smtClean="0"/>
          </a:p>
          <a:p>
            <a:r>
              <a:rPr lang="de-AT" sz="2200" dirty="0"/>
              <a:t>Gemeinden haben </a:t>
            </a:r>
            <a:r>
              <a:rPr lang="de-AT" sz="2200" b="1" dirty="0">
                <a:solidFill>
                  <a:srgbClr val="347E6F"/>
                </a:solidFill>
              </a:rPr>
              <a:t>vielfältige Handlungskompetenzen </a:t>
            </a:r>
            <a:r>
              <a:rPr lang="de-AT" sz="2200" dirty="0"/>
              <a:t>in </a:t>
            </a:r>
            <a:r>
              <a:rPr lang="de-AT" sz="2200" dirty="0" smtClean="0"/>
              <a:t>vom Klimawandel betroffenen Bereichen (z.B. Wasserversorgung</a:t>
            </a:r>
            <a:r>
              <a:rPr lang="de-AT" sz="2200" dirty="0"/>
              <a:t>) </a:t>
            </a:r>
          </a:p>
          <a:p>
            <a:pPr marL="0" indent="0">
              <a:buNone/>
            </a:pPr>
            <a:endParaRPr lang="de-AT" sz="1000" dirty="0" smtClean="0"/>
          </a:p>
          <a:p>
            <a:r>
              <a:rPr lang="de-AT" sz="2200" dirty="0"/>
              <a:t>Bis </a:t>
            </a:r>
            <a:r>
              <a:rPr lang="de-AT" sz="2200" dirty="0" smtClean="0"/>
              <a:t>dato: Gemeinden agieren </a:t>
            </a:r>
            <a:r>
              <a:rPr lang="de-AT" sz="2200" b="1" dirty="0">
                <a:solidFill>
                  <a:srgbClr val="347E6F"/>
                </a:solidFill>
              </a:rPr>
              <a:t>reaktiv</a:t>
            </a:r>
            <a:r>
              <a:rPr lang="de-AT" sz="2200" dirty="0" smtClean="0"/>
              <a:t> auf die bisherigen Folgen (</a:t>
            </a:r>
            <a:r>
              <a:rPr lang="de-AT" sz="2200" dirty="0"/>
              <a:t>z.B. Hochwasserschutz nach einem Ereignis) </a:t>
            </a:r>
            <a:endParaRPr lang="de-AT" sz="2200" dirty="0" smtClean="0"/>
          </a:p>
          <a:p>
            <a:pPr marL="0" indent="0">
              <a:buNone/>
            </a:pPr>
            <a:endParaRPr lang="de-AT" sz="1000" dirty="0"/>
          </a:p>
          <a:p>
            <a:r>
              <a:rPr lang="de-AT" sz="2200" dirty="0"/>
              <a:t>Grundlegendes Wissen und Handlungsanleitungen für proaktives Vorgehen </a:t>
            </a:r>
            <a:r>
              <a:rPr lang="de-AT" sz="2200" dirty="0" smtClean="0"/>
              <a:t>fehlt </a:t>
            </a:r>
            <a:r>
              <a:rPr lang="de-AT" sz="22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NOTWENDIG, </a:t>
            </a:r>
            <a:r>
              <a:rPr lang="de-AT" sz="2200" b="1" dirty="0" smtClean="0">
                <a:solidFill>
                  <a:srgbClr val="C00000"/>
                </a:solidFill>
              </a:rPr>
              <a:t>um </a:t>
            </a:r>
            <a:r>
              <a:rPr lang="de-AT" sz="2200" b="1" dirty="0">
                <a:solidFill>
                  <a:srgbClr val="C00000"/>
                </a:solidFill>
              </a:rPr>
              <a:t>langfristig </a:t>
            </a:r>
            <a:r>
              <a:rPr lang="de-AT" sz="2200" b="1" dirty="0" smtClean="0">
                <a:solidFill>
                  <a:srgbClr val="C00000"/>
                </a:solidFill>
              </a:rPr>
              <a:t>Risiken </a:t>
            </a:r>
            <a:r>
              <a:rPr lang="de-AT" sz="2200" b="1" dirty="0">
                <a:solidFill>
                  <a:srgbClr val="C00000"/>
                </a:solidFill>
              </a:rPr>
              <a:t>zu vermindern und Chancen zu nutzen </a:t>
            </a:r>
          </a:p>
        </p:txBody>
      </p:sp>
    </p:spTree>
    <p:extLst>
      <p:ext uri="{BB962C8B-B14F-4D97-AF65-F5344CB8AC3E}">
        <p14:creationId xmlns:p14="http://schemas.microsoft.com/office/powerpoint/2010/main" val="227398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2" y="1222152"/>
            <a:ext cx="85689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526823" cy="7943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200" b="1" kern="120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Es fehlt nicht an Information </a:t>
            </a:r>
          </a:p>
        </p:txBody>
      </p:sp>
      <p:sp>
        <p:nvSpPr>
          <p:cNvPr id="5" name="Pfeil nach unten 4"/>
          <p:cNvSpPr/>
          <p:nvPr/>
        </p:nvSpPr>
        <p:spPr>
          <a:xfrm rot="1757624">
            <a:off x="6694506" y="1316300"/>
            <a:ext cx="1228090" cy="1932757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3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Handbuch</a:t>
            </a:r>
            <a:endParaRPr lang="de-AT" dirty="0"/>
          </a:p>
        </p:txBody>
      </p:sp>
      <p:pic>
        <p:nvPicPr>
          <p:cNvPr id="4" name="Picture 4" descr="http://www.klimawandelanpassung.at/typo3temp/pics/aacfd3f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55510"/>
            <a:ext cx="3778374" cy="5309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6000" y="1639341"/>
            <a:ext cx="8352464" cy="4525963"/>
          </a:xfrm>
        </p:spPr>
        <p:txBody>
          <a:bodyPr/>
          <a:lstStyle/>
          <a:p>
            <a:pPr marL="0" indent="0">
              <a:buNone/>
            </a:pPr>
            <a:r>
              <a:rPr lang="de-AT" sz="2200" dirty="0" smtClean="0"/>
              <a:t>Verfügbar unter </a:t>
            </a:r>
            <a:r>
              <a:rPr lang="de-AT" sz="2200" b="1" dirty="0">
                <a:solidFill>
                  <a:srgbClr val="C00000"/>
                </a:solidFill>
              </a:rPr>
              <a:t/>
            </a:r>
            <a:br>
              <a:rPr lang="de-AT" sz="2200" b="1" dirty="0">
                <a:solidFill>
                  <a:srgbClr val="C00000"/>
                </a:solidFill>
              </a:rPr>
            </a:br>
            <a:r>
              <a:rPr lang="de-AT" sz="2200" b="1" dirty="0" smtClean="0">
                <a:solidFill>
                  <a:srgbClr val="347E6F"/>
                </a:solidFill>
              </a:rPr>
              <a:t>www.klimwandelanpassung.at</a:t>
            </a:r>
            <a:endParaRPr lang="de-AT" sz="2200" dirty="0" smtClean="0">
              <a:solidFill>
                <a:srgbClr val="347E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9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Ziele von CC-ACT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42331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AT" sz="2200" b="1" dirty="0" smtClean="0">
                <a:sym typeface="Wingdings" panose="05000000000000000000" pitchFamily="2" charset="2"/>
              </a:rPr>
              <a:t>Informationen zielgruppengerecht aufbereiten und so Unterstützung für Gemeinden in Österreich bereit stellen, um </a:t>
            </a:r>
            <a:r>
              <a:rPr lang="de-DE" sz="2200" b="1" dirty="0" smtClean="0">
                <a:sym typeface="Wingdings" panose="05000000000000000000" pitchFamily="2" charset="2"/>
              </a:rPr>
              <a:t>regionalspezifische und nachhaltige Anpassungsmaßnahmen an die Folgen des Klimawandels zu forcieren</a:t>
            </a:r>
          </a:p>
          <a:p>
            <a:pPr marL="0" indent="0">
              <a:buNone/>
            </a:pPr>
            <a:endParaRPr lang="de-DE" sz="22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200" b="1" dirty="0" smtClean="0">
                <a:sym typeface="Wingdings" panose="05000000000000000000" pitchFamily="2" charset="2"/>
              </a:rPr>
              <a:t>MultiplikatorInnen mit guten Kontakten zu Gemeinden schulen und darin befähigen, das Thema Klimawandelanpassung mit in die Gemeinden zu nehmen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61864" y="4437112"/>
            <a:ext cx="8064896" cy="184665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chemeClr val="bg1"/>
                </a:solidFill>
                <a:latin typeface="Arial Narrow" pitchFamily="34" charset="0"/>
              </a:rPr>
              <a:t>Kernergebnisse:</a:t>
            </a:r>
          </a:p>
          <a:p>
            <a:endParaRPr lang="de-AT" sz="5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000" b="1" dirty="0" smtClean="0">
                <a:solidFill>
                  <a:schemeClr val="bg1"/>
                </a:solidFill>
                <a:latin typeface="Arial Narrow" pitchFamily="34" charset="0"/>
              </a:rPr>
              <a:t>Online-Website und Arbeitshilfen</a:t>
            </a:r>
            <a:r>
              <a:rPr lang="de-AT" sz="20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de-AT" sz="2000" dirty="0" smtClean="0">
                <a:solidFill>
                  <a:schemeClr val="bg1"/>
                </a:solidFill>
                <a:latin typeface="Arial Narrow" pitchFamily="34" charset="0"/>
              </a:rPr>
              <a:t>als Unterstützung für Gemeinden in der Anpassung</a:t>
            </a:r>
          </a:p>
          <a:p>
            <a:endParaRPr lang="de-AT" sz="5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000" b="1" dirty="0" smtClean="0">
                <a:solidFill>
                  <a:schemeClr val="bg1"/>
                </a:solidFill>
                <a:latin typeface="Arial Narrow" pitchFamily="34" charset="0"/>
              </a:rPr>
              <a:t>Schulungshandbuch </a:t>
            </a:r>
            <a:r>
              <a:rPr lang="de-AT" sz="2000" dirty="0" smtClean="0">
                <a:solidFill>
                  <a:schemeClr val="bg1"/>
                </a:solidFill>
                <a:latin typeface="Arial Narrow" pitchFamily="34" charset="0"/>
              </a:rPr>
              <a:t>für MultiplikatorInnen (online verfügbar)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AT" sz="200" dirty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AT" sz="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000" b="1" dirty="0">
                <a:solidFill>
                  <a:schemeClr val="bg1"/>
                </a:solidFill>
                <a:latin typeface="Arial Narrow" pitchFamily="34" charset="0"/>
              </a:rPr>
              <a:t>Wissenschaftliche </a:t>
            </a:r>
            <a:r>
              <a:rPr lang="de-AT" sz="2000" b="1" dirty="0" smtClean="0">
                <a:solidFill>
                  <a:schemeClr val="bg1"/>
                </a:solidFill>
                <a:latin typeface="Arial Narrow" pitchFamily="34" charset="0"/>
              </a:rPr>
              <a:t>Publikationen</a:t>
            </a:r>
            <a:endParaRPr lang="de-AT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Projektstruktur </a:t>
            </a:r>
            <a:r>
              <a:rPr lang="de-DE" dirty="0" smtClean="0"/>
              <a:t>&amp; Kerninhalte </a:t>
            </a:r>
            <a:r>
              <a:rPr lang="de-DE" dirty="0"/>
              <a:t>von </a:t>
            </a:r>
            <a:r>
              <a:rPr lang="de-DE" dirty="0" smtClean="0"/>
              <a:t>CC-ACT</a:t>
            </a:r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09" y="1509713"/>
            <a:ext cx="8834587" cy="487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1115616" y="1461989"/>
            <a:ext cx="2952328" cy="1559247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Ellipse 4"/>
          <p:cNvSpPr/>
          <p:nvPr/>
        </p:nvSpPr>
        <p:spPr>
          <a:xfrm>
            <a:off x="3563888" y="1461493"/>
            <a:ext cx="2952328" cy="1559247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Ellipse 5"/>
          <p:cNvSpPr/>
          <p:nvPr/>
        </p:nvSpPr>
        <p:spPr>
          <a:xfrm>
            <a:off x="1043608" y="3165896"/>
            <a:ext cx="2952328" cy="1559247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Ellipse 6"/>
          <p:cNvSpPr/>
          <p:nvPr/>
        </p:nvSpPr>
        <p:spPr>
          <a:xfrm>
            <a:off x="3563888" y="3093889"/>
            <a:ext cx="2952328" cy="1559247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/>
          <p:cNvSpPr/>
          <p:nvPr/>
        </p:nvSpPr>
        <p:spPr>
          <a:xfrm>
            <a:off x="2267744" y="4653136"/>
            <a:ext cx="2952328" cy="1559247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6428140" y="2463860"/>
            <a:ext cx="2623064" cy="677108"/>
          </a:xfrm>
          <a:prstGeom prst="rect">
            <a:avLst/>
          </a:prstGeom>
          <a:solidFill>
            <a:srgbClr val="347E6F"/>
          </a:solidFill>
          <a:ln>
            <a:solidFill>
              <a:srgbClr val="B5D57B"/>
            </a:solidFill>
          </a:ln>
        </p:spPr>
        <p:txBody>
          <a:bodyPr wrap="square">
            <a:spAutoFit/>
          </a:bodyPr>
          <a:lstStyle/>
          <a:p>
            <a:pPr algn="just"/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</a:t>
            </a:r>
            <a:r>
              <a:rPr lang="en-GB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Besser</a:t>
            </a:r>
            <a:r>
              <a:rPr lang="en-GB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verstehen, </a:t>
            </a:r>
          </a:p>
          <a:p>
            <a:pPr algn="just"/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was </a:t>
            </a:r>
            <a:r>
              <a:rPr lang="en-GB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Gemeinden</a:t>
            </a: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brauchen</a:t>
            </a:r>
            <a:endParaRPr lang="en-GB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396068" y="3289047"/>
            <a:ext cx="2623064" cy="677108"/>
          </a:xfrm>
          <a:prstGeom prst="rect">
            <a:avLst/>
          </a:prstGeom>
          <a:solidFill>
            <a:srgbClr val="347E6F"/>
          </a:solidFill>
          <a:ln>
            <a:solidFill>
              <a:srgbClr val="B5D57B"/>
            </a:solidFill>
          </a:ln>
        </p:spPr>
        <p:txBody>
          <a:bodyPr wrap="square">
            <a:spAutoFit/>
          </a:bodyPr>
          <a:lstStyle/>
          <a:p>
            <a:pPr algn="just"/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3. </a:t>
            </a:r>
            <a:r>
              <a:rPr lang="en-GB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Unterstützung</a:t>
            </a:r>
            <a:r>
              <a:rPr lang="en-GB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für</a:t>
            </a: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Gemeinden</a:t>
            </a: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bereitstellen</a:t>
            </a: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hteck 10"/>
          <p:cNvSpPr/>
          <p:nvPr/>
        </p:nvSpPr>
        <p:spPr>
          <a:xfrm>
            <a:off x="6396068" y="4984140"/>
            <a:ext cx="2623064" cy="677108"/>
          </a:xfrm>
          <a:prstGeom prst="rect">
            <a:avLst/>
          </a:prstGeom>
          <a:solidFill>
            <a:srgbClr val="347E6F"/>
          </a:solidFill>
          <a:ln>
            <a:solidFill>
              <a:srgbClr val="B5D57B"/>
            </a:solidFill>
          </a:ln>
        </p:spPr>
        <p:txBody>
          <a:bodyPr wrap="square">
            <a:spAutoFit/>
          </a:bodyPr>
          <a:lstStyle/>
          <a:p>
            <a:pPr algn="just"/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5. </a:t>
            </a:r>
            <a:r>
              <a:rPr lang="en-GB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Praxistest</a:t>
            </a:r>
            <a:r>
              <a:rPr lang="en-GB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mit</a:t>
            </a: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der </a:t>
            </a:r>
            <a:r>
              <a:rPr lang="en-GB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Zielgruppe</a:t>
            </a: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durchführen</a:t>
            </a:r>
            <a:endParaRPr lang="en-GB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413432" y="1613893"/>
            <a:ext cx="2623064" cy="677108"/>
          </a:xfrm>
          <a:prstGeom prst="rect">
            <a:avLst/>
          </a:prstGeom>
          <a:solidFill>
            <a:srgbClr val="347E6F"/>
          </a:solidFill>
          <a:ln>
            <a:solidFill>
              <a:srgbClr val="B5D57B"/>
            </a:solidFill>
          </a:ln>
        </p:spPr>
        <p:txBody>
          <a:bodyPr wrap="square">
            <a:spAutoFit/>
          </a:bodyPr>
          <a:lstStyle/>
          <a:p>
            <a:pPr algn="just"/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1. Von </a:t>
            </a:r>
            <a:r>
              <a:rPr lang="en-GB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bestehenden</a:t>
            </a:r>
            <a:r>
              <a:rPr lang="en-GB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Ansätzen</a:t>
            </a:r>
            <a:r>
              <a:rPr lang="en-GB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lernen</a:t>
            </a:r>
            <a:r>
              <a:rPr lang="en-GB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hteck 13"/>
          <p:cNvSpPr/>
          <p:nvPr/>
        </p:nvSpPr>
        <p:spPr>
          <a:xfrm>
            <a:off x="6403212" y="4120044"/>
            <a:ext cx="2623064" cy="677108"/>
          </a:xfrm>
          <a:prstGeom prst="rect">
            <a:avLst/>
          </a:prstGeom>
          <a:solidFill>
            <a:srgbClr val="347E6F"/>
          </a:solidFill>
          <a:ln>
            <a:solidFill>
              <a:srgbClr val="B5D57B"/>
            </a:solidFill>
          </a:ln>
        </p:spPr>
        <p:txBody>
          <a:bodyPr wrap="square">
            <a:spAutoFit/>
          </a:bodyPr>
          <a:lstStyle/>
          <a:p>
            <a:pPr algn="just"/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4. Train </a:t>
            </a:r>
            <a:r>
              <a:rPr lang="en-GB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trainer-Ansatz </a:t>
            </a:r>
            <a:r>
              <a:rPr lang="en-GB" b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verfolgen</a:t>
            </a:r>
            <a:endParaRPr lang="en-GB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9" b="30809"/>
          <a:stretch/>
        </p:blipFill>
        <p:spPr bwMode="auto">
          <a:xfrm>
            <a:off x="-51946" y="0"/>
            <a:ext cx="91959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-71286" y="1705451"/>
            <a:ext cx="7523605" cy="529375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-63635" y="2132856"/>
            <a:ext cx="7515954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b="1" dirty="0" smtClean="0">
                <a:solidFill>
                  <a:srgbClr val="347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Befragungsergebnis:</a:t>
            </a: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JedeR</a:t>
            </a:r>
            <a:r>
              <a:rPr lang="de-AT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zweite Gemeindebefragte hat von 	Klimawandelanpassung bereits gehört. </a:t>
            </a:r>
          </a:p>
          <a:p>
            <a:endParaRPr lang="de-AT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Rund ein Viertel kannte den Begriff nicht. </a:t>
            </a:r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5880810" y="4656624"/>
            <a:ext cx="154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latin typeface="Arial Narrow" panose="020B0606020202030204" pitchFamily="34" charset="0"/>
              </a:rPr>
              <a:t>N=386</a:t>
            </a:r>
            <a:endParaRPr lang="de-AT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Online-Befragung in Ö Gemeinden</a:t>
            </a:r>
            <a:endParaRPr lang="de-AT" sz="2800" dirty="0"/>
          </a:p>
        </p:txBody>
      </p:sp>
      <p:sp>
        <p:nvSpPr>
          <p:cNvPr id="6" name="Rechteck 5"/>
          <p:cNvSpPr/>
          <p:nvPr/>
        </p:nvSpPr>
        <p:spPr>
          <a:xfrm>
            <a:off x="476323" y="1331476"/>
            <a:ext cx="7145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>
                <a:latin typeface="Arial Narrow" panose="020B0606020202030204" pitchFamily="34" charset="0"/>
              </a:rPr>
              <a:t>Bewusstsein zu Klimawandel und Anpassung </a:t>
            </a:r>
            <a:endParaRPr lang="de-AT" b="1" dirty="0">
              <a:latin typeface="Arial Narrow" panose="020B0606020202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6323" y="5661248"/>
            <a:ext cx="8424862" cy="707886"/>
          </a:xfrm>
          <a:prstGeom prst="rect">
            <a:avLst/>
          </a:prstGeom>
          <a:solidFill>
            <a:srgbClr val="347E6F"/>
          </a:solidFill>
          <a:ln>
            <a:solidFill>
              <a:srgbClr val="B5D57B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marL="342900" indent="-342900">
              <a:buFont typeface="Wingdings"/>
              <a:buChar char="è"/>
              <a:defRPr sz="20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 smtClean="0"/>
              <a:t>Problembewusstsein </a:t>
            </a:r>
            <a:r>
              <a:rPr lang="de-AT" dirty="0"/>
              <a:t>hinsichtlich </a:t>
            </a:r>
            <a:r>
              <a:rPr lang="de-AT" dirty="0" smtClean="0"/>
              <a:t>Klimawandel und -folgen </a:t>
            </a:r>
            <a:r>
              <a:rPr lang="de-AT" dirty="0"/>
              <a:t>vorhanden</a:t>
            </a:r>
          </a:p>
          <a:p>
            <a:r>
              <a:rPr lang="de-AT" dirty="0"/>
              <a:t>Klimawandelanpassung wird für notwendig erachtet (fast 90%)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52389"/>
              </p:ext>
            </p:extLst>
          </p:nvPr>
        </p:nvGraphicFramePr>
        <p:xfrm>
          <a:off x="505148" y="1844825"/>
          <a:ext cx="7771213" cy="369880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27760"/>
                <a:gridCol w="3343453"/>
              </a:tblGrid>
              <a:tr h="674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Der Mensch ist </a:t>
                      </a:r>
                      <a:r>
                        <a:rPr lang="de-AT" sz="1600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dafür verantwortlich</a:t>
                      </a:r>
                      <a:r>
                        <a:rPr lang="de-AT" sz="1600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dass sich das globale Klima erwärmt. </a:t>
                      </a:r>
                      <a:endParaRPr lang="de-AT" sz="1600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4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Die Folgen des Klimawandels sind in </a:t>
                      </a:r>
                      <a:r>
                        <a:rPr lang="de-AT" sz="1600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Österreich </a:t>
                      </a:r>
                      <a:r>
                        <a:rPr lang="de-AT" sz="1600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bereits jetzt ein Problem. </a:t>
                      </a:r>
                      <a:endParaRPr lang="de-AT" sz="1600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4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Die Folgen des Klimawandels sind bisher nur in den weniger entwickelten Ländern spürbar. </a:t>
                      </a:r>
                      <a:endParaRPr lang="de-AT" sz="1600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1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Die Folgen des Klimawandels (z.B. Hitze-</a:t>
                      </a:r>
                      <a:r>
                        <a:rPr lang="de-AT" sz="16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de-AT" sz="160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Trocken-perioden</a:t>
                      </a: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Starkregen) werden in der Öffentlichkeit übertrieben dargestellt. </a:t>
                      </a:r>
                      <a:endParaRPr lang="de-AT" sz="16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4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600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Ich halte es </a:t>
                      </a:r>
                      <a:r>
                        <a:rPr lang="de-AT" sz="1600" b="1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nicht</a:t>
                      </a:r>
                      <a:r>
                        <a:rPr lang="de-AT" sz="1600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AT" sz="1600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für notwendig, </a:t>
                      </a: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auf die Folgen des Klimawandels zu reagieren. </a:t>
                      </a:r>
                      <a:endParaRPr lang="de-AT" sz="16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AT" sz="16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7" y="1844824"/>
            <a:ext cx="2296327" cy="4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48" y="2564960"/>
            <a:ext cx="2891854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24" y="3212976"/>
            <a:ext cx="3001853" cy="5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98" y="4077072"/>
            <a:ext cx="2902778" cy="4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82" y="4900495"/>
            <a:ext cx="2878402" cy="54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504280" y="2492896"/>
            <a:ext cx="774099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504280" y="3140968"/>
            <a:ext cx="774099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6323" y="3789040"/>
            <a:ext cx="774099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76323" y="4797152"/>
            <a:ext cx="774099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9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umweltbundesamt.at\Organisation\133\Intern\03_Abbildungen_Fotos_für_Dissemination\Hochwasser_(c) Landespolizeidirektion OÖ\2013-06-03_HW-Flug-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321" y="0"/>
            <a:ext cx="10288262" cy="699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-71286" y="1705451"/>
            <a:ext cx="7523605" cy="529375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-63635" y="2132856"/>
            <a:ext cx="7515954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b="1" dirty="0" smtClean="0">
                <a:solidFill>
                  <a:srgbClr val="347E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Befragungsergebnis:</a:t>
            </a:r>
          </a:p>
          <a:p>
            <a:endParaRPr lang="de-A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Schäden von Extremereignissen (v.a. Hochwasser, </a:t>
            </a:r>
            <a:r>
              <a:rPr lang="de-DE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Starkregen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und Stürme) motiviert am meisten, um </a:t>
            </a:r>
            <a:r>
              <a:rPr lang="de-DE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aktiv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zu werden</a:t>
            </a:r>
            <a:r>
              <a:rPr lang="de-AT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AT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de-AT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Wissenschaftliche Studien </a:t>
            </a:r>
            <a:r>
              <a:rPr lang="de-AT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motivieren dagegen 	weniger</a:t>
            </a:r>
            <a:endParaRPr lang="de-AT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880810" y="4656624"/>
            <a:ext cx="1547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latin typeface="Arial Narrow" panose="020B0606020202030204" pitchFamily="34" charset="0"/>
              </a:rPr>
              <a:t>N=296</a:t>
            </a:r>
            <a:endParaRPr lang="de-AT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662</Words>
  <Application>Microsoft Office PowerPoint</Application>
  <PresentationFormat>Bildschirmpräsentation (4:3)</PresentationFormat>
  <Paragraphs>176</Paragraphs>
  <Slides>16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Symbol</vt:lpstr>
      <vt:lpstr>Times New Roman</vt:lpstr>
      <vt:lpstr>Wingdings</vt:lpstr>
      <vt:lpstr>Benutzerdefiniertes Design</vt:lpstr>
      <vt:lpstr>Österreichs Gemeinden im Klimawandel – Was tun? Erste Ergebnisse aus dem Projekt CC-ACT  </vt:lpstr>
      <vt:lpstr>Klimawandel trifft Gemeinden</vt:lpstr>
      <vt:lpstr>PowerPoint-Präsentation</vt:lpstr>
      <vt:lpstr>Handbuch</vt:lpstr>
      <vt:lpstr>Ziele von CC-ACT</vt:lpstr>
      <vt:lpstr>Projektstruktur &amp; Kerninhalte von CC-ACT</vt:lpstr>
      <vt:lpstr>PowerPoint-Präsentation</vt:lpstr>
      <vt:lpstr>Online-Befragung in Ö Gemeinden</vt:lpstr>
      <vt:lpstr>PowerPoint-Präsentation</vt:lpstr>
      <vt:lpstr>PowerPoint-Präsentation</vt:lpstr>
      <vt:lpstr>Zusammenfassung: Online-Tool für Gemeinden</vt:lpstr>
      <vt:lpstr>PowerPoint-Präsentation</vt:lpstr>
      <vt:lpstr>Lessons learned aus Arbeit mit Gemeinden</vt:lpstr>
      <vt:lpstr>Lessons learned aus Arbeit mit Gemeinden</vt:lpstr>
      <vt:lpstr>Ausblick </vt:lpstr>
      <vt:lpstr>DANKE!</vt:lpstr>
    </vt:vector>
  </TitlesOfParts>
  <Company>Umweltbundesamt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prutsch andrea</dc:creator>
  <cp:lastModifiedBy>Andrea (Standard)</cp:lastModifiedBy>
  <cp:revision>287</cp:revision>
  <dcterms:created xsi:type="dcterms:W3CDTF">2011-11-18T15:09:59Z</dcterms:created>
  <dcterms:modified xsi:type="dcterms:W3CDTF">2016-06-07T04:39:46Z</dcterms:modified>
</cp:coreProperties>
</file>