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14"/>
  </p:notesMasterIdLst>
  <p:handoutMasterIdLst>
    <p:handoutMasterId r:id="rId15"/>
  </p:handoutMasterIdLst>
  <p:sldIdLst>
    <p:sldId id="259" r:id="rId2"/>
    <p:sldId id="262" r:id="rId3"/>
    <p:sldId id="267" r:id="rId4"/>
    <p:sldId id="269" r:id="rId5"/>
    <p:sldId id="271" r:id="rId6"/>
    <p:sldId id="276" r:id="rId7"/>
    <p:sldId id="268" r:id="rId8"/>
    <p:sldId id="275" r:id="rId9"/>
    <p:sldId id="273" r:id="rId10"/>
    <p:sldId id="274" r:id="rId11"/>
    <p:sldId id="272" r:id="rId12"/>
    <p:sldId id="270" r:id="rId13"/>
  </p:sldIdLst>
  <p:sldSz cx="9906000" cy="6858000" type="A4"/>
  <p:notesSz cx="6858000" cy="9144000"/>
  <p:defaultTextStyle>
    <a:defPPr>
      <a:defRPr lang="de-CH"/>
    </a:defPPr>
    <a:lvl1pPr algn="l" rtl="0" eaLnBrk="0" fontAlgn="base" hangingPunct="0">
      <a:spcBef>
        <a:spcPct val="0"/>
      </a:spcBef>
      <a:spcAft>
        <a:spcPct val="0"/>
      </a:spcAft>
      <a:defRPr sz="2400" kern="1200">
        <a:solidFill>
          <a:schemeClr val="tx1"/>
        </a:solidFill>
        <a:latin typeface="Times"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F3CE3"/>
    <a:srgbClr val="89BAE6"/>
    <a:srgbClr val="21FFF4"/>
    <a:srgbClr val="37C610"/>
    <a:srgbClr val="DDF3F1"/>
    <a:srgbClr val="93C9C3"/>
    <a:srgbClr val="D0EAE7"/>
    <a:srgbClr val="F9D1FD"/>
    <a:srgbClr val="000000"/>
    <a:srgbClr val="4F8A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7455" autoAdjust="0"/>
    <p:restoredTop sz="90929"/>
  </p:normalViewPr>
  <p:slideViewPr>
    <p:cSldViewPr>
      <p:cViewPr varScale="1">
        <p:scale>
          <a:sx n="104" d="100"/>
          <a:sy n="104" d="100"/>
        </p:scale>
        <p:origin x="-1352" y="-96"/>
      </p:cViewPr>
      <p:guideLst>
        <p:guide orient="horz" pos="2160"/>
        <p:guide pos="312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SCNAT:PF_NWR:Finanzen:Budget%202014:NWR-Projektliste2014_def.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SCNAT:PF_NWR:Basisdokumente:Webangebot%20KRG_12083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de-DE" dirty="0"/>
              <a:t>Periodika-Beiträge NWR 2014</a:t>
            </a:r>
            <a:br>
              <a:rPr lang="de-DE" dirty="0"/>
            </a:br>
            <a:r>
              <a:rPr lang="de-DE" sz="1600" dirty="0"/>
              <a:t>(total 119'800.</a:t>
            </a:r>
            <a:r>
              <a:rPr lang="de-DE" sz="1600" dirty="0" smtClean="0"/>
              <a:t>- = 52%</a:t>
            </a:r>
            <a:r>
              <a:rPr lang="de-DE" sz="1600" baseline="0" dirty="0" smtClean="0"/>
              <a:t> der Transfergelder</a:t>
            </a:r>
            <a:r>
              <a:rPr lang="de-DE" sz="1600" dirty="0" smtClean="0"/>
              <a:t>) </a:t>
            </a:r>
            <a:endParaRPr lang="de-DE" sz="1600" dirty="0"/>
          </a:p>
        </c:rich>
      </c:tx>
      <c:layout/>
      <c:overlay val="0"/>
    </c:title>
    <c:autoTitleDeleted val="0"/>
    <c:plotArea>
      <c:layout/>
      <c:pieChart>
        <c:varyColors val="1"/>
        <c:ser>
          <c:idx val="0"/>
          <c:order val="0"/>
          <c:dPt>
            <c:idx val="0"/>
            <c:bubble3D val="0"/>
            <c:spPr>
              <a:effectLst/>
            </c:spPr>
          </c:dPt>
          <c:dLbls>
            <c:showLegendKey val="0"/>
            <c:showVal val="1"/>
            <c:showCatName val="0"/>
            <c:showSerName val="0"/>
            <c:showPercent val="0"/>
            <c:showBubbleSize val="0"/>
            <c:showLeaderLines val="1"/>
          </c:dLbls>
          <c:val>
            <c:numRef>
              <c:f>'Periodika 2014'!$J$4:$J$35</c:f>
              <c:numCache>
                <c:formatCode>#,##0</c:formatCode>
                <c:ptCount val="32"/>
                <c:pt idx="0">
                  <c:v>10700.0</c:v>
                </c:pt>
                <c:pt idx="1">
                  <c:v>8300.0</c:v>
                </c:pt>
                <c:pt idx="4">
                  <c:v>7500.0</c:v>
                </c:pt>
                <c:pt idx="5">
                  <c:v>7600.0</c:v>
                </c:pt>
                <c:pt idx="7">
                  <c:v>6000.0</c:v>
                </c:pt>
                <c:pt idx="9">
                  <c:v>4000.0</c:v>
                </c:pt>
                <c:pt idx="10">
                  <c:v>6400.0</c:v>
                </c:pt>
                <c:pt idx="12">
                  <c:v>7400.0</c:v>
                </c:pt>
                <c:pt idx="14">
                  <c:v>9000.0</c:v>
                </c:pt>
                <c:pt idx="15" formatCode="General">
                  <c:v>7000.0</c:v>
                </c:pt>
                <c:pt idx="17">
                  <c:v>9000.0</c:v>
                </c:pt>
                <c:pt idx="19">
                  <c:v>4500.0</c:v>
                </c:pt>
                <c:pt idx="23">
                  <c:v>6600.0</c:v>
                </c:pt>
                <c:pt idx="26">
                  <c:v>6300.0</c:v>
                </c:pt>
                <c:pt idx="28">
                  <c:v>6000.0</c:v>
                </c:pt>
                <c:pt idx="31">
                  <c:v>13500.0</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de-DE"/>
              <a:t>Elektronische Verfügbarkeit KRG Publikationen</a:t>
            </a:r>
          </a:p>
        </c:rich>
      </c:tx>
      <c:layout>
        <c:manualLayout>
          <c:xMode val="edge"/>
          <c:yMode val="edge"/>
          <c:x val="0.132221673397836"/>
          <c:y val="0.0"/>
        </c:manualLayout>
      </c:layout>
      <c:overlay val="0"/>
    </c:title>
    <c:autoTitleDeleted val="0"/>
    <c:plotArea>
      <c:layout/>
      <c:pieChart>
        <c:varyColors val="1"/>
        <c:ser>
          <c:idx val="0"/>
          <c:order val="0"/>
          <c:dPt>
            <c:idx val="0"/>
            <c:bubble3D val="0"/>
            <c:spPr>
              <a:solidFill>
                <a:srgbClr val="37C610"/>
              </a:solidFill>
            </c:spPr>
          </c:dPt>
          <c:dPt>
            <c:idx val="1"/>
            <c:bubble3D val="0"/>
            <c:spPr>
              <a:solidFill>
                <a:srgbClr val="21FFF4"/>
              </a:solidFill>
            </c:spPr>
          </c:dPt>
          <c:dPt>
            <c:idx val="2"/>
            <c:bubble3D val="0"/>
            <c:spPr>
              <a:solidFill>
                <a:srgbClr val="89BAE6"/>
              </a:solidFill>
            </c:spPr>
          </c:dPt>
          <c:dPt>
            <c:idx val="3"/>
            <c:bubble3D val="0"/>
            <c:spPr>
              <a:solidFill>
                <a:schemeClr val="bg1">
                  <a:lumMod val="65000"/>
                </a:schemeClr>
              </a:solidFill>
            </c:spPr>
          </c:dPt>
          <c:dPt>
            <c:idx val="4"/>
            <c:bubble3D val="0"/>
            <c:spPr>
              <a:solidFill>
                <a:srgbClr val="FFFF00"/>
              </a:solidFill>
            </c:spPr>
          </c:dPt>
          <c:dPt>
            <c:idx val="5"/>
            <c:bubble3D val="0"/>
            <c:spPr>
              <a:solidFill>
                <a:srgbClr val="FF0000"/>
              </a:solidFill>
            </c:spPr>
          </c:dPt>
          <c:dLbls>
            <c:txPr>
              <a:bodyPr/>
              <a:lstStyle/>
              <a:p>
                <a:pPr>
                  <a:defRPr sz="1400"/>
                </a:pPr>
                <a:endParaRPr lang="de-DE"/>
              </a:p>
            </c:txPr>
            <c:showLegendKey val="0"/>
            <c:showVal val="1"/>
            <c:showCatName val="0"/>
            <c:showSerName val="0"/>
            <c:showPercent val="0"/>
            <c:showBubbleSize val="0"/>
            <c:showLeaderLines val="1"/>
          </c:dLbls>
          <c:cat>
            <c:strRef>
              <c:f>Blatt1!$A$2:$A$7</c:f>
              <c:strCache>
                <c:ptCount val="6"/>
                <c:pt idx="0">
                  <c:v>Online verfügbar / open access</c:v>
                </c:pt>
                <c:pt idx="1">
                  <c:v>Bestand voll retrodigitalisiert</c:v>
                </c:pt>
                <c:pt idx="2">
                  <c:v>Bestand teilweise digital verfügbar</c:v>
                </c:pt>
                <c:pt idx="3">
                  <c:v>Teile der Zeitschrift elektronisch verfügbar</c:v>
                </c:pt>
                <c:pt idx="4">
                  <c:v>Verzeichnis u/o Autorenliste auf Webseite</c:v>
                </c:pt>
                <c:pt idx="5">
                  <c:v>Keine Webseite/ keine Hinweise:</c:v>
                </c:pt>
              </c:strCache>
            </c:strRef>
          </c:cat>
          <c:val>
            <c:numRef>
              <c:f>Blatt1!$B$2:$B$7</c:f>
              <c:numCache>
                <c:formatCode>General</c:formatCode>
                <c:ptCount val="6"/>
                <c:pt idx="0">
                  <c:v>2.0</c:v>
                </c:pt>
                <c:pt idx="1">
                  <c:v>4.0</c:v>
                </c:pt>
                <c:pt idx="2">
                  <c:v>5.0</c:v>
                </c:pt>
                <c:pt idx="3">
                  <c:v>4.0</c:v>
                </c:pt>
                <c:pt idx="4">
                  <c:v>9.0</c:v>
                </c:pt>
                <c:pt idx="5">
                  <c:v>3.0</c:v>
                </c:pt>
              </c:numCache>
            </c:numRef>
          </c:val>
        </c:ser>
        <c:dLbls>
          <c:showLegendKey val="0"/>
          <c:showVal val="1"/>
          <c:showCatName val="0"/>
          <c:showSerName val="0"/>
          <c:showPercent val="0"/>
          <c:showBubbleSize val="0"/>
          <c:showLeaderLines val="1"/>
        </c:dLbls>
        <c:firstSliceAng val="0"/>
      </c:pieChart>
    </c:plotArea>
    <c:legend>
      <c:legendPos val="r"/>
      <c:layout/>
      <c:overlay val="0"/>
      <c:txPr>
        <a:bodyPr/>
        <a:lstStyle/>
        <a:p>
          <a:pPr>
            <a:defRPr sz="1200"/>
          </a:pPr>
          <a:endParaRPr lang="de-DE"/>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235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235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AB453140-BF56-5045-908F-04408D9E1EBB}" type="slidenum">
              <a:rPr lang="de-CH"/>
              <a:pPr/>
              <a:t>‹Nr.›</a:t>
            </a:fld>
            <a:endParaRPr lang="de-CH"/>
          </a:p>
        </p:txBody>
      </p:sp>
    </p:spTree>
    <p:extLst>
      <p:ext uri="{BB962C8B-B14F-4D97-AF65-F5344CB8AC3E}">
        <p14:creationId xmlns:p14="http://schemas.microsoft.com/office/powerpoint/2010/main" val="1763558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6148"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D17EC25C-F498-7049-AE2C-0C62C5177C8E}" type="slidenum">
              <a:rPr lang="de-CH"/>
              <a:pPr/>
              <a:t>‹Nr.›</a:t>
            </a:fld>
            <a:endParaRPr lang="de-CH"/>
          </a:p>
        </p:txBody>
      </p:sp>
    </p:spTree>
    <p:extLst>
      <p:ext uri="{BB962C8B-B14F-4D97-AF65-F5344CB8AC3E}">
        <p14:creationId xmlns:p14="http://schemas.microsoft.com/office/powerpoint/2010/main" val="16549849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ＭＳ Ｐゴシック" charset="0"/>
        <a:cs typeface="+mn-cs"/>
      </a:defRPr>
    </a:lvl1pPr>
    <a:lvl2pPr marL="457200" algn="l" rtl="0" fontAlgn="base">
      <a:spcBef>
        <a:spcPct val="30000"/>
      </a:spcBef>
      <a:spcAft>
        <a:spcPct val="0"/>
      </a:spcAft>
      <a:defRPr sz="1200" kern="1200">
        <a:solidFill>
          <a:schemeClr val="tx1"/>
        </a:solidFill>
        <a:latin typeface="Times" charset="0"/>
        <a:ea typeface="ＭＳ Ｐゴシック" charset="0"/>
        <a:cs typeface="+mn-cs"/>
      </a:defRPr>
    </a:lvl2pPr>
    <a:lvl3pPr marL="914400" algn="l" rtl="0" fontAlgn="base">
      <a:spcBef>
        <a:spcPct val="30000"/>
      </a:spcBef>
      <a:spcAft>
        <a:spcPct val="0"/>
      </a:spcAft>
      <a:defRPr sz="1200" kern="1200">
        <a:solidFill>
          <a:schemeClr val="tx1"/>
        </a:solidFill>
        <a:latin typeface="Times"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764483-93A0-9A46-B07D-96A7B58B0EBA}" type="slidenum">
              <a:rPr lang="de-CH"/>
              <a:pPr/>
              <a:t>1</a:t>
            </a:fld>
            <a:endParaRPr lang="de-CH"/>
          </a:p>
        </p:txBody>
      </p:sp>
      <p:sp>
        <p:nvSpPr>
          <p:cNvPr id="80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08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Online /OA </a:t>
            </a:r>
            <a:r>
              <a:rPr lang="de-DE" dirty="0" err="1" smtClean="0"/>
              <a:t>heisst</a:t>
            </a:r>
            <a:r>
              <a:rPr lang="de-DE" dirty="0" smtClean="0"/>
              <a:t> bei uns im Moment immer: Hybrid, </a:t>
            </a:r>
            <a:r>
              <a:rPr lang="de-DE" dirty="0" err="1" smtClean="0"/>
              <a:t>d.h.print</a:t>
            </a:r>
            <a:r>
              <a:rPr lang="de-DE" baseline="0" dirty="0" smtClean="0"/>
              <a:t> gibt es </a:t>
            </a:r>
            <a:r>
              <a:rPr lang="de-DE" baseline="0" smtClean="0"/>
              <a:t>auch noch</a:t>
            </a:r>
            <a:endParaRPr lang="de-DE" dirty="0"/>
          </a:p>
        </p:txBody>
      </p:sp>
      <p:sp>
        <p:nvSpPr>
          <p:cNvPr id="4" name="Foliennummernplatzhalter 3"/>
          <p:cNvSpPr>
            <a:spLocks noGrp="1"/>
          </p:cNvSpPr>
          <p:nvPr>
            <p:ph type="sldNum" sz="quarter" idx="10"/>
          </p:nvPr>
        </p:nvSpPr>
        <p:spPr/>
        <p:txBody>
          <a:bodyPr/>
          <a:lstStyle/>
          <a:p>
            <a:fld id="{D17EC25C-F498-7049-AE2C-0C62C5177C8E}" type="slidenum">
              <a:rPr lang="de-CH" smtClean="0"/>
              <a:pPr/>
              <a:t>4</a:t>
            </a:fld>
            <a:endParaRPr lang="de-CH"/>
          </a:p>
        </p:txBody>
      </p:sp>
    </p:spTree>
    <p:extLst>
      <p:ext uri="{BB962C8B-B14F-4D97-AF65-F5344CB8AC3E}">
        <p14:creationId xmlns:p14="http://schemas.microsoft.com/office/powerpoint/2010/main" val="2423083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37" name="Rectangle 17"/>
          <p:cNvSpPr>
            <a:spLocks noGrp="1" noChangeArrowheads="1"/>
          </p:cNvSpPr>
          <p:nvPr>
            <p:ph type="ctrTitle" sz="quarter"/>
          </p:nvPr>
        </p:nvSpPr>
        <p:spPr>
          <a:xfrm>
            <a:off x="660400" y="2133600"/>
            <a:ext cx="8712200" cy="1066800"/>
          </a:xfrm>
        </p:spPr>
        <p:txBody>
          <a:bodyPr lIns="91440" tIns="45720" rIns="91440" bIns="45720"/>
          <a:lstStyle>
            <a:lvl1pPr>
              <a:defRPr/>
            </a:lvl1pPr>
          </a:lstStyle>
          <a:p>
            <a:pPr lvl="0"/>
            <a:r>
              <a:rPr lang="de-CH" noProof="0" smtClean="0"/>
              <a:t>Mastertitelformat bearbeiten</a:t>
            </a:r>
            <a:endParaRPr lang="de-DE" noProof="0" smtClean="0"/>
          </a:p>
        </p:txBody>
      </p:sp>
      <p:sp>
        <p:nvSpPr>
          <p:cNvPr id="5138" name="Rectangle 18"/>
          <p:cNvSpPr>
            <a:spLocks noGrp="1" noChangeArrowheads="1"/>
          </p:cNvSpPr>
          <p:nvPr>
            <p:ph type="subTitle" sz="quarter" idx="1"/>
          </p:nvPr>
        </p:nvSpPr>
        <p:spPr>
          <a:xfrm>
            <a:off x="673100" y="3429000"/>
            <a:ext cx="8712200" cy="2133600"/>
          </a:xfrm>
        </p:spPr>
        <p:txBody>
          <a:bodyPr lIns="91440" tIns="45720" rIns="91440" bIns="45720"/>
          <a:lstStyle>
            <a:lvl1pPr marL="0" indent="0">
              <a:buFontTx/>
              <a:buNone/>
              <a:defRPr>
                <a:solidFill>
                  <a:srgbClr val="E4000D"/>
                </a:solidFill>
              </a:defRPr>
            </a:lvl1pPr>
          </a:lstStyle>
          <a:p>
            <a:pPr lvl="0"/>
            <a:r>
              <a:rPr lang="de-CH" noProof="0" smtClean="0"/>
              <a:t>Master-Untertitelformat bearbeiten</a:t>
            </a:r>
            <a:endParaRPr lang="de-DE" noProof="0" smtClean="0"/>
          </a:p>
        </p:txBody>
      </p:sp>
      <p:pic>
        <p:nvPicPr>
          <p:cNvPr id="5157" name="Picture 37" descr="NWR_d_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469900"/>
            <a:ext cx="2411413" cy="673100"/>
          </a:xfrm>
          <a:prstGeom prst="rect">
            <a:avLst/>
          </a:prstGeom>
          <a:noFill/>
          <a:extLst>
            <a:ext uri="{909E8E84-426E-40dd-AFC4-6F175D3DCCD1}">
              <a14:hiddenFill xmlns:a14="http://schemas.microsoft.com/office/drawing/2010/main">
                <a:solidFill>
                  <a:srgbClr val="FFFFFF"/>
                </a:solidFill>
              </a14:hiddenFill>
            </a:ext>
          </a:extLst>
        </p:spPr>
      </p:pic>
      <p:pic>
        <p:nvPicPr>
          <p:cNvPr id="5158" name="Picture 38" descr="kreu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0"/>
            <a:ext cx="1981200" cy="1146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CH"/>
              <a:t>SCNAT | Ort | Datum</a:t>
            </a:r>
            <a:endParaRPr lang="de-CH">
              <a:latin typeface="Verdana" charset="0"/>
            </a:endParaRPr>
          </a:p>
        </p:txBody>
      </p:sp>
    </p:spTree>
    <p:extLst>
      <p:ext uri="{BB962C8B-B14F-4D97-AF65-F5344CB8AC3E}">
        <p14:creationId xmlns:p14="http://schemas.microsoft.com/office/powerpoint/2010/main" val="215597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312025" y="1042988"/>
            <a:ext cx="2182813" cy="5281612"/>
          </a:xfrm>
        </p:spPr>
        <p:txBody>
          <a:bodyPr vert="eaVert"/>
          <a:lstStyle/>
          <a:p>
            <a:r>
              <a:rPr lang="de-CH" smtClean="0"/>
              <a:t>Mastertitelformat bearbeiten</a:t>
            </a:r>
            <a:endParaRPr lang="de-DE"/>
          </a:p>
        </p:txBody>
      </p:sp>
      <p:sp>
        <p:nvSpPr>
          <p:cNvPr id="3" name="Vertikaler Textplatzhalter 2"/>
          <p:cNvSpPr>
            <a:spLocks noGrp="1"/>
          </p:cNvSpPr>
          <p:nvPr>
            <p:ph type="body" orient="vert" idx="1"/>
          </p:nvPr>
        </p:nvSpPr>
        <p:spPr>
          <a:xfrm>
            <a:off x="762000" y="1042988"/>
            <a:ext cx="6397625" cy="5281612"/>
          </a:xfrm>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CH"/>
              <a:t>SCNAT | Ort | Datum</a:t>
            </a:r>
            <a:endParaRPr lang="de-CH">
              <a:latin typeface="Verdana" charset="0"/>
            </a:endParaRPr>
          </a:p>
        </p:txBody>
      </p:sp>
    </p:spTree>
    <p:extLst>
      <p:ext uri="{BB962C8B-B14F-4D97-AF65-F5344CB8AC3E}">
        <p14:creationId xmlns:p14="http://schemas.microsoft.com/office/powerpoint/2010/main" val="73627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idx="1"/>
          </p:nvPr>
        </p:nvSpPr>
        <p:spPr/>
        <p:txBody>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CH"/>
              <a:t>SCNAT | Ort | Datum</a:t>
            </a:r>
            <a:endParaRPr lang="de-CH">
              <a:latin typeface="Verdana" charset="0"/>
            </a:endParaRPr>
          </a:p>
        </p:txBody>
      </p:sp>
    </p:spTree>
    <p:extLst>
      <p:ext uri="{BB962C8B-B14F-4D97-AF65-F5344CB8AC3E}">
        <p14:creationId xmlns:p14="http://schemas.microsoft.com/office/powerpoint/2010/main" val="1953991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lstStyle>
            <a:lvl1pPr algn="l">
              <a:defRPr sz="4000" b="1" cap="all"/>
            </a:lvl1pPr>
          </a:lstStyle>
          <a:p>
            <a:r>
              <a:rPr lang="de-CH" smtClean="0"/>
              <a:t>Mastertitelformat bearbeiten</a:t>
            </a:r>
            <a:endParaRPr lang="de-DE"/>
          </a:p>
        </p:txBody>
      </p:sp>
      <p:sp>
        <p:nvSpPr>
          <p:cNvPr id="3" name="Textplatzhalt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smtClean="0"/>
              <a:t>Mastertextformat bearbeiten</a:t>
            </a:r>
          </a:p>
        </p:txBody>
      </p:sp>
      <p:sp>
        <p:nvSpPr>
          <p:cNvPr id="4" name="Fußzeilenplatzhalter 3"/>
          <p:cNvSpPr>
            <a:spLocks noGrp="1"/>
          </p:cNvSpPr>
          <p:nvPr>
            <p:ph type="ftr" sz="quarter" idx="10"/>
          </p:nvPr>
        </p:nvSpPr>
        <p:spPr/>
        <p:txBody>
          <a:bodyPr/>
          <a:lstStyle>
            <a:lvl1pPr>
              <a:defRPr/>
            </a:lvl1pPr>
          </a:lstStyle>
          <a:p>
            <a:r>
              <a:rPr lang="de-CH"/>
              <a:t>SCNAT | Ort | Datum</a:t>
            </a:r>
            <a:endParaRPr lang="de-CH">
              <a:latin typeface="Verdana" charset="0"/>
            </a:endParaRPr>
          </a:p>
        </p:txBody>
      </p:sp>
    </p:spTree>
    <p:extLst>
      <p:ext uri="{BB962C8B-B14F-4D97-AF65-F5344CB8AC3E}">
        <p14:creationId xmlns:p14="http://schemas.microsoft.com/office/powerpoint/2010/main" val="426378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sz="half" idx="1"/>
          </p:nvPr>
        </p:nvSpPr>
        <p:spPr>
          <a:xfrm>
            <a:off x="762000" y="1866900"/>
            <a:ext cx="4289425" cy="445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Inhaltsplatzhalter 3"/>
          <p:cNvSpPr>
            <a:spLocks noGrp="1"/>
          </p:cNvSpPr>
          <p:nvPr>
            <p:ph sz="half" idx="2"/>
          </p:nvPr>
        </p:nvSpPr>
        <p:spPr>
          <a:xfrm>
            <a:off x="5203825" y="1866900"/>
            <a:ext cx="4291013" cy="445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Fußzeilenplatzhalter 4"/>
          <p:cNvSpPr>
            <a:spLocks noGrp="1"/>
          </p:cNvSpPr>
          <p:nvPr>
            <p:ph type="ftr" sz="quarter" idx="10"/>
          </p:nvPr>
        </p:nvSpPr>
        <p:spPr/>
        <p:txBody>
          <a:bodyPr/>
          <a:lstStyle>
            <a:lvl1pPr>
              <a:defRPr/>
            </a:lvl1pPr>
          </a:lstStyle>
          <a:p>
            <a:r>
              <a:rPr lang="de-CH"/>
              <a:t>SCNAT | Ort | Datum</a:t>
            </a:r>
            <a:endParaRPr lang="de-CH">
              <a:latin typeface="Verdana" charset="0"/>
            </a:endParaRPr>
          </a:p>
        </p:txBody>
      </p:sp>
    </p:spTree>
    <p:extLst>
      <p:ext uri="{BB962C8B-B14F-4D97-AF65-F5344CB8AC3E}">
        <p14:creationId xmlns:p14="http://schemas.microsoft.com/office/powerpoint/2010/main" val="393477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CH" smtClean="0"/>
              <a:t>Mastertitelformat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7" name="Fußzeilenplatzhalter 6"/>
          <p:cNvSpPr>
            <a:spLocks noGrp="1"/>
          </p:cNvSpPr>
          <p:nvPr>
            <p:ph type="ftr" sz="quarter" idx="10"/>
          </p:nvPr>
        </p:nvSpPr>
        <p:spPr/>
        <p:txBody>
          <a:bodyPr/>
          <a:lstStyle>
            <a:lvl1pPr>
              <a:defRPr/>
            </a:lvl1pPr>
          </a:lstStyle>
          <a:p>
            <a:r>
              <a:rPr lang="de-CH"/>
              <a:t>SCNAT | Ort | Datum</a:t>
            </a:r>
            <a:endParaRPr lang="de-CH">
              <a:latin typeface="Verdana" charset="0"/>
            </a:endParaRPr>
          </a:p>
        </p:txBody>
      </p:sp>
    </p:spTree>
    <p:extLst>
      <p:ext uri="{BB962C8B-B14F-4D97-AF65-F5344CB8AC3E}">
        <p14:creationId xmlns:p14="http://schemas.microsoft.com/office/powerpoint/2010/main" val="288532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Fußzeilenplatzhalter 2"/>
          <p:cNvSpPr>
            <a:spLocks noGrp="1"/>
          </p:cNvSpPr>
          <p:nvPr>
            <p:ph type="ftr" sz="quarter" idx="10"/>
          </p:nvPr>
        </p:nvSpPr>
        <p:spPr/>
        <p:txBody>
          <a:bodyPr/>
          <a:lstStyle>
            <a:lvl1pPr>
              <a:defRPr/>
            </a:lvl1pPr>
          </a:lstStyle>
          <a:p>
            <a:r>
              <a:rPr lang="de-CH"/>
              <a:t>SCNAT | Ort | Datum</a:t>
            </a:r>
            <a:endParaRPr lang="de-CH">
              <a:latin typeface="Verdana" charset="0"/>
            </a:endParaRPr>
          </a:p>
        </p:txBody>
      </p:sp>
    </p:spTree>
    <p:extLst>
      <p:ext uri="{BB962C8B-B14F-4D97-AF65-F5344CB8AC3E}">
        <p14:creationId xmlns:p14="http://schemas.microsoft.com/office/powerpoint/2010/main" val="427327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CH"/>
              <a:t>SCNAT | Ort | Datum</a:t>
            </a:r>
            <a:endParaRPr lang="de-CH">
              <a:latin typeface="Verdana" charset="0"/>
            </a:endParaRPr>
          </a:p>
        </p:txBody>
      </p:sp>
    </p:spTree>
    <p:extLst>
      <p:ext uri="{BB962C8B-B14F-4D97-AF65-F5344CB8AC3E}">
        <p14:creationId xmlns:p14="http://schemas.microsoft.com/office/powerpoint/2010/main" val="2631836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CH" smtClean="0"/>
              <a:t>Mastertitelformat bearbeiten</a:t>
            </a:r>
            <a:endParaRPr lang="de-DE"/>
          </a:p>
        </p:txBody>
      </p:sp>
      <p:sp>
        <p:nvSpPr>
          <p:cNvPr id="3" name="Inhaltsplatzhalt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Fußzeilenplatzhalter 4"/>
          <p:cNvSpPr>
            <a:spLocks noGrp="1"/>
          </p:cNvSpPr>
          <p:nvPr>
            <p:ph type="ftr" sz="quarter" idx="10"/>
          </p:nvPr>
        </p:nvSpPr>
        <p:spPr/>
        <p:txBody>
          <a:bodyPr/>
          <a:lstStyle>
            <a:lvl1pPr>
              <a:defRPr/>
            </a:lvl1pPr>
          </a:lstStyle>
          <a:p>
            <a:r>
              <a:rPr lang="de-CH"/>
              <a:t>SCNAT | Ort | Datum</a:t>
            </a:r>
            <a:endParaRPr lang="de-CH">
              <a:latin typeface="Verdana" charset="0"/>
            </a:endParaRPr>
          </a:p>
        </p:txBody>
      </p:sp>
    </p:spTree>
    <p:extLst>
      <p:ext uri="{BB962C8B-B14F-4D97-AF65-F5344CB8AC3E}">
        <p14:creationId xmlns:p14="http://schemas.microsoft.com/office/powerpoint/2010/main" val="2991093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CH" smtClean="0"/>
              <a:t>Mastertitelformat bearbeiten</a:t>
            </a:r>
            <a:endParaRPr lang="de-DE"/>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CH" smtClean="0"/>
              <a:t>Bild auf Platzhalter ziehen oder durch Klicken auf Symbol hinzufügen</a:t>
            </a:r>
            <a:endParaRPr lang="de-DE"/>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Fußzeilenplatzhalter 4"/>
          <p:cNvSpPr>
            <a:spLocks noGrp="1"/>
          </p:cNvSpPr>
          <p:nvPr>
            <p:ph type="ftr" sz="quarter" idx="10"/>
          </p:nvPr>
        </p:nvSpPr>
        <p:spPr/>
        <p:txBody>
          <a:bodyPr/>
          <a:lstStyle>
            <a:lvl1pPr>
              <a:defRPr/>
            </a:lvl1pPr>
          </a:lstStyle>
          <a:p>
            <a:r>
              <a:rPr lang="de-CH"/>
              <a:t>SCNAT | Ort | Datum</a:t>
            </a:r>
            <a:endParaRPr lang="de-CH">
              <a:latin typeface="Verdana" charset="0"/>
            </a:endParaRPr>
          </a:p>
        </p:txBody>
      </p:sp>
    </p:spTree>
    <p:extLst>
      <p:ext uri="{BB962C8B-B14F-4D97-AF65-F5344CB8AC3E}">
        <p14:creationId xmlns:p14="http://schemas.microsoft.com/office/powerpoint/2010/main" val="4541472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ftr" sz="quarter" idx="3"/>
          </p:nvPr>
        </p:nvSpPr>
        <p:spPr bwMode="auto">
          <a:xfrm>
            <a:off x="762000" y="6400800"/>
            <a:ext cx="7543800"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bodyPr>
          <a:lstStyle>
            <a:lvl1pPr algn="r">
              <a:defRPr sz="1200">
                <a:latin typeface="+mn-lt"/>
              </a:defRPr>
            </a:lvl1pPr>
          </a:lstStyle>
          <a:p>
            <a:r>
              <a:rPr lang="de-CH"/>
              <a:t>SCNAT | Ort | Datum</a:t>
            </a:r>
            <a:endParaRPr lang="de-CH">
              <a:latin typeface="Verdana" charset="0"/>
            </a:endParaRPr>
          </a:p>
        </p:txBody>
      </p:sp>
      <p:sp>
        <p:nvSpPr>
          <p:cNvPr id="3085" name="Rectangle 13"/>
          <p:cNvSpPr>
            <a:spLocks noGrp="1" noChangeArrowheads="1"/>
          </p:cNvSpPr>
          <p:nvPr>
            <p:ph type="body" idx="1"/>
          </p:nvPr>
        </p:nvSpPr>
        <p:spPr bwMode="auto">
          <a:xfrm>
            <a:off x="762000" y="1866900"/>
            <a:ext cx="8732838"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p>
        </p:txBody>
      </p:sp>
      <p:sp>
        <p:nvSpPr>
          <p:cNvPr id="3086" name="Rectangle 14"/>
          <p:cNvSpPr>
            <a:spLocks noGrp="1" noChangeArrowheads="1"/>
          </p:cNvSpPr>
          <p:nvPr>
            <p:ph type="title"/>
          </p:nvPr>
        </p:nvSpPr>
        <p:spPr bwMode="auto">
          <a:xfrm>
            <a:off x="762000" y="1042988"/>
            <a:ext cx="6400800" cy="78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de-CH"/>
              <a:t>Mastertitelformat bearbeiten</a:t>
            </a:r>
          </a:p>
        </p:txBody>
      </p:sp>
      <p:pic>
        <p:nvPicPr>
          <p:cNvPr id="3117" name="Picture 45" descr="NWR_d_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86600" y="469900"/>
            <a:ext cx="2411413" cy="6731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eaLnBrk="1" fontAlgn="base" hangingPunct="1">
        <a:lnSpc>
          <a:spcPct val="90000"/>
        </a:lnSpc>
        <a:spcBef>
          <a:spcPct val="0"/>
        </a:spcBef>
        <a:spcAft>
          <a:spcPct val="0"/>
        </a:spcAft>
        <a:defRPr sz="2800" b="1">
          <a:solidFill>
            <a:srgbClr val="0096A0"/>
          </a:solidFill>
          <a:latin typeface="+mj-lt"/>
          <a:ea typeface="+mj-ea"/>
          <a:cs typeface="+mj-cs"/>
        </a:defRPr>
      </a:lvl1pPr>
      <a:lvl2pPr algn="l" rtl="0" eaLnBrk="1" fontAlgn="base" hangingPunct="1">
        <a:lnSpc>
          <a:spcPct val="90000"/>
        </a:lnSpc>
        <a:spcBef>
          <a:spcPct val="0"/>
        </a:spcBef>
        <a:spcAft>
          <a:spcPct val="0"/>
        </a:spcAft>
        <a:defRPr sz="2800" b="1">
          <a:solidFill>
            <a:srgbClr val="0096A0"/>
          </a:solidFill>
          <a:latin typeface="Arial" charset="0"/>
          <a:ea typeface="ＭＳ Ｐゴシック" charset="0"/>
        </a:defRPr>
      </a:lvl2pPr>
      <a:lvl3pPr algn="l" rtl="0" eaLnBrk="1" fontAlgn="base" hangingPunct="1">
        <a:lnSpc>
          <a:spcPct val="90000"/>
        </a:lnSpc>
        <a:spcBef>
          <a:spcPct val="0"/>
        </a:spcBef>
        <a:spcAft>
          <a:spcPct val="0"/>
        </a:spcAft>
        <a:defRPr sz="2800" b="1">
          <a:solidFill>
            <a:srgbClr val="0096A0"/>
          </a:solidFill>
          <a:latin typeface="Arial" charset="0"/>
          <a:ea typeface="ＭＳ Ｐゴシック" charset="0"/>
        </a:defRPr>
      </a:lvl3pPr>
      <a:lvl4pPr algn="l" rtl="0" eaLnBrk="1" fontAlgn="base" hangingPunct="1">
        <a:lnSpc>
          <a:spcPct val="90000"/>
        </a:lnSpc>
        <a:spcBef>
          <a:spcPct val="0"/>
        </a:spcBef>
        <a:spcAft>
          <a:spcPct val="0"/>
        </a:spcAft>
        <a:defRPr sz="2800" b="1">
          <a:solidFill>
            <a:srgbClr val="0096A0"/>
          </a:solidFill>
          <a:latin typeface="Arial" charset="0"/>
          <a:ea typeface="ＭＳ Ｐゴシック" charset="0"/>
        </a:defRPr>
      </a:lvl4pPr>
      <a:lvl5pPr algn="l" rtl="0" eaLnBrk="1" fontAlgn="base" hangingPunct="1">
        <a:lnSpc>
          <a:spcPct val="90000"/>
        </a:lnSpc>
        <a:spcBef>
          <a:spcPct val="0"/>
        </a:spcBef>
        <a:spcAft>
          <a:spcPct val="0"/>
        </a:spcAft>
        <a:defRPr sz="2800" b="1">
          <a:solidFill>
            <a:srgbClr val="0096A0"/>
          </a:solidFill>
          <a:latin typeface="Arial" charset="0"/>
          <a:ea typeface="ＭＳ Ｐゴシック" charset="0"/>
        </a:defRPr>
      </a:lvl5pPr>
      <a:lvl6pPr marL="457200" algn="l" rtl="0" eaLnBrk="1" fontAlgn="base" hangingPunct="1">
        <a:lnSpc>
          <a:spcPct val="90000"/>
        </a:lnSpc>
        <a:spcBef>
          <a:spcPct val="0"/>
        </a:spcBef>
        <a:spcAft>
          <a:spcPct val="0"/>
        </a:spcAft>
        <a:defRPr sz="2800" b="1">
          <a:solidFill>
            <a:srgbClr val="0096A0"/>
          </a:solidFill>
          <a:latin typeface="Arial" charset="0"/>
          <a:ea typeface="ＭＳ Ｐゴシック" charset="0"/>
        </a:defRPr>
      </a:lvl6pPr>
      <a:lvl7pPr marL="914400" algn="l" rtl="0" eaLnBrk="1" fontAlgn="base" hangingPunct="1">
        <a:lnSpc>
          <a:spcPct val="90000"/>
        </a:lnSpc>
        <a:spcBef>
          <a:spcPct val="0"/>
        </a:spcBef>
        <a:spcAft>
          <a:spcPct val="0"/>
        </a:spcAft>
        <a:defRPr sz="2800" b="1">
          <a:solidFill>
            <a:srgbClr val="0096A0"/>
          </a:solidFill>
          <a:latin typeface="Arial" charset="0"/>
          <a:ea typeface="ＭＳ Ｐゴシック" charset="0"/>
        </a:defRPr>
      </a:lvl7pPr>
      <a:lvl8pPr marL="1371600" algn="l" rtl="0" eaLnBrk="1" fontAlgn="base" hangingPunct="1">
        <a:lnSpc>
          <a:spcPct val="90000"/>
        </a:lnSpc>
        <a:spcBef>
          <a:spcPct val="0"/>
        </a:spcBef>
        <a:spcAft>
          <a:spcPct val="0"/>
        </a:spcAft>
        <a:defRPr sz="2800" b="1">
          <a:solidFill>
            <a:srgbClr val="0096A0"/>
          </a:solidFill>
          <a:latin typeface="Arial" charset="0"/>
          <a:ea typeface="ＭＳ Ｐゴシック" charset="0"/>
        </a:defRPr>
      </a:lvl8pPr>
      <a:lvl9pPr marL="1828800" algn="l" rtl="0" eaLnBrk="1" fontAlgn="base" hangingPunct="1">
        <a:lnSpc>
          <a:spcPct val="90000"/>
        </a:lnSpc>
        <a:spcBef>
          <a:spcPct val="0"/>
        </a:spcBef>
        <a:spcAft>
          <a:spcPct val="0"/>
        </a:spcAft>
        <a:defRPr sz="2800" b="1">
          <a:solidFill>
            <a:srgbClr val="0096A0"/>
          </a:solidFill>
          <a:latin typeface="Arial" charset="0"/>
          <a:ea typeface="ＭＳ Ｐゴシック" charset="0"/>
        </a:defRPr>
      </a:lvl9pPr>
    </p:titleStyle>
    <p:bodyStyle>
      <a:lvl1pPr marL="419100" indent="-419100" algn="l" rtl="0" eaLnBrk="1" fontAlgn="base" hangingPunct="1">
        <a:lnSpc>
          <a:spcPct val="95000"/>
        </a:lnSpc>
        <a:spcBef>
          <a:spcPct val="20000"/>
        </a:spcBef>
        <a:spcAft>
          <a:spcPct val="0"/>
        </a:spcAft>
        <a:buClr>
          <a:schemeClr val="hlink"/>
        </a:buClr>
        <a:buSzPct val="85000"/>
        <a:buFont typeface="Wingdings" charset="0"/>
        <a:buChar char="§"/>
        <a:defRPr sz="2000">
          <a:solidFill>
            <a:schemeClr val="tx1"/>
          </a:solidFill>
          <a:latin typeface="+mn-lt"/>
          <a:ea typeface="+mn-ea"/>
          <a:cs typeface="+mn-cs"/>
        </a:defRPr>
      </a:lvl1pPr>
      <a:lvl2pPr marL="838200" indent="-381000" algn="l" rtl="0" eaLnBrk="1" fontAlgn="base" hangingPunct="1">
        <a:lnSpc>
          <a:spcPct val="95000"/>
        </a:lnSpc>
        <a:spcBef>
          <a:spcPct val="20000"/>
        </a:spcBef>
        <a:spcAft>
          <a:spcPct val="0"/>
        </a:spcAft>
        <a:buClr>
          <a:schemeClr val="hlink"/>
        </a:buClr>
        <a:buSzPct val="85000"/>
        <a:buFont typeface="Wingdings" charset="0"/>
        <a:buChar char=""/>
        <a:defRPr sz="2000">
          <a:solidFill>
            <a:schemeClr val="tx1"/>
          </a:solidFill>
          <a:latin typeface="+mn-lt"/>
          <a:ea typeface="+mn-ea"/>
        </a:defRPr>
      </a:lvl2pPr>
      <a:lvl3pPr marL="1295400" indent="-381000" algn="l" rtl="0" eaLnBrk="1" fontAlgn="base" hangingPunct="1">
        <a:lnSpc>
          <a:spcPct val="95000"/>
        </a:lnSpc>
        <a:spcBef>
          <a:spcPct val="20000"/>
        </a:spcBef>
        <a:spcAft>
          <a:spcPct val="0"/>
        </a:spcAft>
        <a:buSzPct val="85000"/>
        <a:buFont typeface="Helvetica CE" charset="0"/>
        <a:buChar char="–"/>
        <a:defRPr sz="2000">
          <a:solidFill>
            <a:schemeClr val="tx1"/>
          </a:solidFill>
          <a:latin typeface="+mn-lt"/>
          <a:ea typeface="+mn-ea"/>
        </a:defRPr>
      </a:lvl3pPr>
      <a:lvl4pPr marL="1866900" indent="-381000" algn="l" rtl="0" eaLnBrk="1" fontAlgn="base" hangingPunct="1">
        <a:lnSpc>
          <a:spcPct val="95000"/>
        </a:lnSpc>
        <a:spcBef>
          <a:spcPct val="20000"/>
        </a:spcBef>
        <a:spcAft>
          <a:spcPct val="0"/>
        </a:spcAft>
        <a:buSzPct val="85000"/>
        <a:buFont typeface="Helvetica CE" charset="0"/>
        <a:defRPr sz="2000">
          <a:solidFill>
            <a:schemeClr val="tx1"/>
          </a:solidFill>
          <a:latin typeface="+mn-lt"/>
          <a:ea typeface="+mn-ea"/>
        </a:defRPr>
      </a:lvl4pPr>
      <a:lvl5pPr marL="2133600" indent="-381000" algn="l" rtl="0" eaLnBrk="1" fontAlgn="base" hangingPunct="1">
        <a:lnSpc>
          <a:spcPct val="95000"/>
        </a:lnSpc>
        <a:spcBef>
          <a:spcPct val="20000"/>
        </a:spcBef>
        <a:spcAft>
          <a:spcPct val="0"/>
        </a:spcAft>
        <a:buClr>
          <a:schemeClr val="tx1"/>
        </a:buClr>
        <a:buSzPct val="85000"/>
        <a:buFont typeface="Helvetica CE" charset="0"/>
        <a:buChar char="–"/>
        <a:defRPr sz="2000">
          <a:solidFill>
            <a:schemeClr val="tx1"/>
          </a:solidFill>
          <a:latin typeface="+mn-lt"/>
          <a:ea typeface="+mn-ea"/>
        </a:defRPr>
      </a:lvl5pPr>
      <a:lvl6pPr marL="2590800" indent="-381000" algn="l" rtl="0" eaLnBrk="1" fontAlgn="base" hangingPunct="1">
        <a:lnSpc>
          <a:spcPct val="95000"/>
        </a:lnSpc>
        <a:spcBef>
          <a:spcPct val="20000"/>
        </a:spcBef>
        <a:spcAft>
          <a:spcPct val="0"/>
        </a:spcAft>
        <a:buClr>
          <a:schemeClr val="tx1"/>
        </a:buClr>
        <a:buSzPct val="85000"/>
        <a:buFont typeface="Helvetica CE" charset="0"/>
        <a:buChar char="–"/>
        <a:defRPr sz="2000">
          <a:solidFill>
            <a:schemeClr val="tx1"/>
          </a:solidFill>
          <a:latin typeface="+mn-lt"/>
          <a:ea typeface="+mn-ea"/>
        </a:defRPr>
      </a:lvl6pPr>
      <a:lvl7pPr marL="3048000" indent="-381000" algn="l" rtl="0" eaLnBrk="1" fontAlgn="base" hangingPunct="1">
        <a:lnSpc>
          <a:spcPct val="95000"/>
        </a:lnSpc>
        <a:spcBef>
          <a:spcPct val="20000"/>
        </a:spcBef>
        <a:spcAft>
          <a:spcPct val="0"/>
        </a:spcAft>
        <a:buClr>
          <a:schemeClr val="tx1"/>
        </a:buClr>
        <a:buSzPct val="85000"/>
        <a:buFont typeface="Helvetica CE" charset="0"/>
        <a:buChar char="–"/>
        <a:defRPr sz="2000">
          <a:solidFill>
            <a:schemeClr val="tx1"/>
          </a:solidFill>
          <a:latin typeface="+mn-lt"/>
          <a:ea typeface="+mn-ea"/>
        </a:defRPr>
      </a:lvl7pPr>
      <a:lvl8pPr marL="3505200" indent="-381000" algn="l" rtl="0" eaLnBrk="1" fontAlgn="base" hangingPunct="1">
        <a:lnSpc>
          <a:spcPct val="95000"/>
        </a:lnSpc>
        <a:spcBef>
          <a:spcPct val="20000"/>
        </a:spcBef>
        <a:spcAft>
          <a:spcPct val="0"/>
        </a:spcAft>
        <a:buClr>
          <a:schemeClr val="tx1"/>
        </a:buClr>
        <a:buSzPct val="85000"/>
        <a:buFont typeface="Helvetica CE" charset="0"/>
        <a:buChar char="–"/>
        <a:defRPr sz="2000">
          <a:solidFill>
            <a:schemeClr val="tx1"/>
          </a:solidFill>
          <a:latin typeface="+mn-lt"/>
          <a:ea typeface="+mn-ea"/>
        </a:defRPr>
      </a:lvl8pPr>
      <a:lvl9pPr marL="3962400" indent="-381000" algn="l" rtl="0" eaLnBrk="1" fontAlgn="base" hangingPunct="1">
        <a:lnSpc>
          <a:spcPct val="95000"/>
        </a:lnSpc>
        <a:spcBef>
          <a:spcPct val="20000"/>
        </a:spcBef>
        <a:spcAft>
          <a:spcPct val="0"/>
        </a:spcAft>
        <a:buClr>
          <a:schemeClr val="tx1"/>
        </a:buClr>
        <a:buSzPct val="85000"/>
        <a:buFont typeface="Helvetica CE" charset="0"/>
        <a:buChar char="–"/>
        <a:defRPr sz="2000">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77788" y="-276225"/>
            <a:ext cx="18415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de-DE"/>
          </a:p>
        </p:txBody>
      </p:sp>
      <p:sp>
        <p:nvSpPr>
          <p:cNvPr id="66571" name="Rectangle 11"/>
          <p:cNvSpPr>
            <a:spLocks noGrp="1" noChangeArrowheads="1"/>
          </p:cNvSpPr>
          <p:nvPr>
            <p:ph type="ctrTitle"/>
          </p:nvPr>
        </p:nvSpPr>
        <p:spPr/>
        <p:txBody>
          <a:bodyPr/>
          <a:lstStyle/>
          <a:p>
            <a:r>
              <a:rPr lang="de-DE" sz="3200" dirty="0" smtClean="0"/>
              <a:t>Präsidentenkonferenz NWR </a:t>
            </a:r>
            <a:r>
              <a:rPr lang="de-DE" sz="3200" dirty="0" smtClean="0"/>
              <a:t>2014</a:t>
            </a:r>
            <a:endParaRPr lang="de-DE" dirty="0"/>
          </a:p>
        </p:txBody>
      </p:sp>
      <p:sp>
        <p:nvSpPr>
          <p:cNvPr id="66572" name="Rectangle 12"/>
          <p:cNvSpPr>
            <a:spLocks noGrp="1" noChangeArrowheads="1"/>
          </p:cNvSpPr>
          <p:nvPr>
            <p:ph type="subTitle" idx="1"/>
          </p:nvPr>
        </p:nvSpPr>
        <p:spPr>
          <a:xfrm>
            <a:off x="673100" y="3429000"/>
            <a:ext cx="8816404" cy="2133600"/>
          </a:xfrm>
        </p:spPr>
        <p:txBody>
          <a:bodyPr/>
          <a:lstStyle/>
          <a:p>
            <a:r>
              <a:rPr lang="de-DE" sz="2400" b="1" dirty="0"/>
              <a:t>Digitales Publizieren, Archivieren, Recherchieren – vom Artikel bis zur elektronischen Archivierung</a:t>
            </a:r>
            <a:r>
              <a:rPr lang="de-DE" sz="2400" dirty="0"/>
              <a:t> </a:t>
            </a:r>
            <a:endParaRPr lang="de-DE" b="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CH" dirty="0"/>
              <a:t>SCNAT | </a:t>
            </a:r>
            <a:r>
              <a:rPr lang="de-CH" dirty="0" smtClean="0"/>
              <a:t>Präsidentenkonferenz NWR | 23.5.2013</a:t>
            </a:r>
            <a:endParaRPr lang="de-CH" dirty="0">
              <a:latin typeface="Verdana" charset="0"/>
            </a:endParaRPr>
          </a:p>
        </p:txBody>
      </p:sp>
      <p:sp>
        <p:nvSpPr>
          <p:cNvPr id="123910" name="Rectangle 6"/>
          <p:cNvSpPr>
            <a:spLocks noGrp="1" noChangeArrowheads="1"/>
          </p:cNvSpPr>
          <p:nvPr>
            <p:ph type="title"/>
          </p:nvPr>
        </p:nvSpPr>
        <p:spPr>
          <a:xfrm>
            <a:off x="776536" y="1268760"/>
            <a:ext cx="7992888" cy="648072"/>
          </a:xfrm>
        </p:spPr>
        <p:txBody>
          <a:bodyPr/>
          <a:lstStyle/>
          <a:p>
            <a:r>
              <a:rPr lang="de-DE" dirty="0" smtClean="0"/>
              <a:t>Trends und Einflüsse im Publikationswesen</a:t>
            </a:r>
            <a:endParaRPr lang="de-DE" dirty="0"/>
          </a:p>
        </p:txBody>
      </p:sp>
      <p:sp>
        <p:nvSpPr>
          <p:cNvPr id="123911" name="Rectangle 7"/>
          <p:cNvSpPr>
            <a:spLocks noGrp="1" noChangeArrowheads="1"/>
          </p:cNvSpPr>
          <p:nvPr>
            <p:ph type="body" idx="1"/>
          </p:nvPr>
        </p:nvSpPr>
        <p:spPr>
          <a:xfrm>
            <a:off x="776536" y="2060848"/>
            <a:ext cx="9129464" cy="3962400"/>
          </a:xfrm>
        </p:spPr>
        <p:txBody>
          <a:bodyPr/>
          <a:lstStyle/>
          <a:p>
            <a:pPr marL="0" indent="0">
              <a:buNone/>
            </a:pPr>
            <a:endParaRPr lang="de-DE" dirty="0"/>
          </a:p>
          <a:p>
            <a:pPr>
              <a:buFontTx/>
              <a:buChar char="-"/>
            </a:pPr>
            <a:endParaRPr lang="de-DE" dirty="0" smtClean="0"/>
          </a:p>
        </p:txBody>
      </p:sp>
      <p:pic>
        <p:nvPicPr>
          <p:cNvPr id="3" name="Bild 2" descr="Bildschirmfoto 2014-05-21 um 14.05.3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488" y="1725107"/>
            <a:ext cx="7992888" cy="5132893"/>
          </a:xfrm>
          <a:prstGeom prst="rect">
            <a:avLst/>
          </a:prstGeom>
        </p:spPr>
      </p:pic>
    </p:spTree>
    <p:extLst>
      <p:ext uri="{BB962C8B-B14F-4D97-AF65-F5344CB8AC3E}">
        <p14:creationId xmlns:p14="http://schemas.microsoft.com/office/powerpoint/2010/main" val="29459214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CH" dirty="0"/>
              <a:t>SCNAT | </a:t>
            </a:r>
            <a:r>
              <a:rPr lang="de-CH" dirty="0" smtClean="0"/>
              <a:t>Präsidentenkonferenz NWR | 23.5.2013</a:t>
            </a:r>
            <a:endParaRPr lang="de-CH" dirty="0">
              <a:latin typeface="Verdana" charset="0"/>
            </a:endParaRPr>
          </a:p>
        </p:txBody>
      </p:sp>
      <p:sp>
        <p:nvSpPr>
          <p:cNvPr id="123910" name="Rectangle 6"/>
          <p:cNvSpPr>
            <a:spLocks noGrp="1" noChangeArrowheads="1"/>
          </p:cNvSpPr>
          <p:nvPr>
            <p:ph type="title"/>
          </p:nvPr>
        </p:nvSpPr>
        <p:spPr>
          <a:xfrm>
            <a:off x="776536" y="1340768"/>
            <a:ext cx="7992888" cy="648072"/>
          </a:xfrm>
        </p:spPr>
        <p:txBody>
          <a:bodyPr/>
          <a:lstStyle/>
          <a:p>
            <a:r>
              <a:rPr lang="de-DE" dirty="0" smtClean="0"/>
              <a:t>Drang / Zwang zu Open </a:t>
            </a:r>
            <a:r>
              <a:rPr lang="de-DE" dirty="0" err="1" smtClean="0"/>
              <a:t>Acces</a:t>
            </a:r>
            <a:endParaRPr lang="de-DE" dirty="0"/>
          </a:p>
        </p:txBody>
      </p:sp>
      <p:sp>
        <p:nvSpPr>
          <p:cNvPr id="123911" name="Rectangle 7"/>
          <p:cNvSpPr>
            <a:spLocks noGrp="1" noChangeArrowheads="1"/>
          </p:cNvSpPr>
          <p:nvPr>
            <p:ph type="body" idx="1"/>
          </p:nvPr>
        </p:nvSpPr>
        <p:spPr>
          <a:xfrm>
            <a:off x="776536" y="2060848"/>
            <a:ext cx="9129464" cy="3962400"/>
          </a:xfrm>
        </p:spPr>
        <p:txBody>
          <a:bodyPr/>
          <a:lstStyle/>
          <a:p>
            <a:r>
              <a:rPr lang="de-DE" b="1" dirty="0"/>
              <a:t>Berliner </a:t>
            </a:r>
            <a:r>
              <a:rPr lang="de-DE" b="1" dirty="0" err="1"/>
              <a:t>Erklärung</a:t>
            </a:r>
            <a:r>
              <a:rPr lang="de-DE" b="1" dirty="0"/>
              <a:t> </a:t>
            </a:r>
            <a:r>
              <a:rPr lang="de-DE" b="1" dirty="0" err="1"/>
              <a:t>über</a:t>
            </a:r>
            <a:r>
              <a:rPr lang="de-DE" b="1" dirty="0"/>
              <a:t> den offenen Zugang zu wissenschaftlichem Wissen </a:t>
            </a:r>
            <a:endParaRPr lang="de-DE" dirty="0"/>
          </a:p>
          <a:p>
            <a:r>
              <a:rPr lang="de-DE" b="1" dirty="0" smtClean="0">
                <a:solidFill>
                  <a:srgbClr val="FF6600"/>
                </a:solidFill>
              </a:rPr>
              <a:t>Open </a:t>
            </a:r>
            <a:r>
              <a:rPr lang="de-DE" b="1" dirty="0">
                <a:solidFill>
                  <a:srgbClr val="FF6600"/>
                </a:solidFill>
              </a:rPr>
              <a:t>Access-Regelung des SNF </a:t>
            </a:r>
            <a:endParaRPr lang="de-DE" b="1" dirty="0" smtClean="0">
              <a:solidFill>
                <a:srgbClr val="FF6600"/>
              </a:solidFill>
            </a:endParaRPr>
          </a:p>
          <a:p>
            <a:r>
              <a:rPr lang="de-DE" b="1" dirty="0">
                <a:solidFill>
                  <a:srgbClr val="3366FF"/>
                </a:solidFill>
              </a:rPr>
              <a:t>Science Europe Position Statement </a:t>
            </a:r>
            <a:r>
              <a:rPr lang="de-DE" b="1" dirty="0" smtClean="0">
                <a:solidFill>
                  <a:srgbClr val="3366FF"/>
                </a:solidFill>
              </a:rPr>
              <a:t/>
            </a:r>
            <a:br>
              <a:rPr lang="de-DE" b="1" dirty="0" smtClean="0">
                <a:solidFill>
                  <a:srgbClr val="3366FF"/>
                </a:solidFill>
              </a:rPr>
            </a:br>
            <a:r>
              <a:rPr lang="de-DE" b="1" dirty="0" err="1" smtClean="0">
                <a:solidFill>
                  <a:srgbClr val="3366FF"/>
                </a:solidFill>
              </a:rPr>
              <a:t>Principles</a:t>
            </a:r>
            <a:r>
              <a:rPr lang="de-DE" b="1" dirty="0" smtClean="0">
                <a:solidFill>
                  <a:srgbClr val="3366FF"/>
                </a:solidFill>
              </a:rPr>
              <a:t> </a:t>
            </a:r>
            <a:r>
              <a:rPr lang="de-DE" b="1" dirty="0" err="1">
                <a:solidFill>
                  <a:srgbClr val="3366FF"/>
                </a:solidFill>
              </a:rPr>
              <a:t>for</a:t>
            </a:r>
            <a:r>
              <a:rPr lang="de-DE" b="1" dirty="0">
                <a:solidFill>
                  <a:srgbClr val="3366FF"/>
                </a:solidFill>
              </a:rPr>
              <a:t> </a:t>
            </a:r>
            <a:r>
              <a:rPr lang="de-DE" b="1" dirty="0" err="1">
                <a:solidFill>
                  <a:srgbClr val="3366FF"/>
                </a:solidFill>
              </a:rPr>
              <a:t>the</a:t>
            </a:r>
            <a:r>
              <a:rPr lang="de-DE" b="1" dirty="0">
                <a:solidFill>
                  <a:srgbClr val="3366FF"/>
                </a:solidFill>
              </a:rPr>
              <a:t> Transition </a:t>
            </a:r>
            <a:r>
              <a:rPr lang="de-DE" b="1" dirty="0" err="1">
                <a:solidFill>
                  <a:srgbClr val="3366FF"/>
                </a:solidFill>
              </a:rPr>
              <a:t>to</a:t>
            </a:r>
            <a:r>
              <a:rPr lang="de-DE" b="1" dirty="0">
                <a:solidFill>
                  <a:srgbClr val="3366FF"/>
                </a:solidFill>
              </a:rPr>
              <a:t> Open Access </a:t>
            </a:r>
            <a:r>
              <a:rPr lang="de-DE" b="1" dirty="0" err="1">
                <a:solidFill>
                  <a:srgbClr val="3366FF"/>
                </a:solidFill>
              </a:rPr>
              <a:t>to</a:t>
            </a:r>
            <a:r>
              <a:rPr lang="de-DE" b="1" dirty="0">
                <a:solidFill>
                  <a:srgbClr val="3366FF"/>
                </a:solidFill>
              </a:rPr>
              <a:t> Research </a:t>
            </a:r>
            <a:r>
              <a:rPr lang="de-DE" b="1" dirty="0" smtClean="0">
                <a:solidFill>
                  <a:srgbClr val="3366FF"/>
                </a:solidFill>
              </a:rPr>
              <a:t>Publications</a:t>
            </a:r>
            <a:endParaRPr lang="de-DE" b="1" dirty="0" smtClean="0"/>
          </a:p>
          <a:p>
            <a:r>
              <a:rPr lang="de-DE" dirty="0" smtClean="0">
                <a:solidFill>
                  <a:srgbClr val="008000"/>
                </a:solidFill>
              </a:rPr>
              <a:t>Grüner Weg der Hochschulen: </a:t>
            </a:r>
            <a:r>
              <a:rPr lang="de-DE" dirty="0" smtClean="0">
                <a:solidFill>
                  <a:srgbClr val="008000"/>
                </a:solidFill>
                <a:sym typeface="Wingdings"/>
              </a:rPr>
              <a:t> </a:t>
            </a:r>
            <a:r>
              <a:rPr lang="de-DE" dirty="0" smtClean="0">
                <a:solidFill>
                  <a:srgbClr val="008000"/>
                </a:solidFill>
              </a:rPr>
              <a:t>Open </a:t>
            </a:r>
            <a:r>
              <a:rPr lang="de-DE" dirty="0">
                <a:solidFill>
                  <a:srgbClr val="008000"/>
                </a:solidFill>
              </a:rPr>
              <a:t>Access Repositorien für die Selbstarchivierung</a:t>
            </a:r>
            <a:r>
              <a:rPr lang="de-DE" dirty="0" smtClean="0"/>
              <a:t>.</a:t>
            </a:r>
          </a:p>
          <a:p>
            <a:r>
              <a:rPr lang="de-DE" b="1" dirty="0" smtClean="0">
                <a:solidFill>
                  <a:srgbClr val="DF3CE3"/>
                </a:solidFill>
              </a:rPr>
              <a:t>ICSU Paper on open </a:t>
            </a:r>
            <a:r>
              <a:rPr lang="de-DE" b="1" dirty="0" err="1">
                <a:solidFill>
                  <a:srgbClr val="DF3CE3"/>
                </a:solidFill>
              </a:rPr>
              <a:t>access</a:t>
            </a:r>
            <a:r>
              <a:rPr lang="de-DE" b="1" dirty="0">
                <a:solidFill>
                  <a:srgbClr val="DF3CE3"/>
                </a:solidFill>
              </a:rPr>
              <a:t> </a:t>
            </a:r>
            <a:r>
              <a:rPr lang="de-DE" b="1" dirty="0" err="1">
                <a:solidFill>
                  <a:srgbClr val="DF3CE3"/>
                </a:solidFill>
              </a:rPr>
              <a:t>to</a:t>
            </a:r>
            <a:r>
              <a:rPr lang="de-DE" b="1" dirty="0">
                <a:solidFill>
                  <a:srgbClr val="DF3CE3"/>
                </a:solidFill>
              </a:rPr>
              <a:t> </a:t>
            </a:r>
            <a:r>
              <a:rPr lang="de-DE" b="1" dirty="0" err="1">
                <a:solidFill>
                  <a:srgbClr val="DF3CE3"/>
                </a:solidFill>
              </a:rPr>
              <a:t>scientific</a:t>
            </a:r>
            <a:r>
              <a:rPr lang="de-DE" b="1" dirty="0">
                <a:solidFill>
                  <a:srgbClr val="DF3CE3"/>
                </a:solidFill>
              </a:rPr>
              <a:t> </a:t>
            </a:r>
            <a:r>
              <a:rPr lang="de-DE" b="1" dirty="0" err="1">
                <a:solidFill>
                  <a:srgbClr val="DF3CE3"/>
                </a:solidFill>
              </a:rPr>
              <a:t>data</a:t>
            </a:r>
            <a:r>
              <a:rPr lang="de-DE" b="1" dirty="0">
                <a:solidFill>
                  <a:srgbClr val="DF3CE3"/>
                </a:solidFill>
              </a:rPr>
              <a:t> </a:t>
            </a:r>
            <a:r>
              <a:rPr lang="de-DE" b="1" dirty="0" err="1">
                <a:solidFill>
                  <a:srgbClr val="DF3CE3"/>
                </a:solidFill>
              </a:rPr>
              <a:t>and</a:t>
            </a:r>
            <a:r>
              <a:rPr lang="de-DE" b="1" dirty="0">
                <a:solidFill>
                  <a:srgbClr val="DF3CE3"/>
                </a:solidFill>
              </a:rPr>
              <a:t> </a:t>
            </a:r>
            <a:r>
              <a:rPr lang="de-DE" b="1" dirty="0" err="1">
                <a:solidFill>
                  <a:srgbClr val="DF3CE3"/>
                </a:solidFill>
              </a:rPr>
              <a:t>literature</a:t>
            </a:r>
            <a:r>
              <a:rPr lang="de-DE" b="1" dirty="0">
                <a:solidFill>
                  <a:srgbClr val="DF3CE3"/>
                </a:solidFill>
              </a:rPr>
              <a:t> </a:t>
            </a:r>
            <a:r>
              <a:rPr lang="de-DE" b="1" dirty="0" err="1">
                <a:solidFill>
                  <a:srgbClr val="DF3CE3"/>
                </a:solidFill>
              </a:rPr>
              <a:t>and</a:t>
            </a:r>
            <a:r>
              <a:rPr lang="de-DE" b="1" dirty="0">
                <a:solidFill>
                  <a:srgbClr val="DF3CE3"/>
                </a:solidFill>
              </a:rPr>
              <a:t> </a:t>
            </a:r>
            <a:r>
              <a:rPr lang="de-DE" b="1" dirty="0" err="1">
                <a:solidFill>
                  <a:srgbClr val="DF3CE3"/>
                </a:solidFill>
              </a:rPr>
              <a:t>the</a:t>
            </a:r>
            <a:r>
              <a:rPr lang="de-DE" b="1" dirty="0">
                <a:solidFill>
                  <a:srgbClr val="DF3CE3"/>
                </a:solidFill>
              </a:rPr>
              <a:t> </a:t>
            </a:r>
            <a:endParaRPr lang="de-DE" b="1" dirty="0">
              <a:solidFill>
                <a:srgbClr val="DF3CE3"/>
              </a:solidFill>
            </a:endParaRPr>
          </a:p>
          <a:p>
            <a:r>
              <a:rPr lang="de-DE" b="1" dirty="0" err="1" smtClean="0">
                <a:solidFill>
                  <a:srgbClr val="DF3CE3"/>
                </a:solidFill>
              </a:rPr>
              <a:t>assessment</a:t>
            </a:r>
            <a:r>
              <a:rPr lang="de-DE" b="1" dirty="0" smtClean="0">
                <a:solidFill>
                  <a:srgbClr val="DF3CE3"/>
                </a:solidFill>
              </a:rPr>
              <a:t> </a:t>
            </a:r>
            <a:r>
              <a:rPr lang="de-DE" b="1" dirty="0" err="1">
                <a:solidFill>
                  <a:srgbClr val="DF3CE3"/>
                </a:solidFill>
              </a:rPr>
              <a:t>of</a:t>
            </a:r>
            <a:r>
              <a:rPr lang="de-DE" b="1" dirty="0">
                <a:solidFill>
                  <a:srgbClr val="DF3CE3"/>
                </a:solidFill>
              </a:rPr>
              <a:t> </a:t>
            </a:r>
            <a:r>
              <a:rPr lang="de-DE" b="1" dirty="0" err="1">
                <a:solidFill>
                  <a:srgbClr val="DF3CE3"/>
                </a:solidFill>
              </a:rPr>
              <a:t>research</a:t>
            </a:r>
            <a:r>
              <a:rPr lang="de-DE" b="1" dirty="0">
                <a:solidFill>
                  <a:srgbClr val="DF3CE3"/>
                </a:solidFill>
              </a:rPr>
              <a:t> </a:t>
            </a:r>
            <a:r>
              <a:rPr lang="de-DE" b="1" dirty="0" err="1">
                <a:solidFill>
                  <a:srgbClr val="DF3CE3"/>
                </a:solidFill>
              </a:rPr>
              <a:t>by</a:t>
            </a:r>
            <a:r>
              <a:rPr lang="de-DE" b="1" dirty="0">
                <a:solidFill>
                  <a:srgbClr val="DF3CE3"/>
                </a:solidFill>
              </a:rPr>
              <a:t> </a:t>
            </a:r>
            <a:r>
              <a:rPr lang="de-DE" b="1" dirty="0" err="1">
                <a:solidFill>
                  <a:srgbClr val="DF3CE3"/>
                </a:solidFill>
              </a:rPr>
              <a:t>metrics</a:t>
            </a:r>
            <a:r>
              <a:rPr lang="de-DE" b="1" dirty="0">
                <a:solidFill>
                  <a:srgbClr val="DF3CE3"/>
                </a:solidFill>
              </a:rPr>
              <a:t> </a:t>
            </a:r>
            <a:endParaRPr lang="de-DE" b="1" dirty="0" smtClean="0">
              <a:solidFill>
                <a:srgbClr val="DF3CE3"/>
              </a:solidFill>
            </a:endParaRPr>
          </a:p>
          <a:p>
            <a:r>
              <a:rPr lang="de-DE" b="1" dirty="0" smtClean="0">
                <a:solidFill>
                  <a:srgbClr val="FF0000"/>
                </a:solidFill>
              </a:rPr>
              <a:t>Mehrjahresprogramm 2013-2016 der SCNAT</a:t>
            </a:r>
            <a:r>
              <a:rPr lang="de-DE" dirty="0" smtClean="0"/>
              <a:t>... </a:t>
            </a:r>
            <a:endParaRPr lang="de-DE" dirty="0"/>
          </a:p>
          <a:p>
            <a:endParaRPr lang="de-DE" dirty="0"/>
          </a:p>
          <a:p>
            <a:endParaRPr lang="de-DE" dirty="0"/>
          </a:p>
          <a:p>
            <a:pPr>
              <a:buFontTx/>
              <a:buChar char="-"/>
            </a:pPr>
            <a:endParaRPr lang="de-DE" dirty="0" smtClean="0"/>
          </a:p>
          <a:p>
            <a:pPr marL="0" indent="0">
              <a:buNone/>
            </a:pPr>
            <a:r>
              <a:rPr lang="de-DE" sz="1600" dirty="0"/>
              <a:t> </a:t>
            </a:r>
          </a:p>
        </p:txBody>
      </p:sp>
    </p:spTree>
    <p:extLst>
      <p:ext uri="{BB962C8B-B14F-4D97-AF65-F5344CB8AC3E}">
        <p14:creationId xmlns:p14="http://schemas.microsoft.com/office/powerpoint/2010/main" val="9435824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CH" dirty="0"/>
              <a:t>SCNAT | </a:t>
            </a:r>
            <a:r>
              <a:rPr lang="de-CH" dirty="0" smtClean="0"/>
              <a:t>Präsidentenkonferenz NWR | 23.5.2013</a:t>
            </a:r>
            <a:endParaRPr lang="de-CH" dirty="0">
              <a:latin typeface="Verdana" charset="0"/>
            </a:endParaRPr>
          </a:p>
        </p:txBody>
      </p:sp>
      <p:sp>
        <p:nvSpPr>
          <p:cNvPr id="123910" name="Rectangle 6"/>
          <p:cNvSpPr>
            <a:spLocks noGrp="1" noChangeArrowheads="1"/>
          </p:cNvSpPr>
          <p:nvPr>
            <p:ph type="title"/>
          </p:nvPr>
        </p:nvSpPr>
        <p:spPr>
          <a:xfrm>
            <a:off x="776536" y="1340768"/>
            <a:ext cx="7992888" cy="648072"/>
          </a:xfrm>
        </p:spPr>
        <p:txBody>
          <a:bodyPr/>
          <a:lstStyle/>
          <a:p>
            <a:r>
              <a:rPr lang="de-DE" dirty="0" smtClean="0"/>
              <a:t>und die KRG? </a:t>
            </a:r>
            <a:endParaRPr lang="de-DE" dirty="0"/>
          </a:p>
        </p:txBody>
      </p:sp>
      <p:sp>
        <p:nvSpPr>
          <p:cNvPr id="123911" name="Rectangle 7"/>
          <p:cNvSpPr>
            <a:spLocks noGrp="1" noChangeArrowheads="1"/>
          </p:cNvSpPr>
          <p:nvPr>
            <p:ph type="body" idx="1"/>
          </p:nvPr>
        </p:nvSpPr>
        <p:spPr>
          <a:xfrm>
            <a:off x="776536" y="2060848"/>
            <a:ext cx="8712968" cy="3962400"/>
          </a:xfrm>
        </p:spPr>
        <p:txBody>
          <a:bodyPr/>
          <a:lstStyle/>
          <a:p>
            <a:pPr marL="0" indent="0">
              <a:buNone/>
            </a:pPr>
            <a:endParaRPr lang="de-DE" sz="1600" dirty="0"/>
          </a:p>
        </p:txBody>
      </p:sp>
      <p:pic>
        <p:nvPicPr>
          <p:cNvPr id="2" name="Bild 1"/>
          <p:cNvPicPr>
            <a:picLocks noChangeAspect="1"/>
          </p:cNvPicPr>
          <p:nvPr/>
        </p:nvPicPr>
        <p:blipFill>
          <a:blip r:embed="rId2"/>
          <a:stretch>
            <a:fillRect/>
          </a:stretch>
        </p:blipFill>
        <p:spPr>
          <a:xfrm>
            <a:off x="776535" y="1988840"/>
            <a:ext cx="6000667" cy="3960440"/>
          </a:xfrm>
          <a:prstGeom prst="rect">
            <a:avLst/>
          </a:prstGeom>
        </p:spPr>
      </p:pic>
    </p:spTree>
    <p:extLst>
      <p:ext uri="{BB962C8B-B14F-4D97-AF65-F5344CB8AC3E}">
        <p14:creationId xmlns:p14="http://schemas.microsoft.com/office/powerpoint/2010/main" val="21187105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CH" dirty="0"/>
              <a:t>SCNAT | </a:t>
            </a:r>
            <a:r>
              <a:rPr lang="de-CH" dirty="0" smtClean="0"/>
              <a:t>Präsidentenkonferenz NWR | 23.5.2013</a:t>
            </a:r>
            <a:endParaRPr lang="de-CH" dirty="0">
              <a:latin typeface="Verdana" charset="0"/>
            </a:endParaRPr>
          </a:p>
        </p:txBody>
      </p:sp>
      <p:sp>
        <p:nvSpPr>
          <p:cNvPr id="123910" name="Rectangle 6"/>
          <p:cNvSpPr>
            <a:spLocks noGrp="1" noChangeArrowheads="1"/>
          </p:cNvSpPr>
          <p:nvPr>
            <p:ph type="title"/>
          </p:nvPr>
        </p:nvSpPr>
        <p:spPr>
          <a:xfrm>
            <a:off x="560512" y="1340768"/>
            <a:ext cx="7992888" cy="648072"/>
          </a:xfrm>
        </p:spPr>
        <p:txBody>
          <a:bodyPr/>
          <a:lstStyle/>
          <a:p>
            <a:r>
              <a:rPr lang="de-DE" dirty="0" smtClean="0"/>
              <a:t>Publikationslandschaft KRG 2014</a:t>
            </a:r>
            <a:endParaRPr lang="de-DE" dirty="0"/>
          </a:p>
        </p:txBody>
      </p:sp>
      <p:sp>
        <p:nvSpPr>
          <p:cNvPr id="123911" name="Rectangle 7"/>
          <p:cNvSpPr>
            <a:spLocks noGrp="1" noChangeArrowheads="1"/>
          </p:cNvSpPr>
          <p:nvPr>
            <p:ph type="body" idx="1"/>
          </p:nvPr>
        </p:nvSpPr>
        <p:spPr>
          <a:xfrm>
            <a:off x="560512" y="2060848"/>
            <a:ext cx="9129464" cy="3962400"/>
          </a:xfrm>
        </p:spPr>
        <p:txBody>
          <a:bodyPr/>
          <a:lstStyle/>
          <a:p>
            <a:r>
              <a:rPr lang="de-DE" sz="2800" b="1" dirty="0" smtClean="0">
                <a:solidFill>
                  <a:schemeClr val="accent4"/>
                </a:solidFill>
              </a:rPr>
              <a:t>25 von 29 KRG publizieren</a:t>
            </a:r>
            <a:br>
              <a:rPr lang="de-DE" sz="2800" b="1" dirty="0" smtClean="0">
                <a:solidFill>
                  <a:schemeClr val="accent4"/>
                </a:solidFill>
              </a:rPr>
            </a:br>
            <a:r>
              <a:rPr lang="de-DE" sz="2800" dirty="0" smtClean="0">
                <a:solidFill>
                  <a:schemeClr val="accent4"/>
                </a:solidFill>
              </a:rPr>
              <a:t>ältester Titel erscheint seit 1799</a:t>
            </a:r>
            <a:endParaRPr lang="de-DE" sz="2800" dirty="0">
              <a:solidFill>
                <a:schemeClr val="accent4"/>
              </a:solidFill>
            </a:endParaRPr>
          </a:p>
          <a:p>
            <a:r>
              <a:rPr lang="de-DE" sz="2800" b="1" dirty="0" smtClean="0">
                <a:solidFill>
                  <a:schemeClr val="accent4"/>
                </a:solidFill>
              </a:rPr>
              <a:t>14 Periodika (jährlich 1- 4 Ausgaben)</a:t>
            </a:r>
            <a:endParaRPr lang="de-DE" sz="2800" b="1" dirty="0" smtClean="0">
              <a:solidFill>
                <a:schemeClr val="accent4"/>
              </a:solidFill>
            </a:endParaRPr>
          </a:p>
          <a:p>
            <a:r>
              <a:rPr lang="de-DE" sz="2800" b="1" dirty="0" smtClean="0">
                <a:solidFill>
                  <a:schemeClr val="accent4"/>
                </a:solidFill>
              </a:rPr>
              <a:t>15 Reihen (Intervall 2-10 Jahre)</a:t>
            </a:r>
            <a:endParaRPr lang="de-DE" sz="2800" b="1" dirty="0" smtClean="0">
              <a:solidFill>
                <a:schemeClr val="accent4"/>
              </a:solidFill>
            </a:endParaRPr>
          </a:p>
          <a:p>
            <a:r>
              <a:rPr lang="de-DE" sz="2800" b="1" dirty="0" smtClean="0">
                <a:solidFill>
                  <a:schemeClr val="accent4"/>
                </a:solidFill>
              </a:rPr>
              <a:t>Auflagen 200 – 3000</a:t>
            </a:r>
          </a:p>
          <a:p>
            <a:r>
              <a:rPr lang="de-DE" sz="2800" b="1" dirty="0" smtClean="0">
                <a:solidFill>
                  <a:schemeClr val="accent4"/>
                </a:solidFill>
              </a:rPr>
              <a:t>Seitenzahl 100 – 250 </a:t>
            </a:r>
            <a:r>
              <a:rPr lang="de-DE" sz="2400" dirty="0" smtClean="0">
                <a:solidFill>
                  <a:schemeClr val="accent4"/>
                </a:solidFill>
              </a:rPr>
              <a:t>(einzelne Themenbände bis 470)</a:t>
            </a:r>
            <a:endParaRPr lang="de-DE" sz="2400" dirty="0">
              <a:solidFill>
                <a:schemeClr val="accent4"/>
              </a:solidFill>
            </a:endParaRPr>
          </a:p>
          <a:p>
            <a:pPr>
              <a:buFontTx/>
              <a:buChar char="-"/>
            </a:pPr>
            <a:endParaRPr lang="de-DE" dirty="0" smtClean="0"/>
          </a:p>
        </p:txBody>
      </p:sp>
    </p:spTree>
    <p:extLst>
      <p:ext uri="{BB962C8B-B14F-4D97-AF65-F5344CB8AC3E}">
        <p14:creationId xmlns:p14="http://schemas.microsoft.com/office/powerpoint/2010/main" val="17916023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a:xfrm>
            <a:off x="1784648" y="6427605"/>
            <a:ext cx="7543800" cy="404813"/>
          </a:xfrm>
        </p:spPr>
        <p:txBody>
          <a:bodyPr/>
          <a:lstStyle/>
          <a:p>
            <a:r>
              <a:rPr lang="de-CH" dirty="0"/>
              <a:t>SCNAT | </a:t>
            </a:r>
            <a:r>
              <a:rPr lang="de-CH" dirty="0" smtClean="0"/>
              <a:t>Präsidentenkonferenz NWR | </a:t>
            </a:r>
            <a:r>
              <a:rPr lang="de-CH" dirty="0" smtClean="0"/>
              <a:t>22.5.2014</a:t>
            </a:r>
            <a:endParaRPr lang="de-CH" dirty="0">
              <a:latin typeface="Verdana" charset="0"/>
            </a:endParaRPr>
          </a:p>
        </p:txBody>
      </p:sp>
      <p:sp>
        <p:nvSpPr>
          <p:cNvPr id="123910" name="Rectangle 6"/>
          <p:cNvSpPr>
            <a:spLocks noGrp="1" noChangeArrowheads="1"/>
          </p:cNvSpPr>
          <p:nvPr>
            <p:ph type="title"/>
          </p:nvPr>
        </p:nvSpPr>
        <p:spPr>
          <a:xfrm>
            <a:off x="776536" y="1124744"/>
            <a:ext cx="7992888" cy="504056"/>
          </a:xfrm>
        </p:spPr>
        <p:txBody>
          <a:bodyPr/>
          <a:lstStyle/>
          <a:p>
            <a:r>
              <a:rPr lang="de-DE" dirty="0" smtClean="0"/>
              <a:t> </a:t>
            </a:r>
            <a:endParaRPr lang="de-DE" dirty="0"/>
          </a:p>
        </p:txBody>
      </p:sp>
      <p:sp>
        <p:nvSpPr>
          <p:cNvPr id="123911" name="Rectangle 7"/>
          <p:cNvSpPr>
            <a:spLocks noGrp="1" noChangeArrowheads="1"/>
          </p:cNvSpPr>
          <p:nvPr>
            <p:ph type="body" idx="1"/>
          </p:nvPr>
        </p:nvSpPr>
        <p:spPr>
          <a:xfrm>
            <a:off x="757602" y="1916832"/>
            <a:ext cx="9129464" cy="4106416"/>
          </a:xfrm>
        </p:spPr>
        <p:txBody>
          <a:bodyPr/>
          <a:lstStyle/>
          <a:p>
            <a:pPr marL="0" indent="0">
              <a:buNone/>
            </a:pPr>
            <a:endParaRPr lang="de-CH" i="1" dirty="0" smtClean="0">
              <a:solidFill>
                <a:schemeClr val="tx1"/>
              </a:solidFill>
              <a:latin typeface="+mn-lt"/>
              <a:ea typeface="+mn-ea"/>
              <a:cs typeface="+mn-cs"/>
            </a:endParaRPr>
          </a:p>
          <a:p>
            <a:pPr marL="0" indent="0">
              <a:buNone/>
            </a:pPr>
            <a:endParaRPr lang="de-CH" i="1" dirty="0"/>
          </a:p>
          <a:p>
            <a:pPr marL="0" indent="0">
              <a:buNone/>
            </a:pPr>
            <a:endParaRPr lang="de-CH" i="1" dirty="0" smtClean="0">
              <a:solidFill>
                <a:schemeClr val="tx1"/>
              </a:solidFill>
              <a:latin typeface="+mn-lt"/>
              <a:ea typeface="+mn-ea"/>
              <a:cs typeface="+mn-cs"/>
            </a:endParaRPr>
          </a:p>
          <a:p>
            <a:pPr marL="0" indent="0">
              <a:buNone/>
            </a:pPr>
            <a:endParaRPr lang="de-CH" i="1" dirty="0"/>
          </a:p>
          <a:p>
            <a:pPr marL="0" indent="0">
              <a:buNone/>
            </a:pPr>
            <a:endParaRPr lang="de-CH" i="1" dirty="0" smtClean="0">
              <a:solidFill>
                <a:schemeClr val="tx1"/>
              </a:solidFill>
              <a:latin typeface="+mn-lt"/>
              <a:ea typeface="+mn-ea"/>
              <a:cs typeface="+mn-cs"/>
            </a:endParaRPr>
          </a:p>
          <a:p>
            <a:pPr marL="0" indent="0">
              <a:buNone/>
            </a:pPr>
            <a:endParaRPr lang="de-CH" i="1" dirty="0"/>
          </a:p>
          <a:p>
            <a:pPr marL="0" indent="0">
              <a:buNone/>
            </a:pPr>
            <a:endParaRPr lang="de-CH" i="1" dirty="0" smtClean="0">
              <a:solidFill>
                <a:schemeClr val="tx1"/>
              </a:solidFill>
              <a:latin typeface="+mn-lt"/>
              <a:ea typeface="+mn-ea"/>
              <a:cs typeface="+mn-cs"/>
            </a:endParaRPr>
          </a:p>
          <a:p>
            <a:pPr marL="0" indent="0">
              <a:buNone/>
            </a:pPr>
            <a:endParaRPr lang="de-CH" i="1" dirty="0"/>
          </a:p>
          <a:p>
            <a:pPr marL="0" indent="0">
              <a:buNone/>
            </a:pPr>
            <a:endParaRPr lang="de-CH" i="1" dirty="0" smtClean="0">
              <a:solidFill>
                <a:schemeClr val="tx1"/>
              </a:solidFill>
              <a:latin typeface="+mn-lt"/>
              <a:ea typeface="+mn-ea"/>
              <a:cs typeface="+mn-cs"/>
            </a:endParaRPr>
          </a:p>
          <a:p>
            <a:pPr marL="0" indent="0">
              <a:buNone/>
            </a:pPr>
            <a:endParaRPr lang="de-CH" i="1" dirty="0"/>
          </a:p>
          <a:p>
            <a:pPr marL="0" indent="0">
              <a:buNone/>
            </a:pPr>
            <a:endParaRPr lang="de-CH" i="1" dirty="0" smtClean="0">
              <a:solidFill>
                <a:schemeClr val="tx1"/>
              </a:solidFill>
              <a:latin typeface="+mn-lt"/>
              <a:ea typeface="+mn-ea"/>
              <a:cs typeface="+mn-cs"/>
            </a:endParaRPr>
          </a:p>
          <a:p>
            <a:pPr marL="0" indent="0">
              <a:buNone/>
            </a:pPr>
            <a:endParaRPr lang="de-CH" i="1" dirty="0"/>
          </a:p>
          <a:p>
            <a:pPr marL="0" indent="0">
              <a:lnSpc>
                <a:spcPct val="145000"/>
              </a:lnSpc>
              <a:buNone/>
            </a:pPr>
            <a:endParaRPr lang="de-CH" sz="1100" i="1" dirty="0" smtClean="0">
              <a:solidFill>
                <a:schemeClr val="tx1"/>
              </a:solidFill>
              <a:latin typeface="+mn-lt"/>
              <a:ea typeface="+mn-ea"/>
              <a:cs typeface="+mn-cs"/>
            </a:endParaRPr>
          </a:p>
        </p:txBody>
      </p:sp>
      <p:graphicFrame>
        <p:nvGraphicFramePr>
          <p:cNvPr id="7" name="Diagramm 6"/>
          <p:cNvGraphicFramePr>
            <a:graphicFrameLocks/>
          </p:cNvGraphicFramePr>
          <p:nvPr>
            <p:extLst>
              <p:ext uri="{D42A27DB-BD31-4B8C-83A1-F6EECF244321}">
                <p14:modId xmlns:p14="http://schemas.microsoft.com/office/powerpoint/2010/main" val="995459054"/>
              </p:ext>
            </p:extLst>
          </p:nvPr>
        </p:nvGraphicFramePr>
        <p:xfrm>
          <a:off x="1352600" y="836712"/>
          <a:ext cx="5588000" cy="53949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88934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CH" dirty="0"/>
              <a:t>SCNAT | </a:t>
            </a:r>
            <a:r>
              <a:rPr lang="de-CH" dirty="0" smtClean="0"/>
              <a:t>Präsidentenkonferenz NWR | 23.5.2013</a:t>
            </a:r>
            <a:endParaRPr lang="de-CH" dirty="0">
              <a:latin typeface="Verdana" charset="0"/>
            </a:endParaRPr>
          </a:p>
        </p:txBody>
      </p:sp>
      <p:sp>
        <p:nvSpPr>
          <p:cNvPr id="123910" name="Rectangle 6"/>
          <p:cNvSpPr>
            <a:spLocks noGrp="1" noChangeArrowheads="1"/>
          </p:cNvSpPr>
          <p:nvPr>
            <p:ph type="title"/>
          </p:nvPr>
        </p:nvSpPr>
        <p:spPr>
          <a:xfrm>
            <a:off x="776536" y="1340768"/>
            <a:ext cx="7992888" cy="648072"/>
          </a:xfrm>
        </p:spPr>
        <p:txBody>
          <a:bodyPr/>
          <a:lstStyle/>
          <a:p>
            <a:r>
              <a:rPr lang="de-DE" dirty="0" smtClean="0"/>
              <a:t>Elektronische Verfügbarkeit</a:t>
            </a:r>
            <a:endParaRPr lang="de-DE" dirty="0"/>
          </a:p>
        </p:txBody>
      </p:sp>
      <p:sp>
        <p:nvSpPr>
          <p:cNvPr id="123911" name="Rectangle 7"/>
          <p:cNvSpPr>
            <a:spLocks noGrp="1" noChangeArrowheads="1"/>
          </p:cNvSpPr>
          <p:nvPr>
            <p:ph type="body" idx="1"/>
          </p:nvPr>
        </p:nvSpPr>
        <p:spPr>
          <a:xfrm>
            <a:off x="776536" y="2060848"/>
            <a:ext cx="9129464" cy="3962400"/>
          </a:xfrm>
        </p:spPr>
        <p:txBody>
          <a:bodyPr/>
          <a:lstStyle/>
          <a:p>
            <a:r>
              <a:rPr lang="de-DE" dirty="0" smtClean="0"/>
              <a:t>Online verfügbar / open </a:t>
            </a:r>
            <a:r>
              <a:rPr lang="de-DE" dirty="0" err="1" smtClean="0"/>
              <a:t>access</a:t>
            </a:r>
            <a:r>
              <a:rPr lang="de-DE" dirty="0" smtClean="0"/>
              <a:t>		AG, ZH (im Aufbau)</a:t>
            </a:r>
            <a:r>
              <a:rPr lang="de-DE" dirty="0" smtClean="0"/>
              <a:t>.</a:t>
            </a:r>
            <a:endParaRPr lang="de-DE" dirty="0"/>
          </a:p>
          <a:p>
            <a:r>
              <a:rPr lang="de-DE" dirty="0" smtClean="0"/>
              <a:t>Bestand voll retrodigitalisiert			AG, FR, NE, VD,</a:t>
            </a:r>
          </a:p>
          <a:p>
            <a:r>
              <a:rPr lang="de-DE" dirty="0"/>
              <a:t>Bestand teilweise digital </a:t>
            </a:r>
            <a:r>
              <a:rPr lang="de-DE" dirty="0" smtClean="0"/>
              <a:t>verfügbar		BE, SO, Thun, </a:t>
            </a:r>
            <a:r>
              <a:rPr lang="de-DE" dirty="0" err="1" smtClean="0"/>
              <a:t>Murit</a:t>
            </a:r>
            <a:r>
              <a:rPr lang="de-DE" dirty="0" smtClean="0"/>
              <a:t>, ZH</a:t>
            </a:r>
            <a:endParaRPr lang="de-DE" dirty="0"/>
          </a:p>
          <a:p>
            <a:r>
              <a:rPr lang="de-DE" dirty="0" smtClean="0"/>
              <a:t>Teile der Zeitschrift elektronisch verfügbar </a:t>
            </a:r>
            <a:br>
              <a:rPr lang="de-DE" dirty="0" smtClean="0"/>
            </a:br>
            <a:r>
              <a:rPr lang="de-DE" dirty="0" smtClean="0"/>
              <a:t>(</a:t>
            </a:r>
            <a:r>
              <a:rPr lang="de-DE" dirty="0" err="1" smtClean="0"/>
              <a:t>zB</a:t>
            </a:r>
            <a:r>
              <a:rPr lang="de-DE" dirty="0" smtClean="0"/>
              <a:t> </a:t>
            </a:r>
            <a:r>
              <a:rPr lang="de-DE" dirty="0" err="1" smtClean="0"/>
              <a:t>abstracts</a:t>
            </a:r>
            <a:r>
              <a:rPr lang="de-DE" dirty="0" smtClean="0"/>
              <a:t>, Inhaltsverzeichnis </a:t>
            </a:r>
            <a:r>
              <a:rPr lang="de-DE" dirty="0" err="1" smtClean="0"/>
              <a:t>suchbar</a:t>
            </a:r>
            <a:r>
              <a:rPr lang="de-DE" dirty="0" smtClean="0"/>
              <a:t>)	BL/BS, SG, TG, TI</a:t>
            </a:r>
          </a:p>
          <a:p>
            <a:r>
              <a:rPr lang="de-DE" dirty="0" smtClean="0"/>
              <a:t>Verzeichnis </a:t>
            </a:r>
            <a:r>
              <a:rPr lang="de-DE" dirty="0" err="1" smtClean="0"/>
              <a:t>u</a:t>
            </a:r>
            <a:r>
              <a:rPr lang="de-DE" dirty="0" smtClean="0"/>
              <a:t>/o Autorenliste auf Webseite	GE, GL, GR, JU, LI, LU, 						NAGON, SH, SZ</a:t>
            </a:r>
          </a:p>
          <a:p>
            <a:r>
              <a:rPr lang="de-DE" dirty="0" smtClean="0"/>
              <a:t>Keine Webseite/ keine Hinweise:		AI/AR, UR, O-VS</a:t>
            </a:r>
            <a:endParaRPr lang="de-DE" dirty="0" smtClean="0"/>
          </a:p>
          <a:p>
            <a:r>
              <a:rPr lang="de-DE" dirty="0" smtClean="0"/>
              <a:t> </a:t>
            </a:r>
            <a:endParaRPr lang="de-DE" dirty="0"/>
          </a:p>
          <a:p>
            <a:pPr>
              <a:buFontTx/>
              <a:buChar char="-"/>
            </a:pPr>
            <a:endParaRPr lang="de-DE" dirty="0" smtClean="0"/>
          </a:p>
          <a:p>
            <a:pPr marL="0" indent="0">
              <a:buNone/>
            </a:pPr>
            <a:r>
              <a:rPr lang="de-DE" sz="1600" dirty="0" smtClean="0"/>
              <a:t>Quelle: Webseite NGB</a:t>
            </a:r>
            <a:endParaRPr lang="de-DE" sz="1600" dirty="0"/>
          </a:p>
        </p:txBody>
      </p:sp>
    </p:spTree>
    <p:extLst>
      <p:ext uri="{BB962C8B-B14F-4D97-AF65-F5344CB8AC3E}">
        <p14:creationId xmlns:p14="http://schemas.microsoft.com/office/powerpoint/2010/main" val="4523145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CH" dirty="0"/>
              <a:t>SCNAT | </a:t>
            </a:r>
            <a:r>
              <a:rPr lang="de-CH" dirty="0" smtClean="0"/>
              <a:t>Präsidentenkonferenz NWR | 23.5.2013</a:t>
            </a:r>
            <a:endParaRPr lang="de-CH" dirty="0">
              <a:latin typeface="Verdana" charset="0"/>
            </a:endParaRPr>
          </a:p>
        </p:txBody>
      </p:sp>
      <p:sp>
        <p:nvSpPr>
          <p:cNvPr id="123910" name="Rectangle 6"/>
          <p:cNvSpPr>
            <a:spLocks noGrp="1" noChangeArrowheads="1"/>
          </p:cNvSpPr>
          <p:nvPr>
            <p:ph type="title"/>
          </p:nvPr>
        </p:nvSpPr>
        <p:spPr>
          <a:xfrm>
            <a:off x="776536" y="1340768"/>
            <a:ext cx="7992888" cy="648072"/>
          </a:xfrm>
        </p:spPr>
        <p:txBody>
          <a:bodyPr/>
          <a:lstStyle/>
          <a:p>
            <a:endParaRPr lang="de-DE" dirty="0"/>
          </a:p>
        </p:txBody>
      </p:sp>
      <p:sp>
        <p:nvSpPr>
          <p:cNvPr id="123911" name="Rectangle 7"/>
          <p:cNvSpPr>
            <a:spLocks noGrp="1" noChangeArrowheads="1"/>
          </p:cNvSpPr>
          <p:nvPr>
            <p:ph type="body" idx="1"/>
          </p:nvPr>
        </p:nvSpPr>
        <p:spPr>
          <a:xfrm>
            <a:off x="776536" y="2060848"/>
            <a:ext cx="9129464" cy="3962400"/>
          </a:xfrm>
        </p:spPr>
        <p:txBody>
          <a:bodyPr/>
          <a:lstStyle/>
          <a:p>
            <a:endParaRPr lang="de-DE" sz="1600" dirty="0"/>
          </a:p>
        </p:txBody>
      </p:sp>
      <p:graphicFrame>
        <p:nvGraphicFramePr>
          <p:cNvPr id="5" name="Diagramm 4"/>
          <p:cNvGraphicFramePr>
            <a:graphicFrameLocks/>
          </p:cNvGraphicFramePr>
          <p:nvPr>
            <p:extLst>
              <p:ext uri="{D42A27DB-BD31-4B8C-83A1-F6EECF244321}">
                <p14:modId xmlns:p14="http://schemas.microsoft.com/office/powerpoint/2010/main" val="1662294367"/>
              </p:ext>
            </p:extLst>
          </p:nvPr>
        </p:nvGraphicFramePr>
        <p:xfrm>
          <a:off x="776536" y="1268760"/>
          <a:ext cx="7272808"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64798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CH" dirty="0"/>
              <a:t>SCNAT | </a:t>
            </a:r>
            <a:r>
              <a:rPr lang="de-CH" dirty="0" smtClean="0"/>
              <a:t>Präsidentenkonferenz NWR | 23.5.2013</a:t>
            </a:r>
            <a:endParaRPr lang="de-CH" dirty="0">
              <a:latin typeface="Verdana" charset="0"/>
            </a:endParaRPr>
          </a:p>
        </p:txBody>
      </p:sp>
      <p:sp>
        <p:nvSpPr>
          <p:cNvPr id="123910" name="Rectangle 6"/>
          <p:cNvSpPr>
            <a:spLocks noGrp="1" noChangeArrowheads="1"/>
          </p:cNvSpPr>
          <p:nvPr>
            <p:ph type="title"/>
          </p:nvPr>
        </p:nvSpPr>
        <p:spPr>
          <a:xfrm>
            <a:off x="776536" y="1268760"/>
            <a:ext cx="7992888" cy="648072"/>
          </a:xfrm>
        </p:spPr>
        <p:txBody>
          <a:bodyPr>
            <a:normAutofit fontScale="90000"/>
          </a:bodyPr>
          <a:lstStyle/>
          <a:p>
            <a:pPr marL="419100" indent="-419100">
              <a:lnSpc>
                <a:spcPct val="95000"/>
              </a:lnSpc>
              <a:spcBef>
                <a:spcPct val="20000"/>
              </a:spcBef>
              <a:buClr>
                <a:schemeClr val="hlink"/>
              </a:buClr>
              <a:buSzPct val="85000"/>
              <a:buFont typeface="Wingdings" charset="0"/>
              <a:buChar char="§"/>
            </a:pPr>
            <a:r>
              <a:rPr lang="de-DE" sz="2900" dirty="0" smtClean="0"/>
              <a:t>Trends und Einflüsse im Publikationswesen</a:t>
            </a:r>
            <a:r>
              <a:rPr lang="de-DE" dirty="0" smtClean="0"/>
              <a:t/>
            </a:r>
            <a:br>
              <a:rPr lang="de-DE" dirty="0" smtClean="0"/>
            </a:br>
            <a:r>
              <a:rPr lang="de-DE" dirty="0"/>
              <a:t/>
            </a:r>
            <a:br>
              <a:rPr lang="de-DE" dirty="0"/>
            </a:br>
            <a:r>
              <a:rPr lang="de-DE" sz="3100" dirty="0" smtClean="0">
                <a:solidFill>
                  <a:srgbClr val="FF0000"/>
                </a:solidFill>
              </a:rPr>
              <a:t>- </a:t>
            </a:r>
            <a:r>
              <a:rPr lang="de-DE" sz="3100" dirty="0">
                <a:solidFill>
                  <a:srgbClr val="FF0000"/>
                </a:solidFill>
                <a:latin typeface="+mn-lt"/>
                <a:ea typeface="+mn-ea"/>
                <a:cs typeface="+mn-cs"/>
              </a:rPr>
              <a:t>Masse</a:t>
            </a:r>
            <a:br>
              <a:rPr lang="de-DE" sz="3100" dirty="0">
                <a:solidFill>
                  <a:srgbClr val="FF0000"/>
                </a:solidFill>
                <a:latin typeface="+mn-lt"/>
                <a:ea typeface="+mn-ea"/>
                <a:cs typeface="+mn-cs"/>
              </a:rPr>
            </a:br>
            <a:r>
              <a:rPr lang="de-DE" sz="3100" dirty="0">
                <a:solidFill>
                  <a:srgbClr val="FF0000"/>
                </a:solidFill>
                <a:latin typeface="+mn-lt"/>
                <a:ea typeface="+mn-ea"/>
                <a:cs typeface="+mn-cs"/>
              </a:rPr>
              <a:t>- Geschwindigkeit</a:t>
            </a:r>
            <a:br>
              <a:rPr lang="de-DE" sz="3100" dirty="0">
                <a:solidFill>
                  <a:srgbClr val="FF0000"/>
                </a:solidFill>
                <a:latin typeface="+mn-lt"/>
                <a:ea typeface="+mn-ea"/>
                <a:cs typeface="+mn-cs"/>
              </a:rPr>
            </a:br>
            <a:r>
              <a:rPr lang="de-DE" sz="3100" dirty="0">
                <a:solidFill>
                  <a:srgbClr val="FF0000"/>
                </a:solidFill>
                <a:latin typeface="+mn-lt"/>
                <a:ea typeface="+mn-ea"/>
                <a:cs typeface="+mn-cs"/>
              </a:rPr>
              <a:t>- Qualitäts-/</a:t>
            </a:r>
            <a:r>
              <a:rPr lang="de-DE" sz="3100" dirty="0" smtClean="0">
                <a:solidFill>
                  <a:srgbClr val="FF0000"/>
                </a:solidFill>
                <a:latin typeface="+mn-lt"/>
                <a:ea typeface="+mn-ea"/>
                <a:cs typeface="+mn-cs"/>
              </a:rPr>
              <a:t>Karrierekriterium</a:t>
            </a:r>
            <a:br>
              <a:rPr lang="de-DE" sz="3100" dirty="0" smtClean="0">
                <a:solidFill>
                  <a:srgbClr val="FF0000"/>
                </a:solidFill>
                <a:latin typeface="+mn-lt"/>
                <a:ea typeface="+mn-ea"/>
                <a:cs typeface="+mn-cs"/>
              </a:rPr>
            </a:br>
            <a:r>
              <a:rPr lang="de-DE" sz="3100" dirty="0" smtClean="0">
                <a:solidFill>
                  <a:srgbClr val="FF0000"/>
                </a:solidFill>
                <a:latin typeface="+mn-lt"/>
                <a:ea typeface="+mn-ea"/>
                <a:cs typeface="+mn-cs"/>
              </a:rPr>
              <a:t>- massiv </a:t>
            </a:r>
            <a:r>
              <a:rPr lang="de-DE" sz="3100" dirty="0">
                <a:solidFill>
                  <a:srgbClr val="FF0000"/>
                </a:solidFill>
                <a:latin typeface="+mn-lt"/>
                <a:ea typeface="+mn-ea"/>
                <a:cs typeface="+mn-cs"/>
              </a:rPr>
              <a:t>steigende Kosten für Bibliotheken </a:t>
            </a:r>
            <a:r>
              <a:rPr lang="de-DE" sz="3100" dirty="0" smtClean="0">
                <a:solidFill>
                  <a:srgbClr val="FF0000"/>
                </a:solidFill>
                <a:latin typeface="+mn-lt"/>
                <a:ea typeface="+mn-ea"/>
                <a:cs typeface="+mn-cs"/>
              </a:rPr>
              <a:t>             (</a:t>
            </a:r>
            <a:r>
              <a:rPr lang="de-DE" sz="3100" dirty="0">
                <a:solidFill>
                  <a:srgbClr val="FF0000"/>
                </a:solidFill>
                <a:latin typeface="+mn-lt"/>
                <a:ea typeface="+mn-ea"/>
                <a:cs typeface="+mn-cs"/>
              </a:rPr>
              <a:t>Abo- und </a:t>
            </a:r>
            <a:r>
              <a:rPr lang="de-DE" sz="3100" dirty="0" smtClean="0">
                <a:solidFill>
                  <a:srgbClr val="FF0000"/>
                </a:solidFill>
                <a:latin typeface="+mn-lt"/>
                <a:ea typeface="+mn-ea"/>
                <a:cs typeface="+mn-cs"/>
              </a:rPr>
              <a:t>Lizenzgebühren</a:t>
            </a:r>
            <a:r>
              <a:rPr lang="de-DE" sz="3100" dirty="0">
                <a:solidFill>
                  <a:srgbClr val="FF0000"/>
                </a:solidFill>
                <a:latin typeface="+mn-lt"/>
                <a:ea typeface="+mn-ea"/>
                <a:cs typeface="+mn-cs"/>
              </a:rPr>
              <a:t>)</a:t>
            </a:r>
            <a:endParaRPr lang="de-DE" sz="3100" dirty="0">
              <a:solidFill>
                <a:srgbClr val="FF0000"/>
              </a:solidFill>
              <a:latin typeface="+mn-lt"/>
              <a:ea typeface="+mn-ea"/>
              <a:cs typeface="+mn-cs"/>
            </a:endParaRPr>
          </a:p>
        </p:txBody>
      </p:sp>
      <p:sp>
        <p:nvSpPr>
          <p:cNvPr id="2" name="Inhaltsplatzhalter 1"/>
          <p:cNvSpPr>
            <a:spLocks noGrp="1"/>
          </p:cNvSpPr>
          <p:nvPr>
            <p:ph idx="1"/>
          </p:nvPr>
        </p:nvSpPr>
        <p:spPr>
          <a:xfrm>
            <a:off x="2288704" y="5445224"/>
            <a:ext cx="4032448" cy="879376"/>
          </a:xfrm>
        </p:spPr>
        <p:txBody>
          <a:bodyPr/>
          <a:lstStyle/>
          <a:p>
            <a:pPr marL="0" indent="0">
              <a:buNone/>
            </a:pPr>
            <a:endParaRPr lang="de-DE" dirty="0" smtClean="0"/>
          </a:p>
        </p:txBody>
      </p:sp>
      <p:sp>
        <p:nvSpPr>
          <p:cNvPr id="5" name="Textfeld 4"/>
          <p:cNvSpPr txBox="1"/>
          <p:nvPr/>
        </p:nvSpPr>
        <p:spPr>
          <a:xfrm>
            <a:off x="4774417" y="3858674"/>
            <a:ext cx="184666" cy="461665"/>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1863746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CH" dirty="0"/>
              <a:t>SCNAT | </a:t>
            </a:r>
            <a:r>
              <a:rPr lang="de-CH" dirty="0" smtClean="0"/>
              <a:t>Präsidentenkonferenz NWR | 23.5.2013</a:t>
            </a:r>
            <a:endParaRPr lang="de-CH" dirty="0">
              <a:latin typeface="Verdana" charset="0"/>
            </a:endParaRPr>
          </a:p>
        </p:txBody>
      </p:sp>
      <p:sp>
        <p:nvSpPr>
          <p:cNvPr id="123910" name="Rectangle 6"/>
          <p:cNvSpPr>
            <a:spLocks noGrp="1" noChangeArrowheads="1"/>
          </p:cNvSpPr>
          <p:nvPr>
            <p:ph type="title"/>
          </p:nvPr>
        </p:nvSpPr>
        <p:spPr>
          <a:xfrm>
            <a:off x="776536" y="1268760"/>
            <a:ext cx="7992888" cy="648072"/>
          </a:xfrm>
        </p:spPr>
        <p:txBody>
          <a:bodyPr/>
          <a:lstStyle/>
          <a:p>
            <a:r>
              <a:rPr lang="de-DE" dirty="0" smtClean="0"/>
              <a:t>Trends und Einflüsse im Publikationswesen</a:t>
            </a:r>
            <a:br>
              <a:rPr lang="de-DE" dirty="0" smtClean="0"/>
            </a:br>
            <a:r>
              <a:rPr lang="de-DE" dirty="0" smtClean="0"/>
              <a:t>- </a:t>
            </a:r>
            <a:r>
              <a:rPr lang="de-DE" sz="2400" dirty="0" smtClean="0">
                <a:solidFill>
                  <a:srgbClr val="FF0000"/>
                </a:solidFill>
              </a:rPr>
              <a:t>Masse</a:t>
            </a:r>
            <a:br>
              <a:rPr lang="de-DE" sz="2400" dirty="0" smtClean="0">
                <a:solidFill>
                  <a:srgbClr val="FF0000"/>
                </a:solidFill>
              </a:rPr>
            </a:br>
            <a:r>
              <a:rPr lang="de-DE" sz="2400" dirty="0" smtClean="0">
                <a:solidFill>
                  <a:srgbClr val="FF0000"/>
                </a:solidFill>
              </a:rPr>
              <a:t>- Geschwindigkeit</a:t>
            </a:r>
            <a:br>
              <a:rPr lang="de-DE" sz="2400" dirty="0" smtClean="0">
                <a:solidFill>
                  <a:srgbClr val="FF0000"/>
                </a:solidFill>
              </a:rPr>
            </a:br>
            <a:r>
              <a:rPr lang="de-DE" sz="2400" dirty="0" smtClean="0">
                <a:solidFill>
                  <a:srgbClr val="FF0000"/>
                </a:solidFill>
              </a:rPr>
              <a:t>- Qualitäts-/Karrierekriterium</a:t>
            </a:r>
            <a:endParaRPr lang="de-DE" sz="2400" dirty="0">
              <a:solidFill>
                <a:srgbClr val="FF0000"/>
              </a:solidFill>
            </a:endParaRPr>
          </a:p>
        </p:txBody>
      </p:sp>
      <p:sp>
        <p:nvSpPr>
          <p:cNvPr id="123911" name="Rectangle 7"/>
          <p:cNvSpPr>
            <a:spLocks noGrp="1" noChangeArrowheads="1"/>
          </p:cNvSpPr>
          <p:nvPr>
            <p:ph type="body" idx="1"/>
          </p:nvPr>
        </p:nvSpPr>
        <p:spPr>
          <a:xfrm>
            <a:off x="776536" y="3140968"/>
            <a:ext cx="9129464" cy="2882280"/>
          </a:xfrm>
        </p:spPr>
        <p:txBody>
          <a:bodyPr/>
          <a:lstStyle/>
          <a:p>
            <a:endParaRPr lang="de-DE" dirty="0"/>
          </a:p>
          <a:p>
            <a:pPr>
              <a:buFontTx/>
              <a:buChar char="-"/>
            </a:pPr>
            <a:endParaRPr lang="de-DE" dirty="0" smtClean="0"/>
          </a:p>
        </p:txBody>
      </p:sp>
      <p:pic>
        <p:nvPicPr>
          <p:cNvPr id="3" name="Bild 2" descr="Bildschirmfoto 2014-05-21 um 14.25.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47" y="404664"/>
            <a:ext cx="10027395" cy="5987582"/>
          </a:xfrm>
          <a:prstGeom prst="rect">
            <a:avLst/>
          </a:prstGeom>
        </p:spPr>
      </p:pic>
      <p:sp>
        <p:nvSpPr>
          <p:cNvPr id="5" name="Textfeld 4"/>
          <p:cNvSpPr txBox="1"/>
          <p:nvPr/>
        </p:nvSpPr>
        <p:spPr>
          <a:xfrm>
            <a:off x="1064568" y="6428389"/>
            <a:ext cx="3140778" cy="261610"/>
          </a:xfrm>
          <a:prstGeom prst="rect">
            <a:avLst/>
          </a:prstGeom>
          <a:noFill/>
        </p:spPr>
        <p:txBody>
          <a:bodyPr wrap="square" rtlCol="0">
            <a:spAutoFit/>
          </a:bodyPr>
          <a:lstStyle/>
          <a:p>
            <a:r>
              <a:rPr lang="de-DE" sz="1100" b="1" dirty="0" smtClean="0">
                <a:latin typeface="+mj-lt"/>
              </a:rPr>
              <a:t>NZZ vom 21.5.2014</a:t>
            </a:r>
            <a:endParaRPr lang="de-DE" sz="1100" b="1" dirty="0">
              <a:latin typeface="+mj-lt"/>
            </a:endParaRPr>
          </a:p>
        </p:txBody>
      </p:sp>
    </p:spTree>
    <p:extLst>
      <p:ext uri="{BB962C8B-B14F-4D97-AF65-F5344CB8AC3E}">
        <p14:creationId xmlns:p14="http://schemas.microsoft.com/office/powerpoint/2010/main" val="3751216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CH" dirty="0"/>
              <a:t>SCNAT | </a:t>
            </a:r>
            <a:r>
              <a:rPr lang="de-CH" dirty="0" smtClean="0"/>
              <a:t>Präsidentenkonferenz NWR | 23.5.2013</a:t>
            </a:r>
            <a:endParaRPr lang="de-CH" dirty="0">
              <a:latin typeface="Verdana" charset="0"/>
            </a:endParaRPr>
          </a:p>
        </p:txBody>
      </p:sp>
      <p:sp>
        <p:nvSpPr>
          <p:cNvPr id="123910" name="Rectangle 6"/>
          <p:cNvSpPr>
            <a:spLocks noGrp="1" noChangeArrowheads="1"/>
          </p:cNvSpPr>
          <p:nvPr>
            <p:ph type="title"/>
          </p:nvPr>
        </p:nvSpPr>
        <p:spPr>
          <a:xfrm>
            <a:off x="776536" y="1268760"/>
            <a:ext cx="7992888" cy="648072"/>
          </a:xfrm>
        </p:spPr>
        <p:txBody>
          <a:bodyPr/>
          <a:lstStyle/>
          <a:p>
            <a:r>
              <a:rPr lang="de-DE" dirty="0" smtClean="0"/>
              <a:t>Trends und Einflüsse im Publikationswesen</a:t>
            </a:r>
            <a:endParaRPr lang="de-DE" dirty="0"/>
          </a:p>
        </p:txBody>
      </p:sp>
      <p:sp>
        <p:nvSpPr>
          <p:cNvPr id="123911" name="Rectangle 7"/>
          <p:cNvSpPr>
            <a:spLocks noGrp="1" noChangeArrowheads="1"/>
          </p:cNvSpPr>
          <p:nvPr>
            <p:ph type="body" idx="1"/>
          </p:nvPr>
        </p:nvSpPr>
        <p:spPr>
          <a:xfrm>
            <a:off x="776536" y="2060848"/>
            <a:ext cx="9129464" cy="3962400"/>
          </a:xfrm>
        </p:spPr>
        <p:txBody>
          <a:bodyPr/>
          <a:lstStyle/>
          <a:p>
            <a:pPr marL="0" indent="0">
              <a:buNone/>
            </a:pPr>
            <a:endParaRPr lang="de-DE" dirty="0"/>
          </a:p>
          <a:p>
            <a:pPr>
              <a:buFontTx/>
              <a:buChar char="-"/>
            </a:pPr>
            <a:endParaRPr lang="de-DE" dirty="0" smtClean="0"/>
          </a:p>
        </p:txBody>
      </p:sp>
      <p:pic>
        <p:nvPicPr>
          <p:cNvPr id="2" name="Bild 1" descr="Bildschirmfoto 2014-05-21 um 13.36.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528" y="1700808"/>
            <a:ext cx="5262983" cy="5010290"/>
          </a:xfrm>
          <a:prstGeom prst="rect">
            <a:avLst/>
          </a:prstGeom>
        </p:spPr>
      </p:pic>
    </p:spTree>
    <p:extLst>
      <p:ext uri="{BB962C8B-B14F-4D97-AF65-F5344CB8AC3E}">
        <p14:creationId xmlns:p14="http://schemas.microsoft.com/office/powerpoint/2010/main" val="42196587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CH" dirty="0"/>
              <a:t>SCNAT | </a:t>
            </a:r>
            <a:r>
              <a:rPr lang="de-CH" dirty="0" smtClean="0"/>
              <a:t>Präsidentenkonferenz NWR | 23.5.2013</a:t>
            </a:r>
            <a:endParaRPr lang="de-CH" dirty="0">
              <a:latin typeface="Verdana" charset="0"/>
            </a:endParaRPr>
          </a:p>
        </p:txBody>
      </p:sp>
      <p:sp>
        <p:nvSpPr>
          <p:cNvPr id="123910" name="Rectangle 6"/>
          <p:cNvSpPr>
            <a:spLocks noGrp="1" noChangeArrowheads="1"/>
          </p:cNvSpPr>
          <p:nvPr>
            <p:ph type="title"/>
          </p:nvPr>
        </p:nvSpPr>
        <p:spPr>
          <a:xfrm>
            <a:off x="776536" y="1124744"/>
            <a:ext cx="7992888" cy="648072"/>
          </a:xfrm>
        </p:spPr>
        <p:txBody>
          <a:bodyPr/>
          <a:lstStyle/>
          <a:p>
            <a:r>
              <a:rPr lang="de-DE" dirty="0" smtClean="0"/>
              <a:t>Trends und Einflüsse im Publikationswesen</a:t>
            </a:r>
            <a:endParaRPr lang="de-DE" dirty="0"/>
          </a:p>
        </p:txBody>
      </p:sp>
      <p:sp>
        <p:nvSpPr>
          <p:cNvPr id="123911" name="Rectangle 7"/>
          <p:cNvSpPr>
            <a:spLocks noGrp="1" noChangeArrowheads="1"/>
          </p:cNvSpPr>
          <p:nvPr>
            <p:ph type="body" idx="1"/>
          </p:nvPr>
        </p:nvSpPr>
        <p:spPr>
          <a:xfrm>
            <a:off x="752609" y="1772816"/>
            <a:ext cx="9129464" cy="3962400"/>
          </a:xfrm>
        </p:spPr>
        <p:txBody>
          <a:bodyPr/>
          <a:lstStyle/>
          <a:p>
            <a:pPr marL="0" indent="0">
              <a:buNone/>
            </a:pPr>
            <a:r>
              <a:rPr lang="de-DE" dirty="0"/>
              <a:t>Ausweitung der Open Access </a:t>
            </a:r>
            <a:r>
              <a:rPr lang="de-DE" dirty="0" err="1"/>
              <a:t>Policy</a:t>
            </a:r>
            <a:r>
              <a:rPr lang="de-DE" dirty="0"/>
              <a:t> </a:t>
            </a:r>
            <a:r>
              <a:rPr lang="de-DE" dirty="0" smtClean="0"/>
              <a:t>des SNF auf </a:t>
            </a:r>
            <a:r>
              <a:rPr lang="de-DE" dirty="0"/>
              <a:t>Buchpublikationen</a:t>
            </a:r>
          </a:p>
          <a:p>
            <a:r>
              <a:rPr lang="de-DE" sz="1600" dirty="0"/>
              <a:t>Die aktuellen Diskussionen zu Open Access in Europa zeigen, dass neben Zeitschriftenartikeln auch wissenschaftliche Bücher frei zugänglich sein sollen. </a:t>
            </a:r>
            <a:r>
              <a:rPr lang="de-DE" sz="1600" dirty="0" smtClean="0"/>
              <a:t>Die </a:t>
            </a:r>
            <a:r>
              <a:rPr lang="de-DE" sz="1600" dirty="0"/>
              <a:t>Meinung, dass Open Access zur Sichtbarkeit wissenschaftlicher Bücher beiträgt, wird von verschiedenen Studien bestätigt und von einigen europäischen Forschungsförderungsinstitutionen bereits gelebt. Entsprechend weitet der SNF seine OA-Verpflichtungen nun auf Monographien und Editionen aus: Der SNF verlangt bei von ihm mitfinanzierten Buchpublikationen, dass diese nach einer Sperrfrist von längstens 24 Monaten auf einem institutionellen oder fachspezifischen Repositorium frei zugänglich sind</a:t>
            </a:r>
            <a:r>
              <a:rPr lang="de-DE" sz="1600" dirty="0" smtClean="0"/>
              <a:t>.</a:t>
            </a:r>
          </a:p>
          <a:p>
            <a:pPr marL="0" indent="0">
              <a:buNone/>
            </a:pPr>
            <a:r>
              <a:rPr lang="de-DE" dirty="0"/>
              <a:t>Finanzierung digitaler Buchveröffentlichungen</a:t>
            </a:r>
          </a:p>
          <a:p>
            <a:r>
              <a:rPr lang="de-DE" sz="1600" dirty="0"/>
              <a:t>Neben den OA-Verpflichtungen trägt auch der Wandel in der Publikationsform zur Sichtbarkeit von Forschungsergebnissen bei. Da eine digitale Buchveröffentlichung im Vergleich zum gedruckten Buch rascher zugänglich ist und sich stärker verbreiten lässt, beschränkt sich die Publikationsförderung des SNF künftig auf die Finanzierung der digitalen Version einer Publikation. Der SNF spricht einen Beitrag an die </a:t>
            </a:r>
            <a:r>
              <a:rPr lang="de-DE" sz="1600" dirty="0" smtClean="0"/>
              <a:t>Kosten </a:t>
            </a:r>
            <a:r>
              <a:rPr lang="de-DE" sz="1600" dirty="0"/>
              <a:t>der </a:t>
            </a:r>
            <a:r>
              <a:rPr lang="de-DE" sz="1600" dirty="0" smtClean="0"/>
              <a:t>Druckvorstufe.</a:t>
            </a:r>
            <a:endParaRPr lang="de-DE" sz="1600" dirty="0" smtClean="0"/>
          </a:p>
        </p:txBody>
      </p:sp>
    </p:spTree>
    <p:extLst>
      <p:ext uri="{BB962C8B-B14F-4D97-AF65-F5344CB8AC3E}">
        <p14:creationId xmlns:p14="http://schemas.microsoft.com/office/powerpoint/2010/main" val="24102903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F_NWR_d_VORLAGE">
  <a:themeElements>
    <a:clrScheme name="">
      <a:dk1>
        <a:srgbClr val="333333"/>
      </a:dk1>
      <a:lt1>
        <a:srgbClr val="FFFFFF"/>
      </a:lt1>
      <a:dk2>
        <a:srgbClr val="333333"/>
      </a:dk2>
      <a:lt2>
        <a:srgbClr val="F6F6F6"/>
      </a:lt2>
      <a:accent1>
        <a:srgbClr val="E1EBF5"/>
      </a:accent1>
      <a:accent2>
        <a:srgbClr val="9CBDDE"/>
      </a:accent2>
      <a:accent3>
        <a:srgbClr val="FFFFFF"/>
      </a:accent3>
      <a:accent4>
        <a:srgbClr val="2A2A2A"/>
      </a:accent4>
      <a:accent5>
        <a:srgbClr val="EEF3F9"/>
      </a:accent5>
      <a:accent6>
        <a:srgbClr val="8DABC9"/>
      </a:accent6>
      <a:hlink>
        <a:srgbClr val="DF2046"/>
      </a:hlink>
      <a:folHlink>
        <a:srgbClr val="996670"/>
      </a:folHlink>
    </a:clrScheme>
    <a:fontScheme name="Office-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a:ln>
              <a:noFill/>
            </a:ln>
            <a:solidFill>
              <a:srgbClr val="000000"/>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a:ln>
              <a:noFill/>
            </a:ln>
            <a:solidFill>
              <a:srgbClr val="000000"/>
            </a:solidFill>
            <a:effectLst/>
            <a:latin typeface="Times" charset="0"/>
            <a:ea typeface="ＭＳ Ｐゴシック" charset="0"/>
          </a:defRPr>
        </a:defPPr>
      </a:lstStyle>
    </a:lnDef>
  </a:objectDefaults>
  <a:extraClrSchemeLst>
    <a:extraClrScheme>
      <a:clrScheme name="Office-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PF_NWR_d_VORLAGE.pot</Template>
  <TotalTime>0</TotalTime>
  <Words>347</Words>
  <Application>Microsoft Macintosh PowerPoint</Application>
  <PresentationFormat>A4-Papier (210x297 mm)</PresentationFormat>
  <Paragraphs>69</Paragraphs>
  <Slides>12</Slides>
  <Notes>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PF_NWR_d_VORLAGE</vt:lpstr>
      <vt:lpstr>Präsidentenkonferenz NWR 2014</vt:lpstr>
      <vt:lpstr>Publikationslandschaft KRG 2014</vt:lpstr>
      <vt:lpstr> </vt:lpstr>
      <vt:lpstr>Elektronische Verfügbarkeit</vt:lpstr>
      <vt:lpstr>PowerPoint-Präsentation</vt:lpstr>
      <vt:lpstr>Trends und Einflüsse im Publikationswesen  - Masse - Geschwindigkeit - Qualitäts-/Karrierekriterium - massiv steigende Kosten für Bibliotheken              (Abo- und Lizenzgebühren)</vt:lpstr>
      <vt:lpstr>Trends und Einflüsse im Publikationswesen - Masse - Geschwindigkeit - Qualitäts-/Karrierekriterium</vt:lpstr>
      <vt:lpstr>Trends und Einflüsse im Publikationswesen</vt:lpstr>
      <vt:lpstr>Trends und Einflüsse im Publikationswesen</vt:lpstr>
      <vt:lpstr>Trends und Einflüsse im Publikationswesen</vt:lpstr>
      <vt:lpstr>Drang / Zwang zu Open Acces</vt:lpstr>
      <vt:lpstr>und die KRG? </vt:lpstr>
    </vt:vector>
  </TitlesOfParts>
  <Company>Olivia Zwygart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Titelseite Titel</dc:title>
  <dc:creator>Olivia Zwygart</dc:creator>
  <cp:lastModifiedBy>Christian Preiwerk</cp:lastModifiedBy>
  <cp:revision>39</cp:revision>
  <cp:lastPrinted>2014-05-21T10:28:24Z</cp:lastPrinted>
  <dcterms:created xsi:type="dcterms:W3CDTF">2008-01-22T07:17:54Z</dcterms:created>
  <dcterms:modified xsi:type="dcterms:W3CDTF">2014-05-21T17:06:24Z</dcterms:modified>
</cp:coreProperties>
</file>