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44" r:id="rId3"/>
    <p:sldMasterId id="2147483756" r:id="rId4"/>
    <p:sldMasterId id="2147483795" r:id="rId5"/>
    <p:sldMasterId id="2147483819" r:id="rId6"/>
    <p:sldMasterId id="2147483831" r:id="rId7"/>
    <p:sldMasterId id="2147483843" r:id="rId8"/>
  </p:sldMasterIdLst>
  <p:notesMasterIdLst>
    <p:notesMasterId r:id="rId34"/>
  </p:notesMasterIdLst>
  <p:handoutMasterIdLst>
    <p:handoutMasterId r:id="rId35"/>
  </p:handoutMasterIdLst>
  <p:sldIdLst>
    <p:sldId id="273" r:id="rId9"/>
    <p:sldId id="318" r:id="rId10"/>
    <p:sldId id="319" r:id="rId11"/>
    <p:sldId id="286" r:id="rId12"/>
    <p:sldId id="307" r:id="rId13"/>
    <p:sldId id="287" r:id="rId14"/>
    <p:sldId id="320" r:id="rId15"/>
    <p:sldId id="322" r:id="rId16"/>
    <p:sldId id="323" r:id="rId17"/>
    <p:sldId id="289" r:id="rId18"/>
    <p:sldId id="290" r:id="rId19"/>
    <p:sldId id="315" r:id="rId20"/>
    <p:sldId id="291" r:id="rId21"/>
    <p:sldId id="293" r:id="rId22"/>
    <p:sldId id="296" r:id="rId23"/>
    <p:sldId id="295" r:id="rId24"/>
    <p:sldId id="328" r:id="rId25"/>
    <p:sldId id="325" r:id="rId26"/>
    <p:sldId id="330" r:id="rId27"/>
    <p:sldId id="331" r:id="rId28"/>
    <p:sldId id="314" r:id="rId29"/>
    <p:sldId id="327" r:id="rId30"/>
    <p:sldId id="326" r:id="rId31"/>
    <p:sldId id="329" r:id="rId32"/>
    <p:sldId id="305" r:id="rId33"/>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176" y="-29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14788" y="0"/>
            <a:ext cx="3070225" cy="468313"/>
          </a:xfrm>
          <a:prstGeom prst="rect">
            <a:avLst/>
          </a:prstGeom>
        </p:spPr>
        <p:txBody>
          <a:bodyPr vert="horz" lIns="91440" tIns="45720" rIns="91440" bIns="45720" rtlCol="0"/>
          <a:lstStyle>
            <a:lvl1pPr algn="r">
              <a:defRPr sz="1200"/>
            </a:lvl1pPr>
          </a:lstStyle>
          <a:p>
            <a:fld id="{5B92EF1C-9903-43F7-817B-05EF9528C302}" type="datetimeFigureOut">
              <a:rPr lang="en-US" smtClean="0"/>
              <a:pPr/>
              <a:t>4/1/2014</a:t>
            </a:fld>
            <a:endParaRPr lang="en-US"/>
          </a:p>
        </p:txBody>
      </p:sp>
      <p:sp>
        <p:nvSpPr>
          <p:cNvPr id="4" name="Footer Placeholder 3"/>
          <p:cNvSpPr>
            <a:spLocks noGrp="1"/>
          </p:cNvSpPr>
          <p:nvPr>
            <p:ph type="ftr" sz="quarter" idx="2"/>
          </p:nvPr>
        </p:nvSpPr>
        <p:spPr>
          <a:xfrm>
            <a:off x="0" y="8902700"/>
            <a:ext cx="3070225"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14788" y="8902700"/>
            <a:ext cx="3070225" cy="468313"/>
          </a:xfrm>
          <a:prstGeom prst="rect">
            <a:avLst/>
          </a:prstGeom>
        </p:spPr>
        <p:txBody>
          <a:bodyPr vert="horz" lIns="91440" tIns="45720" rIns="91440" bIns="45720" rtlCol="0" anchor="b"/>
          <a:lstStyle>
            <a:lvl1pPr algn="r">
              <a:defRPr sz="1200"/>
            </a:lvl1pPr>
          </a:lstStyle>
          <a:p>
            <a:fld id="{2CCD92F9-CFFD-411D-94F2-E9FBE578A942}" type="slidenum">
              <a:rPr lang="en-US" smtClean="0"/>
              <a:pPr/>
              <a:t>‹#›</a:t>
            </a:fld>
            <a:endParaRPr lang="en-US"/>
          </a:p>
        </p:txBody>
      </p:sp>
    </p:spTree>
    <p:extLst>
      <p:ext uri="{BB962C8B-B14F-4D97-AF65-F5344CB8AC3E}">
        <p14:creationId xmlns:p14="http://schemas.microsoft.com/office/powerpoint/2010/main" val="2560372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788" y="0"/>
            <a:ext cx="3070225" cy="468313"/>
          </a:xfrm>
          <a:prstGeom prst="rect">
            <a:avLst/>
          </a:prstGeom>
        </p:spPr>
        <p:txBody>
          <a:bodyPr vert="horz" lIns="91440" tIns="45720" rIns="91440" bIns="45720" rtlCol="0"/>
          <a:lstStyle>
            <a:lvl1pPr algn="r">
              <a:defRPr sz="1200"/>
            </a:lvl1pPr>
          </a:lstStyle>
          <a:p>
            <a:fld id="{B808BB72-4D0C-464B-B6A6-4366A3E3A523}" type="datetimeFigureOut">
              <a:rPr lang="en-US" smtClean="0"/>
              <a:pPr/>
              <a:t>4/1/2014</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51350"/>
            <a:ext cx="5670550" cy="421798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700"/>
            <a:ext cx="3070225"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788" y="8902700"/>
            <a:ext cx="3070225" cy="468313"/>
          </a:xfrm>
          <a:prstGeom prst="rect">
            <a:avLst/>
          </a:prstGeom>
        </p:spPr>
        <p:txBody>
          <a:bodyPr vert="horz" lIns="91440" tIns="45720" rIns="91440" bIns="45720" rtlCol="0" anchor="b"/>
          <a:lstStyle>
            <a:lvl1pPr algn="r">
              <a:defRPr sz="1200"/>
            </a:lvl1pPr>
          </a:lstStyle>
          <a:p>
            <a:fld id="{4A2611B4-D6A8-4317-94D5-81AB7A94374C}" type="slidenum">
              <a:rPr lang="en-US" smtClean="0"/>
              <a:pPr/>
              <a:t>‹#›</a:t>
            </a:fld>
            <a:endParaRPr lang="en-US"/>
          </a:p>
        </p:txBody>
      </p:sp>
    </p:spTree>
    <p:extLst>
      <p:ext uri="{BB962C8B-B14F-4D97-AF65-F5344CB8AC3E}">
        <p14:creationId xmlns:p14="http://schemas.microsoft.com/office/powerpoint/2010/main" val="43957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53AAB-3AC0-42FD-B6E0-1256615264C5}" type="slidenum">
              <a:rPr lang="en-US">
                <a:solidFill>
                  <a:prstClr val="black"/>
                </a:solidFill>
              </a:rPr>
              <a:pPr/>
              <a:t>8</a:t>
            </a:fld>
            <a:endParaRPr lang="en-US">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dirty="0"/>
          </a:p>
          <a:p>
            <a:r>
              <a:rPr lang="en-US" dirty="0"/>
              <a:t>Climate models are important tools for attributing and understanding climate change. Understanding observed changes is based on our best understanding of climate physics, as contained in simple to complex climate models. For the 4rth assessment report, we had a new and very comprehensive archive of 20</a:t>
            </a:r>
            <a:r>
              <a:rPr lang="en-US" baseline="30000" dirty="0"/>
              <a:t>th</a:t>
            </a:r>
            <a:r>
              <a:rPr lang="en-US" dirty="0"/>
              <a:t> century simulations available. This has greatly helped.</a:t>
            </a:r>
          </a:p>
          <a:p>
            <a:r>
              <a:rPr lang="en-US" dirty="0"/>
              <a:t>This figure gives an example.</a:t>
            </a:r>
          </a:p>
          <a:p>
            <a:r>
              <a:rPr lang="en-US" dirty="0"/>
              <a:t>You see observed global and annual mean temperature in black over the 20</a:t>
            </a:r>
            <a:r>
              <a:rPr lang="en-US" baseline="30000" dirty="0"/>
              <a:t>th</a:t>
            </a:r>
            <a:r>
              <a:rPr lang="en-US" dirty="0"/>
              <a:t> century compared to that simulated by a wide range of these models. On the top, in red, are individual model simulations and their overall mean shown fat, that are driven by external influences including increases in greenhouse gases, in aerosols, in changes in solar radiation and by volcanic eruptions. The observations rarely leave the range of model simulations. The trends and individual events like cooling in response to volcanic eruptions (POINT) are well reproduced. The fuzzy range gives an idea of uncertainty with variability in the climate system.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pPr/>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pPr/>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pPr/>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pPr/>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8710C4-62BF-4C17-86EA-E286F1EF6E51}" type="datetimeFigureOut">
              <a:rPr lang="en-US" smtClean="0"/>
              <a:pPr/>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B3F210-ED59-4E79-8577-66DF4A13149F}"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8D94DA-A38A-4E66-92A0-97A9E8BF9E6B}"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FE9F1A-0AF8-48E6-8174-0EEC616E72F1}"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CDC04-D09C-4EC5-9E1F-C2559687FFC6}"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C3207F4-82A6-4A95-A8D8-202DD250DC11}"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74654F1-9DC9-4A50-8A3B-9FEFE7F8CD43}"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8710C4-62BF-4C17-86EA-E286F1EF6E51}" type="datetimeFigureOut">
              <a:rPr lang="en-US" smtClean="0"/>
              <a:pPr/>
              <a:t>4/1/2014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D1CE17-890A-4F4F-9EFC-7E67A6822A41}"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A16D7C-004C-4093-8763-8302C8DE88E7}"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65B64D-BC0A-4EFC-885A-60A921BC9AB4}"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A4D0E2-4F80-4E59-8997-381B55A06943}"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09EA5-81B8-47E1-9C15-53C13B456E99}"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41F46FA-7BA5-4F39-AA71-46688EA97C23}"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64E9B1A-F50E-4C57-BC8C-FB83F9A576D5}"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8116B7-BCA2-4E0D-A7CC-88288603D4E1}" type="slidenum">
              <a:rPr lang="en-US">
                <a:solidFill>
                  <a:srgbClr val="FFFFFF"/>
                </a:solidFill>
              </a:rPr>
              <a:pPr>
                <a:defRPr/>
              </a:pPr>
              <a:t>‹#›</a:t>
            </a:fld>
            <a:endParaRPr lang="en-US">
              <a:solidFill>
                <a:srgbClr val="FFFFFF"/>
              </a:solidFill>
            </a:endParaRP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8710C4-62BF-4C17-86EA-E286F1EF6E51}" type="datetimeFigureOut">
              <a:rPr lang="en-US" smtClean="0"/>
              <a:pPr/>
              <a:t>4/1/2014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8710C4-62BF-4C17-86EA-E286F1EF6E51}" type="datetimeFigureOut">
              <a:rPr lang="en-US" smtClean="0"/>
              <a:pPr/>
              <a:t>4/1/2014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8710C4-62BF-4C17-86EA-E286F1EF6E51}" type="datetimeFigureOut">
              <a:rPr lang="en-US" smtClean="0"/>
              <a:pPr/>
              <a:t>4/1/2014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8710C4-62BF-4C17-86EA-E286F1EF6E51}" type="datetimeFigureOut">
              <a:rPr lang="en-US" smtClean="0"/>
              <a:pPr/>
              <a:t>4/1/2014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69817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84771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59301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90930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81571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50303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01683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70805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80097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8710C4-62BF-4C17-86EA-E286F1EF6E51}" type="datetimeFigureOut">
              <a:rPr lang="en-US" smtClean="0"/>
              <a:pPr/>
              <a:t>4/1/2014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283CCB-FAB1-4C1F-A15B-92C40D33FC94}" type="slidenum">
              <a:rPr lang="en-US" smtClean="0"/>
              <a:pPr/>
              <a:t>‹#›</a:t>
            </a:fld>
            <a:endParaRPr lang="en-US"/>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971927"/>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74891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jpeg"/><Relationship Id="rId2" Type="http://schemas.openxmlformats.org/officeDocument/2006/relationships/slideLayout" Target="../slideLayouts/slideLayout35.xml"/><Relationship Id="rId16" Type="http://schemas.openxmlformats.org/officeDocument/2006/relationships/image" Target="../media/image1.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710C4-62BF-4C17-86EA-E286F1EF6E51}" type="datetimeFigureOut">
              <a:rPr lang="en-US" smtClean="0"/>
              <a:pPr/>
              <a:t>4/1/2014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83CCB-FAB1-4C1F-A15B-92C40D33FC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521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5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265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US">
              <a:solidFill>
                <a:srgbClr val="FFFFFF"/>
              </a:solidFill>
            </a:endParaRPr>
          </a:p>
        </p:txBody>
      </p:sp>
      <p:sp>
        <p:nvSpPr>
          <p:cNvPr id="265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defRPr/>
            </a:pPr>
            <a:fld id="{BB8BFCF4-7235-40B7-B9E2-B64E40497F65}" type="slidenum">
              <a:rPr lang="en-US">
                <a:solidFill>
                  <a:srgbClr val="FFFFFF"/>
                </a:solidFill>
              </a:rPr>
              <a:pPr fontAlgn="base">
                <a:spcBef>
                  <a:spcPct val="0"/>
                </a:spcBef>
                <a:spcAft>
                  <a:spcPct val="0"/>
                </a:spcAft>
                <a:defRPr/>
              </a:pPr>
              <a:t>‹#›</a:t>
            </a:fld>
            <a:endParaRPr lang="en-US">
              <a:solidFill>
                <a:srgbClr val="FFFFFF"/>
              </a:solidFill>
            </a:endParaRPr>
          </a:p>
        </p:txBody>
      </p:sp>
      <p:pic>
        <p:nvPicPr>
          <p:cNvPr id="2055" name="Picture 7" descr="RU_SIG_HZ_U_CMYK_S"/>
          <p:cNvPicPr>
            <a:picLocks noChangeAspect="1" noChangeArrowheads="1"/>
          </p:cNvPicPr>
          <p:nvPr userDrawn="1"/>
        </p:nvPicPr>
        <p:blipFill>
          <a:blip r:embed="rId17" cstate="print"/>
          <a:srcRect l="4146" t="6227" r="-1456" b="11609"/>
          <a:stretch>
            <a:fillRect/>
          </a:stretch>
        </p:blipFill>
        <p:spPr bwMode="auto">
          <a:xfrm>
            <a:off x="6705600" y="6172200"/>
            <a:ext cx="2438400" cy="6858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B836A0-749A-44B0-BD92-F128B16B7B54}"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27BE1-7B41-4547-BEB4-13E49755CBB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710C4-62BF-4C17-86EA-E286F1EF6E51}"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83CCB-FAB1-4C1F-A15B-92C40D33FC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81856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control" Target="../activeX/activeX2.xml"/><Relationship Id="rId7" Type="http://schemas.openxmlformats.org/officeDocument/2006/relationships/image" Target="../media/image4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Videos/jetstream.mp4" TargetMode="External"/><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65.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gif"/><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76.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9000" b="-19000"/>
          </a:stretch>
        </a:blipFill>
        <a:effectLst/>
      </p:bgPr>
    </p:bg>
    <p:spTree>
      <p:nvGrpSpPr>
        <p:cNvPr id="1" name=""/>
        <p:cNvGrpSpPr/>
        <p:nvPr/>
      </p:nvGrpSpPr>
      <p:grpSpPr>
        <a:xfrm>
          <a:off x="0" y="0"/>
          <a:ext cx="0" cy="0"/>
          <a:chOff x="0" y="0"/>
          <a:chExt cx="0" cy="0"/>
        </a:xfrm>
      </p:grpSpPr>
      <p:sp>
        <p:nvSpPr>
          <p:cNvPr id="2" name="TextBox 1"/>
          <p:cNvSpPr txBox="1"/>
          <p:nvPr/>
        </p:nvSpPr>
        <p:spPr>
          <a:xfrm>
            <a:off x="1027910" y="990600"/>
            <a:ext cx="6973769" cy="1200329"/>
          </a:xfrm>
          <a:prstGeom prst="rect">
            <a:avLst/>
          </a:prstGeom>
          <a:noFill/>
        </p:spPr>
        <p:txBody>
          <a:bodyPr wrap="none" rtlCol="0">
            <a:spAutoFit/>
          </a:bodyPr>
          <a:lstStyle/>
          <a:p>
            <a:pPr algn="ctr"/>
            <a:r>
              <a:rPr lang="en-US" sz="3600" b="1" dirty="0" smtClean="0">
                <a:solidFill>
                  <a:srgbClr val="FFFF00"/>
                </a:solidFill>
                <a:effectLst>
                  <a:glow rad="228600">
                    <a:schemeClr val="accent6">
                      <a:satMod val="175000"/>
                      <a:alpha val="40000"/>
                    </a:schemeClr>
                  </a:glow>
                  <a:outerShdw blurRad="38100" dist="38100" dir="2700000" algn="tl">
                    <a:srgbClr val="000000">
                      <a:alpha val="43137"/>
                    </a:srgbClr>
                  </a:outerShdw>
                </a:effectLst>
                <a:latin typeface="Corbel" pitchFamily="34" charset="0"/>
              </a:rPr>
              <a:t>Does Rapid Arctic Warming Affect </a:t>
            </a:r>
          </a:p>
          <a:p>
            <a:pPr algn="ctr"/>
            <a:r>
              <a:rPr lang="en-US" sz="3600" b="1" dirty="0" smtClean="0">
                <a:solidFill>
                  <a:srgbClr val="FFFF00"/>
                </a:solidFill>
                <a:effectLst>
                  <a:glow rad="228600">
                    <a:schemeClr val="accent6">
                      <a:satMod val="175000"/>
                      <a:alpha val="40000"/>
                    </a:schemeClr>
                  </a:glow>
                  <a:outerShdw blurRad="38100" dist="38100" dir="2700000" algn="tl">
                    <a:srgbClr val="000000">
                      <a:alpha val="43137"/>
                    </a:srgbClr>
                  </a:outerShdw>
                </a:effectLst>
                <a:latin typeface="Corbel" pitchFamily="34" charset="0"/>
              </a:rPr>
              <a:t>Extreme Weather in Europe?</a:t>
            </a:r>
          </a:p>
        </p:txBody>
      </p:sp>
      <p:sp>
        <p:nvSpPr>
          <p:cNvPr id="3" name="TextBox 2"/>
          <p:cNvSpPr txBox="1"/>
          <p:nvPr/>
        </p:nvSpPr>
        <p:spPr>
          <a:xfrm>
            <a:off x="1914540" y="3657600"/>
            <a:ext cx="5175199" cy="1200329"/>
          </a:xfrm>
          <a:prstGeom prst="rect">
            <a:avLst/>
          </a:prstGeom>
          <a:noFill/>
        </p:spPr>
        <p:txBody>
          <a:bodyPr wrap="none" rtlCol="0">
            <a:spAutoFit/>
          </a:bodyPr>
          <a:lstStyle/>
          <a:p>
            <a:pPr algn="ctr"/>
            <a:r>
              <a:rPr lang="en-US" sz="2400" i="1" dirty="0" smtClean="0">
                <a:solidFill>
                  <a:schemeClr val="bg1"/>
                </a:solidFill>
                <a:effectLst>
                  <a:glow rad="101600">
                    <a:schemeClr val="accent2">
                      <a:satMod val="175000"/>
                      <a:alpha val="40000"/>
                    </a:schemeClr>
                  </a:glow>
                  <a:outerShdw blurRad="38100" dist="38100" dir="2700000" algn="tl">
                    <a:srgbClr val="000000">
                      <a:alpha val="43137"/>
                    </a:srgbClr>
                  </a:outerShdw>
                </a:effectLst>
              </a:rPr>
              <a:t>Jennifer Francis</a:t>
            </a:r>
          </a:p>
          <a:p>
            <a:pPr algn="ctr"/>
            <a:r>
              <a:rPr lang="en-US" sz="2400" dirty="0" smtClean="0">
                <a:solidFill>
                  <a:schemeClr val="bg1"/>
                </a:solidFill>
                <a:effectLst>
                  <a:glow rad="101600">
                    <a:schemeClr val="accent2">
                      <a:satMod val="175000"/>
                      <a:alpha val="40000"/>
                    </a:schemeClr>
                  </a:glow>
                  <a:outerShdw blurRad="38100" dist="38100" dir="2700000" algn="tl">
                    <a:srgbClr val="000000">
                      <a:alpha val="43137"/>
                    </a:srgbClr>
                  </a:outerShdw>
                </a:effectLst>
              </a:rPr>
              <a:t>Institute of Marine and Coastal Sciences</a:t>
            </a:r>
          </a:p>
          <a:p>
            <a:pPr algn="ctr"/>
            <a:r>
              <a:rPr lang="en-US" sz="2400" dirty="0" smtClean="0">
                <a:solidFill>
                  <a:schemeClr val="bg1"/>
                </a:solidFill>
                <a:effectLst>
                  <a:glow rad="101600">
                    <a:schemeClr val="accent2">
                      <a:satMod val="175000"/>
                      <a:alpha val="40000"/>
                    </a:schemeClr>
                  </a:glow>
                  <a:outerShdw blurRad="38100" dist="38100" dir="2700000" algn="tl">
                    <a:srgbClr val="000000">
                      <a:alpha val="43137"/>
                    </a:srgbClr>
                  </a:outerShdw>
                </a:effectLst>
              </a:rPr>
              <a:t>Rutgers University</a:t>
            </a:r>
          </a:p>
        </p:txBody>
      </p:sp>
      <p:pic>
        <p:nvPicPr>
          <p:cNvPr id="4" name="Picture 3" descr="l_imcs.gif"/>
          <p:cNvPicPr>
            <a:picLocks noChangeAspect="1"/>
          </p:cNvPicPr>
          <p:nvPr/>
        </p:nvPicPr>
        <p:blipFill>
          <a:blip r:embed="rId3" cstate="print"/>
          <a:stretch>
            <a:fillRect/>
          </a:stretch>
        </p:blipFill>
        <p:spPr>
          <a:xfrm>
            <a:off x="304800" y="5571781"/>
            <a:ext cx="990600" cy="1133819"/>
          </a:xfrm>
          <a:prstGeom prst="rect">
            <a:avLst/>
          </a:prstGeom>
          <a:ln w="28575">
            <a:solidFill>
              <a:schemeClr val="tx1"/>
            </a:solidFill>
          </a:ln>
        </p:spPr>
      </p:pic>
      <p:pic>
        <p:nvPicPr>
          <p:cNvPr id="5" name="Picture 4" descr="RU_SIG_HZ_U_CMYK_S.tif"/>
          <p:cNvPicPr>
            <a:picLocks noChangeAspect="1"/>
          </p:cNvPicPr>
          <p:nvPr/>
        </p:nvPicPr>
        <p:blipFill>
          <a:blip r:embed="rId4" cstate="print"/>
          <a:stretch>
            <a:fillRect/>
          </a:stretch>
        </p:blipFill>
        <p:spPr>
          <a:xfrm>
            <a:off x="7010400" y="6096805"/>
            <a:ext cx="1828800" cy="608795"/>
          </a:xfrm>
          <a:prstGeom prst="rect">
            <a:avLst/>
          </a:prstGeom>
          <a:ln w="38100">
            <a:solidFill>
              <a:schemeClr val="tx1"/>
            </a:solidFill>
          </a:ln>
        </p:spPr>
      </p:pic>
      <p:cxnSp>
        <p:nvCxnSpPr>
          <p:cNvPr id="8" name="Straight Connector 7"/>
          <p:cNvCxnSpPr/>
          <p:nvPr/>
        </p:nvCxnSpPr>
        <p:spPr>
          <a:xfrm>
            <a:off x="0" y="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858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descr="seaice_image_9-15-1980.png"/>
          <p:cNvPicPr>
            <a:picLocks noChangeAspect="1"/>
          </p:cNvPicPr>
          <p:nvPr/>
        </p:nvPicPr>
        <p:blipFill>
          <a:blip r:embed="rId2" cstate="print"/>
          <a:stretch>
            <a:fillRect/>
          </a:stretch>
        </p:blipFill>
        <p:spPr>
          <a:xfrm>
            <a:off x="304800" y="1295400"/>
            <a:ext cx="5029200" cy="5029200"/>
          </a:xfrm>
          <a:prstGeom prst="rect">
            <a:avLst/>
          </a:prstGeom>
        </p:spPr>
      </p:pic>
      <p:sp>
        <p:nvSpPr>
          <p:cNvPr id="3" name="TextBox 2"/>
          <p:cNvSpPr txBox="1"/>
          <p:nvPr/>
        </p:nvSpPr>
        <p:spPr>
          <a:xfrm>
            <a:off x="152400" y="533400"/>
            <a:ext cx="9087744" cy="584775"/>
          </a:xfrm>
          <a:prstGeom prst="rect">
            <a:avLst/>
          </a:prstGeom>
          <a:noFill/>
        </p:spPr>
        <p:txBody>
          <a:bodyPr wrap="none" rtlCol="0">
            <a:spAutoFit/>
          </a:bodyPr>
          <a:lstStyle/>
          <a:p>
            <a:r>
              <a:rPr lang="en-US" sz="3200" dirty="0" smtClean="0">
                <a:solidFill>
                  <a:srgbClr val="FFFF00"/>
                </a:solidFill>
                <a:effectLst>
                  <a:outerShdw blurRad="38100" dist="38100" dir="2700000" algn="tl">
                    <a:srgbClr val="000000">
                      <a:alpha val="43137"/>
                    </a:srgbClr>
                  </a:outerShdw>
                </a:effectLst>
                <a:latin typeface="Comic Sans MS" pitchFamily="66" charset="0"/>
              </a:rPr>
              <a:t>Sea ice is now a mere shadow of former self… </a:t>
            </a:r>
            <a:endParaRPr lang="en-US" sz="3200" dirty="0">
              <a:solidFill>
                <a:srgbClr val="FFFF00"/>
              </a:solidFill>
              <a:effectLst>
                <a:outerShdw blurRad="38100" dist="38100" dir="2700000" algn="tl">
                  <a:srgbClr val="000000">
                    <a:alpha val="43137"/>
                  </a:srgbClr>
                </a:outerShdw>
              </a:effectLst>
              <a:latin typeface="Comic Sans MS" pitchFamily="66" charset="0"/>
            </a:endParaRPr>
          </a:p>
        </p:txBody>
      </p:sp>
      <p:pic>
        <p:nvPicPr>
          <p:cNvPr id="4" name="Picture 3" descr="seaice_image_9-15-1980.png"/>
          <p:cNvPicPr>
            <a:picLocks noChangeAspect="1"/>
          </p:cNvPicPr>
          <p:nvPr/>
        </p:nvPicPr>
        <p:blipFill>
          <a:blip r:embed="rId2" cstate="print"/>
          <a:stretch>
            <a:fillRect/>
          </a:stretch>
        </p:blipFill>
        <p:spPr>
          <a:xfrm>
            <a:off x="762000" y="1447800"/>
            <a:ext cx="3657600" cy="3657600"/>
          </a:xfrm>
          <a:prstGeom prst="rect">
            <a:avLst/>
          </a:prstGeom>
        </p:spPr>
      </p:pic>
      <p:pic>
        <p:nvPicPr>
          <p:cNvPr id="9" name="Picture 8" descr="seaice_image_9-13-2012.png"/>
          <p:cNvPicPr>
            <a:picLocks noChangeAspect="1"/>
          </p:cNvPicPr>
          <p:nvPr/>
        </p:nvPicPr>
        <p:blipFill>
          <a:blip r:embed="rId3" cstate="print"/>
          <a:stretch>
            <a:fillRect/>
          </a:stretch>
        </p:blipFill>
        <p:spPr>
          <a:xfrm>
            <a:off x="3810000" y="1295400"/>
            <a:ext cx="5029200" cy="5029200"/>
          </a:xfrm>
          <a:prstGeom prst="rect">
            <a:avLst/>
          </a:prstGeom>
        </p:spPr>
      </p:pic>
      <p:pic>
        <p:nvPicPr>
          <p:cNvPr id="11" name="Picture 10" descr="seaice_image_9-13-2012.png"/>
          <p:cNvPicPr>
            <a:picLocks noChangeAspect="1"/>
          </p:cNvPicPr>
          <p:nvPr/>
        </p:nvPicPr>
        <p:blipFill>
          <a:blip r:embed="rId4" cstate="print"/>
          <a:stretch>
            <a:fillRect/>
          </a:stretch>
        </p:blipFill>
        <p:spPr>
          <a:xfrm>
            <a:off x="4876800" y="1447800"/>
            <a:ext cx="3657600" cy="3657600"/>
          </a:xfrm>
          <a:prstGeom prst="rect">
            <a:avLst/>
          </a:prstGeom>
        </p:spPr>
      </p:pic>
      <p:sp>
        <p:nvSpPr>
          <p:cNvPr id="10" name="TextBox 9"/>
          <p:cNvSpPr txBox="1"/>
          <p:nvPr/>
        </p:nvSpPr>
        <p:spPr>
          <a:xfrm>
            <a:off x="0" y="5410200"/>
            <a:ext cx="9144000" cy="584775"/>
          </a:xfrm>
          <a:prstGeom prst="rect">
            <a:avLst/>
          </a:prstGeom>
          <a:noFill/>
        </p:spPr>
        <p:txBody>
          <a:bodyPr wrap="square" rtlCol="0">
            <a:spAutoFit/>
          </a:bodyPr>
          <a:lstStyle/>
          <a:p>
            <a:pPr algn="ctr"/>
            <a:r>
              <a:rPr lang="en-US" sz="3200" dirty="0" smtClean="0">
                <a:solidFill>
                  <a:srgbClr val="FFFF00"/>
                </a:solidFill>
              </a:rPr>
              <a:t>About HALF of summer ice cover has been lost…</a:t>
            </a:r>
          </a:p>
        </p:txBody>
      </p:sp>
      <p:sp>
        <p:nvSpPr>
          <p:cNvPr id="12" name="TextBox 11"/>
          <p:cNvSpPr txBox="1"/>
          <p:nvPr/>
        </p:nvSpPr>
        <p:spPr>
          <a:xfrm>
            <a:off x="838200" y="5410200"/>
            <a:ext cx="7772400" cy="584775"/>
          </a:xfrm>
          <a:prstGeom prst="rect">
            <a:avLst/>
          </a:prstGeom>
          <a:noFill/>
        </p:spPr>
        <p:txBody>
          <a:bodyPr wrap="square" rtlCol="0">
            <a:spAutoFit/>
          </a:bodyPr>
          <a:lstStyle/>
          <a:p>
            <a:pPr algn="ctr"/>
            <a:r>
              <a:rPr lang="en-US" sz="3200" dirty="0" smtClean="0">
                <a:solidFill>
                  <a:srgbClr val="FFFF00"/>
                </a:solidFill>
              </a:rPr>
              <a:t>… in only 30 years</a:t>
            </a:r>
          </a:p>
        </p:txBody>
      </p:sp>
      <p:sp>
        <p:nvSpPr>
          <p:cNvPr id="14" name="TextBox 13"/>
          <p:cNvSpPr txBox="1"/>
          <p:nvPr/>
        </p:nvSpPr>
        <p:spPr>
          <a:xfrm>
            <a:off x="762000" y="5410200"/>
            <a:ext cx="7772400" cy="584775"/>
          </a:xfrm>
          <a:prstGeom prst="rect">
            <a:avLst/>
          </a:prstGeom>
          <a:noFill/>
        </p:spPr>
        <p:txBody>
          <a:bodyPr wrap="square" rtlCol="0">
            <a:spAutoFit/>
          </a:bodyPr>
          <a:lstStyle/>
          <a:p>
            <a:pPr algn="ctr"/>
            <a:r>
              <a:rPr lang="en-US" sz="3200" dirty="0" smtClean="0">
                <a:solidFill>
                  <a:srgbClr val="FFFF00"/>
                </a:solidFill>
              </a:rPr>
              <a:t>What’s left is “rotten” and “slushy”</a:t>
            </a:r>
          </a:p>
        </p:txBody>
      </p:sp>
      <p:sp>
        <p:nvSpPr>
          <p:cNvPr id="15" name="TextBox 14"/>
          <p:cNvSpPr txBox="1"/>
          <p:nvPr/>
        </p:nvSpPr>
        <p:spPr>
          <a:xfrm>
            <a:off x="0" y="5410200"/>
            <a:ext cx="9144000" cy="584775"/>
          </a:xfrm>
          <a:prstGeom prst="rect">
            <a:avLst/>
          </a:prstGeom>
          <a:noFill/>
        </p:spPr>
        <p:txBody>
          <a:bodyPr wrap="square" rtlCol="0">
            <a:spAutoFit/>
          </a:bodyPr>
          <a:lstStyle/>
          <a:p>
            <a:pPr algn="ctr"/>
            <a:r>
              <a:rPr lang="en-US" sz="3200" dirty="0" smtClean="0">
                <a:solidFill>
                  <a:srgbClr val="FFFF00"/>
                </a:solidFill>
              </a:rPr>
              <a:t>…and 75% of the ice volume…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1000"/>
                                        <p:tgtEl>
                                          <p:spTgt spid="13"/>
                                        </p:tgtEl>
                                      </p:cBhvr>
                                    </p:animEffect>
                                    <p:set>
                                      <p:cBhvr>
                                        <p:cTn id="17" dur="1" fill="hold">
                                          <p:stCondLst>
                                            <p:cond delay="999"/>
                                          </p:stCondLst>
                                        </p:cTn>
                                        <p:tgtEl>
                                          <p:spTgt spid="13"/>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9"/>
                                        </p:tgtEl>
                                      </p:cBhvr>
                                    </p:animEffect>
                                    <p:set>
                                      <p:cBhvr>
                                        <p:cTn id="29" dur="1" fill="hold">
                                          <p:stCondLst>
                                            <p:cond delay="999"/>
                                          </p:stCondLst>
                                        </p:cTn>
                                        <p:tgtEl>
                                          <p:spTgt spid="9"/>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1000"/>
                            </p:stCondLst>
                            <p:childTnLst>
                              <p:par>
                                <p:cTn id="34" presetID="9" presetClass="entr" presetSubtype="0" fill="hold" grpId="1"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1000"/>
                                        <p:tgtEl>
                                          <p:spTgt spid="10"/>
                                        </p:tgtEl>
                                      </p:cBhvr>
                                    </p:animEffect>
                                    <p:set>
                                      <p:cBhvr>
                                        <p:cTn id="41" dur="1" fill="hold">
                                          <p:stCondLst>
                                            <p:cond delay="999"/>
                                          </p:stCondLst>
                                        </p:cTn>
                                        <p:tgtEl>
                                          <p:spTgt spid="10"/>
                                        </p:tgtEl>
                                        <p:attrNameLst>
                                          <p:attrName>style.visibility</p:attrName>
                                        </p:attrNameLst>
                                      </p:cBhvr>
                                      <p:to>
                                        <p:strVal val="hidden"/>
                                      </p:to>
                                    </p:set>
                                  </p:childTnLst>
                                </p:cTn>
                              </p:par>
                            </p:childTnLst>
                          </p:cTn>
                        </p:par>
                        <p:par>
                          <p:cTn id="42" fill="hold">
                            <p:stCondLst>
                              <p:cond delay="1000"/>
                            </p:stCondLst>
                            <p:childTnLst>
                              <p:par>
                                <p:cTn id="43" presetID="9" presetClass="entr" presetSubtype="0" fill="hold" grpId="1"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1000"/>
                                        <p:tgtEl>
                                          <p:spTgt spid="15"/>
                                        </p:tgtEl>
                                      </p:cBhvr>
                                    </p:animEffect>
                                    <p:set>
                                      <p:cBhvr>
                                        <p:cTn id="50" dur="1" fill="hold">
                                          <p:stCondLst>
                                            <p:cond delay="999"/>
                                          </p:stCondLst>
                                        </p:cTn>
                                        <p:tgtEl>
                                          <p:spTgt spid="15"/>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1000"/>
                                        <p:tgtEl>
                                          <p:spTgt spid="12"/>
                                        </p:tgtEl>
                                      </p:cBhvr>
                                    </p:animEffect>
                                    <p:set>
                                      <p:cBhvr>
                                        <p:cTn id="58" dur="1" fill="hold">
                                          <p:stCondLst>
                                            <p:cond delay="999"/>
                                          </p:stCondLst>
                                        </p:cTn>
                                        <p:tgtEl>
                                          <p:spTgt spid="12"/>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P spid="12" grpId="0"/>
      <p:bldP spid="12" grpId="1"/>
      <p:bldP spid="14" grpId="0"/>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sea_ice_past_1450_yrs.bmp"/>
          <p:cNvPicPr>
            <a:picLocks noChangeAspect="1"/>
          </p:cNvPicPr>
          <p:nvPr/>
        </p:nvPicPr>
        <p:blipFill>
          <a:blip r:embed="rId3" cstate="print"/>
          <a:stretch>
            <a:fillRect/>
          </a:stretch>
        </p:blipFill>
        <p:spPr>
          <a:xfrm>
            <a:off x="990600" y="1066800"/>
            <a:ext cx="5486400" cy="4114800"/>
          </a:xfrm>
          <a:prstGeom prst="rect">
            <a:avLst/>
          </a:prstGeom>
          <a:effectLst>
            <a:glow rad="228600">
              <a:schemeClr val="accent2">
                <a:satMod val="175000"/>
                <a:alpha val="40000"/>
              </a:schemeClr>
            </a:glow>
          </a:effectLst>
        </p:spPr>
      </p:pic>
      <p:grpSp>
        <p:nvGrpSpPr>
          <p:cNvPr id="3" name="Group 2"/>
          <p:cNvGrpSpPr/>
          <p:nvPr/>
        </p:nvGrpSpPr>
        <p:grpSpPr>
          <a:xfrm>
            <a:off x="6324600" y="6243935"/>
            <a:ext cx="1219200" cy="461665"/>
            <a:chOff x="7391400" y="5181600"/>
            <a:chExt cx="1219200" cy="461665"/>
          </a:xfrm>
        </p:grpSpPr>
        <p:sp>
          <p:nvSpPr>
            <p:cNvPr id="4" name="5-Point Star 3"/>
            <p:cNvSpPr/>
            <p:nvPr/>
          </p:nvSpPr>
          <p:spPr>
            <a:xfrm>
              <a:off x="7391400" y="5257800"/>
              <a:ext cx="274320" cy="27432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7675729" y="5181600"/>
              <a:ext cx="934871"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latin typeface="Comic Sans MS" pitchFamily="66" charset="0"/>
                </a:rPr>
                <a:t>2012</a:t>
              </a:r>
              <a:endParaRPr lang="en-US" sz="2400" b="1" dirty="0">
                <a:solidFill>
                  <a:srgbClr val="FF0000"/>
                </a:solidFill>
                <a:effectLst>
                  <a:outerShdw blurRad="38100" dist="38100" dir="2700000" algn="tl">
                    <a:srgbClr val="000000">
                      <a:alpha val="43137"/>
                    </a:srgbClr>
                  </a:outerShdw>
                </a:effectLst>
                <a:latin typeface="Comic Sans MS" pitchFamily="66" charset="0"/>
              </a:endParaRPr>
            </a:p>
          </p:txBody>
        </p:sp>
      </p:grpSp>
      <p:cxnSp>
        <p:nvCxnSpPr>
          <p:cNvPr id="7" name="Straight Connector 6"/>
          <p:cNvCxnSpPr/>
          <p:nvPr/>
        </p:nvCxnSpPr>
        <p:spPr>
          <a:xfrm>
            <a:off x="6324600" y="4648200"/>
            <a:ext cx="152400" cy="182880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314980"/>
            <a:ext cx="8826455"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latin typeface="Comic Sans MS" pitchFamily="66" charset="0"/>
              </a:rPr>
              <a:t>How unusual is the recent loss of Arctic sea ice?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6000" r="-16000"/>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533400"/>
            <a:ext cx="8244565"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latin typeface="Comic Sans MS" pitchFamily="66" charset="0"/>
              </a:rPr>
              <a:t>2012 was a </a:t>
            </a:r>
            <a:r>
              <a:rPr lang="en-US" sz="2800" b="1" i="1" dirty="0" smtClean="0">
                <a:solidFill>
                  <a:srgbClr val="FF0000"/>
                </a:solidFill>
                <a:effectLst>
                  <a:outerShdw blurRad="38100" dist="38100" dir="2700000" algn="tl">
                    <a:srgbClr val="000000">
                      <a:alpha val="43137"/>
                    </a:srgbClr>
                  </a:outerShdw>
                </a:effectLst>
                <a:latin typeface="Comic Sans MS" pitchFamily="66" charset="0"/>
              </a:rPr>
              <a:t>really</a:t>
            </a:r>
            <a:r>
              <a:rPr lang="en-US" sz="2800" b="1" dirty="0" smtClean="0">
                <a:solidFill>
                  <a:srgbClr val="FF0000"/>
                </a:solidFill>
                <a:effectLst>
                  <a:outerShdw blurRad="38100" dist="38100" dir="2700000" algn="tl">
                    <a:srgbClr val="000000">
                      <a:alpha val="43137"/>
                    </a:srgbClr>
                  </a:outerShdw>
                </a:effectLst>
                <a:latin typeface="Comic Sans MS" pitchFamily="66" charset="0"/>
              </a:rPr>
              <a:t> </a:t>
            </a:r>
            <a:r>
              <a:rPr lang="en-US" sz="2800" b="1" i="1" dirty="0" smtClean="0">
                <a:solidFill>
                  <a:srgbClr val="FF0000"/>
                </a:solidFill>
                <a:effectLst>
                  <a:outerShdw blurRad="38100" dist="38100" dir="2700000" algn="tl">
                    <a:srgbClr val="000000">
                      <a:alpha val="43137"/>
                    </a:srgbClr>
                  </a:outerShdw>
                </a:effectLst>
                <a:latin typeface="Comic Sans MS" pitchFamily="66" charset="0"/>
              </a:rPr>
              <a:t>tough year </a:t>
            </a:r>
            <a:r>
              <a:rPr lang="en-US" sz="2800" b="1" dirty="0" smtClean="0">
                <a:solidFill>
                  <a:srgbClr val="FF0000"/>
                </a:solidFill>
                <a:effectLst>
                  <a:outerShdw blurRad="38100" dist="38100" dir="2700000" algn="tl">
                    <a:srgbClr val="000000">
                      <a:alpha val="43137"/>
                    </a:srgbClr>
                  </a:outerShdw>
                </a:effectLst>
                <a:latin typeface="Comic Sans MS" pitchFamily="66" charset="0"/>
              </a:rPr>
              <a:t>for the Arctic…</a:t>
            </a:r>
            <a:endParaRPr lang="en-US" sz="2800" b="1" dirty="0">
              <a:solidFill>
                <a:srgbClr val="FF0000"/>
              </a:solidFill>
              <a:effectLst>
                <a:outerShdw blurRad="38100" dist="38100" dir="2700000" algn="tl">
                  <a:srgbClr val="000000">
                    <a:alpha val="43137"/>
                  </a:srgbClr>
                </a:outerShdw>
              </a:effectLst>
              <a:latin typeface="Comic Sans MS" pitchFamily="66" charset="0"/>
            </a:endParaRPr>
          </a:p>
        </p:txBody>
      </p:sp>
      <p:grpSp>
        <p:nvGrpSpPr>
          <p:cNvPr id="3" name="Group 8"/>
          <p:cNvGrpSpPr/>
          <p:nvPr/>
        </p:nvGrpSpPr>
        <p:grpSpPr>
          <a:xfrm>
            <a:off x="4724400" y="1295400"/>
            <a:ext cx="4114800" cy="4303931"/>
            <a:chOff x="4724400" y="1868269"/>
            <a:chExt cx="4114800" cy="4303931"/>
          </a:xfrm>
          <a:effectLst>
            <a:glow rad="228600">
              <a:schemeClr val="accent2">
                <a:satMod val="175000"/>
                <a:alpha val="40000"/>
              </a:schemeClr>
            </a:glow>
          </a:effectLst>
        </p:grpSpPr>
        <p:grpSp>
          <p:nvGrpSpPr>
            <p:cNvPr id="4" name="Group 3"/>
            <p:cNvGrpSpPr/>
            <p:nvPr/>
          </p:nvGrpSpPr>
          <p:grpSpPr>
            <a:xfrm>
              <a:off x="4724400" y="2057400"/>
              <a:ext cx="4114800" cy="4114800"/>
              <a:chOff x="5410200" y="685800"/>
              <a:chExt cx="3657600" cy="3733800"/>
            </a:xfrm>
          </p:grpSpPr>
          <p:sp>
            <p:nvSpPr>
              <p:cNvPr id="6" name="Rectangle 5"/>
              <p:cNvSpPr/>
              <p:nvPr/>
            </p:nvSpPr>
            <p:spPr>
              <a:xfrm>
                <a:off x="5410200" y="685800"/>
                <a:ext cx="36576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descr="snowcover_anom_time_series_June.png"/>
              <p:cNvPicPr>
                <a:picLocks noChangeAspect="1"/>
              </p:cNvPicPr>
              <p:nvPr/>
            </p:nvPicPr>
            <p:blipFill>
              <a:blip r:embed="rId3" cstate="print"/>
              <a:stretch>
                <a:fillRect/>
              </a:stretch>
            </p:blipFill>
            <p:spPr>
              <a:xfrm>
                <a:off x="5410200" y="762000"/>
                <a:ext cx="3538331" cy="3657600"/>
              </a:xfrm>
              <a:prstGeom prst="rect">
                <a:avLst/>
              </a:prstGeom>
              <a:ln>
                <a:noFill/>
              </a:ln>
            </p:spPr>
          </p:pic>
        </p:grpSp>
        <p:sp>
          <p:nvSpPr>
            <p:cNvPr id="5" name="TextBox 4"/>
            <p:cNvSpPr txBox="1"/>
            <p:nvPr/>
          </p:nvSpPr>
          <p:spPr>
            <a:xfrm>
              <a:off x="6524887" y="5788223"/>
              <a:ext cx="2238113" cy="307777"/>
            </a:xfrm>
            <a:prstGeom prst="rect">
              <a:avLst/>
            </a:prstGeom>
            <a:noFill/>
          </p:spPr>
          <p:txBody>
            <a:bodyPr wrap="none" rtlCol="0">
              <a:spAutoFit/>
            </a:bodyPr>
            <a:lstStyle/>
            <a:p>
              <a:r>
                <a:rPr lang="en-US" sz="1400" b="1" dirty="0" smtClean="0">
                  <a:solidFill>
                    <a:prstClr val="black"/>
                  </a:solidFill>
                  <a:latin typeface="Comic Sans MS" pitchFamily="66" charset="0"/>
                </a:rPr>
                <a:t>from Rutgers Snow Lab</a:t>
              </a:r>
              <a:endParaRPr lang="en-US" sz="1400" b="1" dirty="0">
                <a:solidFill>
                  <a:prstClr val="black"/>
                </a:solidFill>
                <a:latin typeface="Comic Sans MS" pitchFamily="66" charset="0"/>
              </a:endParaRPr>
            </a:p>
          </p:txBody>
        </p:sp>
        <p:sp>
          <p:nvSpPr>
            <p:cNvPr id="8" name="TextBox 7"/>
            <p:cNvSpPr txBox="1"/>
            <p:nvPr/>
          </p:nvSpPr>
          <p:spPr>
            <a:xfrm>
              <a:off x="4724400" y="1868269"/>
              <a:ext cx="4114800" cy="646331"/>
            </a:xfrm>
            <a:prstGeom prst="rect">
              <a:avLst/>
            </a:prstGeom>
            <a:solidFill>
              <a:schemeClr val="bg1"/>
            </a:solidFill>
          </p:spPr>
          <p:txBody>
            <a:bodyPr wrap="none" rtlCol="0">
              <a:spAutoFit/>
            </a:bodyPr>
            <a:lstStyle/>
            <a:p>
              <a:r>
                <a:rPr lang="en-US" dirty="0" smtClean="0">
                  <a:solidFill>
                    <a:prstClr val="black"/>
                  </a:solidFill>
                </a:rPr>
                <a:t>N. Hemisphere Snow Cover Anomalies</a:t>
              </a:r>
            </a:p>
            <a:p>
              <a:pPr algn="ctr"/>
              <a:r>
                <a:rPr lang="en-US" dirty="0" smtClean="0">
                  <a:solidFill>
                    <a:prstClr val="black"/>
                  </a:solidFill>
                </a:rPr>
                <a:t>June 1967-2012</a:t>
              </a:r>
              <a:endParaRPr lang="en-US" dirty="0">
                <a:solidFill>
                  <a:prstClr val="black"/>
                </a:solidFill>
              </a:endParaRPr>
            </a:p>
          </p:txBody>
        </p:sp>
      </p:grpSp>
      <p:grpSp>
        <p:nvGrpSpPr>
          <p:cNvPr id="9" name="Group 13"/>
          <p:cNvGrpSpPr/>
          <p:nvPr/>
        </p:nvGrpSpPr>
        <p:grpSpPr>
          <a:xfrm>
            <a:off x="5943600" y="2819400"/>
            <a:ext cx="2590800" cy="3657600"/>
            <a:chOff x="5029200" y="1600200"/>
            <a:chExt cx="3200400" cy="4572000"/>
          </a:xfrm>
        </p:grpSpPr>
        <p:pic>
          <p:nvPicPr>
            <p:cNvPr id="12" name="Picture 11" descr="greenland_melt_2012.jpg"/>
            <p:cNvPicPr>
              <a:picLocks noChangeAspect="1"/>
            </p:cNvPicPr>
            <p:nvPr/>
          </p:nvPicPr>
          <p:blipFill>
            <a:blip r:embed="rId4" cstate="print"/>
            <a:srcRect l="51758" r="3385"/>
            <a:stretch>
              <a:fillRect/>
            </a:stretch>
          </p:blipFill>
          <p:spPr>
            <a:xfrm>
              <a:off x="5029200" y="1600200"/>
              <a:ext cx="3200400" cy="4572000"/>
            </a:xfrm>
            <a:prstGeom prst="rect">
              <a:avLst/>
            </a:prstGeom>
            <a:effectLst>
              <a:glow rad="228600">
                <a:schemeClr val="accent2">
                  <a:satMod val="175000"/>
                  <a:alpha val="40000"/>
                </a:schemeClr>
              </a:glow>
            </a:effectLst>
          </p:spPr>
        </p:pic>
        <p:sp>
          <p:nvSpPr>
            <p:cNvPr id="13" name="TextBox 12"/>
            <p:cNvSpPr txBox="1"/>
            <p:nvPr/>
          </p:nvSpPr>
          <p:spPr>
            <a:xfrm>
              <a:off x="6842755" y="5309369"/>
              <a:ext cx="1308819" cy="577081"/>
            </a:xfrm>
            <a:prstGeom prst="rect">
              <a:avLst/>
            </a:prstGeom>
            <a:noFill/>
            <a:effectLst>
              <a:glow rad="228600">
                <a:schemeClr val="accent2">
                  <a:satMod val="175000"/>
                  <a:alpha val="40000"/>
                </a:schemeClr>
              </a:glow>
            </a:effectLst>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latin typeface="Comic Sans MS" pitchFamily="66" charset="0"/>
                </a:rPr>
                <a:t>2012</a:t>
              </a:r>
              <a:endParaRPr lang="en-US" sz="2400" b="1" dirty="0">
                <a:solidFill>
                  <a:srgbClr val="FFFF00"/>
                </a:solidFill>
                <a:effectLst>
                  <a:outerShdw blurRad="38100" dist="38100" dir="2700000" algn="tl">
                    <a:srgbClr val="000000">
                      <a:alpha val="43137"/>
                    </a:srgbClr>
                  </a:outerShdw>
                </a:effectLst>
                <a:latin typeface="Comic Sans MS" pitchFamily="66" charset="0"/>
              </a:endParaRPr>
            </a:p>
          </p:txBody>
        </p:sp>
      </p:grpSp>
      <p:grpSp>
        <p:nvGrpSpPr>
          <p:cNvPr id="11" name="Group 13"/>
          <p:cNvGrpSpPr/>
          <p:nvPr/>
        </p:nvGrpSpPr>
        <p:grpSpPr>
          <a:xfrm>
            <a:off x="152400" y="2858051"/>
            <a:ext cx="5486400" cy="3618949"/>
            <a:chOff x="457200" y="2781851"/>
            <a:chExt cx="5486400" cy="3618949"/>
          </a:xfrm>
        </p:grpSpPr>
        <p:pic>
          <p:nvPicPr>
            <p:cNvPr id="15" name="Picture 14" descr="greenland_melt.jpg"/>
            <p:cNvPicPr>
              <a:picLocks noChangeAspect="1"/>
            </p:cNvPicPr>
            <p:nvPr/>
          </p:nvPicPr>
          <p:blipFill>
            <a:blip r:embed="rId5" cstate="print"/>
            <a:stretch>
              <a:fillRect/>
            </a:stretch>
          </p:blipFill>
          <p:spPr>
            <a:xfrm>
              <a:off x="457200" y="2781851"/>
              <a:ext cx="5486400" cy="3618949"/>
            </a:xfrm>
            <a:prstGeom prst="rect">
              <a:avLst/>
            </a:prstGeom>
            <a:effectLst>
              <a:glow rad="228600">
                <a:schemeClr val="accent6">
                  <a:satMod val="175000"/>
                  <a:alpha val="40000"/>
                </a:schemeClr>
              </a:glow>
            </a:effectLst>
          </p:spPr>
        </p:pic>
        <p:sp>
          <p:nvSpPr>
            <p:cNvPr id="16" name="TextBox 15"/>
            <p:cNvSpPr txBox="1"/>
            <p:nvPr/>
          </p:nvSpPr>
          <p:spPr>
            <a:xfrm>
              <a:off x="1524000" y="5791200"/>
              <a:ext cx="4362092" cy="369332"/>
            </a:xfrm>
            <a:prstGeom prst="rect">
              <a:avLst/>
            </a:prstGeom>
            <a:noFill/>
          </p:spPr>
          <p:txBody>
            <a:bodyPr wrap="none" rtlCol="0">
              <a:spAutoFit/>
            </a:bodyPr>
            <a:lstStyle/>
            <a:p>
              <a:r>
                <a:rPr lang="en-US" b="1" dirty="0" smtClean="0">
                  <a:solidFill>
                    <a:prstClr val="white"/>
                  </a:solidFill>
                  <a:effectLst>
                    <a:outerShdw blurRad="38100" dist="38100" dir="2700000" algn="tl">
                      <a:srgbClr val="000000">
                        <a:alpha val="43137"/>
                      </a:srgbClr>
                    </a:outerShdw>
                  </a:effectLst>
                  <a:latin typeface="Comic Sans MS" pitchFamily="66" charset="0"/>
                </a:rPr>
                <a:t>1992            2002             2005</a:t>
              </a:r>
              <a:endParaRPr lang="en-US" b="1" dirty="0">
                <a:solidFill>
                  <a:prstClr val="white"/>
                </a:solidFill>
                <a:effectLst>
                  <a:outerShdw blurRad="38100" dist="38100" dir="2700000" algn="tl">
                    <a:srgbClr val="000000">
                      <a:alpha val="43137"/>
                    </a:srgbClr>
                  </a:outerShdw>
                </a:effectLst>
                <a:latin typeface="Comic Sans MS" pitchFamily="66" charset="0"/>
              </a:endParaRPr>
            </a:p>
          </p:txBody>
        </p:sp>
      </p:grpSp>
      <p:sp>
        <p:nvSpPr>
          <p:cNvPr id="10" name="TextBox 9"/>
          <p:cNvSpPr txBox="1"/>
          <p:nvPr/>
        </p:nvSpPr>
        <p:spPr>
          <a:xfrm>
            <a:off x="457200" y="1371600"/>
            <a:ext cx="3810000" cy="1815882"/>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latin typeface="Comic Sans MS" pitchFamily="66" charset="0"/>
              </a:rPr>
              <a:t>Spring snow cover on high-latitude land smashed previous minimum records</a:t>
            </a:r>
          </a:p>
        </p:txBody>
      </p:sp>
      <p:sp>
        <p:nvSpPr>
          <p:cNvPr id="17" name="TextBox 16"/>
          <p:cNvSpPr txBox="1"/>
          <p:nvPr/>
        </p:nvSpPr>
        <p:spPr>
          <a:xfrm>
            <a:off x="381000" y="1371600"/>
            <a:ext cx="8610600" cy="954107"/>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latin typeface="Comic Sans MS" pitchFamily="66" charset="0"/>
              </a:rPr>
              <a:t>Nearly the entire surface of Greenland melted for the first time in at least 150 years</a:t>
            </a:r>
          </a:p>
        </p:txBody>
      </p:sp>
    </p:spTree>
    <p:extLst>
      <p:ext uri="{BB962C8B-B14F-4D97-AF65-F5344CB8AC3E}">
        <p14:creationId xmlns:p14="http://schemas.microsoft.com/office/powerpoint/2010/main" val="39035821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10">
                                            <p:txEl>
                                              <p:pRg st="0" end="0"/>
                                            </p:txEl>
                                          </p:spTgt>
                                        </p:tgtEl>
                                      </p:cBhvr>
                                    </p:animEffect>
                                    <p:set>
                                      <p:cBhvr>
                                        <p:cTn id="24" dur="1" fill="hold">
                                          <p:stCondLst>
                                            <p:cond delay="1999"/>
                                          </p:stCondLst>
                                        </p:cTn>
                                        <p:tgtEl>
                                          <p:spTgt spid="10">
                                            <p:txEl>
                                              <p:pRg st="0" end="0"/>
                                            </p:txEl>
                                          </p:spTgt>
                                        </p:tgtEl>
                                        <p:attrNameLst>
                                          <p:attrName>style.visibility</p:attrName>
                                        </p:attrNameLst>
                                      </p:cBhvr>
                                      <p:to>
                                        <p:strVal val="hidden"/>
                                      </p:to>
                                    </p:se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allAtOnce"/>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pic>
        <p:nvPicPr>
          <p:cNvPr id="1028" name="Picture 4" descr="http://www.sott.net/image/image/s5/114585/full/Arctic_sea_ice_minimu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81" r="3270" b="6746"/>
          <a:stretch/>
        </p:blipFill>
        <p:spPr bwMode="auto">
          <a:xfrm>
            <a:off x="283029" y="740228"/>
            <a:ext cx="8556171" cy="49856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5867400"/>
            <a:ext cx="5833648" cy="584775"/>
          </a:xfrm>
          <a:prstGeom prst="rect">
            <a:avLst/>
          </a:prstGeom>
          <a:noFill/>
        </p:spPr>
        <p:txBody>
          <a:bodyPr wrap="none" rtlCol="0">
            <a:spAutoFit/>
          </a:bodyPr>
          <a:lstStyle/>
          <a:p>
            <a:r>
              <a:rPr lang="en-US" sz="3200" b="1" dirty="0">
                <a:solidFill>
                  <a:prstClr val="white"/>
                </a:solidFill>
                <a:effectLst>
                  <a:outerShdw blurRad="38100" dist="38100" dir="2700000" algn="tl">
                    <a:srgbClr val="000000">
                      <a:alpha val="43137"/>
                    </a:srgbClr>
                  </a:outerShdw>
                </a:effectLst>
                <a:latin typeface="Comic Sans MS" pitchFamily="66" charset="0"/>
              </a:rPr>
              <a:t>I</a:t>
            </a:r>
            <a:r>
              <a:rPr lang="en-US" sz="3200" b="1" dirty="0" smtClean="0">
                <a:solidFill>
                  <a:prstClr val="white"/>
                </a:solidFill>
                <a:effectLst>
                  <a:outerShdw blurRad="38100" dist="38100" dir="2700000" algn="tl">
                    <a:srgbClr val="000000">
                      <a:alpha val="43137"/>
                    </a:srgbClr>
                  </a:outerShdw>
                </a:effectLst>
                <a:latin typeface="Comic Sans MS" pitchFamily="66" charset="0"/>
              </a:rPr>
              <a:t>ce extent September 2012</a:t>
            </a:r>
            <a:endParaRPr lang="en-US" sz="3200" b="1" dirty="0">
              <a:solidFill>
                <a:prstClr val="white"/>
              </a:solidFill>
              <a:effectLst>
                <a:outerShdw blurRad="38100" dist="38100" dir="2700000" algn="tl">
                  <a:srgbClr val="000000">
                    <a:alpha val="43137"/>
                  </a:srgbClr>
                </a:outerShdw>
              </a:effectLst>
              <a:latin typeface="Comic Sans MS" pitchFamily="66" charset="0"/>
            </a:endParaRPr>
          </a:p>
        </p:txBody>
      </p:sp>
      <p:sp>
        <p:nvSpPr>
          <p:cNvPr id="3" name="24-Point Star 2"/>
          <p:cNvSpPr/>
          <p:nvPr/>
        </p:nvSpPr>
        <p:spPr>
          <a:xfrm>
            <a:off x="794657" y="381000"/>
            <a:ext cx="914400" cy="914400"/>
          </a:xfrm>
          <a:prstGeom prst="star2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Straight Arrow Connector 20"/>
          <p:cNvCxnSpPr/>
          <p:nvPr/>
        </p:nvCxnSpPr>
        <p:spPr>
          <a:xfrm>
            <a:off x="1524000" y="1066800"/>
            <a:ext cx="2438400" cy="19812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962400" y="381000"/>
            <a:ext cx="2438400" cy="26670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524000" y="1066800"/>
            <a:ext cx="2209800" cy="80010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10800000" flipV="1">
            <a:off x="5715000" y="1219200"/>
            <a:ext cx="914400" cy="647700"/>
          </a:xfrm>
          <a:prstGeom prst="straightConnector1">
            <a:avLst/>
          </a:prstGeom>
          <a:ln w="57150">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400800" y="838200"/>
            <a:ext cx="1724639" cy="646331"/>
          </a:xfrm>
          <a:prstGeom prst="rect">
            <a:avLst/>
          </a:prstGeom>
          <a:noFill/>
        </p:spPr>
        <p:txBody>
          <a:bodyPr wrap="none" rtlCol="0">
            <a:spAutoFit/>
          </a:bodyPr>
          <a:lstStyle/>
          <a:p>
            <a:pPr algn="ctr"/>
            <a:r>
              <a:rPr lang="en-US" b="1" dirty="0" smtClean="0">
                <a:solidFill>
                  <a:schemeClr val="accent2">
                    <a:lumMod val="60000"/>
                    <a:lumOff val="40000"/>
                  </a:schemeClr>
                </a:solidFill>
                <a:effectLst>
                  <a:outerShdw blurRad="38100" dist="38100" dir="2700000" algn="tl">
                    <a:srgbClr val="000000">
                      <a:alpha val="43137"/>
                    </a:srgbClr>
                  </a:outerShdw>
                </a:effectLst>
              </a:rPr>
              <a:t>Mean ice extent</a:t>
            </a:r>
          </a:p>
          <a:p>
            <a:pPr algn="ctr"/>
            <a:r>
              <a:rPr lang="en-US" b="1" dirty="0" smtClean="0">
                <a:solidFill>
                  <a:schemeClr val="accent2">
                    <a:lumMod val="60000"/>
                    <a:lumOff val="40000"/>
                  </a:schemeClr>
                </a:solidFill>
                <a:effectLst>
                  <a:outerShdw blurRad="38100" dist="38100" dir="2700000" algn="tl">
                    <a:srgbClr val="000000">
                      <a:alpha val="43137"/>
                    </a:srgbClr>
                  </a:outerShdw>
                </a:effectLst>
              </a:rPr>
              <a:t>1979-2000</a:t>
            </a:r>
            <a:endParaRPr lang="en-US" b="1" dirty="0">
              <a:solidFill>
                <a:schemeClr val="accent2">
                  <a:lumMod val="60000"/>
                  <a:lumOff val="40000"/>
                </a:schemeClr>
              </a:solidFill>
              <a:effectLst>
                <a:outerShdw blurRad="38100" dist="38100" dir="2700000" algn="tl">
                  <a:srgbClr val="000000">
                    <a:alpha val="43137"/>
                  </a:srgbClr>
                </a:outerShdw>
              </a:effectLst>
            </a:endParaRPr>
          </a:p>
        </p:txBody>
      </p:sp>
      <p:sp>
        <p:nvSpPr>
          <p:cNvPr id="10" name="TextBox 9"/>
          <p:cNvSpPr txBox="1"/>
          <p:nvPr/>
        </p:nvSpPr>
        <p:spPr>
          <a:xfrm>
            <a:off x="6282152" y="2743200"/>
            <a:ext cx="2633248" cy="2246769"/>
          </a:xfrm>
          <a:prstGeom prst="rect">
            <a:avLst/>
          </a:prstGeom>
          <a:noFill/>
        </p:spPr>
        <p:txBody>
          <a:bodyPr wrap="square" rtlCol="0">
            <a:spAutoFit/>
          </a:bodyPr>
          <a:lstStyle/>
          <a:p>
            <a:r>
              <a:rPr lang="en-US" sz="2800" b="1" dirty="0" smtClean="0">
                <a:solidFill>
                  <a:srgbClr val="FFFF00"/>
                </a:solidFill>
                <a:effectLst>
                  <a:glow rad="228600">
                    <a:schemeClr val="accent6">
                      <a:satMod val="175000"/>
                      <a:alpha val="40000"/>
                    </a:schemeClr>
                  </a:glow>
                  <a:outerShdw blurRad="38100" dist="38100" dir="2700000" algn="tl">
                    <a:srgbClr val="000000">
                      <a:alpha val="43137"/>
                    </a:srgbClr>
                  </a:outerShdw>
                </a:effectLst>
                <a:latin typeface="Comic Sans MS" pitchFamily="66" charset="0"/>
              </a:rPr>
              <a:t>The Arctic is warming 2-3 times faster than the rest of the globe</a:t>
            </a:r>
            <a:endParaRPr lang="en-US" sz="2800" b="1" dirty="0">
              <a:solidFill>
                <a:srgbClr val="FFFF00"/>
              </a:solidFill>
              <a:effectLst>
                <a:glow rad="228600">
                  <a:schemeClr val="accent6">
                    <a:satMod val="175000"/>
                    <a:alpha val="40000"/>
                  </a:schemeClr>
                </a:glow>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420184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3"/>
                                        </p:tgtEl>
                                      </p:cBhvr>
                                    </p:animEffect>
                                    <p:set>
                                      <p:cBhvr>
                                        <p:cTn id="24" dur="1" fill="hold">
                                          <p:stCondLst>
                                            <p:cond delay="499"/>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 calcmode="lin" valueType="num">
                                      <p:cBhvr>
                                        <p:cTn id="34"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north-america-space_900px.jpg"/>
          <p:cNvPicPr>
            <a:picLocks noChangeAspect="1"/>
          </p:cNvPicPr>
          <p:nvPr/>
        </p:nvPicPr>
        <p:blipFill>
          <a:blip r:embed="rId2" cstate="print"/>
          <a:stretch>
            <a:fillRect/>
          </a:stretch>
        </p:blipFill>
        <p:spPr>
          <a:xfrm>
            <a:off x="0" y="2286000"/>
            <a:ext cx="5861538" cy="4572000"/>
          </a:xfrm>
          <a:prstGeom prst="rect">
            <a:avLst/>
          </a:prstGeom>
        </p:spPr>
      </p:pic>
      <p:sp>
        <p:nvSpPr>
          <p:cNvPr id="4" name="TextBox 3"/>
          <p:cNvSpPr txBox="1"/>
          <p:nvPr/>
        </p:nvSpPr>
        <p:spPr>
          <a:xfrm>
            <a:off x="381000" y="2281535"/>
            <a:ext cx="1013419" cy="461665"/>
          </a:xfrm>
          <a:prstGeom prst="rect">
            <a:avLst/>
          </a:prstGeom>
          <a:noFill/>
        </p:spPr>
        <p:txBody>
          <a:bodyPr wrap="none" rtlCol="0">
            <a:spAutoFit/>
          </a:bodyPr>
          <a:lstStyle/>
          <a:p>
            <a:r>
              <a:rPr lang="en-US" sz="2400" b="1" dirty="0" smtClean="0">
                <a:solidFill>
                  <a:srgbClr val="4BACC6">
                    <a:lumMod val="40000"/>
                    <a:lumOff val="60000"/>
                  </a:srgbClr>
                </a:solidFill>
                <a:effectLst>
                  <a:outerShdw blurRad="38100" dist="38100" dir="2700000" algn="tl">
                    <a:srgbClr val="000000">
                      <a:alpha val="43137"/>
                    </a:srgbClr>
                  </a:outerShdw>
                </a:effectLst>
                <a:latin typeface="Comic Sans MS" pitchFamily="66" charset="0"/>
              </a:rPr>
              <a:t>COLD</a:t>
            </a:r>
            <a:endParaRPr lang="en-US" sz="2400" b="1" dirty="0">
              <a:solidFill>
                <a:srgbClr val="4BACC6">
                  <a:lumMod val="40000"/>
                  <a:lumOff val="60000"/>
                </a:srgbClr>
              </a:solidFill>
              <a:effectLst>
                <a:outerShdw blurRad="38100" dist="38100" dir="2700000" algn="tl">
                  <a:srgbClr val="000000">
                    <a:alpha val="43137"/>
                  </a:srgbClr>
                </a:outerShdw>
              </a:effectLst>
              <a:latin typeface="Comic Sans MS" pitchFamily="66" charset="0"/>
            </a:endParaRPr>
          </a:p>
        </p:txBody>
      </p:sp>
      <p:sp>
        <p:nvSpPr>
          <p:cNvPr id="5" name="TextBox 4"/>
          <p:cNvSpPr txBox="1"/>
          <p:nvPr/>
        </p:nvSpPr>
        <p:spPr>
          <a:xfrm>
            <a:off x="4648200" y="3657600"/>
            <a:ext cx="1367682" cy="523220"/>
          </a:xfrm>
          <a:prstGeom prst="rect">
            <a:avLst/>
          </a:prstGeom>
          <a:noFill/>
        </p:spPr>
        <p:txBody>
          <a:bodyPr wrap="none" rtlCol="0">
            <a:spAutoFit/>
          </a:bodyPr>
          <a:lstStyle/>
          <a:p>
            <a:r>
              <a:rPr lang="en-US" sz="2800" b="1" dirty="0" smtClean="0">
                <a:solidFill>
                  <a:srgbClr val="FFC000"/>
                </a:solidFill>
                <a:effectLst>
                  <a:outerShdw blurRad="38100" dist="38100" dir="2700000" algn="tl">
                    <a:srgbClr val="000000">
                      <a:alpha val="43137"/>
                    </a:srgbClr>
                  </a:outerShdw>
                </a:effectLst>
                <a:latin typeface="Comic Sans MS" pitchFamily="66" charset="0"/>
              </a:rPr>
              <a:t>WARM</a:t>
            </a:r>
            <a:endParaRPr lang="en-US" sz="2800" b="1" dirty="0">
              <a:solidFill>
                <a:srgbClr val="FFC000"/>
              </a:solidFill>
              <a:effectLst>
                <a:outerShdw blurRad="38100" dist="38100" dir="2700000" algn="tl">
                  <a:srgbClr val="000000">
                    <a:alpha val="43137"/>
                  </a:srgbClr>
                </a:outerShdw>
              </a:effectLst>
              <a:latin typeface="Comic Sans MS" pitchFamily="66" charset="0"/>
            </a:endParaRPr>
          </a:p>
        </p:txBody>
      </p:sp>
      <p:sp>
        <p:nvSpPr>
          <p:cNvPr id="6" name="Arc 5"/>
          <p:cNvSpPr/>
          <p:nvPr/>
        </p:nvSpPr>
        <p:spPr>
          <a:xfrm rot="449323">
            <a:off x="258552" y="2478250"/>
            <a:ext cx="5791200" cy="2514600"/>
          </a:xfrm>
          <a:prstGeom prst="arc">
            <a:avLst>
              <a:gd name="adj1" fmla="val 12614800"/>
              <a:gd name="adj2" fmla="val 20700300"/>
            </a:avLst>
          </a:prstGeom>
          <a:noFill/>
          <a:ln w="762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7" name="Arc 6"/>
          <p:cNvSpPr/>
          <p:nvPr/>
        </p:nvSpPr>
        <p:spPr>
          <a:xfrm rot="662264">
            <a:off x="242626" y="2059680"/>
            <a:ext cx="5791200" cy="2514600"/>
          </a:xfrm>
          <a:prstGeom prst="arc">
            <a:avLst>
              <a:gd name="adj1" fmla="val 12614800"/>
              <a:gd name="adj2" fmla="val 20700300"/>
            </a:avLst>
          </a:prstGeom>
          <a:noFill/>
          <a:ln w="762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9" name="Straight Arrow Connector 8"/>
          <p:cNvCxnSpPr/>
          <p:nvPr/>
        </p:nvCxnSpPr>
        <p:spPr>
          <a:xfrm flipV="1">
            <a:off x="4114800" y="2971800"/>
            <a:ext cx="838200" cy="1066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981200" y="2438400"/>
            <a:ext cx="152400" cy="533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800" y="381000"/>
            <a:ext cx="8839200" cy="830997"/>
          </a:xfrm>
          <a:prstGeom prst="rect">
            <a:avLst/>
          </a:prstGeom>
          <a:noFill/>
        </p:spPr>
        <p:txBody>
          <a:bodyPr wrap="square" rtlCol="0">
            <a:spAutoFit/>
          </a:bodyPr>
          <a:lstStyle/>
          <a:p>
            <a:r>
              <a:rPr lang="en-US" sz="2400" dirty="0" smtClean="0">
                <a:solidFill>
                  <a:prstClr val="white"/>
                </a:solidFill>
                <a:latin typeface="Comic Sans MS" pitchFamily="66" charset="0"/>
              </a:rPr>
              <a:t>Consider a layer of atmosphere stretching from here (</a:t>
            </a:r>
            <a:r>
              <a:rPr lang="en-US" sz="2400" dirty="0" smtClean="0">
                <a:solidFill>
                  <a:srgbClr val="FFC000"/>
                </a:solidFill>
                <a:latin typeface="Comic Sans MS" pitchFamily="66" charset="0"/>
              </a:rPr>
              <a:t>warm</a:t>
            </a:r>
            <a:r>
              <a:rPr lang="en-US" sz="2400" dirty="0" smtClean="0">
                <a:solidFill>
                  <a:prstClr val="white"/>
                </a:solidFill>
                <a:latin typeface="Comic Sans MS" pitchFamily="66" charset="0"/>
              </a:rPr>
              <a:t>) to the Arctic (</a:t>
            </a:r>
            <a:r>
              <a:rPr lang="en-US" sz="2400" dirty="0" smtClean="0">
                <a:solidFill>
                  <a:srgbClr val="4BACC6">
                    <a:lumMod val="40000"/>
                    <a:lumOff val="60000"/>
                  </a:srgbClr>
                </a:solidFill>
                <a:latin typeface="Comic Sans MS" pitchFamily="66" charset="0"/>
              </a:rPr>
              <a:t>cold</a:t>
            </a:r>
            <a:r>
              <a:rPr lang="en-US" sz="2400" dirty="0" smtClean="0">
                <a:solidFill>
                  <a:prstClr val="white"/>
                </a:solidFill>
                <a:latin typeface="Comic Sans MS" pitchFamily="66" charset="0"/>
              </a:rPr>
              <a:t>)</a:t>
            </a:r>
            <a:endParaRPr lang="en-US" sz="2400" dirty="0">
              <a:solidFill>
                <a:prstClr val="white"/>
              </a:solidFill>
              <a:latin typeface="Comic Sans MS" pitchFamily="66" charset="0"/>
            </a:endParaRPr>
          </a:p>
        </p:txBody>
      </p:sp>
      <p:sp>
        <p:nvSpPr>
          <p:cNvPr id="16" name="TextBox 15"/>
          <p:cNvSpPr txBox="1"/>
          <p:nvPr/>
        </p:nvSpPr>
        <p:spPr>
          <a:xfrm>
            <a:off x="304800" y="381000"/>
            <a:ext cx="8839200" cy="830997"/>
          </a:xfrm>
          <a:prstGeom prst="rect">
            <a:avLst/>
          </a:prstGeom>
          <a:noFill/>
        </p:spPr>
        <p:txBody>
          <a:bodyPr wrap="square" rtlCol="0">
            <a:spAutoFit/>
          </a:bodyPr>
          <a:lstStyle/>
          <a:p>
            <a:r>
              <a:rPr lang="en-US" sz="2400" dirty="0" smtClean="0">
                <a:solidFill>
                  <a:srgbClr val="FFFF66"/>
                </a:solidFill>
                <a:latin typeface="Comic Sans MS" pitchFamily="66" charset="0"/>
              </a:rPr>
              <a:t>Because warm air expands, the layer will be thicker here than it is in the Arctic.</a:t>
            </a:r>
            <a:endParaRPr lang="en-US" sz="2400" dirty="0">
              <a:solidFill>
                <a:srgbClr val="FFFF66"/>
              </a:solidFill>
              <a:latin typeface="Comic Sans MS" pitchFamily="66" charset="0"/>
            </a:endParaRPr>
          </a:p>
        </p:txBody>
      </p:sp>
      <p:sp>
        <p:nvSpPr>
          <p:cNvPr id="18" name="TextBox 17"/>
          <p:cNvSpPr txBox="1"/>
          <p:nvPr/>
        </p:nvSpPr>
        <p:spPr>
          <a:xfrm>
            <a:off x="4419600" y="1066800"/>
            <a:ext cx="4724400" cy="1200329"/>
          </a:xfrm>
          <a:prstGeom prst="rect">
            <a:avLst/>
          </a:prstGeom>
          <a:noFill/>
        </p:spPr>
        <p:txBody>
          <a:bodyPr wrap="square" rtlCol="0">
            <a:spAutoFit/>
          </a:bodyPr>
          <a:lstStyle/>
          <a:p>
            <a:r>
              <a:rPr lang="en-US" sz="2400" dirty="0" smtClean="0">
                <a:solidFill>
                  <a:prstClr val="white"/>
                </a:solidFill>
                <a:latin typeface="Comic Sans MS" pitchFamily="66" charset="0"/>
              </a:rPr>
              <a:t>Air flows down this “hill”, turns to the right as the Earth spins, and creates the Jet Stream</a:t>
            </a:r>
            <a:endParaRPr lang="en-US" sz="2400" dirty="0">
              <a:solidFill>
                <a:prstClr val="white"/>
              </a:solidFill>
              <a:latin typeface="Comic Sans MS" pitchFamily="66" charset="0"/>
            </a:endParaRPr>
          </a:p>
        </p:txBody>
      </p:sp>
      <p:sp>
        <p:nvSpPr>
          <p:cNvPr id="19" name="TextBox 18"/>
          <p:cNvSpPr txBox="1"/>
          <p:nvPr/>
        </p:nvSpPr>
        <p:spPr>
          <a:xfrm>
            <a:off x="6477000" y="2667000"/>
            <a:ext cx="2667000" cy="1938992"/>
          </a:xfrm>
          <a:prstGeom prst="rect">
            <a:avLst/>
          </a:prstGeom>
          <a:noFill/>
        </p:spPr>
        <p:txBody>
          <a:bodyPr wrap="square" rtlCol="0">
            <a:spAutoFit/>
          </a:bodyPr>
          <a:lstStyle/>
          <a:p>
            <a:r>
              <a:rPr lang="en-US" sz="2400" dirty="0" smtClean="0">
                <a:solidFill>
                  <a:prstClr val="white"/>
                </a:solidFill>
                <a:latin typeface="Comic Sans MS" pitchFamily="66" charset="0"/>
              </a:rPr>
              <a:t>As the Arctic warms faster, the hill flattens, and the jet stream weakens</a:t>
            </a:r>
            <a:endParaRPr lang="en-US" sz="2400" dirty="0">
              <a:solidFill>
                <a:prstClr val="white"/>
              </a:solidFill>
              <a:latin typeface="Comic Sans MS"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15"/>
                                        </p:tgtEl>
                                      </p:cBhvr>
                                    </p:animEffect>
                                    <p:set>
                                      <p:cBhvr>
                                        <p:cTn id="24" dur="1" fill="hold">
                                          <p:stCondLst>
                                            <p:cond delay="1999"/>
                                          </p:stCondLst>
                                        </p:cTn>
                                        <p:tgtEl>
                                          <p:spTgt spid="1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childTnLst>
                          </p:cTn>
                        </p:par>
                        <p:par>
                          <p:cTn id="28" fill="hold">
                            <p:stCondLst>
                              <p:cond delay="2000"/>
                            </p:stCondLst>
                            <p:childTnLst>
                              <p:par>
                                <p:cTn id="29" presetID="22" presetClass="entr" presetSubtype="4"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1000"/>
                                        <p:tgtEl>
                                          <p:spTgt spid="9"/>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4">
                                            <p:txEl>
                                              <p:pRg st="0" end="0"/>
                                            </p:txEl>
                                          </p:spTgt>
                                        </p:tgtEl>
                                      </p:cBhvr>
                                    </p:animEffect>
                                    <p:set>
                                      <p:cBhvr>
                                        <p:cTn id="45" dur="1" fill="hold">
                                          <p:stCondLst>
                                            <p:cond delay="999"/>
                                          </p:stCondLst>
                                        </p:cTn>
                                        <p:tgtEl>
                                          <p:spTgt spid="4">
                                            <p:txEl>
                                              <p:pRg st="0" end="0"/>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5"/>
                                        </p:tgtEl>
                                      </p:cBhvr>
                                    </p:animEffect>
                                    <p:set>
                                      <p:cBhvr>
                                        <p:cTn id="48" dur="1" fill="hold">
                                          <p:stCondLst>
                                            <p:cond delay="999"/>
                                          </p:stCondLst>
                                        </p:cTn>
                                        <p:tgtEl>
                                          <p:spTgt spid="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0"/>
                                        </p:tgtEl>
                                      </p:cBhvr>
                                    </p:animEffect>
                                    <p:set>
                                      <p:cBhvr>
                                        <p:cTn id="54" dur="1" fill="hold">
                                          <p:stCondLst>
                                            <p:cond delay="999"/>
                                          </p:stCondLst>
                                        </p:cTn>
                                        <p:tgtEl>
                                          <p:spTgt spid="10"/>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4" grpId="1" build="allAtOnce"/>
      <p:bldP spid="5" grpId="0"/>
      <p:bldP spid="5" grpId="1"/>
      <p:bldP spid="6" grpId="0" animBg="1"/>
      <p:bldP spid="7" grpId="0" animBg="1"/>
      <p:bldP spid="15" grpId="0"/>
      <p:bldP spid="15" grpId="1"/>
      <p:bldP spid="16"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5" name="Picture 14" descr="north_america_map.jpg"/>
          <p:cNvPicPr>
            <a:picLocks noChangeAspect="1"/>
          </p:cNvPicPr>
          <p:nvPr/>
        </p:nvPicPr>
        <p:blipFill>
          <a:blip r:embed="rId5" cstate="print">
            <a:clrChange>
              <a:clrFrom>
                <a:srgbClr val="FFFFFF"/>
              </a:clrFrom>
              <a:clrTo>
                <a:srgbClr val="FFFFFF">
                  <a:alpha val="0"/>
                </a:srgbClr>
              </a:clrTo>
            </a:clrChange>
            <a:lum contrast="40000"/>
          </a:blip>
          <a:stretch>
            <a:fillRect/>
          </a:stretch>
        </p:blipFill>
        <p:spPr>
          <a:xfrm>
            <a:off x="76200" y="152401"/>
            <a:ext cx="3657600" cy="3364991"/>
          </a:xfrm>
          <a:prstGeom prst="rect">
            <a:avLst/>
          </a:prstGeom>
          <a:effectLst/>
        </p:spPr>
      </p:pic>
      <p:sp>
        <p:nvSpPr>
          <p:cNvPr id="16" name="Freeform 15"/>
          <p:cNvSpPr>
            <a:spLocks noChangeAspect="1"/>
          </p:cNvSpPr>
          <p:nvPr/>
        </p:nvSpPr>
        <p:spPr>
          <a:xfrm>
            <a:off x="762000" y="1371600"/>
            <a:ext cx="2743200" cy="1288046"/>
          </a:xfrm>
          <a:custGeom>
            <a:avLst/>
            <a:gdLst>
              <a:gd name="connsiteX0" fmla="*/ 34637 w 3373582"/>
              <a:gd name="connsiteY0" fmla="*/ 928255 h 1584037"/>
              <a:gd name="connsiteX1" fmla="*/ 48491 w 3373582"/>
              <a:gd name="connsiteY1" fmla="*/ 858983 h 1584037"/>
              <a:gd name="connsiteX2" fmla="*/ 325582 w 3373582"/>
              <a:gd name="connsiteY2" fmla="*/ 207819 h 1584037"/>
              <a:gd name="connsiteX3" fmla="*/ 796637 w 3373582"/>
              <a:gd name="connsiteY3" fmla="*/ 41564 h 1584037"/>
              <a:gd name="connsiteX4" fmla="*/ 1143000 w 3373582"/>
              <a:gd name="connsiteY4" fmla="*/ 457201 h 1584037"/>
              <a:gd name="connsiteX5" fmla="*/ 1489364 w 3373582"/>
              <a:gd name="connsiteY5" fmla="*/ 1052946 h 1584037"/>
              <a:gd name="connsiteX6" fmla="*/ 1863437 w 3373582"/>
              <a:gd name="connsiteY6" fmla="*/ 1482437 h 1584037"/>
              <a:gd name="connsiteX7" fmla="*/ 2403764 w 3373582"/>
              <a:gd name="connsiteY7" fmla="*/ 1524001 h 1584037"/>
              <a:gd name="connsiteX8" fmla="*/ 2639291 w 3373582"/>
              <a:gd name="connsiteY8" fmla="*/ 1122219 h 1584037"/>
              <a:gd name="connsiteX9" fmla="*/ 2805546 w 3373582"/>
              <a:gd name="connsiteY9" fmla="*/ 595746 h 1584037"/>
              <a:gd name="connsiteX10" fmla="*/ 3013364 w 3373582"/>
              <a:gd name="connsiteY10" fmla="*/ 221673 h 1584037"/>
              <a:gd name="connsiteX11" fmla="*/ 3304309 w 3373582"/>
              <a:gd name="connsiteY11" fmla="*/ 249383 h 1584037"/>
              <a:gd name="connsiteX12" fmla="*/ 3373582 w 3373582"/>
              <a:gd name="connsiteY12" fmla="*/ 429492 h 1584037"/>
              <a:gd name="connsiteX13" fmla="*/ 3373582 w 3373582"/>
              <a:gd name="connsiteY13" fmla="*/ 429492 h 15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3582" h="1584037">
                <a:moveTo>
                  <a:pt x="34637" y="928255"/>
                </a:moveTo>
                <a:cubicBezTo>
                  <a:pt x="17318" y="953655"/>
                  <a:pt x="0" y="979056"/>
                  <a:pt x="48491" y="858983"/>
                </a:cubicBezTo>
                <a:cubicBezTo>
                  <a:pt x="96982" y="738910"/>
                  <a:pt x="200891" y="344056"/>
                  <a:pt x="325582" y="207819"/>
                </a:cubicBezTo>
                <a:cubicBezTo>
                  <a:pt x="450273" y="71583"/>
                  <a:pt x="660401" y="0"/>
                  <a:pt x="796637" y="41564"/>
                </a:cubicBezTo>
                <a:cubicBezTo>
                  <a:pt x="932873" y="83128"/>
                  <a:pt x="1027546" y="288637"/>
                  <a:pt x="1143000" y="457201"/>
                </a:cubicBezTo>
                <a:cubicBezTo>
                  <a:pt x="1258454" y="625765"/>
                  <a:pt x="1369291" y="882073"/>
                  <a:pt x="1489364" y="1052946"/>
                </a:cubicBezTo>
                <a:cubicBezTo>
                  <a:pt x="1609437" y="1223819"/>
                  <a:pt x="1711037" y="1403928"/>
                  <a:pt x="1863437" y="1482437"/>
                </a:cubicBezTo>
                <a:cubicBezTo>
                  <a:pt x="2015837" y="1560946"/>
                  <a:pt x="2274455" y="1584037"/>
                  <a:pt x="2403764" y="1524001"/>
                </a:cubicBezTo>
                <a:cubicBezTo>
                  <a:pt x="2533073" y="1463965"/>
                  <a:pt x="2572327" y="1276928"/>
                  <a:pt x="2639291" y="1122219"/>
                </a:cubicBezTo>
                <a:cubicBezTo>
                  <a:pt x="2706255" y="967510"/>
                  <a:pt x="2743200" y="745837"/>
                  <a:pt x="2805546" y="595746"/>
                </a:cubicBezTo>
                <a:cubicBezTo>
                  <a:pt x="2867892" y="445655"/>
                  <a:pt x="2930237" y="279400"/>
                  <a:pt x="3013364" y="221673"/>
                </a:cubicBezTo>
                <a:cubicBezTo>
                  <a:pt x="3096491" y="163946"/>
                  <a:pt x="3244273" y="214747"/>
                  <a:pt x="3304309" y="249383"/>
                </a:cubicBezTo>
                <a:cubicBezTo>
                  <a:pt x="3364345" y="284020"/>
                  <a:pt x="3373582" y="429492"/>
                  <a:pt x="3373582" y="429492"/>
                </a:cubicBezTo>
                <a:lnTo>
                  <a:pt x="3373582" y="429492"/>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0" name="Freeform 19"/>
          <p:cNvSpPr>
            <a:spLocks noChangeAspect="1"/>
          </p:cNvSpPr>
          <p:nvPr/>
        </p:nvSpPr>
        <p:spPr>
          <a:xfrm>
            <a:off x="762000" y="990600"/>
            <a:ext cx="2743200" cy="1473931"/>
          </a:xfrm>
          <a:custGeom>
            <a:avLst/>
            <a:gdLst>
              <a:gd name="connsiteX0" fmla="*/ 34637 w 3373582"/>
              <a:gd name="connsiteY0" fmla="*/ 928255 h 1584037"/>
              <a:gd name="connsiteX1" fmla="*/ 48491 w 3373582"/>
              <a:gd name="connsiteY1" fmla="*/ 858983 h 1584037"/>
              <a:gd name="connsiteX2" fmla="*/ 325582 w 3373582"/>
              <a:gd name="connsiteY2" fmla="*/ 207819 h 1584037"/>
              <a:gd name="connsiteX3" fmla="*/ 796637 w 3373582"/>
              <a:gd name="connsiteY3" fmla="*/ 41564 h 1584037"/>
              <a:gd name="connsiteX4" fmla="*/ 1143000 w 3373582"/>
              <a:gd name="connsiteY4" fmla="*/ 457201 h 1584037"/>
              <a:gd name="connsiteX5" fmla="*/ 1489364 w 3373582"/>
              <a:gd name="connsiteY5" fmla="*/ 1052946 h 1584037"/>
              <a:gd name="connsiteX6" fmla="*/ 1863437 w 3373582"/>
              <a:gd name="connsiteY6" fmla="*/ 1482437 h 1584037"/>
              <a:gd name="connsiteX7" fmla="*/ 2403764 w 3373582"/>
              <a:gd name="connsiteY7" fmla="*/ 1524001 h 1584037"/>
              <a:gd name="connsiteX8" fmla="*/ 2639291 w 3373582"/>
              <a:gd name="connsiteY8" fmla="*/ 1122219 h 1584037"/>
              <a:gd name="connsiteX9" fmla="*/ 2805546 w 3373582"/>
              <a:gd name="connsiteY9" fmla="*/ 595746 h 1584037"/>
              <a:gd name="connsiteX10" fmla="*/ 3013364 w 3373582"/>
              <a:gd name="connsiteY10" fmla="*/ 221673 h 1584037"/>
              <a:gd name="connsiteX11" fmla="*/ 3304309 w 3373582"/>
              <a:gd name="connsiteY11" fmla="*/ 249383 h 1584037"/>
              <a:gd name="connsiteX12" fmla="*/ 3373582 w 3373582"/>
              <a:gd name="connsiteY12" fmla="*/ 429492 h 1584037"/>
              <a:gd name="connsiteX13" fmla="*/ 3373582 w 3373582"/>
              <a:gd name="connsiteY13" fmla="*/ 429492 h 158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3582" h="1584037">
                <a:moveTo>
                  <a:pt x="34637" y="928255"/>
                </a:moveTo>
                <a:cubicBezTo>
                  <a:pt x="17318" y="953655"/>
                  <a:pt x="0" y="979056"/>
                  <a:pt x="48491" y="858983"/>
                </a:cubicBezTo>
                <a:cubicBezTo>
                  <a:pt x="96982" y="738910"/>
                  <a:pt x="200891" y="344056"/>
                  <a:pt x="325582" y="207819"/>
                </a:cubicBezTo>
                <a:cubicBezTo>
                  <a:pt x="450273" y="71583"/>
                  <a:pt x="660401" y="0"/>
                  <a:pt x="796637" y="41564"/>
                </a:cubicBezTo>
                <a:cubicBezTo>
                  <a:pt x="932873" y="83128"/>
                  <a:pt x="1027546" y="288637"/>
                  <a:pt x="1143000" y="457201"/>
                </a:cubicBezTo>
                <a:cubicBezTo>
                  <a:pt x="1258454" y="625765"/>
                  <a:pt x="1369291" y="882073"/>
                  <a:pt x="1489364" y="1052946"/>
                </a:cubicBezTo>
                <a:cubicBezTo>
                  <a:pt x="1609437" y="1223819"/>
                  <a:pt x="1711037" y="1403928"/>
                  <a:pt x="1863437" y="1482437"/>
                </a:cubicBezTo>
                <a:cubicBezTo>
                  <a:pt x="2015837" y="1560946"/>
                  <a:pt x="2274455" y="1584037"/>
                  <a:pt x="2403764" y="1524001"/>
                </a:cubicBezTo>
                <a:cubicBezTo>
                  <a:pt x="2533073" y="1463965"/>
                  <a:pt x="2572327" y="1276928"/>
                  <a:pt x="2639291" y="1122219"/>
                </a:cubicBezTo>
                <a:cubicBezTo>
                  <a:pt x="2706255" y="967510"/>
                  <a:pt x="2743200" y="745837"/>
                  <a:pt x="2805546" y="595746"/>
                </a:cubicBezTo>
                <a:cubicBezTo>
                  <a:pt x="2867892" y="445655"/>
                  <a:pt x="2930237" y="279400"/>
                  <a:pt x="3013364" y="221673"/>
                </a:cubicBezTo>
                <a:cubicBezTo>
                  <a:pt x="3096491" y="163946"/>
                  <a:pt x="3244273" y="214747"/>
                  <a:pt x="3304309" y="249383"/>
                </a:cubicBezTo>
                <a:cubicBezTo>
                  <a:pt x="3364345" y="284020"/>
                  <a:pt x="3373582" y="429492"/>
                  <a:pt x="3373582" y="429492"/>
                </a:cubicBezTo>
                <a:lnTo>
                  <a:pt x="3373582" y="429492"/>
                </a:lnTo>
              </a:path>
            </a:pathLst>
          </a:cu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23" name="TextBox 22"/>
          <p:cNvSpPr txBox="1"/>
          <p:nvPr/>
        </p:nvSpPr>
        <p:spPr>
          <a:xfrm>
            <a:off x="228600" y="3777496"/>
            <a:ext cx="4038600" cy="2831544"/>
          </a:xfrm>
          <a:prstGeom prst="rect">
            <a:avLst/>
          </a:prstGeom>
          <a:noFill/>
        </p:spPr>
        <p:txBody>
          <a:bodyPr wrap="square" rtlCol="0">
            <a:spAutoFit/>
          </a:bodyPr>
          <a:lstStyle/>
          <a:p>
            <a:r>
              <a:rPr lang="en-US" sz="2400" b="1" dirty="0" smtClean="0">
                <a:solidFill>
                  <a:prstClr val="white"/>
                </a:solidFill>
                <a:effectLst>
                  <a:outerShdw blurRad="38100" dist="38100" dir="2700000" algn="tl">
                    <a:srgbClr val="000000">
                      <a:alpha val="43137"/>
                    </a:srgbClr>
                  </a:outerShdw>
                </a:effectLst>
                <a:latin typeface="Comic Sans MS" pitchFamily="66" charset="0"/>
              </a:rPr>
              <a:t>When the waves are small, they move eastward quickly.</a:t>
            </a:r>
          </a:p>
          <a:p>
            <a:pPr>
              <a:spcBef>
                <a:spcPts val="1200"/>
              </a:spcBef>
            </a:pPr>
            <a:r>
              <a:rPr lang="en-US" sz="2400" b="1" dirty="0" smtClean="0">
                <a:solidFill>
                  <a:prstClr val="white"/>
                </a:solidFill>
                <a:effectLst>
                  <a:outerShdw blurRad="38100" dist="38100" dir="2700000" algn="tl">
                    <a:srgbClr val="000000">
                      <a:alpha val="43137"/>
                    </a:srgbClr>
                  </a:outerShdw>
                </a:effectLst>
                <a:latin typeface="Comic Sans MS" pitchFamily="66" charset="0"/>
              </a:rPr>
              <a:t>When the waves are large, they shift slowly…and so does the weather they create </a:t>
            </a:r>
            <a:endParaRPr lang="en-US" sz="2400" b="1" dirty="0">
              <a:solidFill>
                <a:prstClr val="white"/>
              </a:solidFill>
              <a:effectLst>
                <a:outerShdw blurRad="38100" dist="38100" dir="2700000" algn="tl">
                  <a:srgbClr val="000000">
                    <a:alpha val="43137"/>
                  </a:srgbClr>
                </a:outerShdw>
              </a:effectLst>
              <a:latin typeface="Comic Sans MS" pitchFamily="66" charset="0"/>
            </a:endParaRPr>
          </a:p>
        </p:txBody>
      </p:sp>
      <p:sp>
        <p:nvSpPr>
          <p:cNvPr id="24" name="TextBox 23"/>
          <p:cNvSpPr txBox="1"/>
          <p:nvPr/>
        </p:nvSpPr>
        <p:spPr>
          <a:xfrm>
            <a:off x="4517222" y="6248400"/>
            <a:ext cx="4308167" cy="338554"/>
          </a:xfrm>
          <a:prstGeom prst="rect">
            <a:avLst/>
          </a:prstGeom>
          <a:noFill/>
        </p:spPr>
        <p:txBody>
          <a:bodyPr wrap="none" rtlCol="0">
            <a:spAutoFit/>
          </a:bodyPr>
          <a:lstStyle/>
          <a:p>
            <a:r>
              <a:rPr lang="en-US" sz="1600" dirty="0" smtClean="0">
                <a:solidFill>
                  <a:prstClr val="white"/>
                </a:solidFill>
                <a:effectLst>
                  <a:outerShdw blurRad="38100" dist="38100" dir="2700000" algn="tl">
                    <a:srgbClr val="000000">
                      <a:alpha val="43137"/>
                    </a:srgbClr>
                  </a:outerShdw>
                </a:effectLst>
              </a:rPr>
              <a:t>Graphics by John Garrett for SkepticalScience.org </a:t>
            </a:r>
            <a:endParaRPr lang="en-US" sz="1600" dirty="0">
              <a:solidFill>
                <a:prstClr val="white"/>
              </a:solidFill>
              <a:effectLst>
                <a:outerShdw blurRad="38100" dist="38100" dir="2700000" algn="tl">
                  <a:srgbClr val="000000">
                    <a:alpha val="43137"/>
                  </a:srgbClr>
                </a:outerShdw>
              </a:effectLst>
            </a:endParaRPr>
          </a:p>
        </p:txBody>
      </p:sp>
    </p:spTree>
    <p:controls>
      <mc:AlternateContent xmlns:mc="http://schemas.openxmlformats.org/markup-compatibility/2006">
        <mc:Choice xmlns:v="urn:schemas-microsoft-com:vml" Requires="v">
          <p:control spid="2054" name="ShockwaveFlash1" r:id="rId2" imgW="3962953" imgH="2819794"/>
        </mc:Choice>
        <mc:Fallback>
          <p:control name="ShockwaveFlash1" r:id="rId2" imgW="3962953" imgH="2819794">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57200"/>
                  <a:ext cx="3962400" cy="2819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2055" name="ShockwaveFlash2" r:id="rId3" imgW="3962953" imgH="2819794"/>
        </mc:Choice>
        <mc:Fallback>
          <p:control name="ShockwaveFlash2" r:id="rId3" imgW="3962953" imgH="2819794">
            <p:pic>
              <p:nvPicPr>
                <p:cNvPr id="0" name="ShockwaveFlash2"/>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352800"/>
                  <a:ext cx="3962400" cy="28194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019924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xEl>
                                              <p:pRg st="1" end="1"/>
                                            </p:txEl>
                                          </p:spTgt>
                                        </p:tgtEl>
                                        <p:attrNameLst>
                                          <p:attrName>style.visibility</p:attrName>
                                        </p:attrNameLst>
                                      </p:cBhvr>
                                      <p:to>
                                        <p:strVal val="visible"/>
                                      </p:to>
                                    </p:set>
                                    <p:animEffect transition="in" filter="wipe(left)">
                                      <p:cBhvr>
                                        <p:cTn id="2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p:cNvSpPr txBox="1"/>
          <p:nvPr/>
        </p:nvSpPr>
        <p:spPr>
          <a:xfrm>
            <a:off x="5257800" y="1981200"/>
            <a:ext cx="762000" cy="369332"/>
          </a:xfrm>
          <a:prstGeom prst="rect">
            <a:avLst/>
          </a:prstGeom>
          <a:noFill/>
        </p:spPr>
        <p:txBody>
          <a:bodyPr wrap="square" rtlCol="0">
            <a:spAutoFit/>
          </a:bodyPr>
          <a:lstStyle/>
          <a:p>
            <a:r>
              <a:rPr lang="en-US" b="1" dirty="0" smtClean="0">
                <a:solidFill>
                  <a:prstClr val="black"/>
                </a:solidFill>
              </a:rPr>
              <a:t>OND</a:t>
            </a:r>
            <a:endParaRPr lang="en-US" b="1" dirty="0">
              <a:solidFill>
                <a:prstClr val="black"/>
              </a:solidFill>
            </a:endParaRPr>
          </a:p>
        </p:txBody>
      </p:sp>
      <p:sp>
        <p:nvSpPr>
          <p:cNvPr id="11" name="TextBox 10"/>
          <p:cNvSpPr txBox="1"/>
          <p:nvPr/>
        </p:nvSpPr>
        <p:spPr>
          <a:xfrm>
            <a:off x="838200" y="609600"/>
            <a:ext cx="7696200" cy="1077218"/>
          </a:xfrm>
          <a:prstGeom prst="rect">
            <a:avLst/>
          </a:prstGeom>
          <a:noFill/>
        </p:spPr>
        <p:txBody>
          <a:bodyPr wrap="square" rtlCol="0">
            <a:spAutoFit/>
          </a:bodyPr>
          <a:lstStyle/>
          <a:p>
            <a:r>
              <a:rPr lang="en-US" sz="3200" b="1" dirty="0" smtClean="0">
                <a:solidFill>
                  <a:srgbClr val="FFFF00"/>
                </a:solidFill>
                <a:effectLst>
                  <a:outerShdw blurRad="38100" dist="38100" dir="2700000" algn="tl">
                    <a:srgbClr val="000000">
                      <a:alpha val="43137"/>
                    </a:srgbClr>
                  </a:outerShdw>
                </a:effectLst>
                <a:latin typeface="Comic Sans MS" pitchFamily="66" charset="0"/>
              </a:rPr>
              <a:t>Why do we care about these waves?</a:t>
            </a:r>
          </a:p>
          <a:p>
            <a:r>
              <a:rPr lang="en-US" sz="3200" b="1" dirty="0" smtClean="0">
                <a:solidFill>
                  <a:srgbClr val="FFFF00"/>
                </a:solidFill>
                <a:effectLst>
                  <a:outerShdw blurRad="38100" dist="38100" dir="2700000" algn="tl">
                    <a:srgbClr val="000000">
                      <a:alpha val="43137"/>
                    </a:srgbClr>
                  </a:outerShdw>
                </a:effectLst>
                <a:latin typeface="Comic Sans MS" pitchFamily="66" charset="0"/>
              </a:rPr>
              <a:t>The Jet Stream makes our weather</a:t>
            </a:r>
          </a:p>
        </p:txBody>
      </p:sp>
      <p:grpSp>
        <p:nvGrpSpPr>
          <p:cNvPr id="2" name="Group 18"/>
          <p:cNvGrpSpPr/>
          <p:nvPr/>
        </p:nvGrpSpPr>
        <p:grpSpPr>
          <a:xfrm>
            <a:off x="1600200" y="2057400"/>
            <a:ext cx="5943600" cy="3352800"/>
            <a:chOff x="4000500" y="3657600"/>
            <a:chExt cx="4762500" cy="2286000"/>
          </a:xfrm>
        </p:grpSpPr>
        <p:pic>
          <p:nvPicPr>
            <p:cNvPr id="15" name="Picture 14" descr="jet_stream_schematic.bmp"/>
            <p:cNvPicPr>
              <a:picLocks noChangeAspect="1"/>
            </p:cNvPicPr>
            <p:nvPr/>
          </p:nvPicPr>
          <p:blipFill>
            <a:blip r:embed="rId2" cstate="print"/>
            <a:stretch>
              <a:fillRect/>
            </a:stretch>
          </p:blipFill>
          <p:spPr>
            <a:xfrm>
              <a:off x="4000500" y="3657600"/>
              <a:ext cx="4762500" cy="2286000"/>
            </a:xfrm>
            <a:prstGeom prst="rect">
              <a:avLst/>
            </a:prstGeom>
            <a:ln w="76200">
              <a:solidFill>
                <a:schemeClr val="tx1"/>
              </a:solidFill>
            </a:ln>
            <a:effectLst>
              <a:softEdge rad="127000"/>
            </a:effectLst>
          </p:spPr>
        </p:pic>
        <p:sp>
          <p:nvSpPr>
            <p:cNvPr id="17" name="Half Frame 16"/>
            <p:cNvSpPr/>
            <p:nvPr/>
          </p:nvSpPr>
          <p:spPr>
            <a:xfrm rot="11736731">
              <a:off x="4724400" y="4648200"/>
              <a:ext cx="457200" cy="457200"/>
            </a:xfrm>
            <a:prstGeom prst="half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8" name="Half Frame 17"/>
            <p:cNvSpPr/>
            <p:nvPr/>
          </p:nvSpPr>
          <p:spPr>
            <a:xfrm rot="4434257">
              <a:off x="7413183" y="4953000"/>
              <a:ext cx="457200" cy="457200"/>
            </a:xfrm>
            <a:prstGeom prst="halfFram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nvGrpSpPr>
          <p:cNvPr id="3" name="Group 21"/>
          <p:cNvGrpSpPr/>
          <p:nvPr/>
        </p:nvGrpSpPr>
        <p:grpSpPr>
          <a:xfrm>
            <a:off x="3500129" y="3733800"/>
            <a:ext cx="1148071" cy="2779931"/>
            <a:chOff x="3500129" y="3352800"/>
            <a:chExt cx="1148071" cy="2779931"/>
          </a:xfrm>
        </p:grpSpPr>
        <p:sp>
          <p:nvSpPr>
            <p:cNvPr id="8" name="Oval 7"/>
            <p:cNvSpPr/>
            <p:nvPr/>
          </p:nvSpPr>
          <p:spPr>
            <a:xfrm>
              <a:off x="3733800" y="3352800"/>
              <a:ext cx="685800" cy="1066800"/>
            </a:xfrm>
            <a:prstGeom prst="ellipse">
              <a:avLst/>
            </a:prstGeom>
            <a:noFill/>
            <a:ln w="57150">
              <a:solidFill>
                <a:schemeClr val="tx1"/>
              </a:solidFill>
              <a:prstDash val="sys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2"/>
            <p:cNvSpPr/>
            <p:nvPr/>
          </p:nvSpPr>
          <p:spPr>
            <a:xfrm rot="10800000">
              <a:off x="3886200" y="4572000"/>
              <a:ext cx="457200" cy="762000"/>
            </a:xfrm>
            <a:prstGeom prst="downArrow">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3500129" y="5486400"/>
              <a:ext cx="1148071" cy="646331"/>
            </a:xfrm>
            <a:prstGeom prst="rect">
              <a:avLst/>
            </a:prstGeom>
            <a:noFill/>
            <a:effectLst>
              <a:glow rad="228600">
                <a:schemeClr val="accent2">
                  <a:satMod val="175000"/>
                  <a:alpha val="40000"/>
                </a:schemeClr>
              </a:glow>
            </a:effectLst>
          </p:spPr>
          <p:txBody>
            <a:bodyPr wrap="none" rtlCol="0">
              <a:spAutoFit/>
            </a:bodyPr>
            <a:lstStyle/>
            <a:p>
              <a:r>
                <a:rPr lang="en-US" b="1" dirty="0" smtClean="0">
                  <a:solidFill>
                    <a:prstClr val="white"/>
                  </a:solidFill>
                  <a:effectLst>
                    <a:outerShdw blurRad="38100" dist="38100" dir="2700000" algn="tl">
                      <a:srgbClr val="000000">
                        <a:alpha val="43137"/>
                      </a:srgbClr>
                    </a:outerShdw>
                  </a:effectLst>
                  <a:latin typeface="Comic Sans MS" pitchFamily="66" charset="0"/>
                </a:rPr>
                <a:t>Wet and</a:t>
              </a:r>
            </a:p>
            <a:p>
              <a:r>
                <a:rPr lang="en-US" b="1" dirty="0" smtClean="0">
                  <a:solidFill>
                    <a:prstClr val="white"/>
                  </a:solidFill>
                  <a:effectLst>
                    <a:outerShdw blurRad="38100" dist="38100" dir="2700000" algn="tl">
                      <a:srgbClr val="000000">
                        <a:alpha val="43137"/>
                      </a:srgbClr>
                    </a:outerShdw>
                  </a:effectLst>
                  <a:latin typeface="Comic Sans MS" pitchFamily="66" charset="0"/>
                </a:rPr>
                <a:t>stormy </a:t>
              </a:r>
              <a:endParaRPr lang="en-US" b="1" dirty="0">
                <a:solidFill>
                  <a:prstClr val="white"/>
                </a:solidFill>
                <a:effectLst>
                  <a:outerShdw blurRad="38100" dist="38100" dir="2700000" algn="tl">
                    <a:srgbClr val="000000">
                      <a:alpha val="43137"/>
                    </a:srgbClr>
                  </a:outerShdw>
                </a:effectLst>
                <a:latin typeface="Comic Sans MS" pitchFamily="66" charset="0"/>
              </a:endParaRPr>
            </a:p>
          </p:txBody>
        </p:sp>
      </p:grpSp>
      <p:grpSp>
        <p:nvGrpSpPr>
          <p:cNvPr id="4" name="Group 22"/>
          <p:cNvGrpSpPr/>
          <p:nvPr/>
        </p:nvGrpSpPr>
        <p:grpSpPr>
          <a:xfrm>
            <a:off x="4719329" y="3733800"/>
            <a:ext cx="1173719" cy="2779931"/>
            <a:chOff x="4719329" y="3352800"/>
            <a:chExt cx="1173719" cy="2779931"/>
          </a:xfrm>
        </p:grpSpPr>
        <p:sp>
          <p:nvSpPr>
            <p:cNvPr id="9" name="Oval 8"/>
            <p:cNvSpPr/>
            <p:nvPr/>
          </p:nvSpPr>
          <p:spPr>
            <a:xfrm>
              <a:off x="4876800" y="3352800"/>
              <a:ext cx="685800" cy="1066800"/>
            </a:xfrm>
            <a:prstGeom prst="ellipse">
              <a:avLst/>
            </a:prstGeom>
            <a:noFill/>
            <a:ln w="57150">
              <a:solidFill>
                <a:srgbClr val="FFFF00"/>
              </a:solidFill>
              <a:prstDash val="sysDash"/>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Down Arrow 15"/>
            <p:cNvSpPr/>
            <p:nvPr/>
          </p:nvSpPr>
          <p:spPr>
            <a:xfrm rot="10800000">
              <a:off x="5029200" y="4572000"/>
              <a:ext cx="457200" cy="762000"/>
            </a:xfrm>
            <a:prstGeom prst="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extBox 20"/>
            <p:cNvSpPr txBox="1"/>
            <p:nvPr/>
          </p:nvSpPr>
          <p:spPr>
            <a:xfrm>
              <a:off x="4719329" y="5486400"/>
              <a:ext cx="1173719" cy="646331"/>
            </a:xfrm>
            <a:prstGeom prst="rect">
              <a:avLst/>
            </a:prstGeom>
            <a:noFill/>
            <a:effectLst>
              <a:glow rad="228600">
                <a:schemeClr val="accent2">
                  <a:satMod val="175000"/>
                  <a:alpha val="40000"/>
                </a:schemeClr>
              </a:glow>
            </a:effectLst>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latin typeface="Comic Sans MS" pitchFamily="66" charset="0"/>
                </a:rPr>
                <a:t>Dry and </a:t>
              </a:r>
            </a:p>
            <a:p>
              <a:r>
                <a:rPr lang="en-US" b="1" dirty="0" smtClean="0">
                  <a:solidFill>
                    <a:srgbClr val="FFFF00"/>
                  </a:solidFill>
                  <a:effectLst>
                    <a:outerShdw blurRad="38100" dist="38100" dir="2700000" algn="tl">
                      <a:srgbClr val="000000">
                        <a:alpha val="43137"/>
                      </a:srgbClr>
                    </a:outerShdw>
                  </a:effectLst>
                  <a:latin typeface="Comic Sans MS" pitchFamily="66" charset="0"/>
                </a:rPr>
                <a:t>settled </a:t>
              </a:r>
              <a:endParaRPr lang="en-US" b="1" dirty="0">
                <a:solidFill>
                  <a:srgbClr val="FFFF00"/>
                </a:solidFill>
                <a:effectLst>
                  <a:outerShdw blurRad="38100" dist="38100" dir="2700000" algn="tl">
                    <a:srgbClr val="000000">
                      <a:alpha val="43137"/>
                    </a:srgbClr>
                  </a:outerShdw>
                </a:effectLst>
                <a:latin typeface="Comic Sans MS" pitchFamily="66" charset="0"/>
              </a:endParaRPr>
            </a:p>
          </p:txBody>
        </p:sp>
      </p:grpSp>
      <p:sp>
        <p:nvSpPr>
          <p:cNvPr id="5" name="TextBox 4">
            <a:hlinkClick r:id="rId3" action="ppaction://hlinkfile"/>
          </p:cNvPr>
          <p:cNvSpPr txBox="1"/>
          <p:nvPr/>
        </p:nvSpPr>
        <p:spPr>
          <a:xfrm>
            <a:off x="411479" y="6005899"/>
            <a:ext cx="2636521" cy="400110"/>
          </a:xfrm>
          <a:prstGeom prst="rect">
            <a:avLst/>
          </a:prstGeom>
          <a:solidFill>
            <a:schemeClr val="accent5">
              <a:lumMod val="75000"/>
            </a:schemeClr>
          </a:solidFill>
        </p:spPr>
        <p:txBody>
          <a:bodyPr wrap="square" rtlCol="0">
            <a:spAutoFit/>
          </a:bodyPr>
          <a:lstStyle/>
          <a:p>
            <a:r>
              <a:rPr lang="en-US" sz="2000" b="1" dirty="0" smtClean="0">
                <a:solidFill>
                  <a:srgbClr val="FFFF00"/>
                </a:solidFill>
                <a:latin typeface="Comic Sans MS" panose="030F0702030302020204" pitchFamily="66" charset="0"/>
              </a:rPr>
              <a:t>NASA Jet Stream</a:t>
            </a:r>
            <a:endParaRPr lang="en-US" sz="2000" b="1" dirty="0">
              <a:solidFill>
                <a:srgbClr val="FFFF00"/>
              </a:solidFill>
              <a:latin typeface="Comic Sans MS" panose="030F0702030302020204"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18900000" scaled="1"/>
          <a:tileRect/>
        </a:gradFill>
        <a:effectLst/>
      </p:bgPr>
    </p:bg>
    <p:spTree>
      <p:nvGrpSpPr>
        <p:cNvPr id="1" name=""/>
        <p:cNvGrpSpPr/>
        <p:nvPr/>
      </p:nvGrpSpPr>
      <p:grpSpPr>
        <a:xfrm>
          <a:off x="0" y="0"/>
          <a:ext cx="0" cy="0"/>
          <a:chOff x="0" y="0"/>
          <a:chExt cx="0" cy="0"/>
        </a:xfrm>
      </p:grpSpPr>
      <p:pic>
        <p:nvPicPr>
          <p:cNvPr id="9218" name="Picture 2" descr="Composite Pl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719" t="8205"/>
          <a:stretch/>
        </p:blipFill>
        <p:spPr bwMode="auto">
          <a:xfrm>
            <a:off x="1828800" y="1524000"/>
            <a:ext cx="5486400" cy="49760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19820" y="381000"/>
            <a:ext cx="6144631" cy="1077218"/>
          </a:xfrm>
          <a:prstGeom prst="rect">
            <a:avLst/>
          </a:prstGeom>
          <a:noFill/>
        </p:spPr>
        <p:txBody>
          <a:bodyPr wrap="none" rtlCol="0">
            <a:spAutoFit/>
          </a:bodyPr>
          <a:lstStyle/>
          <a:p>
            <a:pPr algn="ctr"/>
            <a:r>
              <a:rPr lang="en-US" sz="3200" dirty="0" smtClean="0">
                <a:solidFill>
                  <a:prstClr val="white"/>
                </a:solidFill>
                <a:effectLst>
                  <a:outerShdw blurRad="38100" dist="38100" dir="2700000" algn="tl">
                    <a:srgbClr val="000000">
                      <a:alpha val="43137"/>
                    </a:srgbClr>
                  </a:outerShdw>
                </a:effectLst>
                <a:latin typeface="Comic Sans MS" panose="030F0702030302020204" pitchFamily="66" charset="0"/>
              </a:rPr>
              <a:t>A “topographic map” of a layer </a:t>
            </a:r>
          </a:p>
          <a:p>
            <a:pPr algn="ctr"/>
            <a:r>
              <a:rPr lang="en-US" sz="3200" dirty="0" smtClean="0">
                <a:solidFill>
                  <a:prstClr val="white"/>
                </a:solidFill>
                <a:effectLst>
                  <a:outerShdw blurRad="38100" dist="38100" dir="2700000" algn="tl">
                    <a:srgbClr val="000000">
                      <a:alpha val="43137"/>
                    </a:srgbClr>
                  </a:outerShdw>
                </a:effectLst>
                <a:latin typeface="Comic Sans MS" panose="030F0702030302020204" pitchFamily="66" charset="0"/>
              </a:rPr>
              <a:t>in the atmosphere</a:t>
            </a:r>
            <a:endParaRPr lang="en-US" sz="3200" dirty="0">
              <a:solidFill>
                <a:prstClr val="white"/>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488999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89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838200" y="609600"/>
            <a:ext cx="7696200"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latin typeface="Comic Sans MS" pitchFamily="66" charset="0"/>
              </a:rPr>
              <a:t>Are the jet-stream waves really getting bigger?</a:t>
            </a:r>
          </a:p>
        </p:txBody>
      </p:sp>
      <p:grpSp>
        <p:nvGrpSpPr>
          <p:cNvPr id="22" name="Group 21"/>
          <p:cNvGrpSpPr/>
          <p:nvPr/>
        </p:nvGrpSpPr>
        <p:grpSpPr>
          <a:xfrm>
            <a:off x="1524000" y="2011680"/>
            <a:ext cx="6259068" cy="4389120"/>
            <a:chOff x="2667000" y="1447800"/>
            <a:chExt cx="6259068" cy="4389120"/>
          </a:xfrm>
        </p:grpSpPr>
        <p:pic>
          <p:nvPicPr>
            <p:cNvPr id="12" name="Picture 11" descr="block_OND_NH_U500_1980-2012_wave.jpg"/>
            <p:cNvPicPr>
              <a:picLocks noChangeAspect="1"/>
            </p:cNvPicPr>
            <p:nvPr/>
          </p:nvPicPr>
          <p:blipFill>
            <a:blip r:embed="rId2" cstate="print"/>
            <a:stretch>
              <a:fillRect/>
            </a:stretch>
          </p:blipFill>
          <p:spPr>
            <a:xfrm>
              <a:off x="2667000" y="1447800"/>
              <a:ext cx="6259068" cy="4389120"/>
            </a:xfrm>
            <a:prstGeom prst="rect">
              <a:avLst/>
            </a:prstGeom>
            <a:effectLst>
              <a:softEdge rad="63500"/>
            </a:effectLst>
          </p:spPr>
        </p:pic>
        <p:sp>
          <p:nvSpPr>
            <p:cNvPr id="13" name="TextBox 12"/>
            <p:cNvSpPr txBox="1"/>
            <p:nvPr/>
          </p:nvSpPr>
          <p:spPr>
            <a:xfrm>
              <a:off x="3142722" y="1600200"/>
              <a:ext cx="4782078" cy="400110"/>
            </a:xfrm>
            <a:prstGeom prst="rect">
              <a:avLst/>
            </a:prstGeom>
            <a:noFill/>
          </p:spPr>
          <p:txBody>
            <a:bodyPr wrap="none" rtlCol="0">
              <a:spAutoFit/>
            </a:bodyPr>
            <a:lstStyle/>
            <a:p>
              <a:pPr algn="ctr"/>
              <a:r>
                <a:rPr lang="en-US" sz="2000" b="1" dirty="0" smtClean="0">
                  <a:solidFill>
                    <a:srgbClr val="F79646">
                      <a:lumMod val="75000"/>
                    </a:srgbClr>
                  </a:solidFill>
                  <a:effectLst>
                    <a:outerShdw blurRad="38100" dist="38100" dir="2700000" algn="tl">
                      <a:srgbClr val="000000">
                        <a:alpha val="43137"/>
                      </a:srgbClr>
                    </a:outerShdw>
                  </a:effectLst>
                  <a:latin typeface="Comic Sans MS" pitchFamily="66" charset="0"/>
                </a:rPr>
                <a:t>Fall (Oct-Dec) Northern Hemisphere</a:t>
              </a:r>
              <a:endParaRPr lang="en-US" sz="2000" b="1" dirty="0">
                <a:solidFill>
                  <a:srgbClr val="F79646">
                    <a:lumMod val="75000"/>
                  </a:srgbClr>
                </a:solidFill>
                <a:effectLst>
                  <a:outerShdw blurRad="38100" dist="38100" dir="2700000" algn="tl">
                    <a:srgbClr val="000000">
                      <a:alpha val="43137"/>
                    </a:srgbClr>
                  </a:outerShdw>
                </a:effectLst>
                <a:latin typeface="Comic Sans MS" pitchFamily="66" charset="0"/>
              </a:endParaRPr>
            </a:p>
          </p:txBody>
        </p:sp>
      </p:grpSp>
      <p:grpSp>
        <p:nvGrpSpPr>
          <p:cNvPr id="21" name="Group 20"/>
          <p:cNvGrpSpPr/>
          <p:nvPr/>
        </p:nvGrpSpPr>
        <p:grpSpPr>
          <a:xfrm>
            <a:off x="3657600" y="4876800"/>
            <a:ext cx="2967479" cy="990600"/>
            <a:chOff x="4724400" y="4267200"/>
            <a:chExt cx="2967479" cy="990600"/>
          </a:xfrm>
        </p:grpSpPr>
        <p:sp>
          <p:nvSpPr>
            <p:cNvPr id="15" name="TextBox 14"/>
            <p:cNvSpPr txBox="1"/>
            <p:nvPr/>
          </p:nvSpPr>
          <p:spPr>
            <a:xfrm>
              <a:off x="4724400" y="4919246"/>
              <a:ext cx="2967479" cy="338554"/>
            </a:xfrm>
            <a:prstGeom prst="rect">
              <a:avLst/>
            </a:prstGeom>
            <a:noFill/>
          </p:spPr>
          <p:txBody>
            <a:bodyPr wrap="none" rtlCol="0">
              <a:spAutoFit/>
            </a:bodyPr>
            <a:lstStyle/>
            <a:p>
              <a:r>
                <a:rPr lang="en-US" sz="1600" b="1" dirty="0" smtClean="0">
                  <a:solidFill>
                    <a:prstClr val="black"/>
                  </a:solidFill>
                  <a:latin typeface="Comic Sans MS" pitchFamily="66" charset="0"/>
                </a:rPr>
                <a:t>Upper-level westerly winds</a:t>
              </a:r>
              <a:r>
                <a:rPr lang="en-US" sz="1600" b="1" dirty="0" smtClean="0">
                  <a:solidFill>
                    <a:srgbClr val="FF0000"/>
                  </a:solidFill>
                  <a:latin typeface="Comic Sans MS" pitchFamily="66" charset="0"/>
                </a:rPr>
                <a:t> </a:t>
              </a:r>
              <a:endParaRPr lang="en-US" sz="1600" b="1" dirty="0">
                <a:solidFill>
                  <a:srgbClr val="FF0000"/>
                </a:solidFill>
                <a:latin typeface="Comic Sans MS" pitchFamily="66" charset="0"/>
              </a:endParaRPr>
            </a:p>
          </p:txBody>
        </p:sp>
        <p:sp>
          <p:nvSpPr>
            <p:cNvPr id="17" name="Bent Arrow 16"/>
            <p:cNvSpPr/>
            <p:nvPr/>
          </p:nvSpPr>
          <p:spPr>
            <a:xfrm>
              <a:off x="5943600" y="4267200"/>
              <a:ext cx="533400" cy="685800"/>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0" name="Group 19"/>
          <p:cNvGrpSpPr/>
          <p:nvPr/>
        </p:nvGrpSpPr>
        <p:grpSpPr>
          <a:xfrm>
            <a:off x="2352020" y="2763769"/>
            <a:ext cx="3210580" cy="589031"/>
            <a:chOff x="3508318" y="2209800"/>
            <a:chExt cx="3210580" cy="589031"/>
          </a:xfrm>
        </p:grpSpPr>
        <p:sp>
          <p:nvSpPr>
            <p:cNvPr id="14" name="TextBox 13"/>
            <p:cNvSpPr txBox="1"/>
            <p:nvPr/>
          </p:nvSpPr>
          <p:spPr>
            <a:xfrm>
              <a:off x="3508318" y="2209800"/>
              <a:ext cx="2435282" cy="338554"/>
            </a:xfrm>
            <a:prstGeom prst="rect">
              <a:avLst/>
            </a:prstGeom>
            <a:noFill/>
          </p:spPr>
          <p:txBody>
            <a:bodyPr wrap="none" rtlCol="0">
              <a:spAutoFit/>
            </a:bodyPr>
            <a:lstStyle/>
            <a:p>
              <a:r>
                <a:rPr lang="en-US" sz="1600" b="1" dirty="0" smtClean="0">
                  <a:solidFill>
                    <a:srgbClr val="00B050"/>
                  </a:solidFill>
                  <a:latin typeface="Comic Sans MS" pitchFamily="66" charset="0"/>
                </a:rPr>
                <a:t>High-amplitude waves </a:t>
              </a:r>
              <a:endParaRPr lang="en-US" sz="1600" b="1" dirty="0">
                <a:solidFill>
                  <a:srgbClr val="00B050"/>
                </a:solidFill>
                <a:latin typeface="Comic Sans MS" pitchFamily="66" charset="0"/>
              </a:endParaRPr>
            </a:p>
          </p:txBody>
        </p:sp>
        <p:sp>
          <p:nvSpPr>
            <p:cNvPr id="19" name="Left Arrow 18"/>
            <p:cNvSpPr/>
            <p:nvPr/>
          </p:nvSpPr>
          <p:spPr>
            <a:xfrm rot="12698616">
              <a:off x="5701702" y="2561270"/>
              <a:ext cx="1017196" cy="237561"/>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8900000" scaled="1"/>
          <a:tileRect/>
        </a:gradFill>
        <a:effectLst/>
      </p:bgPr>
    </p:bg>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785813" y="2209800"/>
            <a:ext cx="7572375" cy="3200400"/>
          </a:xfrm>
          <a:prstGeom prst="rect">
            <a:avLst/>
          </a:prstGeom>
          <a:noFill/>
          <a:ln w="9525">
            <a:noFill/>
            <a:miter lim="800000"/>
            <a:headEnd/>
            <a:tailEnd/>
          </a:ln>
          <a:effectLst>
            <a:glow rad="228600">
              <a:schemeClr val="accent5">
                <a:satMod val="175000"/>
                <a:alpha val="40000"/>
              </a:schemeClr>
            </a:glow>
          </a:effectLst>
        </p:spPr>
      </p:pic>
      <p:sp>
        <p:nvSpPr>
          <p:cNvPr id="18" name="TextBox 17"/>
          <p:cNvSpPr txBox="1"/>
          <p:nvPr/>
        </p:nvSpPr>
        <p:spPr>
          <a:xfrm>
            <a:off x="838200" y="609600"/>
            <a:ext cx="7696200"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latin typeface="Comic Sans MS" pitchFamily="66" charset="0"/>
              </a:rPr>
              <a:t>Wet UK summers connected with years with low Arctic sea ice…</a:t>
            </a:r>
          </a:p>
        </p:txBody>
      </p:sp>
      <p:sp>
        <p:nvSpPr>
          <p:cNvPr id="23" name="TextBox 22"/>
          <p:cNvSpPr txBox="1"/>
          <p:nvPr/>
        </p:nvSpPr>
        <p:spPr>
          <a:xfrm>
            <a:off x="6324600" y="5574268"/>
            <a:ext cx="1981200" cy="369332"/>
          </a:xfrm>
          <a:prstGeom prst="rect">
            <a:avLst/>
          </a:prstGeom>
          <a:noFill/>
        </p:spPr>
        <p:txBody>
          <a:bodyPr wrap="square" rtlCol="0">
            <a:spAutoFit/>
          </a:bodyPr>
          <a:lstStyle/>
          <a:p>
            <a:pPr algn="r"/>
            <a:r>
              <a:rPr lang="en-US" b="1" dirty="0" smtClean="0">
                <a:solidFill>
                  <a:srgbClr val="FFFF00"/>
                </a:solidFill>
                <a:effectLst>
                  <a:outerShdw blurRad="38100" dist="38100" dir="2700000" algn="tl">
                    <a:srgbClr val="000000">
                      <a:alpha val="43137"/>
                    </a:srgbClr>
                  </a:outerShdw>
                </a:effectLst>
                <a:latin typeface="Comic Sans MS" pitchFamily="66" charset="0"/>
              </a:rPr>
              <a:t>Screen, 2013</a:t>
            </a:r>
          </a:p>
        </p:txBody>
      </p:sp>
    </p:spTree>
    <p:extLst>
      <p:ext uri="{BB962C8B-B14F-4D97-AF65-F5344CB8AC3E}">
        <p14:creationId xmlns:p14="http://schemas.microsoft.com/office/powerpoint/2010/main" val="22505192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grpSp>
        <p:nvGrpSpPr>
          <p:cNvPr id="9" name="Group 45"/>
          <p:cNvGrpSpPr/>
          <p:nvPr/>
        </p:nvGrpSpPr>
        <p:grpSpPr>
          <a:xfrm>
            <a:off x="5105400" y="3810000"/>
            <a:ext cx="3657600" cy="2743200"/>
            <a:chOff x="5105400" y="3657600"/>
            <a:chExt cx="3657600" cy="2743200"/>
          </a:xfrm>
        </p:grpSpPr>
        <p:pic>
          <p:nvPicPr>
            <p:cNvPr id="44" name="Picture 43" descr="japan_record_snow_2012.jpg"/>
            <p:cNvPicPr>
              <a:picLocks noChangeAspect="1"/>
            </p:cNvPicPr>
            <p:nvPr/>
          </p:nvPicPr>
          <p:blipFill>
            <a:blip r:embed="rId2" cstate="print"/>
            <a:stretch>
              <a:fillRect/>
            </a:stretch>
          </p:blipFill>
          <p:spPr>
            <a:xfrm>
              <a:off x="5105400" y="3657600"/>
              <a:ext cx="3657600" cy="2743200"/>
            </a:xfrm>
            <a:prstGeom prst="rect">
              <a:avLst/>
            </a:prstGeom>
            <a:effectLst>
              <a:glow rad="228600">
                <a:schemeClr val="accent1">
                  <a:satMod val="175000"/>
                  <a:alpha val="40000"/>
                </a:schemeClr>
              </a:glow>
            </a:effectLst>
          </p:spPr>
        </p:pic>
        <p:sp>
          <p:nvSpPr>
            <p:cNvPr id="45" name="TextBox 44"/>
            <p:cNvSpPr txBox="1"/>
            <p:nvPr/>
          </p:nvSpPr>
          <p:spPr>
            <a:xfrm>
              <a:off x="5181600" y="5943600"/>
              <a:ext cx="1502334" cy="369332"/>
            </a:xfrm>
            <a:prstGeom prst="rect">
              <a:avLst/>
            </a:prstGeom>
            <a:noFill/>
          </p:spPr>
          <p:txBody>
            <a:bodyPr wrap="none" rtlCol="0">
              <a:spAutoFit/>
            </a:bodyPr>
            <a:lstStyle/>
            <a:p>
              <a:r>
                <a:rPr lang="en-US" b="1" dirty="0" smtClean="0">
                  <a:solidFill>
                    <a:prstClr val="white"/>
                  </a:solidFill>
                  <a:effectLst>
                    <a:outerShdw blurRad="38100" dist="38100" dir="2700000" algn="tl">
                      <a:srgbClr val="000000">
                        <a:alpha val="43137"/>
                      </a:srgbClr>
                    </a:outerShdw>
                  </a:effectLst>
                  <a:latin typeface="Comic Sans MS" pitchFamily="66" charset="0"/>
                </a:rPr>
                <a:t>Japan 2012</a:t>
              </a:r>
              <a:endParaRPr lang="en-US" dirty="0">
                <a:solidFill>
                  <a:prstClr val="black"/>
                </a:solidFill>
              </a:endParaRPr>
            </a:p>
          </p:txBody>
        </p:sp>
      </p:grpSp>
      <p:grpSp>
        <p:nvGrpSpPr>
          <p:cNvPr id="5" name="Group 39"/>
          <p:cNvGrpSpPr/>
          <p:nvPr/>
        </p:nvGrpSpPr>
        <p:grpSpPr>
          <a:xfrm>
            <a:off x="2133600" y="2133600"/>
            <a:ext cx="5105400" cy="2743200"/>
            <a:chOff x="1981200" y="1981200"/>
            <a:chExt cx="5810250" cy="3190875"/>
          </a:xfrm>
        </p:grpSpPr>
        <p:pic>
          <p:nvPicPr>
            <p:cNvPr id="41" name="Picture 40" descr="US-Heat-Wave.jpg"/>
            <p:cNvPicPr>
              <a:picLocks noChangeAspect="1"/>
            </p:cNvPicPr>
            <p:nvPr/>
          </p:nvPicPr>
          <p:blipFill>
            <a:blip r:embed="rId3" cstate="print"/>
            <a:stretch>
              <a:fillRect/>
            </a:stretch>
          </p:blipFill>
          <p:spPr>
            <a:xfrm>
              <a:off x="1981200" y="1981200"/>
              <a:ext cx="5810250" cy="3190875"/>
            </a:xfrm>
            <a:prstGeom prst="rect">
              <a:avLst/>
            </a:prstGeom>
            <a:effectLst>
              <a:glow rad="228600">
                <a:schemeClr val="accent6">
                  <a:satMod val="175000"/>
                  <a:alpha val="40000"/>
                </a:schemeClr>
              </a:glow>
              <a:outerShdw blurRad="76200" dir="13500000" sy="23000" kx="1200000" algn="br" rotWithShape="0">
                <a:prstClr val="black">
                  <a:alpha val="20000"/>
                </a:prstClr>
              </a:outerShdw>
            </a:effectLst>
          </p:spPr>
        </p:pic>
        <p:sp>
          <p:nvSpPr>
            <p:cNvPr id="42" name="TextBox 41"/>
            <p:cNvSpPr txBox="1"/>
            <p:nvPr/>
          </p:nvSpPr>
          <p:spPr>
            <a:xfrm>
              <a:off x="2057400" y="4419600"/>
              <a:ext cx="1728358"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latin typeface="Comic Sans MS" pitchFamily="66" charset="0"/>
                </a:rPr>
                <a:t>Summer 2012</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grpSp>
      <p:pic>
        <p:nvPicPr>
          <p:cNvPr id="36" name="Picture 35" descr="drought_russia.jpg"/>
          <p:cNvPicPr>
            <a:picLocks noChangeAspect="1"/>
          </p:cNvPicPr>
          <p:nvPr/>
        </p:nvPicPr>
        <p:blipFill>
          <a:blip r:embed="rId4" cstate="print"/>
          <a:stretch>
            <a:fillRect/>
          </a:stretch>
        </p:blipFill>
        <p:spPr>
          <a:xfrm>
            <a:off x="2895600" y="1299376"/>
            <a:ext cx="3657600" cy="2282024"/>
          </a:xfrm>
          <a:prstGeom prst="rect">
            <a:avLst/>
          </a:prstGeom>
          <a:effectLst>
            <a:glow rad="228600">
              <a:schemeClr val="accent6">
                <a:satMod val="175000"/>
                <a:alpha val="40000"/>
              </a:schemeClr>
            </a:glow>
          </a:effectLst>
        </p:spPr>
      </p:pic>
      <p:grpSp>
        <p:nvGrpSpPr>
          <p:cNvPr id="7" name="Group 42"/>
          <p:cNvGrpSpPr/>
          <p:nvPr/>
        </p:nvGrpSpPr>
        <p:grpSpPr>
          <a:xfrm>
            <a:off x="2133600" y="1143000"/>
            <a:ext cx="3657600" cy="2189667"/>
            <a:chOff x="2743200" y="2514600"/>
            <a:chExt cx="3657600" cy="2189667"/>
          </a:xfrm>
        </p:grpSpPr>
        <p:pic>
          <p:nvPicPr>
            <p:cNvPr id="32" name="Picture 31" descr="floods_germ_aus_czech_6-4-13.jpg"/>
            <p:cNvPicPr>
              <a:picLocks noChangeAspect="1"/>
            </p:cNvPicPr>
            <p:nvPr/>
          </p:nvPicPr>
          <p:blipFill>
            <a:blip r:embed="rId5" cstate="print"/>
            <a:stretch>
              <a:fillRect/>
            </a:stretch>
          </p:blipFill>
          <p:spPr>
            <a:xfrm>
              <a:off x="2743200" y="2514600"/>
              <a:ext cx="3657600" cy="2189667"/>
            </a:xfrm>
            <a:prstGeom prst="rect">
              <a:avLst/>
            </a:prstGeom>
            <a:effectLst>
              <a:glow rad="228600">
                <a:schemeClr val="accent1">
                  <a:satMod val="175000"/>
                  <a:alpha val="40000"/>
                </a:schemeClr>
              </a:glow>
            </a:effectLst>
          </p:spPr>
        </p:pic>
        <p:sp>
          <p:nvSpPr>
            <p:cNvPr id="40" name="TextBox 39"/>
            <p:cNvSpPr txBox="1"/>
            <p:nvPr/>
          </p:nvSpPr>
          <p:spPr>
            <a:xfrm>
              <a:off x="2895600" y="4202668"/>
              <a:ext cx="3454792" cy="369332"/>
            </a:xfrm>
            <a:prstGeom prst="rect">
              <a:avLst/>
            </a:prstGeom>
            <a:noFill/>
          </p:spPr>
          <p:txBody>
            <a:bodyPr wrap="none" rtlCol="0">
              <a:spAutoFit/>
            </a:bodyPr>
            <a:lstStyle/>
            <a:p>
              <a:r>
                <a:rPr lang="en-US" b="1" dirty="0" smtClean="0">
                  <a:solidFill>
                    <a:prstClr val="white"/>
                  </a:solidFill>
                  <a:effectLst>
                    <a:outerShdw blurRad="38100" dist="38100" dir="2700000" algn="tl">
                      <a:srgbClr val="000000">
                        <a:alpha val="43137"/>
                      </a:srgbClr>
                    </a:outerShdw>
                  </a:effectLst>
                  <a:latin typeface="Comic Sans MS" pitchFamily="66" charset="0"/>
                </a:rPr>
                <a:t>Central Europe – spring 2013</a:t>
              </a:r>
              <a:endParaRPr lang="en-US" dirty="0">
                <a:solidFill>
                  <a:prstClr val="black"/>
                </a:solidFill>
              </a:endParaRPr>
            </a:p>
          </p:txBody>
        </p:sp>
      </p:grpSp>
      <p:grpSp>
        <p:nvGrpSpPr>
          <p:cNvPr id="8" name="Group 17"/>
          <p:cNvGrpSpPr/>
          <p:nvPr/>
        </p:nvGrpSpPr>
        <p:grpSpPr>
          <a:xfrm>
            <a:off x="4343400" y="2057400"/>
            <a:ext cx="3657600" cy="2090057"/>
            <a:chOff x="3048000" y="2438400"/>
            <a:chExt cx="3657600" cy="2090057"/>
          </a:xfrm>
        </p:grpSpPr>
        <p:pic>
          <p:nvPicPr>
            <p:cNvPr id="10" name="Picture 9" descr="Greenland_flood_2012.jpg"/>
            <p:cNvPicPr>
              <a:picLocks noChangeAspect="1"/>
            </p:cNvPicPr>
            <p:nvPr/>
          </p:nvPicPr>
          <p:blipFill>
            <a:blip r:embed="rId6" cstate="print"/>
            <a:srcRect t="11392" b="12658"/>
            <a:stretch>
              <a:fillRect/>
            </a:stretch>
          </p:blipFill>
          <p:spPr>
            <a:xfrm>
              <a:off x="3048000" y="2438400"/>
              <a:ext cx="3657600" cy="2090057"/>
            </a:xfrm>
            <a:prstGeom prst="rect">
              <a:avLst/>
            </a:prstGeom>
            <a:effectLst>
              <a:glow rad="228600">
                <a:schemeClr val="accent6">
                  <a:satMod val="175000"/>
                  <a:alpha val="40000"/>
                </a:schemeClr>
              </a:glow>
            </a:effectLst>
          </p:spPr>
        </p:pic>
        <p:sp>
          <p:nvSpPr>
            <p:cNvPr id="14" name="TextBox 13"/>
            <p:cNvSpPr txBox="1"/>
            <p:nvPr/>
          </p:nvSpPr>
          <p:spPr>
            <a:xfrm>
              <a:off x="3048000" y="4095690"/>
              <a:ext cx="3507692" cy="400110"/>
            </a:xfrm>
            <a:prstGeom prst="rect">
              <a:avLst/>
            </a:prstGeom>
            <a:noFill/>
          </p:spPr>
          <p:txBody>
            <a:bodyPr wrap="none" rtlCol="0">
              <a:spAutoFit/>
            </a:bodyPr>
            <a:lstStyle/>
            <a:p>
              <a:r>
                <a:rPr lang="en-US" sz="2000" b="1" dirty="0" smtClean="0">
                  <a:solidFill>
                    <a:prstClr val="black"/>
                  </a:solidFill>
                  <a:effectLst>
                    <a:outerShdw blurRad="38100" dist="38100" dir="2700000" algn="tl">
                      <a:srgbClr val="000000">
                        <a:alpha val="43137"/>
                      </a:srgbClr>
                    </a:outerShdw>
                  </a:effectLst>
                  <a:latin typeface="Comic Sans MS" pitchFamily="66" charset="0"/>
                </a:rPr>
                <a:t>Greenland – summer 2012 </a:t>
              </a:r>
              <a:endParaRPr lang="en-US" sz="2000" b="1" dirty="0">
                <a:solidFill>
                  <a:prstClr val="black"/>
                </a:solidFill>
                <a:effectLst>
                  <a:outerShdw blurRad="38100" dist="38100" dir="2700000" algn="tl">
                    <a:srgbClr val="000000">
                      <a:alpha val="43137"/>
                    </a:srgbClr>
                  </a:outerShdw>
                </a:effectLst>
                <a:latin typeface="Comic Sans MS" pitchFamily="66" charset="0"/>
              </a:endParaRPr>
            </a:p>
          </p:txBody>
        </p:sp>
      </p:grpSp>
      <p:grpSp>
        <p:nvGrpSpPr>
          <p:cNvPr id="11" name="Group 36"/>
          <p:cNvGrpSpPr/>
          <p:nvPr/>
        </p:nvGrpSpPr>
        <p:grpSpPr>
          <a:xfrm>
            <a:off x="5105400" y="1143000"/>
            <a:ext cx="3657600" cy="2514600"/>
            <a:chOff x="4724400" y="4114800"/>
            <a:chExt cx="3657600" cy="2514600"/>
          </a:xfrm>
        </p:grpSpPr>
        <p:pic>
          <p:nvPicPr>
            <p:cNvPr id="38" name="Picture 37" descr="Russia_cold_2012.jpg"/>
            <p:cNvPicPr>
              <a:picLocks noChangeAspect="1"/>
            </p:cNvPicPr>
            <p:nvPr/>
          </p:nvPicPr>
          <p:blipFill>
            <a:blip r:embed="rId7" cstate="print"/>
            <a:stretch>
              <a:fillRect/>
            </a:stretch>
          </p:blipFill>
          <p:spPr>
            <a:xfrm>
              <a:off x="4724400" y="4114800"/>
              <a:ext cx="3657600" cy="2514600"/>
            </a:xfrm>
            <a:prstGeom prst="rect">
              <a:avLst/>
            </a:prstGeom>
            <a:effectLst>
              <a:glow rad="228600">
                <a:schemeClr val="accent5">
                  <a:satMod val="175000"/>
                  <a:alpha val="40000"/>
                </a:schemeClr>
              </a:glow>
            </a:effectLst>
          </p:spPr>
        </p:pic>
        <p:sp>
          <p:nvSpPr>
            <p:cNvPr id="39" name="TextBox 38"/>
            <p:cNvSpPr txBox="1"/>
            <p:nvPr/>
          </p:nvSpPr>
          <p:spPr>
            <a:xfrm>
              <a:off x="5105400" y="6096000"/>
              <a:ext cx="1649811" cy="461665"/>
            </a:xfrm>
            <a:prstGeom prst="rect">
              <a:avLst/>
            </a:prstGeom>
            <a:noFill/>
          </p:spPr>
          <p:txBody>
            <a:bodyPr wrap="none" rtlCol="0">
              <a:spAutoFit/>
            </a:bodyPr>
            <a:lstStyle/>
            <a:p>
              <a:r>
                <a:rPr lang="en-US" sz="2400" b="1" dirty="0" smtClean="0">
                  <a:solidFill>
                    <a:prstClr val="white"/>
                  </a:solidFill>
                  <a:effectLst>
                    <a:outerShdw blurRad="38100" dist="38100" dir="2700000" algn="tl">
                      <a:srgbClr val="000000">
                        <a:alpha val="43137"/>
                      </a:srgbClr>
                    </a:outerShdw>
                  </a:effectLst>
                  <a:latin typeface="Comic Sans MS" pitchFamily="66" charset="0"/>
                </a:rPr>
                <a:t>Black Sea</a:t>
              </a:r>
              <a:endParaRPr lang="en-US" sz="2400" b="1" dirty="0">
                <a:solidFill>
                  <a:prstClr val="white"/>
                </a:solidFill>
                <a:effectLst>
                  <a:outerShdw blurRad="38100" dist="38100" dir="2700000" algn="tl">
                    <a:srgbClr val="000000">
                      <a:alpha val="43137"/>
                    </a:srgbClr>
                  </a:outerShdw>
                </a:effectLst>
                <a:latin typeface="Comic Sans MS" pitchFamily="66" charset="0"/>
              </a:endParaRPr>
            </a:p>
          </p:txBody>
        </p:sp>
      </p:grpSp>
      <p:grpSp>
        <p:nvGrpSpPr>
          <p:cNvPr id="12" name="Group 48"/>
          <p:cNvGrpSpPr/>
          <p:nvPr/>
        </p:nvGrpSpPr>
        <p:grpSpPr>
          <a:xfrm>
            <a:off x="2734178" y="1447800"/>
            <a:ext cx="3742822" cy="3657600"/>
            <a:chOff x="2309812" y="1166812"/>
            <a:chExt cx="3742822" cy="3657600"/>
          </a:xfrm>
          <a:effectLst>
            <a:glow rad="228600">
              <a:schemeClr val="accent1">
                <a:satMod val="175000"/>
                <a:alpha val="40000"/>
              </a:schemeClr>
            </a:glow>
          </a:effectLst>
        </p:grpSpPr>
        <p:pic>
          <p:nvPicPr>
            <p:cNvPr id="47" name="Picture 46" descr="CA_drought_2013-14.jpg"/>
            <p:cNvPicPr>
              <a:picLocks noChangeAspect="1"/>
            </p:cNvPicPr>
            <p:nvPr/>
          </p:nvPicPr>
          <p:blipFill>
            <a:blip r:embed="rId8" cstate="print"/>
            <a:stretch>
              <a:fillRect/>
            </a:stretch>
          </p:blipFill>
          <p:spPr>
            <a:xfrm>
              <a:off x="2309812" y="1166812"/>
              <a:ext cx="3657600" cy="3657600"/>
            </a:xfrm>
            <a:prstGeom prst="rect">
              <a:avLst/>
            </a:prstGeom>
          </p:spPr>
        </p:pic>
        <p:sp>
          <p:nvSpPr>
            <p:cNvPr id="48" name="TextBox 47"/>
            <p:cNvSpPr txBox="1"/>
            <p:nvPr/>
          </p:nvSpPr>
          <p:spPr>
            <a:xfrm>
              <a:off x="2362200" y="4262735"/>
              <a:ext cx="3690434" cy="461665"/>
            </a:xfrm>
            <a:prstGeom prst="rect">
              <a:avLst/>
            </a:prstGeom>
            <a:noFill/>
          </p:spPr>
          <p:txBody>
            <a:bodyPr wrap="none" rtlCol="0">
              <a:spAutoFit/>
            </a:bodyPr>
            <a:lstStyle/>
            <a:p>
              <a:r>
                <a:rPr lang="en-US" sz="2400" b="1" dirty="0" smtClean="0">
                  <a:solidFill>
                    <a:prstClr val="white"/>
                  </a:solidFill>
                  <a:effectLst>
                    <a:outerShdw blurRad="38100" dist="38100" dir="2700000" algn="tl">
                      <a:srgbClr val="000000">
                        <a:alpha val="43137"/>
                      </a:srgbClr>
                    </a:outerShdw>
                  </a:effectLst>
                  <a:latin typeface="Comic Sans MS" pitchFamily="66" charset="0"/>
                </a:rPr>
                <a:t>CA drought 2013-2014</a:t>
              </a:r>
              <a:endParaRPr lang="en-US" sz="2400" b="1" dirty="0">
                <a:solidFill>
                  <a:prstClr val="white"/>
                </a:solidFill>
                <a:effectLst>
                  <a:outerShdw blurRad="38100" dist="38100" dir="2700000" algn="tl">
                    <a:srgbClr val="000000">
                      <a:alpha val="43137"/>
                    </a:srgbClr>
                  </a:outerShdw>
                </a:effectLst>
                <a:latin typeface="Comic Sans MS" pitchFamily="66" charset="0"/>
              </a:endParaRPr>
            </a:p>
          </p:txBody>
        </p:sp>
      </p:grpSp>
      <p:pic>
        <p:nvPicPr>
          <p:cNvPr id="30" name="Picture 29" descr="heat_March2012_VT.jpg"/>
          <p:cNvPicPr>
            <a:picLocks noChangeAspect="1"/>
          </p:cNvPicPr>
          <p:nvPr/>
        </p:nvPicPr>
        <p:blipFill>
          <a:blip r:embed="rId9" cstate="print"/>
          <a:stretch>
            <a:fillRect/>
          </a:stretch>
        </p:blipFill>
        <p:spPr>
          <a:xfrm>
            <a:off x="2590800" y="1143000"/>
            <a:ext cx="3657600" cy="2426208"/>
          </a:xfrm>
          <a:prstGeom prst="rect">
            <a:avLst/>
          </a:prstGeom>
          <a:effectLst>
            <a:glow rad="228600">
              <a:schemeClr val="accent6">
                <a:satMod val="175000"/>
                <a:alpha val="40000"/>
              </a:schemeClr>
            </a:glow>
          </a:effectLst>
        </p:spPr>
      </p:pic>
      <p:pic>
        <p:nvPicPr>
          <p:cNvPr id="35" name="Picture 34" descr="giraffe_Russia.jpg"/>
          <p:cNvPicPr>
            <a:picLocks noChangeAspect="1"/>
          </p:cNvPicPr>
          <p:nvPr/>
        </p:nvPicPr>
        <p:blipFill>
          <a:blip r:embed="rId10" cstate="print"/>
          <a:stretch>
            <a:fillRect/>
          </a:stretch>
        </p:blipFill>
        <p:spPr>
          <a:xfrm>
            <a:off x="381000" y="1219200"/>
            <a:ext cx="3858639" cy="2743200"/>
          </a:xfrm>
          <a:prstGeom prst="rect">
            <a:avLst/>
          </a:prstGeom>
          <a:effectLst>
            <a:glow rad="228600">
              <a:schemeClr val="accent5">
                <a:satMod val="175000"/>
                <a:alpha val="40000"/>
              </a:schemeClr>
            </a:glow>
          </a:effectLst>
        </p:spPr>
      </p:pic>
      <p:sp>
        <p:nvSpPr>
          <p:cNvPr id="2" name="TextBox 1"/>
          <p:cNvSpPr txBox="1"/>
          <p:nvPr/>
        </p:nvSpPr>
        <p:spPr>
          <a:xfrm>
            <a:off x="457200" y="381000"/>
            <a:ext cx="7515199" cy="584775"/>
          </a:xfrm>
          <a:prstGeom prst="rect">
            <a:avLst/>
          </a:prstGeom>
          <a:noFill/>
        </p:spPr>
        <p:txBody>
          <a:bodyPr wrap="none" rtlCol="0">
            <a:spAutoFit/>
          </a:bodyPr>
          <a:lstStyle/>
          <a:p>
            <a:r>
              <a:rPr lang="en-US" sz="3200" b="1" dirty="0" smtClean="0">
                <a:solidFill>
                  <a:prstClr val="white"/>
                </a:solidFill>
                <a:effectLst>
                  <a:outerShdw blurRad="38100" dist="38100" dir="2700000" algn="tl">
                    <a:srgbClr val="000000">
                      <a:alpha val="43137"/>
                    </a:srgbClr>
                  </a:outerShdw>
                </a:effectLst>
                <a:latin typeface="Comic Sans MS" pitchFamily="66" charset="0"/>
              </a:rPr>
              <a:t>A </a:t>
            </a:r>
            <a:r>
              <a:rPr lang="en-US" sz="3200" b="1" dirty="0" err="1" smtClean="0">
                <a:solidFill>
                  <a:prstClr val="white"/>
                </a:solidFill>
                <a:effectLst>
                  <a:outerShdw blurRad="38100" dist="38100" dir="2700000" algn="tl">
                    <a:srgbClr val="000000">
                      <a:alpha val="43137"/>
                    </a:srgbClr>
                  </a:outerShdw>
                </a:effectLst>
                <a:latin typeface="Comic Sans MS" pitchFamily="66" charset="0"/>
              </a:rPr>
              <a:t>Smörgåsbord</a:t>
            </a:r>
            <a:r>
              <a:rPr lang="en-US" sz="3200" b="1" dirty="0" smtClean="0">
                <a:solidFill>
                  <a:prstClr val="white"/>
                </a:solidFill>
                <a:effectLst>
                  <a:outerShdw blurRad="38100" dist="38100" dir="2700000" algn="tl">
                    <a:srgbClr val="000000">
                      <a:alpha val="43137"/>
                    </a:srgbClr>
                  </a:outerShdw>
                </a:effectLst>
                <a:latin typeface="Comic Sans MS" pitchFamily="66" charset="0"/>
              </a:rPr>
              <a:t> of Wacky Weather…</a:t>
            </a:r>
            <a:endParaRPr lang="en-US" sz="3200" dirty="0">
              <a:solidFill>
                <a:prstClr val="black"/>
              </a:solidFill>
            </a:endParaRPr>
          </a:p>
        </p:txBody>
      </p:sp>
      <p:grpSp>
        <p:nvGrpSpPr>
          <p:cNvPr id="13" name="Group 26"/>
          <p:cNvGrpSpPr/>
          <p:nvPr/>
        </p:nvGrpSpPr>
        <p:grpSpPr>
          <a:xfrm>
            <a:off x="457200" y="4267200"/>
            <a:ext cx="3657600" cy="2208639"/>
            <a:chOff x="457200" y="1219200"/>
            <a:chExt cx="3657600" cy="2208639"/>
          </a:xfrm>
        </p:grpSpPr>
        <p:pic>
          <p:nvPicPr>
            <p:cNvPr id="28" name="Picture 27" descr="Europe_winter_2012.jpg"/>
            <p:cNvPicPr>
              <a:picLocks noChangeAspect="1"/>
            </p:cNvPicPr>
            <p:nvPr/>
          </p:nvPicPr>
          <p:blipFill>
            <a:blip r:embed="rId11" cstate="print"/>
            <a:stretch>
              <a:fillRect/>
            </a:stretch>
          </p:blipFill>
          <p:spPr>
            <a:xfrm>
              <a:off x="457200" y="1219200"/>
              <a:ext cx="3657600" cy="2208639"/>
            </a:xfrm>
            <a:prstGeom prst="rect">
              <a:avLst/>
            </a:prstGeom>
            <a:effectLst>
              <a:glow rad="228600">
                <a:schemeClr val="accent5">
                  <a:satMod val="175000"/>
                  <a:alpha val="40000"/>
                </a:schemeClr>
              </a:glow>
            </a:effectLst>
          </p:spPr>
        </p:pic>
        <p:sp>
          <p:nvSpPr>
            <p:cNvPr id="29" name="TextBox 28"/>
            <p:cNvSpPr txBox="1"/>
            <p:nvPr/>
          </p:nvSpPr>
          <p:spPr>
            <a:xfrm>
              <a:off x="533400" y="1295400"/>
              <a:ext cx="1183337" cy="461665"/>
            </a:xfrm>
            <a:prstGeom prst="rect">
              <a:avLst/>
            </a:prstGeom>
            <a:noFill/>
          </p:spPr>
          <p:txBody>
            <a:bodyPr wrap="none" rtlCol="0">
              <a:spAutoFit/>
            </a:bodyPr>
            <a:lstStyle/>
            <a:p>
              <a:r>
                <a:rPr lang="en-US" sz="2400" b="1" dirty="0" smtClean="0">
                  <a:solidFill>
                    <a:prstClr val="white"/>
                  </a:solidFill>
                  <a:effectLst>
                    <a:outerShdw blurRad="38100" dist="38100" dir="2700000" algn="tl">
                      <a:srgbClr val="000000">
                        <a:alpha val="43137"/>
                      </a:srgbClr>
                    </a:outerShdw>
                  </a:effectLst>
                  <a:latin typeface="Comic Sans MS" pitchFamily="66" charset="0"/>
                </a:rPr>
                <a:t>Europe</a:t>
              </a:r>
              <a:endParaRPr lang="en-US" sz="2400" b="1" dirty="0">
                <a:solidFill>
                  <a:prstClr val="white"/>
                </a:solidFill>
                <a:effectLst>
                  <a:outerShdw blurRad="38100" dist="38100" dir="2700000" algn="tl">
                    <a:srgbClr val="000000">
                      <a:alpha val="43137"/>
                    </a:srgbClr>
                  </a:outerShdw>
                </a:effectLst>
                <a:latin typeface="Comic Sans MS" pitchFamily="66" charset="0"/>
              </a:endParaRPr>
            </a:p>
          </p:txBody>
        </p:sp>
      </p:grpSp>
      <p:grpSp>
        <p:nvGrpSpPr>
          <p:cNvPr id="15" name="Group 31"/>
          <p:cNvGrpSpPr/>
          <p:nvPr/>
        </p:nvGrpSpPr>
        <p:grpSpPr>
          <a:xfrm>
            <a:off x="2895600" y="4330460"/>
            <a:ext cx="3657600" cy="2070340"/>
            <a:chOff x="304800" y="1600200"/>
            <a:chExt cx="3657600" cy="2070340"/>
          </a:xfrm>
        </p:grpSpPr>
        <p:pic>
          <p:nvPicPr>
            <p:cNvPr id="33" name="Picture 32" descr="drought_TX_marina.jpg"/>
            <p:cNvPicPr>
              <a:picLocks noChangeAspect="1"/>
            </p:cNvPicPr>
            <p:nvPr/>
          </p:nvPicPr>
          <p:blipFill>
            <a:blip r:embed="rId12" cstate="print"/>
            <a:stretch>
              <a:fillRect/>
            </a:stretch>
          </p:blipFill>
          <p:spPr>
            <a:xfrm>
              <a:off x="304800" y="1600200"/>
              <a:ext cx="3657600" cy="2070340"/>
            </a:xfrm>
            <a:prstGeom prst="rect">
              <a:avLst/>
            </a:prstGeom>
            <a:effectLst>
              <a:glow rad="228600">
                <a:schemeClr val="accent6">
                  <a:satMod val="175000"/>
                  <a:alpha val="40000"/>
                </a:schemeClr>
              </a:glow>
            </a:effectLst>
          </p:spPr>
        </p:pic>
        <p:sp>
          <p:nvSpPr>
            <p:cNvPr id="34" name="TextBox 33"/>
            <p:cNvSpPr txBox="1"/>
            <p:nvPr/>
          </p:nvSpPr>
          <p:spPr>
            <a:xfrm>
              <a:off x="1676400" y="3200400"/>
              <a:ext cx="851515"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latin typeface="Comic Sans MS" pitchFamily="66" charset="0"/>
                </a:rPr>
                <a:t>Texas</a:t>
              </a:r>
              <a:endParaRPr lang="en-US" dirty="0">
                <a:solidFill>
                  <a:prstClr val="black"/>
                </a:solidFill>
              </a:endParaRPr>
            </a:p>
          </p:txBody>
        </p:sp>
      </p:grpSp>
      <p:sp>
        <p:nvSpPr>
          <p:cNvPr id="31" name="TextBox 30"/>
          <p:cNvSpPr txBox="1"/>
          <p:nvPr/>
        </p:nvSpPr>
        <p:spPr>
          <a:xfrm>
            <a:off x="2667000" y="3048000"/>
            <a:ext cx="3536546"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latin typeface="Comic Sans MS" pitchFamily="66" charset="0"/>
              </a:rPr>
              <a:t>March 2012 in Burlington, VT</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4" name="TextBox 3"/>
          <p:cNvSpPr txBox="1"/>
          <p:nvPr/>
        </p:nvSpPr>
        <p:spPr>
          <a:xfrm>
            <a:off x="969164" y="5562600"/>
            <a:ext cx="7108036" cy="954107"/>
          </a:xfrm>
          <a:prstGeom prst="rect">
            <a:avLst/>
          </a:prstGeom>
          <a:noFill/>
        </p:spPr>
        <p:txBody>
          <a:bodyPr wrap="none" rtlCol="0">
            <a:spAutoFit/>
          </a:bodyPr>
          <a:lstStyle/>
          <a:p>
            <a:pPr algn="ctr"/>
            <a:r>
              <a:rPr lang="en-US" sz="2800" b="1" dirty="0" smtClean="0">
                <a:solidFill>
                  <a:prstClr val="white"/>
                </a:solidFill>
                <a:effectLst>
                  <a:glow rad="139700">
                    <a:srgbClr val="C0504D">
                      <a:satMod val="175000"/>
                      <a:alpha val="40000"/>
                    </a:srgbClr>
                  </a:glow>
                  <a:outerShdw blurRad="38100" dist="38100" dir="2700000" algn="tl">
                    <a:srgbClr val="000000">
                      <a:alpha val="43137"/>
                    </a:srgbClr>
                  </a:outerShdw>
                </a:effectLst>
                <a:latin typeface="Comic Sans MS" panose="030F0702030302020204" pitchFamily="66" charset="0"/>
              </a:rPr>
              <a:t>What do these events have in common?</a:t>
            </a:r>
          </a:p>
          <a:p>
            <a:pPr algn="ctr"/>
            <a:r>
              <a:rPr lang="en-US" sz="2800" b="1" dirty="0" smtClean="0">
                <a:solidFill>
                  <a:prstClr val="white"/>
                </a:solidFill>
                <a:effectLst>
                  <a:glow rad="139700">
                    <a:srgbClr val="C0504D">
                      <a:satMod val="175000"/>
                      <a:alpha val="40000"/>
                    </a:srgbClr>
                  </a:glow>
                  <a:outerShdw blurRad="38100" dist="38100" dir="2700000" algn="tl">
                    <a:srgbClr val="000000">
                      <a:alpha val="43137"/>
                    </a:srgbClr>
                  </a:outerShdw>
                </a:effectLst>
                <a:latin typeface="Comic Sans MS" panose="030F0702030302020204" pitchFamily="66" charset="0"/>
              </a:rPr>
              <a:t>“Stuck” weather patterns</a:t>
            </a:r>
            <a:endParaRPr lang="en-US" sz="2800" b="1" dirty="0">
              <a:solidFill>
                <a:prstClr val="white"/>
              </a:solidFill>
              <a:effectLst>
                <a:glow rad="139700">
                  <a:srgbClr val="C0504D">
                    <a:satMod val="175000"/>
                    <a:alpha val="40000"/>
                  </a:srgbClr>
                </a:glow>
                <a:outerShdw blurRad="38100" dist="38100" dir="2700000" algn="tl">
                  <a:srgbClr val="000000">
                    <a:alpha val="43137"/>
                  </a:srgbClr>
                </a:outerShdw>
              </a:effectLst>
              <a:latin typeface="Comic Sans MS" panose="030F0702030302020204" pitchFamily="66" charset="0"/>
            </a:endParaRPr>
          </a:p>
        </p:txBody>
      </p:sp>
      <p:grpSp>
        <p:nvGrpSpPr>
          <p:cNvPr id="16" name="Group 22"/>
          <p:cNvGrpSpPr/>
          <p:nvPr/>
        </p:nvGrpSpPr>
        <p:grpSpPr>
          <a:xfrm>
            <a:off x="1371600" y="2743200"/>
            <a:ext cx="3657600" cy="2501327"/>
            <a:chOff x="1371600" y="2743200"/>
            <a:chExt cx="3657600" cy="2501327"/>
          </a:xfrm>
        </p:grpSpPr>
        <p:pic>
          <p:nvPicPr>
            <p:cNvPr id="21" name="Picture 20" descr="dog_surfboard.jpg"/>
            <p:cNvPicPr>
              <a:picLocks noChangeAspect="1"/>
            </p:cNvPicPr>
            <p:nvPr/>
          </p:nvPicPr>
          <p:blipFill>
            <a:blip r:embed="rId13" cstate="print"/>
            <a:stretch>
              <a:fillRect/>
            </a:stretch>
          </p:blipFill>
          <p:spPr>
            <a:xfrm>
              <a:off x="1371600" y="2743200"/>
              <a:ext cx="3657600" cy="2501327"/>
            </a:xfrm>
            <a:prstGeom prst="rect">
              <a:avLst/>
            </a:prstGeom>
            <a:effectLst>
              <a:glow rad="228600">
                <a:schemeClr val="accent6">
                  <a:satMod val="175000"/>
                  <a:alpha val="40000"/>
                </a:schemeClr>
              </a:glow>
            </a:effectLst>
          </p:spPr>
        </p:pic>
        <p:sp>
          <p:nvSpPr>
            <p:cNvPr id="22" name="TextBox 21"/>
            <p:cNvSpPr txBox="1"/>
            <p:nvPr/>
          </p:nvSpPr>
          <p:spPr>
            <a:xfrm>
              <a:off x="1371600" y="4658380"/>
              <a:ext cx="2996333" cy="461665"/>
            </a:xfrm>
            <a:prstGeom prst="rect">
              <a:avLst/>
            </a:prstGeom>
            <a:noFill/>
          </p:spPr>
          <p:txBody>
            <a:bodyPr wrap="none" rtlCol="0">
              <a:spAutoFit/>
            </a:bodyPr>
            <a:lstStyle/>
            <a:p>
              <a:r>
                <a:rPr lang="en-US" sz="2400" b="1" dirty="0" smtClean="0">
                  <a:solidFill>
                    <a:prstClr val="white"/>
                  </a:solidFill>
                  <a:effectLst>
                    <a:outerShdw blurRad="38100" dist="38100" dir="2700000" algn="tl">
                      <a:srgbClr val="000000">
                        <a:alpha val="43137"/>
                      </a:srgbClr>
                    </a:outerShdw>
                  </a:effectLst>
                  <a:latin typeface="Comic Sans MS" pitchFamily="66" charset="0"/>
                </a:rPr>
                <a:t>Alaska Sept. 2012</a:t>
              </a:r>
              <a:endParaRPr lang="en-US" sz="2400" b="1" dirty="0">
                <a:solidFill>
                  <a:prstClr val="white"/>
                </a:solidFill>
                <a:effectLst>
                  <a:outerShdw blurRad="38100" dist="38100" dir="2700000" algn="tl">
                    <a:srgbClr val="000000">
                      <a:alpha val="43137"/>
                    </a:srgbClr>
                  </a:outerShdw>
                </a:effectLst>
                <a:latin typeface="Comic Sans MS" pitchFamily="66" charset="0"/>
              </a:endParaRPr>
            </a:p>
          </p:txBody>
        </p:sp>
      </p:grpSp>
      <p:grpSp>
        <p:nvGrpSpPr>
          <p:cNvPr id="17" name="Group 3"/>
          <p:cNvGrpSpPr/>
          <p:nvPr/>
        </p:nvGrpSpPr>
        <p:grpSpPr>
          <a:xfrm>
            <a:off x="381000" y="1143000"/>
            <a:ext cx="3657600" cy="2388171"/>
            <a:chOff x="381000" y="1143000"/>
            <a:chExt cx="3657600" cy="2388171"/>
          </a:xfrm>
        </p:grpSpPr>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1000" y="1143000"/>
              <a:ext cx="3657600" cy="2388171"/>
            </a:xfrm>
            <a:prstGeom prst="rect">
              <a:avLst/>
            </a:prstGeom>
            <a:effectLst>
              <a:glow rad="228600">
                <a:schemeClr val="accent5">
                  <a:satMod val="175000"/>
                  <a:alpha val="40000"/>
                </a:schemeClr>
              </a:glow>
            </a:effectLst>
          </p:spPr>
        </p:pic>
        <p:sp>
          <p:nvSpPr>
            <p:cNvPr id="37" name="TextBox 36"/>
            <p:cNvSpPr txBox="1"/>
            <p:nvPr/>
          </p:nvSpPr>
          <p:spPr>
            <a:xfrm>
              <a:off x="412857" y="3043535"/>
              <a:ext cx="3589444" cy="461665"/>
            </a:xfrm>
            <a:prstGeom prst="rect">
              <a:avLst/>
            </a:prstGeom>
            <a:noFill/>
          </p:spPr>
          <p:txBody>
            <a:bodyPr wrap="none" rtlCol="0">
              <a:spAutoFit/>
            </a:bodyPr>
            <a:lstStyle/>
            <a:p>
              <a:r>
                <a:rPr lang="en-US" sz="2400" b="1" dirty="0" smtClean="0">
                  <a:solidFill>
                    <a:prstClr val="white"/>
                  </a:solidFill>
                  <a:effectLst>
                    <a:outerShdw blurRad="38100" dist="38100" dir="2700000" algn="tl">
                      <a:srgbClr val="000000">
                        <a:alpha val="43137"/>
                      </a:srgbClr>
                    </a:outerShdw>
                  </a:effectLst>
                  <a:latin typeface="Comic Sans MS" pitchFamily="66" charset="0"/>
                </a:rPr>
                <a:t>Scituate, MA -- 2013</a:t>
              </a:r>
            </a:p>
          </p:txBody>
        </p:sp>
      </p:grpSp>
      <p:grpSp>
        <p:nvGrpSpPr>
          <p:cNvPr id="18" name="Group 17"/>
          <p:cNvGrpSpPr/>
          <p:nvPr/>
        </p:nvGrpSpPr>
        <p:grpSpPr>
          <a:xfrm>
            <a:off x="4343400" y="3581400"/>
            <a:ext cx="4572000" cy="2894439"/>
            <a:chOff x="4343400" y="3581400"/>
            <a:chExt cx="4572000" cy="2894439"/>
          </a:xfrm>
        </p:grpSpPr>
        <p:pic>
          <p:nvPicPr>
            <p:cNvPr id="3074" name="Picture 2" descr="http://www.nairaland.com/attachments/543956_Floods-UK_jpg6cda425c38b54b0ddd9823e9bdf9624e"/>
            <p:cNvPicPr>
              <a:picLocks noChangeAspect="1" noChangeArrowheads="1"/>
            </p:cNvPicPr>
            <p:nvPr/>
          </p:nvPicPr>
          <p:blipFill rotWithShape="1">
            <a:blip r:embed="rId15">
              <a:extLst>
                <a:ext uri="{28A0092B-C50C-407E-A947-70E740481C1C}">
                  <a14:useLocalDpi xmlns:a14="http://schemas.microsoft.com/office/drawing/2010/main" val="0"/>
                </a:ext>
              </a:extLst>
            </a:blip>
            <a:srcRect t="5380" b="6968"/>
            <a:stretch/>
          </p:blipFill>
          <p:spPr bwMode="auto">
            <a:xfrm>
              <a:off x="4343400" y="3585864"/>
              <a:ext cx="4572000" cy="2889975"/>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4475217" y="3581400"/>
              <a:ext cx="2916183" cy="461665"/>
            </a:xfrm>
            <a:prstGeom prst="rect">
              <a:avLst/>
            </a:prstGeom>
            <a:noFill/>
          </p:spPr>
          <p:txBody>
            <a:bodyPr wrap="none" rtlCol="0">
              <a:spAutoFit/>
            </a:bodyPr>
            <a:lstStyle/>
            <a:p>
              <a:r>
                <a:rPr lang="en-US" sz="2400" b="1" dirty="0" smtClean="0">
                  <a:solidFill>
                    <a:prstClr val="white"/>
                  </a:solidFill>
                  <a:effectLst>
                    <a:outerShdw blurRad="38100" dist="38100" dir="2700000" algn="tl">
                      <a:srgbClr val="000000">
                        <a:alpha val="43137"/>
                      </a:srgbClr>
                    </a:outerShdw>
                  </a:effectLst>
                  <a:latin typeface="Comic Sans MS" pitchFamily="66" charset="0"/>
                </a:rPr>
                <a:t>UK – Winter 2014</a:t>
              </a:r>
            </a:p>
          </p:txBody>
        </p:sp>
      </p:grpSp>
    </p:spTree>
    <p:extLst>
      <p:ext uri="{BB962C8B-B14F-4D97-AF65-F5344CB8AC3E}">
        <p14:creationId xmlns:p14="http://schemas.microsoft.com/office/powerpoint/2010/main" val="4192931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7"/>
                                        </p:tgtEl>
                                      </p:cBhvr>
                                    </p:animEffect>
                                    <p:set>
                                      <p:cBhvr>
                                        <p:cTn id="12" dur="1" fill="hold">
                                          <p:stCondLst>
                                            <p:cond delay="1999"/>
                                          </p:stCondLst>
                                        </p:cTn>
                                        <p:tgtEl>
                                          <p:spTgt spid="1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16"/>
                                        </p:tgtEl>
                                      </p:cBhvr>
                                    </p:animEffect>
                                    <p:set>
                                      <p:cBhvr>
                                        <p:cTn id="28" dur="1" fill="hold">
                                          <p:stCondLst>
                                            <p:cond delay="1999"/>
                                          </p:stCondLst>
                                        </p:cTn>
                                        <p:tgtEl>
                                          <p:spTgt spid="16"/>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7"/>
                                        </p:tgtEl>
                                      </p:cBhvr>
                                    </p:animEffect>
                                    <p:set>
                                      <p:cBhvr>
                                        <p:cTn id="36" dur="1" fill="hold">
                                          <p:stCondLst>
                                            <p:cond delay="999"/>
                                          </p:stCondLst>
                                        </p:cTn>
                                        <p:tgtEl>
                                          <p:spTgt spid="7"/>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8"/>
                                        </p:tgtEl>
                                      </p:cBhvr>
                                    </p:animEffect>
                                    <p:set>
                                      <p:cBhvr>
                                        <p:cTn id="44" dur="1" fill="hold">
                                          <p:stCondLst>
                                            <p:cond delay="1999"/>
                                          </p:stCondLst>
                                        </p:cTn>
                                        <p:tgtEl>
                                          <p:spTgt spid="8"/>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2000"/>
                                        <p:tgtEl>
                                          <p:spTgt spid="13"/>
                                        </p:tgtEl>
                                      </p:cBhvr>
                                    </p:animEffect>
                                    <p:set>
                                      <p:cBhvr>
                                        <p:cTn id="52" dur="1" fill="hold">
                                          <p:stCondLst>
                                            <p:cond delay="1999"/>
                                          </p:stCondLst>
                                        </p:cTn>
                                        <p:tgtEl>
                                          <p:spTgt spid="13"/>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2000"/>
                                        <p:tgtEl>
                                          <p:spTgt spid="11"/>
                                        </p:tgtEl>
                                      </p:cBhvr>
                                    </p:animEffect>
                                    <p:set>
                                      <p:cBhvr>
                                        <p:cTn id="60" dur="1" fill="hold">
                                          <p:stCondLst>
                                            <p:cond delay="1999"/>
                                          </p:stCondLst>
                                        </p:cTn>
                                        <p:tgtEl>
                                          <p:spTgt spid="11"/>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2000"/>
                                        <p:tgtEl>
                                          <p:spTgt spid="35"/>
                                        </p:tgtEl>
                                      </p:cBhvr>
                                    </p:animEffect>
                                    <p:set>
                                      <p:cBhvr>
                                        <p:cTn id="68" dur="1" fill="hold">
                                          <p:stCondLst>
                                            <p:cond delay="1999"/>
                                          </p:stCondLst>
                                        </p:cTn>
                                        <p:tgtEl>
                                          <p:spTgt spid="35"/>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9"/>
                                        </p:tgtEl>
                                      </p:cBhvr>
                                    </p:animEffect>
                                    <p:set>
                                      <p:cBhvr>
                                        <p:cTn id="76" dur="1" fill="hold">
                                          <p:stCondLst>
                                            <p:cond delay="999"/>
                                          </p:stCondLst>
                                        </p:cTn>
                                        <p:tgtEl>
                                          <p:spTgt spid="9"/>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10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dissolve">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2000"/>
                                        <p:tgtEl>
                                          <p:spTgt spid="30"/>
                                        </p:tgtEl>
                                      </p:cBhvr>
                                    </p:animEffect>
                                    <p:set>
                                      <p:cBhvr>
                                        <p:cTn id="89" dur="1" fill="hold">
                                          <p:stCondLst>
                                            <p:cond delay="1999"/>
                                          </p:stCondLst>
                                        </p:cTn>
                                        <p:tgtEl>
                                          <p:spTgt spid="3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31"/>
                                        </p:tgtEl>
                                      </p:cBhvr>
                                    </p:animEffect>
                                    <p:set>
                                      <p:cBhvr>
                                        <p:cTn id="92" dur="1" fill="hold">
                                          <p:stCondLst>
                                            <p:cond delay="1999"/>
                                          </p:stCondLst>
                                        </p:cTn>
                                        <p:tgtEl>
                                          <p:spTgt spid="31"/>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1000"/>
                                        <p:tgtEl>
                                          <p:spTgt spid="5"/>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2000"/>
                                        <p:tgtEl>
                                          <p:spTgt spid="5"/>
                                        </p:tgtEl>
                                      </p:cBhvr>
                                    </p:animEffect>
                                    <p:set>
                                      <p:cBhvr>
                                        <p:cTn id="100" dur="1" fill="hold">
                                          <p:stCondLst>
                                            <p:cond delay="1999"/>
                                          </p:stCondLst>
                                        </p:cTn>
                                        <p:tgtEl>
                                          <p:spTgt spid="5"/>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15"/>
                                        </p:tgtEl>
                                        <p:attrNameLst>
                                          <p:attrName>style.visibility</p:attrName>
                                        </p:attrNameLst>
                                      </p:cBhvr>
                                      <p:to>
                                        <p:strVal val="visible"/>
                                      </p:to>
                                    </p:set>
                                    <p:animEffect transition="in" filter="fade">
                                      <p:cBhvr>
                                        <p:cTn id="103" dur="1000"/>
                                        <p:tgtEl>
                                          <p:spTgt spid="1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2000"/>
                                        <p:tgtEl>
                                          <p:spTgt spid="15"/>
                                        </p:tgtEl>
                                      </p:cBhvr>
                                    </p:animEffect>
                                    <p:set>
                                      <p:cBhvr>
                                        <p:cTn id="108" dur="1" fill="hold">
                                          <p:stCondLst>
                                            <p:cond delay="1999"/>
                                          </p:stCondLst>
                                        </p:cTn>
                                        <p:tgtEl>
                                          <p:spTgt spid="1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1000"/>
                                        <p:tgtEl>
                                          <p:spTgt spid="36"/>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00"/>
                                        <p:tgtEl>
                                          <p:spTgt spid="36"/>
                                        </p:tgtEl>
                                      </p:cBhvr>
                                    </p:animEffect>
                                    <p:set>
                                      <p:cBhvr>
                                        <p:cTn id="116" dur="1" fill="hold">
                                          <p:stCondLst>
                                            <p:cond delay="999"/>
                                          </p:stCondLst>
                                        </p:cTn>
                                        <p:tgtEl>
                                          <p:spTgt spid="36"/>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12"/>
                                        </p:tgtEl>
                                        <p:attrNameLst>
                                          <p:attrName>style.visibility</p:attrName>
                                        </p:attrNameLst>
                                      </p:cBhvr>
                                      <p:to>
                                        <p:strVal val="visible"/>
                                      </p:to>
                                    </p:set>
                                    <p:animEffect transition="in" filter="fade">
                                      <p:cBhvr>
                                        <p:cTn id="119" dur="1000"/>
                                        <p:tgtEl>
                                          <p:spTgt spid="1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4">
                                            <p:txEl>
                                              <p:pRg st="0" end="0"/>
                                            </p:txEl>
                                          </p:spTgt>
                                        </p:tgtEl>
                                        <p:attrNameLst>
                                          <p:attrName>style.visibility</p:attrName>
                                        </p:attrNameLst>
                                      </p:cBhvr>
                                      <p:to>
                                        <p:strVal val="visible"/>
                                      </p:to>
                                    </p:set>
                                    <p:animEffect transition="in" filter="wipe(left)">
                                      <p:cBhvr>
                                        <p:cTn id="124" dur="500"/>
                                        <p:tgtEl>
                                          <p:spTgt spid="4">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nodeType="clickEffect">
                                  <p:stCondLst>
                                    <p:cond delay="0"/>
                                  </p:stCondLst>
                                  <p:childTnLst>
                                    <p:set>
                                      <p:cBhvr>
                                        <p:cTn id="128" dur="1" fill="hold">
                                          <p:stCondLst>
                                            <p:cond delay="0"/>
                                          </p:stCondLst>
                                        </p:cTn>
                                        <p:tgtEl>
                                          <p:spTgt spid="4">
                                            <p:txEl>
                                              <p:pRg st="1" end="1"/>
                                            </p:txEl>
                                          </p:spTgt>
                                        </p:tgtEl>
                                        <p:attrNameLst>
                                          <p:attrName>style.visibility</p:attrName>
                                        </p:attrNameLst>
                                      </p:cBhvr>
                                      <p:to>
                                        <p:strVal val="visible"/>
                                      </p:to>
                                    </p:set>
                                    <p:animEffect transition="in" filter="wipe(left)">
                                      <p:cBhvr>
                                        <p:cTn id="1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18900000" scaled="1"/>
          <a:tileRect/>
        </a:gradFill>
        <a:effectLst/>
      </p:bgPr>
    </p:bg>
    <p:spTree>
      <p:nvGrpSpPr>
        <p:cNvPr id="1" name=""/>
        <p:cNvGrpSpPr/>
        <p:nvPr/>
      </p:nvGrpSpPr>
      <p:grpSpPr>
        <a:xfrm>
          <a:off x="0" y="0"/>
          <a:ext cx="0" cy="0"/>
          <a:chOff x="0" y="0"/>
          <a:chExt cx="0" cy="0"/>
        </a:xfrm>
      </p:grpSpPr>
      <p:sp>
        <p:nvSpPr>
          <p:cNvPr id="10" name="TextBox 9"/>
          <p:cNvSpPr txBox="1"/>
          <p:nvPr/>
        </p:nvSpPr>
        <p:spPr>
          <a:xfrm>
            <a:off x="304800" y="2726085"/>
            <a:ext cx="3962400" cy="1769715"/>
          </a:xfrm>
          <a:prstGeom prst="rect">
            <a:avLst/>
          </a:prstGeom>
          <a:noFill/>
          <a:ln w="28575">
            <a:noFill/>
          </a:ln>
        </p:spPr>
        <p:txBody>
          <a:bodyPr wrap="square" rtlCol="0">
            <a:spAutoFit/>
          </a:bodyPr>
          <a:lstStyle/>
          <a:p>
            <a:pPr>
              <a:spcBef>
                <a:spcPts val="1200"/>
              </a:spcBef>
            </a:pPr>
            <a:r>
              <a:rPr lang="en-US" sz="2400" b="1" dirty="0" smtClean="0">
                <a:solidFill>
                  <a:srgbClr val="FFFF00"/>
                </a:solidFill>
                <a:effectLst>
                  <a:outerShdw blurRad="38100" dist="38100" dir="2700000" algn="tl">
                    <a:srgbClr val="000000">
                      <a:alpha val="43137"/>
                    </a:srgbClr>
                  </a:outerShdw>
                </a:effectLst>
                <a:latin typeface="Comic Sans MS" pitchFamily="66" charset="0"/>
              </a:rPr>
              <a:t>Winter cold extremes </a:t>
            </a:r>
          </a:p>
          <a:p>
            <a:pPr lvl="1">
              <a:spcBef>
                <a:spcPts val="600"/>
              </a:spcBef>
              <a:buClr>
                <a:prstClr val="white"/>
              </a:buClr>
              <a:buSzPct val="110000"/>
            </a:pPr>
            <a:r>
              <a:rPr lang="en-US" sz="2000" b="1" dirty="0" smtClean="0">
                <a:solidFill>
                  <a:prstClr val="white"/>
                </a:solidFill>
                <a:effectLst>
                  <a:outerShdw blurRad="38100" dist="38100" dir="2700000" algn="tl">
                    <a:srgbClr val="000000">
                      <a:alpha val="43137"/>
                    </a:srgbClr>
                  </a:outerShdw>
                </a:effectLst>
                <a:latin typeface="Comic Sans MS" pitchFamily="66" charset="0"/>
              </a:rPr>
              <a:t>Fall and winter sea-ice loss associated with cold extremes, but influence of winter ice is stronger	</a:t>
            </a:r>
            <a:endParaRPr lang="en-US" sz="2000" b="1" dirty="0">
              <a:solidFill>
                <a:prstClr val="white"/>
              </a:solidFill>
              <a:effectLst>
                <a:outerShdw blurRad="38100" dist="38100" dir="2700000" algn="tl">
                  <a:srgbClr val="000000">
                    <a:alpha val="43137"/>
                  </a:srgbClr>
                </a:outerShdw>
              </a:effectLst>
              <a:latin typeface="Comic Sans MS" pitchFamily="66" charset="0"/>
            </a:endParaRPr>
          </a:p>
        </p:txBody>
      </p:sp>
      <p:grpSp>
        <p:nvGrpSpPr>
          <p:cNvPr id="3" name="Group 18"/>
          <p:cNvGrpSpPr/>
          <p:nvPr/>
        </p:nvGrpSpPr>
        <p:grpSpPr>
          <a:xfrm>
            <a:off x="4495800" y="1676400"/>
            <a:ext cx="3675588" cy="4312623"/>
            <a:chOff x="5105399" y="990600"/>
            <a:chExt cx="3675588" cy="4312623"/>
          </a:xfrm>
        </p:grpSpPr>
        <p:pic>
          <p:nvPicPr>
            <p:cNvPr id="13" name="Picture 3"/>
            <p:cNvPicPr>
              <a:picLocks noChangeAspect="1" noChangeArrowheads="1"/>
            </p:cNvPicPr>
            <p:nvPr/>
          </p:nvPicPr>
          <p:blipFill>
            <a:blip r:embed="rId2" cstate="print"/>
            <a:srcRect l="51389"/>
            <a:stretch>
              <a:fillRect/>
            </a:stretch>
          </p:blipFill>
          <p:spPr bwMode="auto">
            <a:xfrm>
              <a:off x="5105399" y="990600"/>
              <a:ext cx="3675588" cy="4114800"/>
            </a:xfrm>
            <a:prstGeom prst="rect">
              <a:avLst/>
            </a:prstGeom>
            <a:noFill/>
            <a:ln w="9525">
              <a:noFill/>
              <a:miter lim="800000"/>
              <a:headEnd/>
              <a:tailEnd/>
            </a:ln>
          </p:spPr>
        </p:pic>
        <p:sp>
          <p:nvSpPr>
            <p:cNvPr id="14" name="TextBox 13"/>
            <p:cNvSpPr txBox="1"/>
            <p:nvPr/>
          </p:nvSpPr>
          <p:spPr>
            <a:xfrm>
              <a:off x="5105400" y="4995446"/>
              <a:ext cx="3657600" cy="307777"/>
            </a:xfrm>
            <a:prstGeom prst="rect">
              <a:avLst/>
            </a:prstGeom>
            <a:solidFill>
              <a:schemeClr val="bg1"/>
            </a:solidFill>
          </p:spPr>
          <p:txBody>
            <a:bodyPr wrap="square" rtlCol="0">
              <a:spAutoFit/>
            </a:bodyPr>
            <a:lstStyle/>
            <a:p>
              <a:pPr algn="r"/>
              <a:r>
                <a:rPr lang="en-US" sz="1400" b="1" dirty="0" smtClean="0">
                  <a:solidFill>
                    <a:prstClr val="black"/>
                  </a:solidFill>
                  <a:effectLst>
                    <a:outerShdw blurRad="38100" dist="38100" dir="2700000" algn="tl">
                      <a:srgbClr val="000000">
                        <a:alpha val="43137"/>
                      </a:srgbClr>
                    </a:outerShdw>
                  </a:effectLst>
                </a:rPr>
                <a:t>Tang, Zhang, Yang, and Francis, ERL (2013)</a:t>
              </a:r>
              <a:endParaRPr lang="en-US" sz="1400" b="1" dirty="0">
                <a:solidFill>
                  <a:prstClr val="black"/>
                </a:solidFill>
                <a:effectLst>
                  <a:outerShdw blurRad="38100" dist="38100" dir="2700000" algn="tl">
                    <a:srgbClr val="000000">
                      <a:alpha val="43137"/>
                    </a:srgbClr>
                  </a:outerShdw>
                </a:effectLst>
              </a:endParaRPr>
            </a:p>
          </p:txBody>
        </p:sp>
      </p:grpSp>
      <p:grpSp>
        <p:nvGrpSpPr>
          <p:cNvPr id="4" name="Group 17"/>
          <p:cNvGrpSpPr/>
          <p:nvPr/>
        </p:nvGrpSpPr>
        <p:grpSpPr>
          <a:xfrm>
            <a:off x="4495800" y="1697422"/>
            <a:ext cx="3657600" cy="4246178"/>
            <a:chOff x="685800" y="1166999"/>
            <a:chExt cx="3657600" cy="4246178"/>
          </a:xfrm>
        </p:grpSpPr>
        <p:pic>
          <p:nvPicPr>
            <p:cNvPr id="11" name="Picture 10" descr="fig4"/>
            <p:cNvPicPr>
              <a:picLocks noChangeAspect="1"/>
            </p:cNvPicPr>
            <p:nvPr/>
          </p:nvPicPr>
          <p:blipFill>
            <a:blip r:embed="rId3" cstate="print"/>
            <a:srcRect l="50196" b="50000"/>
            <a:stretch>
              <a:fillRect/>
            </a:stretch>
          </p:blipFill>
          <p:spPr bwMode="auto">
            <a:xfrm>
              <a:off x="685800" y="1166999"/>
              <a:ext cx="3657600" cy="3938401"/>
            </a:xfrm>
            <a:prstGeom prst="rect">
              <a:avLst/>
            </a:prstGeom>
            <a:noFill/>
            <a:ln w="9525">
              <a:noFill/>
              <a:miter lim="800000"/>
              <a:headEnd/>
              <a:tailEnd/>
            </a:ln>
          </p:spPr>
        </p:pic>
        <p:sp>
          <p:nvSpPr>
            <p:cNvPr id="16" name="TextBox 15"/>
            <p:cNvSpPr txBox="1"/>
            <p:nvPr/>
          </p:nvSpPr>
          <p:spPr>
            <a:xfrm>
              <a:off x="685800" y="5105400"/>
              <a:ext cx="3657600" cy="307777"/>
            </a:xfrm>
            <a:prstGeom prst="rect">
              <a:avLst/>
            </a:prstGeom>
            <a:solidFill>
              <a:schemeClr val="bg1"/>
            </a:solidFill>
          </p:spPr>
          <p:txBody>
            <a:bodyPr wrap="square" rtlCol="0">
              <a:spAutoFit/>
            </a:bodyPr>
            <a:lstStyle/>
            <a:p>
              <a:pPr algn="r"/>
              <a:r>
                <a:rPr lang="en-US" sz="1400" b="1" dirty="0" smtClean="0">
                  <a:solidFill>
                    <a:prstClr val="black"/>
                  </a:solidFill>
                  <a:effectLst>
                    <a:outerShdw blurRad="38100" dist="38100" dir="2700000" algn="tl">
                      <a:srgbClr val="000000">
                        <a:alpha val="43137"/>
                      </a:srgbClr>
                    </a:outerShdw>
                  </a:effectLst>
                </a:rPr>
                <a:t>Tang, Zhang, and Francis, </a:t>
              </a:r>
              <a:r>
                <a:rPr lang="en-US" sz="1400" b="1" i="1" dirty="0" smtClean="0">
                  <a:solidFill>
                    <a:prstClr val="black"/>
                  </a:solidFill>
                  <a:effectLst>
                    <a:outerShdw blurRad="38100" dist="38100" dir="2700000" algn="tl">
                      <a:srgbClr val="000000">
                        <a:alpha val="43137"/>
                      </a:srgbClr>
                    </a:outerShdw>
                  </a:effectLst>
                </a:rPr>
                <a:t>Nature Cl. Ch. </a:t>
              </a:r>
              <a:r>
                <a:rPr lang="en-US" sz="1400" b="1" dirty="0" smtClean="0">
                  <a:solidFill>
                    <a:prstClr val="black"/>
                  </a:solidFill>
                  <a:effectLst>
                    <a:outerShdw blurRad="38100" dist="38100" dir="2700000" algn="tl">
                      <a:srgbClr val="000000">
                        <a:alpha val="43137"/>
                      </a:srgbClr>
                    </a:outerShdw>
                  </a:effectLst>
                </a:rPr>
                <a:t>(2013)</a:t>
              </a:r>
              <a:endParaRPr lang="en-US" sz="1400" b="1" dirty="0">
                <a:solidFill>
                  <a:prstClr val="black"/>
                </a:solidFill>
                <a:effectLst>
                  <a:outerShdw blurRad="38100" dist="38100" dir="2700000" algn="tl">
                    <a:srgbClr val="000000">
                      <a:alpha val="43137"/>
                    </a:srgbClr>
                  </a:outerShdw>
                </a:effectLst>
              </a:endParaRPr>
            </a:p>
          </p:txBody>
        </p:sp>
      </p:grpSp>
      <p:sp>
        <p:nvSpPr>
          <p:cNvPr id="20" name="TextBox 19"/>
          <p:cNvSpPr txBox="1"/>
          <p:nvPr/>
        </p:nvSpPr>
        <p:spPr>
          <a:xfrm>
            <a:off x="304800" y="2726085"/>
            <a:ext cx="3962400" cy="1769715"/>
          </a:xfrm>
          <a:prstGeom prst="rect">
            <a:avLst/>
          </a:prstGeom>
          <a:noFill/>
          <a:ln w="28575">
            <a:noFill/>
          </a:ln>
        </p:spPr>
        <p:txBody>
          <a:bodyPr wrap="square" rtlCol="0">
            <a:spAutoFit/>
          </a:bodyPr>
          <a:lstStyle/>
          <a:p>
            <a:pPr>
              <a:spcBef>
                <a:spcPts val="1200"/>
              </a:spcBef>
            </a:pPr>
            <a:r>
              <a:rPr lang="en-US" sz="2400" b="1" dirty="0" smtClean="0">
                <a:solidFill>
                  <a:srgbClr val="FFFF00"/>
                </a:solidFill>
                <a:effectLst>
                  <a:outerShdw blurRad="38100" dist="38100" dir="2700000" algn="tl">
                    <a:srgbClr val="000000">
                      <a:alpha val="43137"/>
                    </a:srgbClr>
                  </a:outerShdw>
                </a:effectLst>
                <a:latin typeface="Comic Sans MS" pitchFamily="66" charset="0"/>
              </a:rPr>
              <a:t>Summer heat waves </a:t>
            </a:r>
          </a:p>
          <a:p>
            <a:pPr lvl="1">
              <a:spcBef>
                <a:spcPts val="600"/>
              </a:spcBef>
              <a:buClr>
                <a:prstClr val="white"/>
              </a:buClr>
              <a:buSzPct val="110000"/>
            </a:pPr>
            <a:r>
              <a:rPr lang="en-US" sz="2000" b="1" dirty="0" smtClean="0">
                <a:solidFill>
                  <a:prstClr val="white"/>
                </a:solidFill>
                <a:effectLst>
                  <a:outerShdw blurRad="38100" dist="38100" dir="2700000" algn="tl">
                    <a:srgbClr val="000000">
                      <a:alpha val="43137"/>
                    </a:srgbClr>
                  </a:outerShdw>
                </a:effectLst>
                <a:latin typeface="Comic Sans MS" pitchFamily="66" charset="0"/>
              </a:rPr>
              <a:t>Summer loss of sea-ice and snow cover associated with heat waves, but sea-ice influence is stronger	</a:t>
            </a:r>
            <a:endParaRPr lang="en-US" sz="2000" b="1" dirty="0">
              <a:solidFill>
                <a:prstClr val="white"/>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232811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extBox 1"/>
          <p:cNvSpPr txBox="1"/>
          <p:nvPr/>
        </p:nvSpPr>
        <p:spPr>
          <a:xfrm>
            <a:off x="609600" y="1600200"/>
            <a:ext cx="8001000" cy="1077218"/>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latin typeface="Comic Sans MS" pitchFamily="66" charset="0"/>
              </a:rPr>
              <a:t>Do recent extreme weather events patterns fit this story?</a:t>
            </a:r>
            <a:endParaRPr lang="en-US" sz="3200" b="1" dirty="0">
              <a:solidFill>
                <a:srgbClr val="FF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1000" r="-21000"/>
          </a:stretch>
        </a:blipFill>
        <a:effectLst/>
      </p:bgPr>
    </p:bg>
    <p:spTree>
      <p:nvGrpSpPr>
        <p:cNvPr id="1" name=""/>
        <p:cNvGrpSpPr/>
        <p:nvPr/>
      </p:nvGrpSpPr>
      <p:grpSpPr>
        <a:xfrm>
          <a:off x="0" y="0"/>
          <a:ext cx="0" cy="0"/>
          <a:chOff x="0" y="0"/>
          <a:chExt cx="0" cy="0"/>
        </a:xfrm>
      </p:grpSpPr>
      <p:pic>
        <p:nvPicPr>
          <p:cNvPr id="3" name="Picture 2" descr="jetstream_Spain_floods2012.gif"/>
          <p:cNvPicPr>
            <a:picLocks noChangeAspect="1"/>
          </p:cNvPicPr>
          <p:nvPr/>
        </p:nvPicPr>
        <p:blipFill>
          <a:blip r:embed="rId3" cstate="print"/>
          <a:stretch>
            <a:fillRect/>
          </a:stretch>
        </p:blipFill>
        <p:spPr>
          <a:xfrm>
            <a:off x="5181600" y="3810000"/>
            <a:ext cx="3409025" cy="2743200"/>
          </a:xfrm>
          <a:prstGeom prst="rect">
            <a:avLst/>
          </a:prstGeom>
          <a:effectLst>
            <a:glow rad="228600">
              <a:schemeClr val="accent6">
                <a:satMod val="175000"/>
                <a:alpha val="40000"/>
              </a:schemeClr>
            </a:glow>
          </a:effectLst>
        </p:spPr>
      </p:pic>
      <p:grpSp>
        <p:nvGrpSpPr>
          <p:cNvPr id="5" name="Group 10"/>
          <p:cNvGrpSpPr/>
          <p:nvPr/>
        </p:nvGrpSpPr>
        <p:grpSpPr>
          <a:xfrm>
            <a:off x="533400" y="3816096"/>
            <a:ext cx="4114800" cy="2660904"/>
            <a:chOff x="381000" y="3733800"/>
            <a:chExt cx="4114800" cy="2660904"/>
          </a:xfrm>
          <a:effectLst>
            <a:glow rad="228600">
              <a:schemeClr val="accent6">
                <a:satMod val="175000"/>
                <a:alpha val="40000"/>
              </a:schemeClr>
            </a:glow>
          </a:effectLst>
        </p:grpSpPr>
        <p:pic>
          <p:nvPicPr>
            <p:cNvPr id="6" name="Picture 5" descr="spain_flood_2012_3.jpg"/>
            <p:cNvPicPr>
              <a:picLocks noChangeAspect="1"/>
            </p:cNvPicPr>
            <p:nvPr/>
          </p:nvPicPr>
          <p:blipFill>
            <a:blip r:embed="rId4" cstate="print"/>
            <a:stretch>
              <a:fillRect/>
            </a:stretch>
          </p:blipFill>
          <p:spPr>
            <a:xfrm>
              <a:off x="381000" y="3733800"/>
              <a:ext cx="4114800" cy="2660904"/>
            </a:xfrm>
            <a:prstGeom prst="rect">
              <a:avLst/>
            </a:prstGeom>
          </p:spPr>
        </p:pic>
        <p:sp>
          <p:nvSpPr>
            <p:cNvPr id="10" name="TextBox 9"/>
            <p:cNvSpPr txBox="1"/>
            <p:nvPr/>
          </p:nvSpPr>
          <p:spPr>
            <a:xfrm>
              <a:off x="685800" y="5955268"/>
              <a:ext cx="3793026"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latin typeface="Comic Sans MS" pitchFamily="66" charset="0"/>
                </a:rPr>
                <a:t>Unprecedented flooding in Spain</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grpSp>
      <p:sp>
        <p:nvSpPr>
          <p:cNvPr id="13" name="TextBox 12"/>
          <p:cNvSpPr txBox="1"/>
          <p:nvPr/>
        </p:nvSpPr>
        <p:spPr>
          <a:xfrm>
            <a:off x="381000" y="228600"/>
            <a:ext cx="8001000" cy="830997"/>
          </a:xfrm>
          <a:prstGeom prst="rect">
            <a:avLst/>
          </a:prstGeom>
          <a:noFill/>
        </p:spPr>
        <p:txBody>
          <a:bodyPr wrap="square" rtlCol="0">
            <a:spAutoFit/>
          </a:bodyPr>
          <a:lstStyle/>
          <a:p>
            <a:r>
              <a:rPr lang="en-US" sz="2400" b="1" smtClean="0">
                <a:solidFill>
                  <a:prstClr val="white"/>
                </a:solidFill>
                <a:effectLst>
                  <a:outerShdw blurRad="38100" dist="38100" dir="2700000" algn="tl">
                    <a:srgbClr val="000000">
                      <a:alpha val="43137"/>
                    </a:srgbClr>
                  </a:outerShdw>
                </a:effectLst>
                <a:latin typeface="Comic Sans MS" pitchFamily="66" charset="0"/>
              </a:rPr>
              <a:t>The jet-stream signature </a:t>
            </a:r>
            <a:r>
              <a:rPr lang="en-US" sz="2400" b="1" dirty="0" smtClean="0">
                <a:solidFill>
                  <a:prstClr val="white"/>
                </a:solidFill>
                <a:effectLst>
                  <a:outerShdw blurRad="38100" dist="38100" dir="2700000" algn="tl">
                    <a:srgbClr val="000000">
                      <a:alpha val="43137"/>
                    </a:srgbClr>
                  </a:outerShdw>
                </a:effectLst>
                <a:latin typeface="Comic Sans MS" pitchFamily="66" charset="0"/>
              </a:rPr>
              <a:t>of persistent patterns that can lead to extremes…</a:t>
            </a:r>
            <a:endParaRPr lang="en-US" sz="2400" b="1" dirty="0">
              <a:solidFill>
                <a:prstClr val="white"/>
              </a:solidFill>
              <a:effectLst>
                <a:outerShdw blurRad="38100" dist="38100" dir="2700000" algn="tl">
                  <a:srgbClr val="000000">
                    <a:alpha val="43137"/>
                  </a:srgbClr>
                </a:outerShdw>
              </a:effectLst>
              <a:latin typeface="Comic Sans MS" pitchFamily="66" charset="0"/>
            </a:endParaRPr>
          </a:p>
        </p:txBody>
      </p:sp>
      <p:grpSp>
        <p:nvGrpSpPr>
          <p:cNvPr id="7" name="Group 16"/>
          <p:cNvGrpSpPr/>
          <p:nvPr/>
        </p:nvGrpSpPr>
        <p:grpSpPr>
          <a:xfrm>
            <a:off x="914400" y="1295400"/>
            <a:ext cx="3474720" cy="2286000"/>
            <a:chOff x="838200" y="1295400"/>
            <a:chExt cx="3474720" cy="2286000"/>
          </a:xfrm>
        </p:grpSpPr>
        <p:pic>
          <p:nvPicPr>
            <p:cNvPr id="15" name="Picture 14" descr="frigid.jpg"/>
            <p:cNvPicPr>
              <a:picLocks/>
            </p:cNvPicPr>
            <p:nvPr/>
          </p:nvPicPr>
          <p:blipFill>
            <a:blip r:embed="rId5" cstate="print"/>
            <a:stretch>
              <a:fillRect/>
            </a:stretch>
          </p:blipFill>
          <p:spPr>
            <a:xfrm>
              <a:off x="838200" y="1295400"/>
              <a:ext cx="3474720" cy="2286000"/>
            </a:xfrm>
            <a:prstGeom prst="rect">
              <a:avLst/>
            </a:prstGeom>
            <a:effectLst>
              <a:glow rad="228600">
                <a:schemeClr val="accent6">
                  <a:satMod val="175000"/>
                  <a:alpha val="40000"/>
                </a:schemeClr>
              </a:glow>
            </a:effectLst>
          </p:spPr>
        </p:pic>
        <p:sp>
          <p:nvSpPr>
            <p:cNvPr id="9" name="TextBox 8"/>
            <p:cNvSpPr txBox="1"/>
            <p:nvPr/>
          </p:nvSpPr>
          <p:spPr>
            <a:xfrm>
              <a:off x="1291247" y="3135868"/>
              <a:ext cx="2366353" cy="369332"/>
            </a:xfrm>
            <a:prstGeom prst="rect">
              <a:avLst/>
            </a:prstGeom>
            <a:noFill/>
          </p:spPr>
          <p:txBody>
            <a:bodyPr wrap="none" rtlCol="0">
              <a:spAutoFit/>
            </a:bodyPr>
            <a:lstStyle/>
            <a:p>
              <a:r>
                <a:rPr lang="en-US" b="1" dirty="0" smtClean="0">
                  <a:solidFill>
                    <a:srgbClr val="FF0000"/>
                  </a:solidFill>
                  <a:effectLst>
                    <a:outerShdw blurRad="38100" dist="38100" dir="2700000" algn="tl">
                      <a:srgbClr val="000000">
                        <a:alpha val="43137"/>
                      </a:srgbClr>
                    </a:outerShdw>
                  </a:effectLst>
                  <a:latin typeface="Comic Sans MS" pitchFamily="66" charset="0"/>
                </a:rPr>
                <a:t>Record snows in AK</a:t>
              </a:r>
              <a:endParaRPr lang="en-US" b="1" dirty="0">
                <a:solidFill>
                  <a:srgbClr val="FF0000"/>
                </a:solidFill>
                <a:effectLst>
                  <a:outerShdw blurRad="38100" dist="38100" dir="2700000" algn="tl">
                    <a:srgbClr val="000000">
                      <a:alpha val="43137"/>
                    </a:srgbClr>
                  </a:outerShdw>
                </a:effectLst>
                <a:latin typeface="Comic Sans MS" pitchFamily="66" charset="0"/>
              </a:endParaRPr>
            </a:p>
          </p:txBody>
        </p:sp>
      </p:grpSp>
      <p:grpSp>
        <p:nvGrpSpPr>
          <p:cNvPr id="8" name="Group 4"/>
          <p:cNvGrpSpPr/>
          <p:nvPr/>
        </p:nvGrpSpPr>
        <p:grpSpPr>
          <a:xfrm>
            <a:off x="5181600" y="914400"/>
            <a:ext cx="3438065" cy="2743200"/>
            <a:chOff x="5181600" y="914400"/>
            <a:chExt cx="3438065" cy="2743200"/>
          </a:xfrm>
        </p:grpSpPr>
        <p:pic>
          <p:nvPicPr>
            <p:cNvPr id="2" name="Picture 1" descr="jetstream_AK_snow2012.gif"/>
            <p:cNvPicPr>
              <a:picLocks noChangeAspect="1"/>
            </p:cNvPicPr>
            <p:nvPr/>
          </p:nvPicPr>
          <p:blipFill>
            <a:blip r:embed="rId6" cstate="print"/>
            <a:stretch>
              <a:fillRect/>
            </a:stretch>
          </p:blipFill>
          <p:spPr>
            <a:xfrm>
              <a:off x="5181600" y="914400"/>
              <a:ext cx="3409025" cy="2743200"/>
            </a:xfrm>
            <a:prstGeom prst="rect">
              <a:avLst/>
            </a:prstGeom>
            <a:effectLst>
              <a:glow rad="228600">
                <a:schemeClr val="accent6">
                  <a:satMod val="175000"/>
                  <a:alpha val="40000"/>
                </a:schemeClr>
              </a:glow>
            </a:effectLst>
          </p:spPr>
        </p:pic>
        <p:sp>
          <p:nvSpPr>
            <p:cNvPr id="4" name="TextBox 3"/>
            <p:cNvSpPr txBox="1"/>
            <p:nvPr/>
          </p:nvSpPr>
          <p:spPr>
            <a:xfrm>
              <a:off x="6172200" y="3200400"/>
              <a:ext cx="2447465" cy="369332"/>
            </a:xfrm>
            <a:prstGeom prst="rect">
              <a:avLst/>
            </a:prstGeom>
            <a:noFill/>
            <a:effectLst>
              <a:glow rad="139700">
                <a:schemeClr val="accent2">
                  <a:satMod val="175000"/>
                  <a:alpha val="40000"/>
                </a:schemeClr>
              </a:glow>
            </a:effectLst>
          </p:spPr>
          <p:txBody>
            <a:bodyPr wrap="none" rtlCol="0">
              <a:spAutoFit/>
            </a:bodyPr>
            <a:lstStyle/>
            <a:p>
              <a:r>
                <a:rPr lang="en-US" b="1">
                  <a:solidFill>
                    <a:srgbClr val="00B0F0"/>
                  </a:solidFill>
                  <a:effectLst>
                    <a:outerShdw blurRad="38100" dist="38100" dir="2700000" algn="tl">
                      <a:srgbClr val="000000">
                        <a:alpha val="43137"/>
                      </a:srgbClr>
                    </a:outerShdw>
                  </a:effectLst>
                </a:rPr>
                <a:t>f</a:t>
              </a:r>
              <a:r>
                <a:rPr lang="en-US" b="1" smtClean="0">
                  <a:solidFill>
                    <a:srgbClr val="00B0F0"/>
                  </a:solidFill>
                  <a:effectLst>
                    <a:outerShdw blurRad="38100" dist="38100" dir="2700000" algn="tl">
                      <a:srgbClr val="000000">
                        <a:alpha val="43137"/>
                      </a:srgbClr>
                    </a:outerShdw>
                  </a:effectLst>
                </a:rPr>
                <a:t>rom San </a:t>
              </a:r>
              <a:r>
                <a:rPr lang="en-US" b="1" dirty="0" smtClean="0">
                  <a:solidFill>
                    <a:srgbClr val="00B0F0"/>
                  </a:solidFill>
                  <a:effectLst>
                    <a:outerShdw blurRad="38100" dist="38100" dir="2700000" algn="tl">
                      <a:srgbClr val="000000">
                        <a:alpha val="43137"/>
                      </a:srgbClr>
                    </a:outerShdw>
                  </a:effectLst>
                </a:rPr>
                <a:t>Fran. State U</a:t>
              </a:r>
              <a:r>
                <a:rPr lang="en-US" dirty="0" smtClean="0">
                  <a:solidFill>
                    <a:prstClr val="black"/>
                  </a:solidFill>
                </a:rPr>
                <a:t>.</a:t>
              </a:r>
              <a:endParaRPr lang="en-US" dirty="0">
                <a:solidFill>
                  <a:prstClr val="black"/>
                </a:solidFill>
              </a:endParaRPr>
            </a:p>
          </p:txBody>
        </p:sp>
      </p:grpSp>
      <p:sp>
        <p:nvSpPr>
          <p:cNvPr id="14" name="TextBox 13"/>
          <p:cNvSpPr txBox="1"/>
          <p:nvPr/>
        </p:nvSpPr>
        <p:spPr>
          <a:xfrm>
            <a:off x="6324600" y="990600"/>
            <a:ext cx="494046" cy="369332"/>
          </a:xfrm>
          <a:prstGeom prst="rect">
            <a:avLst/>
          </a:prstGeom>
          <a:noFill/>
        </p:spPr>
        <p:txBody>
          <a:bodyPr wrap="none" rtlCol="0">
            <a:spAutoFit/>
          </a:bodyPr>
          <a:lstStyle/>
          <a:p>
            <a:r>
              <a:rPr lang="en-US" b="1" dirty="0" smtClean="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rPr>
              <a:t>AK</a:t>
            </a:r>
            <a:endParaRPr lang="en-US" b="1" dirty="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endParaRPr>
          </a:p>
        </p:txBody>
      </p:sp>
      <p:sp>
        <p:nvSpPr>
          <p:cNvPr id="16" name="TextBox 15"/>
          <p:cNvSpPr txBox="1"/>
          <p:nvPr/>
        </p:nvSpPr>
        <p:spPr>
          <a:xfrm>
            <a:off x="7125954" y="2221468"/>
            <a:ext cx="495649" cy="369332"/>
          </a:xfrm>
          <a:prstGeom prst="rect">
            <a:avLst/>
          </a:prstGeom>
          <a:noFill/>
        </p:spPr>
        <p:txBody>
          <a:bodyPr wrap="none" rtlCol="0">
            <a:spAutoFit/>
          </a:bodyPr>
          <a:lstStyle/>
          <a:p>
            <a:r>
              <a:rPr lang="en-US" b="1" dirty="0" smtClean="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rPr>
              <a:t>CA</a:t>
            </a:r>
            <a:endParaRPr lang="en-US" b="1" dirty="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endParaRPr>
          </a:p>
        </p:txBody>
      </p:sp>
      <p:sp>
        <p:nvSpPr>
          <p:cNvPr id="17" name="TextBox 16"/>
          <p:cNvSpPr txBox="1"/>
          <p:nvPr/>
        </p:nvSpPr>
        <p:spPr>
          <a:xfrm>
            <a:off x="6858000" y="5726668"/>
            <a:ext cx="780983" cy="369332"/>
          </a:xfrm>
          <a:prstGeom prst="rect">
            <a:avLst/>
          </a:prstGeom>
          <a:noFill/>
        </p:spPr>
        <p:txBody>
          <a:bodyPr wrap="none" rtlCol="0">
            <a:spAutoFit/>
          </a:bodyPr>
          <a:lstStyle/>
          <a:p>
            <a:r>
              <a:rPr lang="en-US" b="1" dirty="0" smtClean="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rPr>
              <a:t>Spain</a:t>
            </a:r>
            <a:endParaRPr lang="en-US" b="1" dirty="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endParaRPr>
          </a:p>
        </p:txBody>
      </p:sp>
      <p:cxnSp>
        <p:nvCxnSpPr>
          <p:cNvPr id="19" name="Straight Arrow Connector 18"/>
          <p:cNvCxnSpPr/>
          <p:nvPr/>
        </p:nvCxnSpPr>
        <p:spPr>
          <a:xfrm flipV="1">
            <a:off x="7467600" y="5181600"/>
            <a:ext cx="609600" cy="609600"/>
          </a:xfrm>
          <a:prstGeom prst="straightConnector1">
            <a:avLst/>
          </a:prstGeom>
          <a:ln w="38100">
            <a:solidFill>
              <a:srgbClr val="FF0000"/>
            </a:solidFill>
            <a:tailEnd type="arrow"/>
          </a:ln>
          <a:effectLst>
            <a:glow rad="1016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15637" y="4953000"/>
            <a:ext cx="556563" cy="369332"/>
          </a:xfrm>
          <a:prstGeom prst="rect">
            <a:avLst/>
          </a:prstGeom>
          <a:noFill/>
        </p:spPr>
        <p:txBody>
          <a:bodyPr wrap="none" rtlCol="0">
            <a:spAutoFit/>
          </a:bodyPr>
          <a:lstStyle/>
          <a:p>
            <a:r>
              <a:rPr lang="en-US" b="1" dirty="0" smtClean="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rPr>
              <a:t>MA</a:t>
            </a:r>
            <a:endParaRPr lang="en-US" b="1" dirty="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1033410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16"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childTnLst>
                                </p:cTn>
                              </p:par>
                            </p:childTnLst>
                          </p:cTn>
                        </p:par>
                        <p:par>
                          <p:cTn id="34" fill="hold">
                            <p:stCondLst>
                              <p:cond delay="500"/>
                            </p:stCondLst>
                            <p:childTnLst>
                              <p:par>
                                <p:cTn id="35" presetID="2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childTnLst>
                                </p:cTn>
                              </p:par>
                              <p:par>
                                <p:cTn id="43" presetID="22" presetClass="entr" presetSubtype="8"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39999">
              <a:srgbClr val="0A128C"/>
            </a:gs>
            <a:gs pos="70000">
              <a:srgbClr val="181CC7"/>
            </a:gs>
            <a:gs pos="88000">
              <a:srgbClr val="7005D4"/>
            </a:gs>
            <a:gs pos="100000">
              <a:srgbClr val="8C3D91"/>
            </a:gs>
          </a:gsLst>
          <a:lin ang="13500000" scaled="1"/>
          <a:tileRect/>
        </a:gradFill>
        <a:effectLst/>
      </p:bgPr>
    </p:bg>
    <p:spTree>
      <p:nvGrpSpPr>
        <p:cNvPr id="1" name=""/>
        <p:cNvGrpSpPr/>
        <p:nvPr/>
      </p:nvGrpSpPr>
      <p:grpSpPr>
        <a:xfrm>
          <a:off x="0" y="0"/>
          <a:ext cx="0" cy="0"/>
          <a:chOff x="0" y="0"/>
          <a:chExt cx="0" cy="0"/>
        </a:xfrm>
      </p:grpSpPr>
      <p:pic>
        <p:nvPicPr>
          <p:cNvPr id="3" name="Picture 2" descr="Z500_anom_2Jan2014.png"/>
          <p:cNvPicPr>
            <a:picLocks noChangeAspect="1"/>
          </p:cNvPicPr>
          <p:nvPr/>
        </p:nvPicPr>
        <p:blipFill>
          <a:blip r:embed="rId2" cstate="print"/>
          <a:stretch>
            <a:fillRect/>
          </a:stretch>
        </p:blipFill>
        <p:spPr>
          <a:xfrm>
            <a:off x="838200" y="914400"/>
            <a:ext cx="7620000" cy="5715000"/>
          </a:xfrm>
          <a:prstGeom prst="rect">
            <a:avLst/>
          </a:prstGeom>
        </p:spPr>
      </p:pic>
      <p:sp>
        <p:nvSpPr>
          <p:cNvPr id="4" name="TextBox 3"/>
          <p:cNvSpPr txBox="1"/>
          <p:nvPr/>
        </p:nvSpPr>
        <p:spPr>
          <a:xfrm>
            <a:off x="304800" y="304800"/>
            <a:ext cx="8146782" cy="461665"/>
          </a:xfrm>
          <a:prstGeom prst="rect">
            <a:avLst/>
          </a:prstGeom>
          <a:noFill/>
        </p:spPr>
        <p:txBody>
          <a:bodyPr wrap="none" rtlCol="0">
            <a:spAutoFit/>
          </a:bodyPr>
          <a:lstStyle/>
          <a:p>
            <a:r>
              <a:rPr lang="en-US" sz="2400" b="1" i="1" dirty="0" smtClean="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rPr>
              <a:t>The Remarkably Persistent Pattern: Dec.‘13-Feb.‘14</a:t>
            </a:r>
            <a:endParaRPr lang="en-US" sz="2400" b="1" i="1" dirty="0">
              <a:solidFill>
                <a:srgbClr val="FF0000"/>
              </a:solidFill>
              <a:effectLst>
                <a:glow rad="101600">
                  <a:srgbClr val="F79646">
                    <a:satMod val="175000"/>
                    <a:alpha val="40000"/>
                  </a:srgbClr>
                </a:glow>
                <a:outerShdw blurRad="38100" dist="38100" dir="2700000" algn="tl">
                  <a:srgbClr val="000000">
                    <a:alpha val="43137"/>
                  </a:srgbClr>
                </a:outerShdw>
              </a:effectLst>
              <a:latin typeface="Comic Sans MS" pitchFamily="66" charset="0"/>
            </a:endParaRPr>
          </a:p>
        </p:txBody>
      </p:sp>
      <p:sp>
        <p:nvSpPr>
          <p:cNvPr id="5" name="TextBox 4"/>
          <p:cNvSpPr txBox="1"/>
          <p:nvPr/>
        </p:nvSpPr>
        <p:spPr>
          <a:xfrm>
            <a:off x="6172200" y="3810000"/>
            <a:ext cx="834203" cy="400110"/>
          </a:xfrm>
          <a:prstGeom prst="rect">
            <a:avLst/>
          </a:prstGeom>
          <a:noFill/>
        </p:spPr>
        <p:txBody>
          <a:bodyPr wrap="none" rtlCol="0">
            <a:spAutoFit/>
          </a:bodyPr>
          <a:lstStyle/>
          <a:p>
            <a:r>
              <a:rPr lang="en-US" sz="2000" b="1" dirty="0" smtClean="0">
                <a:solidFill>
                  <a:prstClr val="black"/>
                </a:solidFill>
              </a:rPr>
              <a:t>Warm</a:t>
            </a:r>
            <a:endParaRPr lang="en-US" sz="2000" b="1" dirty="0">
              <a:solidFill>
                <a:prstClr val="black"/>
              </a:solidFill>
            </a:endParaRPr>
          </a:p>
        </p:txBody>
      </p:sp>
      <p:sp>
        <p:nvSpPr>
          <p:cNvPr id="6" name="TextBox 5"/>
          <p:cNvSpPr txBox="1"/>
          <p:nvPr/>
        </p:nvSpPr>
        <p:spPr>
          <a:xfrm>
            <a:off x="2057400" y="5162490"/>
            <a:ext cx="834203" cy="400110"/>
          </a:xfrm>
          <a:prstGeom prst="rect">
            <a:avLst/>
          </a:prstGeom>
          <a:noFill/>
        </p:spPr>
        <p:txBody>
          <a:bodyPr wrap="none" rtlCol="0">
            <a:spAutoFit/>
          </a:bodyPr>
          <a:lstStyle/>
          <a:p>
            <a:r>
              <a:rPr lang="en-US" sz="2000" b="1" dirty="0" smtClean="0">
                <a:solidFill>
                  <a:prstClr val="black"/>
                </a:solidFill>
              </a:rPr>
              <a:t>Warm</a:t>
            </a:r>
            <a:endParaRPr lang="en-US" sz="2000" b="1" dirty="0">
              <a:solidFill>
                <a:prstClr val="black"/>
              </a:solidFill>
            </a:endParaRPr>
          </a:p>
        </p:txBody>
      </p:sp>
      <p:cxnSp>
        <p:nvCxnSpPr>
          <p:cNvPr id="8" name="Straight Arrow Connector 7"/>
          <p:cNvCxnSpPr/>
          <p:nvPr/>
        </p:nvCxnSpPr>
        <p:spPr>
          <a:xfrm flipH="1" flipV="1">
            <a:off x="5181600" y="3276600"/>
            <a:ext cx="1066800" cy="6858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819400" y="4419600"/>
            <a:ext cx="838200" cy="8382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099997" y="4629090"/>
            <a:ext cx="659155" cy="400110"/>
          </a:xfrm>
          <a:prstGeom prst="rect">
            <a:avLst/>
          </a:prstGeom>
          <a:noFill/>
        </p:spPr>
        <p:txBody>
          <a:bodyPr wrap="none" rtlCol="0">
            <a:spAutoFit/>
          </a:bodyPr>
          <a:lstStyle/>
          <a:p>
            <a:r>
              <a:rPr lang="en-US" sz="2000" b="1" dirty="0" smtClean="0">
                <a:solidFill>
                  <a:prstClr val="black"/>
                </a:solidFill>
              </a:rPr>
              <a:t>Cold</a:t>
            </a:r>
            <a:endParaRPr lang="en-US" sz="2000" b="1" dirty="0">
              <a:solidFill>
                <a:prstClr val="black"/>
              </a:solidFill>
            </a:endParaRPr>
          </a:p>
        </p:txBody>
      </p:sp>
      <p:cxnSp>
        <p:nvCxnSpPr>
          <p:cNvPr id="13" name="Straight Arrow Connector 12"/>
          <p:cNvCxnSpPr/>
          <p:nvPr/>
        </p:nvCxnSpPr>
        <p:spPr>
          <a:xfrm flipH="1" flipV="1">
            <a:off x="5410200" y="4267200"/>
            <a:ext cx="762000" cy="5334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096000" y="3733800"/>
            <a:ext cx="914400" cy="533400"/>
          </a:xfrm>
          <a:prstGeom prst="ellipse">
            <a:avLst/>
          </a:prstGeom>
          <a:noFill/>
          <a:ln w="381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5715000" y="5257800"/>
            <a:ext cx="914400" cy="533400"/>
          </a:xfrm>
          <a:prstGeom prst="ellipse">
            <a:avLst/>
          </a:prstGeom>
          <a:noFill/>
          <a:ln w="381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1981200" y="5105400"/>
            <a:ext cx="914400" cy="533400"/>
          </a:xfrm>
          <a:prstGeom prst="ellipse">
            <a:avLst/>
          </a:prstGeom>
          <a:noFill/>
          <a:ln w="38100">
            <a:solidFill>
              <a:srgbClr val="FF00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6019800" y="4572000"/>
            <a:ext cx="914400" cy="533400"/>
          </a:xfrm>
          <a:prstGeom prst="ellipse">
            <a:avLst/>
          </a:prstGeom>
          <a:noFill/>
          <a:ln w="38100">
            <a:solidFill>
              <a:schemeClr val="bg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2133600" y="5791200"/>
            <a:ext cx="914400" cy="533400"/>
          </a:xfrm>
          <a:prstGeom prst="ellipse">
            <a:avLst/>
          </a:prstGeom>
          <a:noFill/>
          <a:ln w="38100">
            <a:solidFill>
              <a:schemeClr val="bg1"/>
            </a:solid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1" name="Elbow Connector 20"/>
          <p:cNvCxnSpPr/>
          <p:nvPr/>
        </p:nvCxnSpPr>
        <p:spPr>
          <a:xfrm>
            <a:off x="2819400" y="2971800"/>
            <a:ext cx="914400" cy="914400"/>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2636292" y="2333768"/>
            <a:ext cx="3195851" cy="3384644"/>
          </a:xfrm>
          <a:custGeom>
            <a:avLst/>
            <a:gdLst>
              <a:gd name="connsiteX0" fmla="*/ 120556 w 3195851"/>
              <a:gd name="connsiteY0" fmla="*/ 1624083 h 3384644"/>
              <a:gd name="connsiteX1" fmla="*/ 65965 w 3195851"/>
              <a:gd name="connsiteY1" fmla="*/ 873456 h 3384644"/>
              <a:gd name="connsiteX2" fmla="*/ 311624 w 3195851"/>
              <a:gd name="connsiteY2" fmla="*/ 532262 h 3384644"/>
              <a:gd name="connsiteX3" fmla="*/ 598227 w 3195851"/>
              <a:gd name="connsiteY3" fmla="*/ 532262 h 3384644"/>
              <a:gd name="connsiteX4" fmla="*/ 1144138 w 3195851"/>
              <a:gd name="connsiteY4" fmla="*/ 218363 h 3384644"/>
              <a:gd name="connsiteX5" fmla="*/ 1676401 w 3195851"/>
              <a:gd name="connsiteY5" fmla="*/ 27295 h 3384644"/>
              <a:gd name="connsiteX6" fmla="*/ 1894765 w 3195851"/>
              <a:gd name="connsiteY6" fmla="*/ 54590 h 3384644"/>
              <a:gd name="connsiteX7" fmla="*/ 1963004 w 3195851"/>
              <a:gd name="connsiteY7" fmla="*/ 313898 h 3384644"/>
              <a:gd name="connsiteX8" fmla="*/ 1990299 w 3195851"/>
              <a:gd name="connsiteY8" fmla="*/ 518614 h 3384644"/>
              <a:gd name="connsiteX9" fmla="*/ 2195015 w 3195851"/>
              <a:gd name="connsiteY9" fmla="*/ 614148 h 3384644"/>
              <a:gd name="connsiteX10" fmla="*/ 2290550 w 3195851"/>
              <a:gd name="connsiteY10" fmla="*/ 777922 h 3384644"/>
              <a:gd name="connsiteX11" fmla="*/ 2208663 w 3195851"/>
              <a:gd name="connsiteY11" fmla="*/ 1009933 h 3384644"/>
              <a:gd name="connsiteX12" fmla="*/ 2140424 w 3195851"/>
              <a:gd name="connsiteY12" fmla="*/ 1201002 h 3384644"/>
              <a:gd name="connsiteX13" fmla="*/ 2399732 w 3195851"/>
              <a:gd name="connsiteY13" fmla="*/ 1337480 h 3384644"/>
              <a:gd name="connsiteX14" fmla="*/ 2631744 w 3195851"/>
              <a:gd name="connsiteY14" fmla="*/ 1351128 h 3384644"/>
              <a:gd name="connsiteX15" fmla="*/ 2986586 w 3195851"/>
              <a:gd name="connsiteY15" fmla="*/ 1596787 h 3384644"/>
              <a:gd name="connsiteX16" fmla="*/ 3150359 w 3195851"/>
              <a:gd name="connsiteY16" fmla="*/ 1897038 h 3384644"/>
              <a:gd name="connsiteX17" fmla="*/ 3191302 w 3195851"/>
              <a:gd name="connsiteY17" fmla="*/ 2115402 h 3384644"/>
              <a:gd name="connsiteX18" fmla="*/ 3123063 w 3195851"/>
              <a:gd name="connsiteY18" fmla="*/ 2251880 h 3384644"/>
              <a:gd name="connsiteX19" fmla="*/ 2959290 w 3195851"/>
              <a:gd name="connsiteY19" fmla="*/ 2388357 h 3384644"/>
              <a:gd name="connsiteX20" fmla="*/ 2727278 w 3195851"/>
              <a:gd name="connsiteY20" fmla="*/ 2388357 h 3384644"/>
              <a:gd name="connsiteX21" fmla="*/ 2372436 w 3195851"/>
              <a:gd name="connsiteY21" fmla="*/ 2320119 h 3384644"/>
              <a:gd name="connsiteX22" fmla="*/ 2263254 w 3195851"/>
              <a:gd name="connsiteY22" fmla="*/ 2251880 h 3384644"/>
              <a:gd name="connsiteX23" fmla="*/ 2044890 w 3195851"/>
              <a:gd name="connsiteY23" fmla="*/ 2129050 h 3384644"/>
              <a:gd name="connsiteX24" fmla="*/ 1935708 w 3195851"/>
              <a:gd name="connsiteY24" fmla="*/ 2129050 h 3384644"/>
              <a:gd name="connsiteX25" fmla="*/ 1949356 w 3195851"/>
              <a:gd name="connsiteY25" fmla="*/ 2251880 h 3384644"/>
              <a:gd name="connsiteX26" fmla="*/ 1963004 w 3195851"/>
              <a:gd name="connsiteY26" fmla="*/ 2415653 h 3384644"/>
              <a:gd name="connsiteX27" fmla="*/ 2031242 w 3195851"/>
              <a:gd name="connsiteY27" fmla="*/ 2634017 h 3384644"/>
              <a:gd name="connsiteX28" fmla="*/ 2126777 w 3195851"/>
              <a:gd name="connsiteY28" fmla="*/ 2825086 h 3384644"/>
              <a:gd name="connsiteX29" fmla="*/ 2126777 w 3195851"/>
              <a:gd name="connsiteY29" fmla="*/ 3057098 h 3384644"/>
              <a:gd name="connsiteX30" fmla="*/ 2044890 w 3195851"/>
              <a:gd name="connsiteY30" fmla="*/ 3261814 h 3384644"/>
              <a:gd name="connsiteX31" fmla="*/ 1908412 w 3195851"/>
              <a:gd name="connsiteY31" fmla="*/ 3357348 h 3384644"/>
              <a:gd name="connsiteX32" fmla="*/ 1676401 w 3195851"/>
              <a:gd name="connsiteY32" fmla="*/ 3370996 h 3384644"/>
              <a:gd name="connsiteX33" fmla="*/ 1471684 w 3195851"/>
              <a:gd name="connsiteY33" fmla="*/ 3275462 h 3384644"/>
              <a:gd name="connsiteX34" fmla="*/ 1321559 w 3195851"/>
              <a:gd name="connsiteY34" fmla="*/ 3138984 h 3384644"/>
              <a:gd name="connsiteX35" fmla="*/ 1307911 w 3195851"/>
              <a:gd name="connsiteY35" fmla="*/ 2988859 h 3384644"/>
              <a:gd name="connsiteX36" fmla="*/ 1321559 w 3195851"/>
              <a:gd name="connsiteY36" fmla="*/ 2702256 h 3384644"/>
              <a:gd name="connsiteX37" fmla="*/ 1266968 w 3195851"/>
              <a:gd name="connsiteY37" fmla="*/ 2210936 h 3384644"/>
              <a:gd name="connsiteX38" fmla="*/ 1280615 w 3195851"/>
              <a:gd name="connsiteY38" fmla="*/ 2006220 h 3384644"/>
              <a:gd name="connsiteX39" fmla="*/ 1212377 w 3195851"/>
              <a:gd name="connsiteY39" fmla="*/ 1801504 h 3384644"/>
              <a:gd name="connsiteX40" fmla="*/ 966717 w 3195851"/>
              <a:gd name="connsiteY40" fmla="*/ 1815151 h 3384644"/>
              <a:gd name="connsiteX41" fmla="*/ 816592 w 3195851"/>
              <a:gd name="connsiteY41" fmla="*/ 2115402 h 3384644"/>
              <a:gd name="connsiteX42" fmla="*/ 680114 w 3195851"/>
              <a:gd name="connsiteY42" fmla="*/ 2142698 h 3384644"/>
              <a:gd name="connsiteX43" fmla="*/ 475398 w 3195851"/>
              <a:gd name="connsiteY43" fmla="*/ 2033516 h 3384644"/>
              <a:gd name="connsiteX44" fmla="*/ 243386 w 3195851"/>
              <a:gd name="connsiteY44" fmla="*/ 1883390 h 3384644"/>
              <a:gd name="connsiteX45" fmla="*/ 38669 w 3195851"/>
              <a:gd name="connsiteY45" fmla="*/ 1678674 h 3384644"/>
              <a:gd name="connsiteX46" fmla="*/ 11374 w 3195851"/>
              <a:gd name="connsiteY46" fmla="*/ 1364775 h 3384644"/>
              <a:gd name="connsiteX47" fmla="*/ 38669 w 3195851"/>
              <a:gd name="connsiteY47" fmla="*/ 1023581 h 3384644"/>
              <a:gd name="connsiteX48" fmla="*/ 120556 w 3195851"/>
              <a:gd name="connsiteY48" fmla="*/ 696035 h 3384644"/>
              <a:gd name="connsiteX49" fmla="*/ 175147 w 3195851"/>
              <a:gd name="connsiteY49" fmla="*/ 696035 h 338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95851" h="3384644">
                <a:moveTo>
                  <a:pt x="120556" y="1624083"/>
                </a:moveTo>
                <a:cubicBezTo>
                  <a:pt x="77338" y="1339754"/>
                  <a:pt x="34120" y="1055426"/>
                  <a:pt x="65965" y="873456"/>
                </a:cubicBezTo>
                <a:cubicBezTo>
                  <a:pt x="97810" y="691486"/>
                  <a:pt x="222914" y="589128"/>
                  <a:pt x="311624" y="532262"/>
                </a:cubicBezTo>
                <a:cubicBezTo>
                  <a:pt x="400334" y="475396"/>
                  <a:pt x="459475" y="584578"/>
                  <a:pt x="598227" y="532262"/>
                </a:cubicBezTo>
                <a:cubicBezTo>
                  <a:pt x="736979" y="479946"/>
                  <a:pt x="964442" y="302524"/>
                  <a:pt x="1144138" y="218363"/>
                </a:cubicBezTo>
                <a:cubicBezTo>
                  <a:pt x="1323834" y="134202"/>
                  <a:pt x="1551297" y="54591"/>
                  <a:pt x="1676401" y="27295"/>
                </a:cubicBezTo>
                <a:cubicBezTo>
                  <a:pt x="1801506" y="0"/>
                  <a:pt x="1846998" y="6823"/>
                  <a:pt x="1894765" y="54590"/>
                </a:cubicBezTo>
                <a:cubicBezTo>
                  <a:pt x="1942532" y="102357"/>
                  <a:pt x="1947082" y="236561"/>
                  <a:pt x="1963004" y="313898"/>
                </a:cubicBezTo>
                <a:cubicBezTo>
                  <a:pt x="1978926" y="391235"/>
                  <a:pt x="1951631" y="468572"/>
                  <a:pt x="1990299" y="518614"/>
                </a:cubicBezTo>
                <a:cubicBezTo>
                  <a:pt x="2028967" y="568656"/>
                  <a:pt x="2144973" y="570930"/>
                  <a:pt x="2195015" y="614148"/>
                </a:cubicBezTo>
                <a:cubicBezTo>
                  <a:pt x="2245057" y="657366"/>
                  <a:pt x="2288275" y="711958"/>
                  <a:pt x="2290550" y="777922"/>
                </a:cubicBezTo>
                <a:cubicBezTo>
                  <a:pt x="2292825" y="843886"/>
                  <a:pt x="2233684" y="939420"/>
                  <a:pt x="2208663" y="1009933"/>
                </a:cubicBezTo>
                <a:cubicBezTo>
                  <a:pt x="2183642" y="1080446"/>
                  <a:pt x="2108579" y="1146411"/>
                  <a:pt x="2140424" y="1201002"/>
                </a:cubicBezTo>
                <a:cubicBezTo>
                  <a:pt x="2172269" y="1255593"/>
                  <a:pt x="2317845" y="1312459"/>
                  <a:pt x="2399732" y="1337480"/>
                </a:cubicBezTo>
                <a:cubicBezTo>
                  <a:pt x="2481619" y="1362501"/>
                  <a:pt x="2533935" y="1307910"/>
                  <a:pt x="2631744" y="1351128"/>
                </a:cubicBezTo>
                <a:cubicBezTo>
                  <a:pt x="2729553" y="1394346"/>
                  <a:pt x="2900150" y="1505802"/>
                  <a:pt x="2986586" y="1596787"/>
                </a:cubicBezTo>
                <a:cubicBezTo>
                  <a:pt x="3073022" y="1687772"/>
                  <a:pt x="3116240" y="1810602"/>
                  <a:pt x="3150359" y="1897038"/>
                </a:cubicBezTo>
                <a:cubicBezTo>
                  <a:pt x="3184478" y="1983474"/>
                  <a:pt x="3195851" y="2056262"/>
                  <a:pt x="3191302" y="2115402"/>
                </a:cubicBezTo>
                <a:cubicBezTo>
                  <a:pt x="3186753" y="2174542"/>
                  <a:pt x="3161732" y="2206388"/>
                  <a:pt x="3123063" y="2251880"/>
                </a:cubicBezTo>
                <a:cubicBezTo>
                  <a:pt x="3084394" y="2297372"/>
                  <a:pt x="3025254" y="2365611"/>
                  <a:pt x="2959290" y="2388357"/>
                </a:cubicBezTo>
                <a:cubicBezTo>
                  <a:pt x="2893326" y="2411103"/>
                  <a:pt x="2825087" y="2399730"/>
                  <a:pt x="2727278" y="2388357"/>
                </a:cubicBezTo>
                <a:cubicBezTo>
                  <a:pt x="2629469" y="2376984"/>
                  <a:pt x="2449773" y="2342865"/>
                  <a:pt x="2372436" y="2320119"/>
                </a:cubicBezTo>
                <a:cubicBezTo>
                  <a:pt x="2295099" y="2297373"/>
                  <a:pt x="2317845" y="2283725"/>
                  <a:pt x="2263254" y="2251880"/>
                </a:cubicBezTo>
                <a:cubicBezTo>
                  <a:pt x="2208663" y="2220035"/>
                  <a:pt x="2099481" y="2149522"/>
                  <a:pt x="2044890" y="2129050"/>
                </a:cubicBezTo>
                <a:cubicBezTo>
                  <a:pt x="1990299" y="2108578"/>
                  <a:pt x="1951630" y="2108578"/>
                  <a:pt x="1935708" y="2129050"/>
                </a:cubicBezTo>
                <a:cubicBezTo>
                  <a:pt x="1919786" y="2149522"/>
                  <a:pt x="1944807" y="2204113"/>
                  <a:pt x="1949356" y="2251880"/>
                </a:cubicBezTo>
                <a:cubicBezTo>
                  <a:pt x="1953905" y="2299647"/>
                  <a:pt x="1949356" y="2351964"/>
                  <a:pt x="1963004" y="2415653"/>
                </a:cubicBezTo>
                <a:cubicBezTo>
                  <a:pt x="1976652" y="2479342"/>
                  <a:pt x="2003946" y="2565778"/>
                  <a:pt x="2031242" y="2634017"/>
                </a:cubicBezTo>
                <a:cubicBezTo>
                  <a:pt x="2058538" y="2702256"/>
                  <a:pt x="2110855" y="2754573"/>
                  <a:pt x="2126777" y="2825086"/>
                </a:cubicBezTo>
                <a:cubicBezTo>
                  <a:pt x="2142700" y="2895600"/>
                  <a:pt x="2140425" y="2984310"/>
                  <a:pt x="2126777" y="3057098"/>
                </a:cubicBezTo>
                <a:cubicBezTo>
                  <a:pt x="2113129" y="3129886"/>
                  <a:pt x="2081284" y="3211772"/>
                  <a:pt x="2044890" y="3261814"/>
                </a:cubicBezTo>
                <a:cubicBezTo>
                  <a:pt x="2008496" y="3311856"/>
                  <a:pt x="1969827" y="3339151"/>
                  <a:pt x="1908412" y="3357348"/>
                </a:cubicBezTo>
                <a:cubicBezTo>
                  <a:pt x="1846997" y="3375545"/>
                  <a:pt x="1749189" y="3384644"/>
                  <a:pt x="1676401" y="3370996"/>
                </a:cubicBezTo>
                <a:cubicBezTo>
                  <a:pt x="1603613" y="3357348"/>
                  <a:pt x="1530824" y="3314131"/>
                  <a:pt x="1471684" y="3275462"/>
                </a:cubicBezTo>
                <a:cubicBezTo>
                  <a:pt x="1412544" y="3236793"/>
                  <a:pt x="1348854" y="3186751"/>
                  <a:pt x="1321559" y="3138984"/>
                </a:cubicBezTo>
                <a:cubicBezTo>
                  <a:pt x="1294264" y="3091217"/>
                  <a:pt x="1307911" y="3061647"/>
                  <a:pt x="1307911" y="2988859"/>
                </a:cubicBezTo>
                <a:cubicBezTo>
                  <a:pt x="1307911" y="2916071"/>
                  <a:pt x="1328383" y="2831910"/>
                  <a:pt x="1321559" y="2702256"/>
                </a:cubicBezTo>
                <a:cubicBezTo>
                  <a:pt x="1314735" y="2572602"/>
                  <a:pt x="1273792" y="2326942"/>
                  <a:pt x="1266968" y="2210936"/>
                </a:cubicBezTo>
                <a:cubicBezTo>
                  <a:pt x="1260144" y="2094930"/>
                  <a:pt x="1289713" y="2074459"/>
                  <a:pt x="1280615" y="2006220"/>
                </a:cubicBezTo>
                <a:cubicBezTo>
                  <a:pt x="1271517" y="1937981"/>
                  <a:pt x="1264693" y="1833349"/>
                  <a:pt x="1212377" y="1801504"/>
                </a:cubicBezTo>
                <a:cubicBezTo>
                  <a:pt x="1160061" y="1769659"/>
                  <a:pt x="1032681" y="1762835"/>
                  <a:pt x="966717" y="1815151"/>
                </a:cubicBezTo>
                <a:cubicBezTo>
                  <a:pt x="900753" y="1867467"/>
                  <a:pt x="864359" y="2060811"/>
                  <a:pt x="816592" y="2115402"/>
                </a:cubicBezTo>
                <a:cubicBezTo>
                  <a:pt x="768825" y="2169993"/>
                  <a:pt x="736980" y="2156346"/>
                  <a:pt x="680114" y="2142698"/>
                </a:cubicBezTo>
                <a:cubicBezTo>
                  <a:pt x="623248" y="2129050"/>
                  <a:pt x="548186" y="2076734"/>
                  <a:pt x="475398" y="2033516"/>
                </a:cubicBezTo>
                <a:cubicBezTo>
                  <a:pt x="402610" y="1990298"/>
                  <a:pt x="316174" y="1942530"/>
                  <a:pt x="243386" y="1883390"/>
                </a:cubicBezTo>
                <a:cubicBezTo>
                  <a:pt x="170598" y="1824250"/>
                  <a:pt x="77338" y="1765110"/>
                  <a:pt x="38669" y="1678674"/>
                </a:cubicBezTo>
                <a:cubicBezTo>
                  <a:pt x="0" y="1592238"/>
                  <a:pt x="11374" y="1473957"/>
                  <a:pt x="11374" y="1364775"/>
                </a:cubicBezTo>
                <a:cubicBezTo>
                  <a:pt x="11374" y="1255593"/>
                  <a:pt x="20472" y="1135038"/>
                  <a:pt x="38669" y="1023581"/>
                </a:cubicBezTo>
                <a:cubicBezTo>
                  <a:pt x="56866" y="912124"/>
                  <a:pt x="97810" y="750626"/>
                  <a:pt x="120556" y="696035"/>
                </a:cubicBezTo>
                <a:cubicBezTo>
                  <a:pt x="143302" y="641444"/>
                  <a:pt x="159224" y="668739"/>
                  <a:pt x="175147" y="696035"/>
                </a:cubicBezTo>
              </a:path>
            </a:pathLst>
          </a:custGeom>
          <a:noFill/>
          <a:ln w="57150">
            <a:solidFill>
              <a:schemeClr val="bg1"/>
            </a:solidFill>
          </a:ln>
          <a:effectLst>
            <a:glow rad="228600">
              <a:schemeClr val="accent3">
                <a:satMod val="175000"/>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3314081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4614049" y="6096000"/>
            <a:ext cx="3183885" cy="584775"/>
          </a:xfrm>
          <a:prstGeom prst="rect">
            <a:avLst/>
          </a:prstGeom>
          <a:noFill/>
        </p:spPr>
        <p:txBody>
          <a:bodyPr wrap="none" rtlCol="0">
            <a:spAutoFit/>
          </a:bodyPr>
          <a:lstStyle/>
          <a:p>
            <a:r>
              <a:rPr lang="en-US" sz="3200" b="1" dirty="0" smtClean="0">
                <a:solidFill>
                  <a:srgbClr val="FF0000"/>
                </a:solidFill>
                <a:effectLst>
                  <a:glow rad="228600">
                    <a:srgbClr val="4BACC6">
                      <a:satMod val="175000"/>
                      <a:alpha val="40000"/>
                    </a:srgbClr>
                  </a:glow>
                  <a:outerShdw blurRad="38100" dist="38100" dir="2700000" algn="tl">
                    <a:srgbClr val="000000">
                      <a:alpha val="43137"/>
                    </a:srgbClr>
                  </a:outerShdw>
                </a:effectLst>
                <a:latin typeface="Comic Sans MS" pitchFamily="66" charset="0"/>
              </a:rPr>
              <a:t>THANK-YOU !!</a:t>
            </a:r>
            <a:endParaRPr lang="en-US" sz="3200" b="1" dirty="0">
              <a:solidFill>
                <a:srgbClr val="FF0000"/>
              </a:solidFill>
              <a:effectLst>
                <a:glow rad="228600">
                  <a:srgbClr val="4BACC6">
                    <a:satMod val="175000"/>
                    <a:alpha val="40000"/>
                  </a:srgbClr>
                </a:glow>
                <a:outerShdw blurRad="38100" dist="38100" dir="2700000" algn="tl">
                  <a:srgbClr val="000000">
                    <a:alpha val="43137"/>
                  </a:srgbClr>
                </a:outerShdw>
              </a:effectLst>
              <a:latin typeface="Comic Sans MS" pitchFamily="66" charset="0"/>
            </a:endParaRPr>
          </a:p>
        </p:txBody>
      </p:sp>
      <p:sp>
        <p:nvSpPr>
          <p:cNvPr id="16" name="TextBox 15"/>
          <p:cNvSpPr txBox="1"/>
          <p:nvPr/>
        </p:nvSpPr>
        <p:spPr>
          <a:xfrm>
            <a:off x="-24852" y="6496109"/>
            <a:ext cx="2615652" cy="369332"/>
          </a:xfrm>
          <a:prstGeom prst="rect">
            <a:avLst/>
          </a:prstGeom>
          <a:noFill/>
        </p:spPr>
        <p:txBody>
          <a:bodyPr wrap="none" rtlCol="0">
            <a:spAutoFit/>
          </a:bodyPr>
          <a:lstStyle/>
          <a:p>
            <a:r>
              <a:rPr lang="en-US" b="1" dirty="0" smtClean="0">
                <a:solidFill>
                  <a:prstClr val="white"/>
                </a:solidFill>
              </a:rPr>
              <a:t>francis@imcs.rutgers.edu</a:t>
            </a:r>
            <a:endParaRPr lang="en-US" b="1" dirty="0">
              <a:solidFill>
                <a:prstClr val="white"/>
              </a:solidFill>
            </a:endParaRPr>
          </a:p>
        </p:txBody>
      </p:sp>
      <p:pic>
        <p:nvPicPr>
          <p:cNvPr id="18" name="Picture 17" descr="ext_wx_cartoon.jpg"/>
          <p:cNvPicPr>
            <a:picLocks noChangeAspect="1"/>
          </p:cNvPicPr>
          <p:nvPr/>
        </p:nvPicPr>
        <p:blipFill>
          <a:blip r:embed="rId2" cstate="print"/>
          <a:stretch>
            <a:fillRect/>
          </a:stretch>
        </p:blipFill>
        <p:spPr>
          <a:xfrm>
            <a:off x="914400" y="381000"/>
            <a:ext cx="7315200" cy="5648960"/>
          </a:xfrm>
          <a:prstGeom prst="rect">
            <a:avLst/>
          </a:prstGeom>
          <a:effectLst>
            <a:softEdge rad="63500"/>
          </a:effectLst>
        </p:spPr>
      </p:pic>
    </p:spTree>
    <p:extLst>
      <p:ext uri="{BB962C8B-B14F-4D97-AF65-F5344CB8AC3E}">
        <p14:creationId xmlns:p14="http://schemas.microsoft.com/office/powerpoint/2010/main" val="3513136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8" name="TextBox 7"/>
          <p:cNvSpPr txBox="1"/>
          <p:nvPr/>
        </p:nvSpPr>
        <p:spPr>
          <a:xfrm>
            <a:off x="914400" y="228600"/>
            <a:ext cx="7315200" cy="830997"/>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latin typeface="Comic Sans MS" pitchFamily="66" charset="0"/>
              </a:rPr>
              <a:t>The $64B question: </a:t>
            </a:r>
            <a:r>
              <a:rPr lang="en-US" sz="2400" b="1" dirty="0">
                <a:solidFill>
                  <a:prstClr val="white"/>
                </a:solidFill>
                <a:effectLst>
                  <a:outerShdw blurRad="38100" dist="38100" dir="2700000" algn="tl">
                    <a:srgbClr val="000000">
                      <a:alpha val="43137"/>
                    </a:srgbClr>
                  </a:outerShdw>
                </a:effectLst>
                <a:latin typeface="Comic Sans MS" pitchFamily="66" charset="0"/>
              </a:rPr>
              <a:t>W</a:t>
            </a:r>
            <a:r>
              <a:rPr lang="en-US" sz="2400" b="1" dirty="0" smtClean="0">
                <a:solidFill>
                  <a:prstClr val="white"/>
                </a:solidFill>
                <a:effectLst>
                  <a:outerShdw blurRad="38100" dist="38100" dir="2700000" algn="tl">
                    <a:srgbClr val="000000">
                      <a:alpha val="43137"/>
                    </a:srgbClr>
                  </a:outerShdw>
                </a:effectLst>
                <a:latin typeface="Comic Sans MS" pitchFamily="66" charset="0"/>
              </a:rPr>
              <a:t>as </a:t>
            </a:r>
            <a:r>
              <a:rPr lang="en-US" sz="2400" b="1" dirty="0">
                <a:solidFill>
                  <a:prstClr val="white"/>
                </a:solidFill>
                <a:effectLst>
                  <a:outerShdw blurRad="38100" dist="38100" dir="2700000" algn="tl">
                    <a:srgbClr val="000000">
                      <a:alpha val="43137"/>
                    </a:srgbClr>
                  </a:outerShdw>
                </a:effectLst>
                <a:latin typeface="Comic Sans MS" pitchFamily="66" charset="0"/>
              </a:rPr>
              <a:t>the path of Sandy affected by </a:t>
            </a:r>
            <a:r>
              <a:rPr lang="en-US" sz="2400" b="1" dirty="0" smtClean="0">
                <a:solidFill>
                  <a:prstClr val="white"/>
                </a:solidFill>
                <a:effectLst>
                  <a:outerShdw blurRad="38100" dist="38100" dir="2700000" algn="tl">
                    <a:srgbClr val="000000">
                      <a:alpha val="43137"/>
                    </a:srgbClr>
                  </a:outerShdw>
                </a:effectLst>
                <a:latin typeface="Comic Sans MS" pitchFamily="66" charset="0"/>
              </a:rPr>
              <a:t>the record sea-ice loss in 2012?</a:t>
            </a:r>
            <a:endParaRPr lang="en-US" sz="2400" b="1" dirty="0">
              <a:solidFill>
                <a:prstClr val="white"/>
              </a:solidFill>
              <a:effectLst>
                <a:outerShdw blurRad="38100" dist="38100" dir="2700000" algn="tl">
                  <a:srgbClr val="000000">
                    <a:alpha val="43137"/>
                  </a:srgbClr>
                </a:outerShdw>
              </a:effectLst>
              <a:latin typeface="Comic Sans MS" pitchFamily="66" charset="0"/>
            </a:endParaRPr>
          </a:p>
        </p:txBody>
      </p:sp>
      <p:pic>
        <p:nvPicPr>
          <p:cNvPr id="5" name="Picture 4" descr="sandy_block_jetstream.jpg"/>
          <p:cNvPicPr>
            <a:picLocks noChangeAspect="1"/>
          </p:cNvPicPr>
          <p:nvPr/>
        </p:nvPicPr>
        <p:blipFill>
          <a:blip r:embed="rId2" cstate="print"/>
          <a:stretch>
            <a:fillRect/>
          </a:stretch>
        </p:blipFill>
        <p:spPr>
          <a:xfrm>
            <a:off x="2209800" y="2743200"/>
            <a:ext cx="6620213" cy="3733800"/>
          </a:xfrm>
          <a:prstGeom prst="rect">
            <a:avLst/>
          </a:prstGeom>
          <a:effectLst>
            <a:softEdge rad="63500"/>
          </a:effectLst>
        </p:spPr>
      </p:pic>
      <p:sp>
        <p:nvSpPr>
          <p:cNvPr id="6" name="Oval 5"/>
          <p:cNvSpPr/>
          <p:nvPr/>
        </p:nvSpPr>
        <p:spPr>
          <a:xfrm>
            <a:off x="4648200" y="2743200"/>
            <a:ext cx="2971800" cy="1295400"/>
          </a:xfrm>
          <a:prstGeom prst="ellipse">
            <a:avLst/>
          </a:prstGeom>
          <a:solidFill>
            <a:srgbClr val="FF3300">
              <a:alpha val="5686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5181600" y="1295400"/>
            <a:ext cx="3581400" cy="1015663"/>
          </a:xfrm>
          <a:prstGeom prst="rect">
            <a:avLst/>
          </a:prstGeom>
          <a:noFill/>
        </p:spPr>
        <p:txBody>
          <a:bodyPr wrap="square" rtlCol="0">
            <a:spAutoFit/>
          </a:bodyPr>
          <a:lstStyle/>
          <a:p>
            <a:r>
              <a:rPr lang="en-US" sz="2000" b="1" dirty="0" smtClean="0">
                <a:solidFill>
                  <a:srgbClr val="FFFF00"/>
                </a:solidFill>
                <a:effectLst>
                  <a:outerShdw blurRad="38100" dist="38100" dir="2700000" algn="tl">
                    <a:srgbClr val="000000">
                      <a:alpha val="43137"/>
                    </a:srgbClr>
                  </a:outerShdw>
                </a:effectLst>
                <a:latin typeface="Comic Sans MS" pitchFamily="66" charset="0"/>
              </a:rPr>
              <a:t>Was block strengthened, extended northward, or prolonged by AA? </a:t>
            </a:r>
            <a:endParaRPr lang="en-US" sz="2000" b="1" dirty="0">
              <a:solidFill>
                <a:srgbClr val="FFFF00"/>
              </a:solidFill>
              <a:effectLst>
                <a:outerShdw blurRad="38100" dist="38100" dir="2700000" algn="tl">
                  <a:srgbClr val="000000">
                    <a:alpha val="43137"/>
                  </a:srgbClr>
                </a:outerShdw>
              </a:effectLst>
              <a:latin typeface="Comic Sans MS" pitchFamily="66" charset="0"/>
            </a:endParaRPr>
          </a:p>
        </p:txBody>
      </p:sp>
      <p:grpSp>
        <p:nvGrpSpPr>
          <p:cNvPr id="2" name="Group 15"/>
          <p:cNvGrpSpPr/>
          <p:nvPr/>
        </p:nvGrpSpPr>
        <p:grpSpPr>
          <a:xfrm>
            <a:off x="304800" y="1295400"/>
            <a:ext cx="4343400" cy="3996154"/>
            <a:chOff x="152400" y="1871246"/>
            <a:chExt cx="4343400" cy="3996154"/>
          </a:xfrm>
          <a:effectLst>
            <a:glow rad="228600">
              <a:schemeClr val="accent6">
                <a:satMod val="175000"/>
                <a:alpha val="40000"/>
              </a:schemeClr>
            </a:glow>
          </a:effectLst>
        </p:grpSpPr>
        <p:sp>
          <p:nvSpPr>
            <p:cNvPr id="14" name="TextBox 13"/>
            <p:cNvSpPr txBox="1"/>
            <p:nvPr/>
          </p:nvSpPr>
          <p:spPr>
            <a:xfrm>
              <a:off x="152400" y="1871246"/>
              <a:ext cx="4343400" cy="338554"/>
            </a:xfrm>
            <a:prstGeom prst="rect">
              <a:avLst/>
            </a:prstGeom>
            <a:solidFill>
              <a:schemeClr val="bg1"/>
            </a:solidFill>
          </p:spPr>
          <p:txBody>
            <a:bodyPr wrap="square" rtlCol="0">
              <a:spAutoFit/>
            </a:bodyPr>
            <a:lstStyle/>
            <a:p>
              <a:pPr algn="ctr"/>
              <a:r>
                <a:rPr lang="en-US" sz="1600" b="1" dirty="0" smtClean="0">
                  <a:solidFill>
                    <a:srgbClr val="FF0000"/>
                  </a:solidFill>
                </a:rPr>
                <a:t>The Arctic was MUCH warmer than normal</a:t>
              </a:r>
              <a:endParaRPr lang="en-US" sz="1600" b="1" dirty="0">
                <a:solidFill>
                  <a:srgbClr val="FF0000"/>
                </a:solidFill>
              </a:endParaRPr>
            </a:p>
          </p:txBody>
        </p:sp>
        <p:pic>
          <p:nvPicPr>
            <p:cNvPr id="15" name="Picture 14" descr="Z850_anom_15-27Oct2012_Arctic.jpg"/>
            <p:cNvPicPr>
              <a:picLocks noChangeAspect="1"/>
            </p:cNvPicPr>
            <p:nvPr/>
          </p:nvPicPr>
          <p:blipFill>
            <a:blip r:embed="rId3" cstate="print"/>
            <a:stretch>
              <a:fillRect/>
            </a:stretch>
          </p:blipFill>
          <p:spPr>
            <a:xfrm>
              <a:off x="152400" y="2209800"/>
              <a:ext cx="4331441" cy="3657600"/>
            </a:xfrm>
            <a:prstGeom prst="rect">
              <a:avLst/>
            </a:prstGeom>
          </p:spPr>
        </p:pic>
      </p:grpSp>
      <p:sp>
        <p:nvSpPr>
          <p:cNvPr id="17" name="TextBox 16"/>
          <p:cNvSpPr txBox="1"/>
          <p:nvPr/>
        </p:nvSpPr>
        <p:spPr>
          <a:xfrm>
            <a:off x="457200" y="5486400"/>
            <a:ext cx="8382000" cy="1200329"/>
          </a:xfrm>
          <a:prstGeom prst="rect">
            <a:avLst/>
          </a:prstGeom>
          <a:solidFill>
            <a:srgbClr val="FFFFFF">
              <a:alpha val="50196"/>
            </a:srgbClr>
          </a:solidFill>
        </p:spPr>
        <p:txBody>
          <a:bodyPr wrap="square" rtlCol="0">
            <a:spAutoFit/>
          </a:bodyPr>
          <a:lstStyle/>
          <a:p>
            <a:r>
              <a:rPr lang="en-US" sz="2400" b="1" dirty="0" smtClean="0">
                <a:solidFill>
                  <a:prstClr val="black"/>
                </a:solidFill>
                <a:effectLst>
                  <a:outerShdw blurRad="38100" dist="38100" dir="2700000" algn="tl">
                    <a:srgbClr val="000000">
                      <a:alpha val="43137"/>
                    </a:srgbClr>
                  </a:outerShdw>
                </a:effectLst>
                <a:latin typeface="Comic Sans MS" pitchFamily="66" charset="0"/>
              </a:rPr>
              <a:t>As oceans warm, hurricane seasons may lengthen, storms can survive farther north, and perhaps interact more frequently with jet-stream troughs  </a:t>
            </a:r>
            <a:endParaRPr lang="en-US" sz="2400" b="1" dirty="0">
              <a:solidFill>
                <a:prstClr val="black"/>
              </a:solidFill>
              <a:effectLst>
                <a:outerShdw blurRad="38100" dist="38100" dir="2700000" algn="tl">
                  <a:srgbClr val="000000">
                    <a:alpha val="43137"/>
                  </a:srgbClr>
                </a:outerShdw>
              </a:effectLst>
              <a:latin typeface="Comic Sans MS" pitchFamily="66" charset="0"/>
            </a:endParaRPr>
          </a:p>
        </p:txBody>
      </p:sp>
      <p:sp>
        <p:nvSpPr>
          <p:cNvPr id="10" name="TextBox 9"/>
          <p:cNvSpPr txBox="1"/>
          <p:nvPr/>
        </p:nvSpPr>
        <p:spPr>
          <a:xfrm>
            <a:off x="5181600" y="2286000"/>
            <a:ext cx="2478564" cy="400110"/>
          </a:xfrm>
          <a:prstGeom prst="rect">
            <a:avLst/>
          </a:prstGeom>
          <a:noFill/>
        </p:spPr>
        <p:txBody>
          <a:bodyPr wrap="none" rtlCol="0">
            <a:spAutoFit/>
          </a:bodyPr>
          <a:lstStyle/>
          <a:p>
            <a:r>
              <a:rPr lang="en-US" sz="2000" b="1" dirty="0" smtClean="0">
                <a:solidFill>
                  <a:srgbClr val="FF0000"/>
                </a:solidFill>
                <a:effectLst>
                  <a:outerShdw blurRad="38100" dist="38100" dir="2700000" algn="tl">
                    <a:srgbClr val="000000">
                      <a:alpha val="43137"/>
                    </a:srgbClr>
                  </a:outerShdw>
                </a:effectLst>
                <a:latin typeface="Comic Sans MS" pitchFamily="66" charset="0"/>
              </a:rPr>
              <a:t>It looks that way.</a:t>
            </a:r>
            <a:endParaRPr lang="en-US" sz="2000" b="1" dirty="0">
              <a:solidFill>
                <a:srgbClr val="FF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23"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7"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2" name="Picture 1" descr="polar_bear_on_floe.jpg"/>
          <p:cNvPicPr>
            <a:picLocks noChangeAspect="1"/>
          </p:cNvPicPr>
          <p:nvPr/>
        </p:nvPicPr>
        <p:blipFill>
          <a:blip r:embed="rId2" cstate="print"/>
          <a:stretch>
            <a:fillRect/>
          </a:stretch>
        </p:blipFill>
        <p:spPr>
          <a:xfrm>
            <a:off x="2362200" y="1752600"/>
            <a:ext cx="4382109" cy="4572000"/>
          </a:xfrm>
          <a:prstGeom prst="rect">
            <a:avLst/>
          </a:prstGeom>
          <a:effectLst>
            <a:glow rad="228600">
              <a:schemeClr val="accent6">
                <a:satMod val="175000"/>
                <a:alpha val="40000"/>
              </a:schemeClr>
            </a:glow>
          </a:effectLst>
        </p:spPr>
      </p:pic>
      <p:sp>
        <p:nvSpPr>
          <p:cNvPr id="3" name="TextBox 2"/>
          <p:cNvSpPr txBox="1"/>
          <p:nvPr/>
        </p:nvSpPr>
        <p:spPr>
          <a:xfrm>
            <a:off x="1219200" y="558225"/>
            <a:ext cx="6625532" cy="584775"/>
          </a:xfrm>
          <a:prstGeom prst="rect">
            <a:avLst/>
          </a:prstGeom>
          <a:noFill/>
        </p:spPr>
        <p:txBody>
          <a:bodyPr wrap="none" rtlCol="0">
            <a:spAutoFit/>
          </a:bodyPr>
          <a:lstStyle/>
          <a:p>
            <a:r>
              <a:rPr lang="en-US" sz="3200" b="1" dirty="0" smtClean="0">
                <a:solidFill>
                  <a:prstClr val="white"/>
                </a:solidFill>
                <a:effectLst>
                  <a:outerShdw blurRad="38100" dist="38100" dir="2700000" algn="tl">
                    <a:srgbClr val="000000">
                      <a:alpha val="43137"/>
                    </a:srgbClr>
                  </a:outerShdw>
                </a:effectLst>
                <a:latin typeface="Comic Sans MS" pitchFamily="66" charset="0"/>
              </a:rPr>
              <a:t>So, what the heck is going on??</a:t>
            </a:r>
            <a:endParaRPr lang="en-US" sz="3200" b="1" dirty="0">
              <a:solidFill>
                <a:prstClr val="white"/>
              </a:solidFill>
              <a:effectLst>
                <a:outerShdw blurRad="38100" dist="38100" dir="2700000" algn="tl">
                  <a:srgbClr val="000000">
                    <a:alpha val="43137"/>
                  </a:srgbClr>
                </a:outerShdw>
              </a:effectLst>
              <a:latin typeface="Comic Sans MS" pitchFamily="66" charset="0"/>
            </a:endParaRPr>
          </a:p>
        </p:txBody>
      </p:sp>
      <p:sp>
        <p:nvSpPr>
          <p:cNvPr id="4" name="TextBox 3"/>
          <p:cNvSpPr txBox="1"/>
          <p:nvPr/>
        </p:nvSpPr>
        <p:spPr>
          <a:xfrm>
            <a:off x="1143000" y="304800"/>
            <a:ext cx="6853158" cy="1077218"/>
          </a:xfrm>
          <a:prstGeom prst="rect">
            <a:avLst/>
          </a:prstGeom>
          <a:noFill/>
        </p:spPr>
        <p:txBody>
          <a:bodyPr wrap="none" rtlCol="0">
            <a:spAutoFit/>
          </a:bodyPr>
          <a:lstStyle/>
          <a:p>
            <a:pPr algn="ctr"/>
            <a:r>
              <a:rPr lang="en-US" sz="3200" b="1" dirty="0" smtClean="0">
                <a:solidFill>
                  <a:prstClr val="white"/>
                </a:solidFill>
                <a:effectLst>
                  <a:outerShdw blurRad="38100" dist="38100" dir="2700000" algn="tl">
                    <a:srgbClr val="000000">
                      <a:alpha val="43137"/>
                    </a:srgbClr>
                  </a:outerShdw>
                </a:effectLst>
                <a:latin typeface="Comic Sans MS" pitchFamily="66" charset="0"/>
              </a:rPr>
              <a:t>Is human-caused climate change </a:t>
            </a:r>
          </a:p>
          <a:p>
            <a:pPr algn="ctr"/>
            <a:r>
              <a:rPr lang="en-US" sz="3200" b="1" dirty="0" smtClean="0">
                <a:solidFill>
                  <a:prstClr val="white"/>
                </a:solidFill>
                <a:effectLst>
                  <a:outerShdw blurRad="38100" dist="38100" dir="2700000" algn="tl">
                    <a:srgbClr val="000000">
                      <a:alpha val="43137"/>
                    </a:srgbClr>
                  </a:outerShdw>
                </a:effectLst>
                <a:latin typeface="Comic Sans MS" pitchFamily="66" charset="0"/>
              </a:rPr>
              <a:t>playing a role?</a:t>
            </a:r>
            <a:endParaRPr lang="en-US" sz="3200" b="1" dirty="0">
              <a:solidFill>
                <a:prstClr val="white"/>
              </a:solidFill>
              <a:effectLst>
                <a:outerShdw blurRad="38100" dist="38100" dir="2700000" algn="tl">
                  <a:srgbClr val="000000">
                    <a:alpha val="43137"/>
                  </a:srgbClr>
                </a:outerShdw>
              </a:effectLst>
              <a:latin typeface="Comic Sans MS" pitchFamily="66" charset="0"/>
            </a:endParaRPr>
          </a:p>
        </p:txBody>
      </p:sp>
      <p:sp>
        <p:nvSpPr>
          <p:cNvPr id="5" name="TextBox 4"/>
          <p:cNvSpPr txBox="1"/>
          <p:nvPr/>
        </p:nvSpPr>
        <p:spPr>
          <a:xfrm>
            <a:off x="3657600" y="5112603"/>
            <a:ext cx="1800493" cy="830997"/>
          </a:xfrm>
          <a:prstGeom prst="rect">
            <a:avLst/>
          </a:prstGeom>
          <a:noFill/>
        </p:spPr>
        <p:txBody>
          <a:bodyPr wrap="none" rtlCol="0">
            <a:spAutoFit/>
          </a:bodyPr>
          <a:lstStyle/>
          <a:p>
            <a:r>
              <a:rPr lang="en-US" sz="4800" b="1" dirty="0" smtClean="0">
                <a:solidFill>
                  <a:srgbClr val="FF0000"/>
                </a:solidFill>
                <a:effectLst>
                  <a:outerShdw blurRad="38100" dist="38100" dir="2700000" algn="tl">
                    <a:srgbClr val="000000">
                      <a:alpha val="43137"/>
                    </a:srgbClr>
                  </a:outerShdw>
                </a:effectLst>
                <a:latin typeface="Comic Sans MS" pitchFamily="66" charset="0"/>
              </a:rPr>
              <a:t>YES !</a:t>
            </a:r>
            <a:endParaRPr lang="en-US" sz="4800" b="1" dirty="0">
              <a:solidFill>
                <a:srgbClr val="FF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5400000" scaled="0"/>
        </a:gradFill>
        <a:effectLst/>
      </p:bgPr>
    </p:bg>
    <p:spTree>
      <p:nvGrpSpPr>
        <p:cNvPr id="1" name=""/>
        <p:cNvGrpSpPr/>
        <p:nvPr/>
      </p:nvGrpSpPr>
      <p:grpSpPr>
        <a:xfrm>
          <a:off x="0" y="0"/>
          <a:ext cx="0" cy="0"/>
          <a:chOff x="0" y="0"/>
          <a:chExt cx="0" cy="0"/>
        </a:xfrm>
      </p:grpSpPr>
      <p:pic>
        <p:nvPicPr>
          <p:cNvPr id="13" name="Picture 12" descr="co2-400000years.png"/>
          <p:cNvPicPr>
            <a:picLocks noChangeAspect="1"/>
          </p:cNvPicPr>
          <p:nvPr/>
        </p:nvPicPr>
        <p:blipFill>
          <a:blip r:embed="rId2" cstate="print"/>
          <a:stretch>
            <a:fillRect/>
          </a:stretch>
        </p:blipFill>
        <p:spPr>
          <a:xfrm>
            <a:off x="609600" y="1600200"/>
            <a:ext cx="6228372" cy="3657600"/>
          </a:xfrm>
          <a:prstGeom prst="rect">
            <a:avLst/>
          </a:prstGeom>
          <a:effectLst>
            <a:glow rad="228600">
              <a:schemeClr val="accent6">
                <a:satMod val="175000"/>
                <a:alpha val="40000"/>
              </a:schemeClr>
            </a:glow>
            <a:outerShdw blurRad="76200" dir="18900000" sy="23000" kx="-1200000" algn="bl" rotWithShape="0">
              <a:prstClr val="black">
                <a:alpha val="20000"/>
              </a:prstClr>
            </a:outerShdw>
          </a:effectLst>
        </p:spPr>
      </p:pic>
      <p:sp>
        <p:nvSpPr>
          <p:cNvPr id="10" name="5-Point Star 9"/>
          <p:cNvSpPr/>
          <p:nvPr/>
        </p:nvSpPr>
        <p:spPr>
          <a:xfrm>
            <a:off x="5715000" y="1676400"/>
            <a:ext cx="274320" cy="274320"/>
          </a:xfrm>
          <a:prstGeom prst="star5">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1"/>
          <p:cNvGrpSpPr/>
          <p:nvPr/>
        </p:nvGrpSpPr>
        <p:grpSpPr>
          <a:xfrm>
            <a:off x="5486400" y="1371600"/>
            <a:ext cx="3276600" cy="2678668"/>
            <a:chOff x="5486400" y="1752600"/>
            <a:chExt cx="3276600" cy="2678668"/>
          </a:xfrm>
        </p:grpSpPr>
        <p:sp>
          <p:nvSpPr>
            <p:cNvPr id="8" name="Oval 7"/>
            <p:cNvSpPr/>
            <p:nvPr/>
          </p:nvSpPr>
          <p:spPr>
            <a:xfrm>
              <a:off x="5486400" y="1752600"/>
              <a:ext cx="685800" cy="2667000"/>
            </a:xfrm>
            <a:prstGeom prst="ellipse">
              <a:avLst/>
            </a:prstGeom>
            <a:noFill/>
            <a:ln w="5715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6705600" y="2492276"/>
              <a:ext cx="2057400" cy="1938992"/>
            </a:xfrm>
            <a:prstGeom prst="rect">
              <a:avLst/>
            </a:prstGeom>
            <a:solidFill>
              <a:srgbClr val="FFFF99"/>
            </a:solidFill>
            <a:ln w="38100">
              <a:solidFill>
                <a:srgbClr val="FF0000"/>
              </a:solidFill>
            </a:ln>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Present</a:t>
              </a:r>
            </a:p>
            <a:p>
              <a:r>
                <a:rPr lang="en-US" sz="2400" b="1" dirty="0" smtClean="0">
                  <a:solidFill>
                    <a:srgbClr val="FF0000"/>
                  </a:solidFill>
                  <a:effectLst>
                    <a:outerShdw blurRad="38100" dist="38100" dir="2700000" algn="tl">
                      <a:srgbClr val="000000">
                        <a:alpha val="43137"/>
                      </a:srgbClr>
                    </a:outerShdw>
                  </a:effectLst>
                </a:rPr>
                <a:t>CO</a:t>
              </a:r>
              <a:r>
                <a:rPr lang="en-US" sz="2400" b="1" baseline="-25000" dirty="0" smtClean="0">
                  <a:solidFill>
                    <a:srgbClr val="FF0000"/>
                  </a:solidFill>
                  <a:effectLst>
                    <a:outerShdw blurRad="38100" dist="38100" dir="2700000" algn="tl">
                      <a:srgbClr val="000000">
                        <a:alpha val="43137"/>
                      </a:srgbClr>
                    </a:outerShdw>
                  </a:effectLst>
                </a:rPr>
                <a:t>2</a:t>
              </a:r>
              <a:r>
                <a:rPr lang="en-US" sz="2400" b="1" dirty="0" smtClean="0">
                  <a:solidFill>
                    <a:srgbClr val="FF0000"/>
                  </a:solidFill>
                  <a:effectLst>
                    <a:outerShdw blurRad="38100" dist="38100" dir="2700000" algn="tl">
                      <a:srgbClr val="000000">
                        <a:alpha val="43137"/>
                      </a:srgbClr>
                    </a:outerShdw>
                  </a:effectLst>
                </a:rPr>
                <a:t> levels are </a:t>
              </a:r>
              <a:r>
                <a:rPr lang="en-US" sz="2400" b="1" i="1" dirty="0" smtClean="0">
                  <a:solidFill>
                    <a:srgbClr val="FF0000"/>
                  </a:solidFill>
                  <a:effectLst>
                    <a:outerShdw blurRad="38100" dist="38100" dir="2700000" algn="tl">
                      <a:srgbClr val="000000">
                        <a:alpha val="43137"/>
                      </a:srgbClr>
                    </a:outerShdw>
                  </a:effectLst>
                </a:rPr>
                <a:t>WAY</a:t>
              </a:r>
              <a:r>
                <a:rPr lang="en-US" sz="2400" b="1" dirty="0" smtClean="0">
                  <a:solidFill>
                    <a:srgbClr val="FF0000"/>
                  </a:solidFill>
                  <a:effectLst>
                    <a:outerShdw blurRad="38100" dist="38100" dir="2700000" algn="tl">
                      <a:srgbClr val="000000">
                        <a:alpha val="43137"/>
                      </a:srgbClr>
                    </a:outerShdw>
                  </a:effectLst>
                </a:rPr>
                <a:t>  out of whack with temperature</a:t>
              </a:r>
              <a:endParaRPr lang="en-US" sz="2400" b="1" dirty="0">
                <a:solidFill>
                  <a:srgbClr val="FF0000"/>
                </a:solidFill>
                <a:effectLst>
                  <a:outerShdw blurRad="38100" dist="38100" dir="2700000" algn="tl">
                    <a:srgbClr val="000000">
                      <a:alpha val="43137"/>
                    </a:srgbClr>
                  </a:outerShdw>
                </a:effectLst>
              </a:endParaRPr>
            </a:p>
          </p:txBody>
        </p:sp>
      </p:grpSp>
      <p:grpSp>
        <p:nvGrpSpPr>
          <p:cNvPr id="3" name="Group 19"/>
          <p:cNvGrpSpPr/>
          <p:nvPr/>
        </p:nvGrpSpPr>
        <p:grpSpPr>
          <a:xfrm>
            <a:off x="762000" y="1676400"/>
            <a:ext cx="4876800" cy="892175"/>
            <a:chOff x="762000" y="2030413"/>
            <a:chExt cx="4876800" cy="892175"/>
          </a:xfrm>
        </p:grpSpPr>
        <p:sp>
          <p:nvSpPr>
            <p:cNvPr id="14" name="Text Box 14"/>
            <p:cNvSpPr txBox="1">
              <a:spLocks noChangeArrowheads="1"/>
            </p:cNvSpPr>
            <p:nvPr/>
          </p:nvSpPr>
          <p:spPr bwMode="auto">
            <a:xfrm>
              <a:off x="762000" y="2030413"/>
              <a:ext cx="3581400" cy="892175"/>
            </a:xfrm>
            <a:prstGeom prst="rect">
              <a:avLst/>
            </a:prstGeom>
            <a:noFill/>
            <a:ln w="9525">
              <a:noFill/>
              <a:miter lim="800000"/>
              <a:headEnd/>
              <a:tailEnd/>
            </a:ln>
            <a:effectLst/>
          </p:spPr>
          <p:txBody>
            <a:bodyPr wrap="square">
              <a:spAutoFit/>
            </a:bodyPr>
            <a:lstStyle/>
            <a:p>
              <a:pPr fontAlgn="base">
                <a:spcBef>
                  <a:spcPct val="0"/>
                </a:spcBef>
                <a:spcAft>
                  <a:spcPct val="0"/>
                </a:spcAft>
                <a:defRPr/>
              </a:pPr>
              <a:r>
                <a:rPr lang="en-US" sz="2000" b="1" dirty="0" smtClean="0">
                  <a:solidFill>
                    <a:srgbClr val="FF5050"/>
                  </a:solidFill>
                  <a:effectLst>
                    <a:outerShdw blurRad="38100" dist="38100" dir="2700000" algn="tl">
                      <a:srgbClr val="000000"/>
                    </a:outerShdw>
                  </a:effectLst>
                  <a:latin typeface="Comic Sans MS" pitchFamily="66" charset="0"/>
                </a:rPr>
                <a:t>CO</a:t>
              </a:r>
              <a:r>
                <a:rPr lang="en-US" sz="2000" b="1" baseline="-25000" dirty="0" smtClean="0">
                  <a:solidFill>
                    <a:srgbClr val="FF5050"/>
                  </a:solidFill>
                  <a:effectLst>
                    <a:outerShdw blurRad="38100" dist="38100" dir="2700000" algn="tl">
                      <a:srgbClr val="000000"/>
                    </a:outerShdw>
                  </a:effectLst>
                  <a:latin typeface="Comic Sans MS" pitchFamily="66" charset="0"/>
                </a:rPr>
                <a:t>2</a:t>
              </a:r>
              <a:r>
                <a:rPr lang="en-US" sz="2000" b="1" dirty="0" smtClean="0">
                  <a:solidFill>
                    <a:srgbClr val="FF5050"/>
                  </a:solidFill>
                  <a:effectLst>
                    <a:outerShdw blurRad="38100" dist="38100" dir="2700000" algn="tl">
                      <a:srgbClr val="000000"/>
                    </a:outerShdw>
                  </a:effectLst>
                  <a:latin typeface="Comic Sans MS" pitchFamily="66" charset="0"/>
                </a:rPr>
                <a:t> now highest </a:t>
              </a:r>
              <a:r>
                <a:rPr lang="en-US" sz="2000" b="1" dirty="0">
                  <a:solidFill>
                    <a:srgbClr val="FF5050"/>
                  </a:solidFill>
                  <a:effectLst>
                    <a:outerShdw blurRad="38100" dist="38100" dir="2700000" algn="tl">
                      <a:srgbClr val="000000"/>
                    </a:outerShdw>
                  </a:effectLst>
                  <a:latin typeface="Comic Sans MS" pitchFamily="66" charset="0"/>
                </a:rPr>
                <a:t>in </a:t>
              </a:r>
              <a:r>
                <a:rPr lang="en-US" sz="2000" b="1" dirty="0" smtClean="0">
                  <a:solidFill>
                    <a:srgbClr val="FF5050"/>
                  </a:solidFill>
                  <a:effectLst>
                    <a:outerShdw blurRad="38100" dist="38100" dir="2700000" algn="tl">
                      <a:srgbClr val="000000"/>
                    </a:outerShdw>
                  </a:effectLst>
                  <a:latin typeface="Comic Sans MS" pitchFamily="66" charset="0"/>
                </a:rPr>
                <a:t>at least </a:t>
              </a:r>
              <a:r>
                <a:rPr lang="en-US" sz="2000" b="1" dirty="0">
                  <a:solidFill>
                    <a:srgbClr val="FF5050"/>
                  </a:solidFill>
                  <a:effectLst>
                    <a:outerShdw blurRad="38100" dist="38100" dir="2700000" algn="tl">
                      <a:srgbClr val="000000"/>
                    </a:outerShdw>
                  </a:effectLst>
                  <a:latin typeface="Comic Sans MS" pitchFamily="66" charset="0"/>
                </a:rPr>
                <a:t>the </a:t>
              </a:r>
              <a:r>
                <a:rPr lang="en-US" sz="2000" b="1" dirty="0" smtClean="0">
                  <a:solidFill>
                    <a:srgbClr val="FF5050"/>
                  </a:solidFill>
                  <a:effectLst>
                    <a:outerShdw blurRad="38100" dist="38100" dir="2700000" algn="tl">
                      <a:srgbClr val="000000"/>
                    </a:outerShdw>
                  </a:effectLst>
                  <a:latin typeface="Comic Sans MS" pitchFamily="66" charset="0"/>
                </a:rPr>
                <a:t>past </a:t>
              </a:r>
              <a:r>
                <a:rPr lang="en-US" sz="2000" b="1" i="1" dirty="0" smtClean="0">
                  <a:solidFill>
                    <a:srgbClr val="FFFF00"/>
                  </a:solidFill>
                  <a:effectLst>
                    <a:glow rad="228600">
                      <a:schemeClr val="accent2">
                        <a:satMod val="175000"/>
                        <a:alpha val="40000"/>
                      </a:schemeClr>
                    </a:glow>
                    <a:outerShdw blurRad="38100" dist="38100" dir="2700000" algn="tl">
                      <a:srgbClr val="000000"/>
                    </a:outerShdw>
                  </a:effectLst>
                  <a:latin typeface="Comic Sans MS" pitchFamily="66" charset="0"/>
                </a:rPr>
                <a:t>800,000</a:t>
              </a:r>
              <a:r>
                <a:rPr lang="en-US" sz="2000" b="1" dirty="0" smtClean="0">
                  <a:solidFill>
                    <a:srgbClr val="FFFF00"/>
                  </a:solidFill>
                  <a:effectLst>
                    <a:glow rad="101600">
                      <a:srgbClr val="F79646">
                        <a:satMod val="175000"/>
                        <a:alpha val="40000"/>
                      </a:srgbClr>
                    </a:glow>
                    <a:outerShdw blurRad="38100" dist="38100" dir="2700000" algn="tl">
                      <a:srgbClr val="000000"/>
                    </a:outerShdw>
                  </a:effectLst>
                  <a:latin typeface="Comic Sans MS" pitchFamily="66" charset="0"/>
                </a:rPr>
                <a:t> </a:t>
              </a:r>
              <a:r>
                <a:rPr lang="en-US" sz="2000" b="1" dirty="0" smtClean="0">
                  <a:solidFill>
                    <a:srgbClr val="FF5050"/>
                  </a:solidFill>
                  <a:effectLst>
                    <a:outerShdw blurRad="38100" dist="38100" dir="2700000" algn="tl">
                      <a:srgbClr val="000000"/>
                    </a:outerShdw>
                  </a:effectLst>
                  <a:latin typeface="Comic Sans MS" pitchFamily="66" charset="0"/>
                </a:rPr>
                <a:t>years</a:t>
              </a:r>
              <a:endParaRPr lang="en-US" sz="2000" b="1" dirty="0">
                <a:solidFill>
                  <a:srgbClr val="FF5050"/>
                </a:solidFill>
                <a:effectLst>
                  <a:outerShdw blurRad="38100" dist="38100" dir="2700000" algn="tl">
                    <a:srgbClr val="000000"/>
                  </a:outerShdw>
                </a:effectLst>
                <a:latin typeface="Comic Sans MS" pitchFamily="66" charset="0"/>
              </a:endParaRPr>
            </a:p>
            <a:p>
              <a:pPr fontAlgn="base">
                <a:spcBef>
                  <a:spcPct val="0"/>
                </a:spcBef>
                <a:spcAft>
                  <a:spcPct val="0"/>
                </a:spcAft>
                <a:defRPr/>
              </a:pPr>
              <a:r>
                <a:rPr lang="en-US" sz="1200" b="1" dirty="0">
                  <a:solidFill>
                    <a:srgbClr val="FF5050"/>
                  </a:solidFill>
                  <a:effectLst>
                    <a:outerShdw blurRad="38100" dist="38100" dir="2700000" algn="tl">
                      <a:srgbClr val="000000"/>
                    </a:outerShdw>
                  </a:effectLst>
                  <a:latin typeface="Arial" charset="0"/>
                </a:rPr>
                <a:t>                                                      NAS, Oct. </a:t>
              </a:r>
              <a:r>
                <a:rPr lang="en-US" sz="1200" b="1" dirty="0" smtClean="0">
                  <a:solidFill>
                    <a:srgbClr val="FF5050"/>
                  </a:solidFill>
                  <a:effectLst>
                    <a:outerShdw blurRad="38100" dist="38100" dir="2700000" algn="tl">
                      <a:srgbClr val="000000"/>
                    </a:outerShdw>
                  </a:effectLst>
                  <a:latin typeface="Arial" charset="0"/>
                </a:rPr>
                <a:t>2012</a:t>
              </a:r>
              <a:endParaRPr lang="en-US" sz="1200" b="1" dirty="0">
                <a:solidFill>
                  <a:srgbClr val="FF5050"/>
                </a:solidFill>
                <a:effectLst>
                  <a:outerShdw blurRad="38100" dist="38100" dir="2700000" algn="tl">
                    <a:srgbClr val="000000"/>
                  </a:outerShdw>
                </a:effectLst>
                <a:latin typeface="Arial" charset="0"/>
              </a:endParaRPr>
            </a:p>
          </p:txBody>
        </p:sp>
        <p:sp>
          <p:nvSpPr>
            <p:cNvPr id="15" name="Line 15"/>
            <p:cNvSpPr>
              <a:spLocks noChangeShapeType="1"/>
            </p:cNvSpPr>
            <p:nvPr/>
          </p:nvSpPr>
          <p:spPr bwMode="auto">
            <a:xfrm flipV="1">
              <a:off x="3886200" y="2209800"/>
              <a:ext cx="1752600" cy="304800"/>
            </a:xfrm>
            <a:prstGeom prst="line">
              <a:avLst/>
            </a:prstGeom>
            <a:noFill/>
            <a:ln w="57150">
              <a:pattFill prst="dkVert">
                <a:fgClr>
                  <a:srgbClr val="FF0000"/>
                </a:fgClr>
                <a:bgClr>
                  <a:schemeClr val="hlink"/>
                </a:bgClr>
              </a:pattFill>
              <a:round/>
              <a:headEnd/>
              <a:tailEnd type="triangle" w="med" len="med"/>
            </a:ln>
          </p:spPr>
          <p:txBody>
            <a:bodyPr/>
            <a:lstStyle/>
            <a:p>
              <a:pPr fontAlgn="base">
                <a:spcBef>
                  <a:spcPct val="0"/>
                </a:spcBef>
                <a:spcAft>
                  <a:spcPct val="0"/>
                </a:spcAft>
              </a:pPr>
              <a:endParaRPr lang="en-US" smtClean="0">
                <a:solidFill>
                  <a:srgbClr val="FFFFFF"/>
                </a:solidFill>
                <a:latin typeface="Arial" pitchFamily="34" charset="0"/>
              </a:endParaRPr>
            </a:p>
          </p:txBody>
        </p:sp>
      </p:grpSp>
      <p:sp>
        <p:nvSpPr>
          <p:cNvPr id="21" name="TextBox 20"/>
          <p:cNvSpPr txBox="1"/>
          <p:nvPr/>
        </p:nvSpPr>
        <p:spPr>
          <a:xfrm>
            <a:off x="762000" y="695980"/>
            <a:ext cx="7010400" cy="523220"/>
          </a:xfrm>
          <a:prstGeom prst="rect">
            <a:avLst/>
          </a:prstGeom>
          <a:noFill/>
        </p:spPr>
        <p:txBody>
          <a:bodyPr wrap="square" rtlCol="0">
            <a:spAutoFit/>
          </a:bodyPr>
          <a:lstStyle/>
          <a:p>
            <a:r>
              <a:rPr lang="en-US" sz="2800" b="1" dirty="0" smtClean="0">
                <a:solidFill>
                  <a:prstClr val="white"/>
                </a:solidFill>
                <a:effectLst>
                  <a:outerShdw blurRad="38100" dist="38100" dir="2700000" algn="tl">
                    <a:srgbClr val="000000">
                      <a:alpha val="43137"/>
                    </a:srgbClr>
                  </a:outerShdw>
                </a:effectLst>
                <a:latin typeface="Comic Sans MS" pitchFamily="66" charset="0"/>
              </a:rPr>
              <a:t>We’ve put ourselves in a real pickle…</a:t>
            </a:r>
            <a:endParaRPr lang="en-US" sz="2800" b="1" dirty="0">
              <a:solidFill>
                <a:prstClr val="white"/>
              </a:solidFill>
              <a:effectLst>
                <a:outerShdw blurRad="38100" dist="38100" dir="2700000" algn="tl">
                  <a:srgbClr val="000000">
                    <a:alpha val="43137"/>
                  </a:srgbClr>
                </a:outerShdw>
              </a:effectLst>
              <a:latin typeface="Comic Sans MS" pitchFamily="66" charset="0"/>
            </a:endParaRPr>
          </a:p>
        </p:txBody>
      </p:sp>
      <p:sp>
        <p:nvSpPr>
          <p:cNvPr id="11" name="TextBox 10"/>
          <p:cNvSpPr txBox="1"/>
          <p:nvPr/>
        </p:nvSpPr>
        <p:spPr>
          <a:xfrm>
            <a:off x="152400" y="5646003"/>
            <a:ext cx="8839200" cy="830997"/>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latin typeface="Comic Sans MS" pitchFamily="66" charset="0"/>
              </a:rPr>
              <a:t>The last time CO</a:t>
            </a:r>
            <a:r>
              <a:rPr lang="en-US" sz="2400" baseline="-25000" dirty="0" smtClean="0">
                <a:solidFill>
                  <a:schemeClr val="bg1"/>
                </a:solidFill>
                <a:effectLst>
                  <a:outerShdw blurRad="38100" dist="38100" dir="2700000" algn="tl">
                    <a:srgbClr val="000000">
                      <a:alpha val="43137"/>
                    </a:srgbClr>
                  </a:outerShdw>
                </a:effectLst>
                <a:latin typeface="Comic Sans MS" pitchFamily="66" charset="0"/>
              </a:rPr>
              <a:t>2</a:t>
            </a:r>
            <a:r>
              <a:rPr lang="en-US" sz="2400" dirty="0" smtClean="0">
                <a:solidFill>
                  <a:schemeClr val="bg1"/>
                </a:solidFill>
                <a:effectLst>
                  <a:outerShdw blurRad="38100" dist="38100" dir="2700000" algn="tl">
                    <a:srgbClr val="000000">
                      <a:alpha val="43137"/>
                    </a:srgbClr>
                  </a:outerShdw>
                </a:effectLst>
                <a:latin typeface="Comic Sans MS" pitchFamily="66" charset="0"/>
              </a:rPr>
              <a:t> levels were this high, the globe was several degrees warmer, sea levels were tens of feet higher.</a:t>
            </a:r>
            <a:endParaRPr lang="en-US" sz="2400" dirty="0">
              <a:solidFill>
                <a:schemeClr val="bg1"/>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val="2598785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from="(-#ppt_w/2)" to="(#ppt_x)" calcmode="lin" valueType="num">
                                      <p:cBhvr>
                                        <p:cTn id="16" dur="600" fill="hold">
                                          <p:stCondLst>
                                            <p:cond delay="0"/>
                                          </p:stCondLst>
                                        </p:cTn>
                                        <p:tgtEl>
                                          <p:spTgt spid="10"/>
                                        </p:tgtEl>
                                        <p:attrNameLst>
                                          <p:attrName>ppt_x</p:attrName>
                                        </p:attrNameLst>
                                      </p:cBhvr>
                                    </p:anim>
                                    <p:anim from="0" to="-1.0" calcmode="lin" valueType="num">
                                      <p:cBhvr>
                                        <p:cTn id="17" dur="200" decel="50000" autoRev="1" fill="hold">
                                          <p:stCondLst>
                                            <p:cond delay="600"/>
                                          </p:stCondLst>
                                        </p:cTn>
                                        <p:tgtEl>
                                          <p:spTgt spid="10"/>
                                        </p:tgtEl>
                                        <p:attrNameLst>
                                          <p:attrName>xshear</p:attrName>
                                        </p:attrNameLst>
                                      </p:cBhvr>
                                    </p:anim>
                                    <p:animScale>
                                      <p:cBhvr>
                                        <p:cTn id="18" dur="200" decel="100000" autoRev="1" fill="hold">
                                          <p:stCondLst>
                                            <p:cond delay="600"/>
                                          </p:stCondLst>
                                        </p:cTn>
                                        <p:tgtEl>
                                          <p:spTgt spid="10"/>
                                        </p:tgtEl>
                                      </p:cBhvr>
                                      <p:from x="100000" y="100000"/>
                                      <p:to x="80000" y="100000"/>
                                    </p:animScale>
                                    <p:anim by="(#ppt_h/3+#ppt_w*0.1)" calcmode="lin" valueType="num">
                                      <p:cBhvr additive="sum">
                                        <p:cTn id="19" dur="200" decel="100000" autoRev="1" fill="hold">
                                          <p:stCondLst>
                                            <p:cond delay="600"/>
                                          </p:stCondLst>
                                        </p:cTn>
                                        <p:tgtEl>
                                          <p:spTgt spid="10"/>
                                        </p:tgtEl>
                                        <p:attrNameLst>
                                          <p:attrName>ppt_x</p:attrName>
                                        </p:attrNameLst>
                                      </p:cBhvr>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gradFill>
          <a:gsLst>
            <a:gs pos="0">
              <a:srgbClr val="000000"/>
            </a:gs>
            <a:gs pos="39999">
              <a:srgbClr val="0A128C"/>
            </a:gs>
            <a:gs pos="70000">
              <a:srgbClr val="181CC7"/>
            </a:gs>
            <a:gs pos="88000">
              <a:srgbClr val="7005D4"/>
            </a:gs>
            <a:gs pos="100000">
              <a:srgbClr val="8C3D91"/>
            </a:gs>
          </a:gsLst>
          <a:lin ang="5400000" scaled="0"/>
        </a:gradFill>
        <a:effectLst/>
      </p:bgPr>
    </p:bg>
    <p:spTree>
      <p:nvGrpSpPr>
        <p:cNvPr id="1" name=""/>
        <p:cNvGrpSpPr/>
        <p:nvPr/>
      </p:nvGrpSpPr>
      <p:grpSpPr>
        <a:xfrm>
          <a:off x="0" y="0"/>
          <a:ext cx="0" cy="0"/>
          <a:chOff x="0" y="0"/>
          <a:chExt cx="0" cy="0"/>
        </a:xfrm>
      </p:grpSpPr>
      <p:sp>
        <p:nvSpPr>
          <p:cNvPr id="223237" name="Rectangle 5"/>
          <p:cNvSpPr>
            <a:spLocks noGrp="1" noChangeArrowheads="1"/>
          </p:cNvSpPr>
          <p:nvPr>
            <p:ph type="title"/>
          </p:nvPr>
        </p:nvSpPr>
        <p:spPr>
          <a:xfrm>
            <a:off x="457200" y="292100"/>
            <a:ext cx="8229600" cy="1231900"/>
          </a:xfrm>
        </p:spPr>
        <p:txBody>
          <a:bodyPr/>
          <a:lstStyle/>
          <a:p>
            <a:pPr algn="ctr" eaLnBrk="1" hangingPunct="1">
              <a:defRPr/>
            </a:pPr>
            <a:r>
              <a:rPr lang="en-US" sz="3200" b="1" dirty="0" smtClean="0">
                <a:latin typeface="Comic Sans MS" pitchFamily="66" charset="0"/>
              </a:rPr>
              <a:t>What are </a:t>
            </a:r>
            <a:r>
              <a:rPr lang="en-US" sz="3200" b="1" dirty="0" smtClean="0">
                <a:solidFill>
                  <a:srgbClr val="00FF00"/>
                </a:solidFill>
                <a:latin typeface="Comic Sans MS" pitchFamily="66" charset="0"/>
              </a:rPr>
              <a:t>Greenhouse Gases</a:t>
            </a:r>
            <a:r>
              <a:rPr lang="en-US" sz="3200" b="1" dirty="0" smtClean="0">
                <a:latin typeface="Comic Sans MS" pitchFamily="66" charset="0"/>
              </a:rPr>
              <a:t> and </a:t>
            </a:r>
            <a:br>
              <a:rPr lang="en-US" sz="3200" b="1" dirty="0" smtClean="0">
                <a:latin typeface="Comic Sans MS" pitchFamily="66" charset="0"/>
              </a:rPr>
            </a:br>
            <a:r>
              <a:rPr lang="en-US" sz="3200" b="1" dirty="0" smtClean="0">
                <a:latin typeface="Comic Sans MS" pitchFamily="66" charset="0"/>
              </a:rPr>
              <a:t>why are they such a </a:t>
            </a:r>
            <a:r>
              <a:rPr lang="en-US" sz="3200" b="1" dirty="0" smtClean="0">
                <a:solidFill>
                  <a:srgbClr val="FF5050"/>
                </a:solidFill>
                <a:latin typeface="Comic Sans MS" pitchFamily="66" charset="0"/>
              </a:rPr>
              <a:t>Big Deal</a:t>
            </a:r>
            <a:r>
              <a:rPr lang="en-US" sz="3200" b="1" dirty="0" smtClean="0">
                <a:latin typeface="Comic Sans MS" pitchFamily="66" charset="0"/>
              </a:rPr>
              <a:t>?</a:t>
            </a:r>
          </a:p>
        </p:txBody>
      </p:sp>
      <p:pic>
        <p:nvPicPr>
          <p:cNvPr id="223236" name="Picture 4" descr="greenhouse_effect"/>
          <p:cNvPicPr>
            <a:picLocks noGrp="1" noChangeAspect="1" noChangeArrowheads="1"/>
          </p:cNvPicPr>
          <p:nvPr>
            <p:ph idx="1"/>
          </p:nvPr>
        </p:nvPicPr>
        <p:blipFill>
          <a:blip r:embed="rId2" cstate="print"/>
          <a:srcRect/>
          <a:stretch>
            <a:fillRect/>
          </a:stretch>
        </p:blipFill>
        <p:spPr>
          <a:xfrm>
            <a:off x="1143000" y="1524000"/>
            <a:ext cx="6781800" cy="5157788"/>
          </a:xfrm>
          <a:noFill/>
          <a:effectLst>
            <a:softEdge rad="63500"/>
          </a:effectLst>
        </p:spPr>
      </p:pic>
      <p:sp>
        <p:nvSpPr>
          <p:cNvPr id="223239" name="Text Box 7"/>
          <p:cNvSpPr txBox="1">
            <a:spLocks noChangeArrowheads="1"/>
          </p:cNvSpPr>
          <p:nvPr/>
        </p:nvSpPr>
        <p:spPr bwMode="auto">
          <a:xfrm>
            <a:off x="2346325" y="2322513"/>
            <a:ext cx="1439818" cy="461665"/>
          </a:xfrm>
          <a:prstGeom prst="rect">
            <a:avLst/>
          </a:prstGeom>
          <a:noFill/>
          <a:ln w="9525">
            <a:noFill/>
            <a:miter lim="800000"/>
            <a:headEnd/>
            <a:tailEnd/>
          </a:ln>
        </p:spPr>
        <p:txBody>
          <a:bodyPr wrap="none">
            <a:spAutoFit/>
          </a:bodyPr>
          <a:lstStyle/>
          <a:p>
            <a:pPr>
              <a:defRPr/>
            </a:pPr>
            <a:r>
              <a:rPr lang="en-US" sz="2400" b="1" dirty="0" err="1" smtClean="0">
                <a:solidFill>
                  <a:srgbClr val="FFCC00"/>
                </a:solidFill>
                <a:effectLst>
                  <a:glow rad="101600">
                    <a:srgbClr val="FF0000">
                      <a:alpha val="60000"/>
                    </a:srgbClr>
                  </a:glow>
                  <a:outerShdw blurRad="38100" dist="38100" dir="2700000" algn="tl">
                    <a:srgbClr val="000000">
                      <a:alpha val="43137"/>
                    </a:srgbClr>
                  </a:outerShdw>
                </a:effectLst>
                <a:latin typeface="Arial" charset="0"/>
              </a:rPr>
              <a:t>10,000</a:t>
            </a:r>
            <a:r>
              <a:rPr lang="en-US" sz="2400" b="1" baseline="30000" dirty="0" err="1" smtClean="0">
                <a:solidFill>
                  <a:srgbClr val="FFCC00"/>
                </a:solidFill>
                <a:effectLst>
                  <a:glow rad="101600">
                    <a:srgbClr val="FF0000">
                      <a:alpha val="60000"/>
                    </a:srgbClr>
                  </a:glow>
                  <a:outerShdw blurRad="38100" dist="38100" dir="2700000" algn="tl">
                    <a:srgbClr val="000000">
                      <a:alpha val="43137"/>
                    </a:srgbClr>
                  </a:outerShdw>
                </a:effectLst>
                <a:latin typeface="Arial" charset="0"/>
              </a:rPr>
              <a:t>o</a:t>
            </a:r>
            <a:r>
              <a:rPr lang="en-US" sz="2400" b="1" dirty="0" err="1" smtClean="0">
                <a:solidFill>
                  <a:srgbClr val="FFCC00"/>
                </a:solidFill>
                <a:effectLst>
                  <a:glow rad="101600">
                    <a:srgbClr val="FF0000">
                      <a:alpha val="60000"/>
                    </a:srgbClr>
                  </a:glow>
                  <a:outerShdw blurRad="38100" dist="38100" dir="2700000" algn="tl">
                    <a:srgbClr val="000000">
                      <a:alpha val="43137"/>
                    </a:srgbClr>
                  </a:outerShdw>
                </a:effectLst>
                <a:latin typeface="Arial" charset="0"/>
              </a:rPr>
              <a:t>F</a:t>
            </a:r>
            <a:endParaRPr lang="en-US" sz="2400" b="1" dirty="0">
              <a:solidFill>
                <a:srgbClr val="FFCC00"/>
              </a:solidFill>
              <a:effectLst>
                <a:glow rad="101600">
                  <a:srgbClr val="FF0000">
                    <a:alpha val="60000"/>
                  </a:srgbClr>
                </a:glow>
                <a:outerShdw blurRad="38100" dist="38100" dir="2700000" algn="tl">
                  <a:srgbClr val="000000">
                    <a:alpha val="43137"/>
                  </a:srgbClr>
                </a:outerShdw>
              </a:effectLst>
              <a:latin typeface="Arial" charset="0"/>
            </a:endParaRPr>
          </a:p>
        </p:txBody>
      </p:sp>
      <p:sp>
        <p:nvSpPr>
          <p:cNvPr id="223240" name="Text Box 8"/>
          <p:cNvSpPr txBox="1">
            <a:spLocks noChangeArrowheads="1"/>
          </p:cNvSpPr>
          <p:nvPr/>
        </p:nvSpPr>
        <p:spPr bwMode="auto">
          <a:xfrm>
            <a:off x="6918325" y="5675313"/>
            <a:ext cx="950901" cy="523220"/>
          </a:xfrm>
          <a:prstGeom prst="rect">
            <a:avLst/>
          </a:prstGeom>
          <a:noFill/>
          <a:ln w="9525">
            <a:noFill/>
            <a:miter lim="800000"/>
            <a:headEnd/>
            <a:tailEnd/>
          </a:ln>
        </p:spPr>
        <p:txBody>
          <a:bodyPr wrap="none">
            <a:spAutoFit/>
          </a:bodyPr>
          <a:lstStyle/>
          <a:p>
            <a:pPr>
              <a:defRPr/>
            </a:pPr>
            <a:r>
              <a:rPr lang="en-US" sz="2800" b="1" dirty="0" err="1" smtClean="0">
                <a:solidFill>
                  <a:srgbClr val="FF0000"/>
                </a:solidFill>
                <a:effectLst>
                  <a:glow rad="101600">
                    <a:schemeClr val="tx1">
                      <a:alpha val="60000"/>
                    </a:schemeClr>
                  </a:glow>
                  <a:outerShdw blurRad="38100" dist="38100" dir="2700000" algn="tl">
                    <a:srgbClr val="000000">
                      <a:alpha val="43137"/>
                    </a:srgbClr>
                  </a:outerShdw>
                </a:effectLst>
                <a:latin typeface="Arial" charset="0"/>
              </a:rPr>
              <a:t>60</a:t>
            </a:r>
            <a:r>
              <a:rPr lang="en-US" sz="2800" b="1" baseline="30000" dirty="0" err="1" smtClean="0">
                <a:solidFill>
                  <a:srgbClr val="FF0000"/>
                </a:solidFill>
                <a:effectLst>
                  <a:glow rad="101600">
                    <a:schemeClr val="tx1">
                      <a:alpha val="60000"/>
                    </a:schemeClr>
                  </a:glow>
                  <a:outerShdw blurRad="38100" dist="38100" dir="2700000" algn="tl">
                    <a:srgbClr val="000000">
                      <a:alpha val="43137"/>
                    </a:srgbClr>
                  </a:outerShdw>
                </a:effectLst>
                <a:latin typeface="Arial" charset="0"/>
              </a:rPr>
              <a:t>o</a:t>
            </a:r>
            <a:r>
              <a:rPr lang="en-US" sz="2800" b="1" dirty="0" err="1" smtClean="0">
                <a:solidFill>
                  <a:srgbClr val="FF0000"/>
                </a:solidFill>
                <a:effectLst>
                  <a:glow rad="101600">
                    <a:schemeClr val="tx1">
                      <a:alpha val="60000"/>
                    </a:schemeClr>
                  </a:glow>
                  <a:outerShdw blurRad="38100" dist="38100" dir="2700000" algn="tl">
                    <a:srgbClr val="000000">
                      <a:alpha val="43137"/>
                    </a:srgbClr>
                  </a:outerShdw>
                </a:effectLst>
                <a:latin typeface="Arial" charset="0"/>
              </a:rPr>
              <a:t>F</a:t>
            </a:r>
            <a:endParaRPr lang="en-US" sz="2800" b="1" dirty="0">
              <a:solidFill>
                <a:srgbClr val="FF0000"/>
              </a:solidFill>
              <a:effectLst>
                <a:glow rad="101600">
                  <a:schemeClr val="tx1">
                    <a:alpha val="60000"/>
                  </a:schemeClr>
                </a:glow>
                <a:outerShdw blurRad="38100" dist="38100" dir="2700000" algn="tl">
                  <a:srgbClr val="000000">
                    <a:alpha val="43137"/>
                  </a:srgbClr>
                </a:outerShdw>
              </a:effectLst>
              <a:latin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3236"/>
                                        </p:tgtEl>
                                        <p:attrNameLst>
                                          <p:attrName>style.visibility</p:attrName>
                                        </p:attrNameLst>
                                      </p:cBhvr>
                                      <p:to>
                                        <p:strVal val="visible"/>
                                      </p:to>
                                    </p:set>
                                    <p:animEffect transition="in" filter="dissolve">
                                      <p:cBhvr>
                                        <p:cTn id="7" dur="500"/>
                                        <p:tgtEl>
                                          <p:spTgt spid="22323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223239"/>
                                        </p:tgtEl>
                                        <p:attrNameLst>
                                          <p:attrName>style.visibility</p:attrName>
                                        </p:attrNameLst>
                                      </p:cBhvr>
                                      <p:to>
                                        <p:strVal val="visible"/>
                                      </p:to>
                                    </p:set>
                                    <p:animEffect transition="in" filter="fade">
                                      <p:cBhvr>
                                        <p:cTn id="12" dur="2000"/>
                                        <p:tgtEl>
                                          <p:spTgt spid="223239"/>
                                        </p:tgtEl>
                                      </p:cBhvr>
                                    </p:animEffect>
                                    <p:anim calcmode="lin" valueType="num">
                                      <p:cBhvr>
                                        <p:cTn id="13" dur="2000" fill="hold"/>
                                        <p:tgtEl>
                                          <p:spTgt spid="223239"/>
                                        </p:tgtEl>
                                        <p:attrNameLst>
                                          <p:attrName>style.rotation</p:attrName>
                                        </p:attrNameLst>
                                      </p:cBhvr>
                                      <p:tavLst>
                                        <p:tav tm="0">
                                          <p:val>
                                            <p:fltVal val="720"/>
                                          </p:val>
                                        </p:tav>
                                        <p:tav tm="100000">
                                          <p:val>
                                            <p:fltVal val="0"/>
                                          </p:val>
                                        </p:tav>
                                      </p:tavLst>
                                    </p:anim>
                                    <p:anim calcmode="lin" valueType="num">
                                      <p:cBhvr>
                                        <p:cTn id="14" dur="2000" fill="hold"/>
                                        <p:tgtEl>
                                          <p:spTgt spid="223239"/>
                                        </p:tgtEl>
                                        <p:attrNameLst>
                                          <p:attrName>ppt_h</p:attrName>
                                        </p:attrNameLst>
                                      </p:cBhvr>
                                      <p:tavLst>
                                        <p:tav tm="0">
                                          <p:val>
                                            <p:fltVal val="0"/>
                                          </p:val>
                                        </p:tav>
                                        <p:tav tm="100000">
                                          <p:val>
                                            <p:strVal val="#ppt_h"/>
                                          </p:val>
                                        </p:tav>
                                      </p:tavLst>
                                    </p:anim>
                                    <p:anim calcmode="lin" valueType="num">
                                      <p:cBhvr>
                                        <p:cTn id="15" dur="2000" fill="hold"/>
                                        <p:tgtEl>
                                          <p:spTgt spid="223239"/>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3240"/>
                                        </p:tgtEl>
                                        <p:attrNameLst>
                                          <p:attrName>style.visibility</p:attrName>
                                        </p:attrNameLst>
                                      </p:cBhvr>
                                      <p:to>
                                        <p:strVal val="visible"/>
                                      </p:to>
                                    </p:set>
                                    <p:animEffect transition="in" filter="wipe(down)">
                                      <p:cBhvr>
                                        <p:cTn id="20" dur="580">
                                          <p:stCondLst>
                                            <p:cond delay="0"/>
                                          </p:stCondLst>
                                        </p:cTn>
                                        <p:tgtEl>
                                          <p:spTgt spid="223240"/>
                                        </p:tgtEl>
                                      </p:cBhvr>
                                    </p:animEffect>
                                    <p:anim calcmode="lin" valueType="num">
                                      <p:cBhvr>
                                        <p:cTn id="21" dur="1822" tmFilter="0,0; 0.14,0.36; 0.43,0.73; 0.71,0.91; 1.0,1.0">
                                          <p:stCondLst>
                                            <p:cond delay="0"/>
                                          </p:stCondLst>
                                        </p:cTn>
                                        <p:tgtEl>
                                          <p:spTgt spid="22324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324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324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324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3240"/>
                                        </p:tgtEl>
                                        <p:attrNameLst>
                                          <p:attrName>ppt_y</p:attrName>
                                        </p:attrNameLst>
                                      </p:cBhvr>
                                      <p:tavLst>
                                        <p:tav tm="0" fmla="#ppt_y-sin(pi*$)/81">
                                          <p:val>
                                            <p:fltVal val="0"/>
                                          </p:val>
                                        </p:tav>
                                        <p:tav tm="100000">
                                          <p:val>
                                            <p:fltVal val="1"/>
                                          </p:val>
                                        </p:tav>
                                      </p:tavLst>
                                    </p:anim>
                                    <p:animScale>
                                      <p:cBhvr>
                                        <p:cTn id="26" dur="26">
                                          <p:stCondLst>
                                            <p:cond delay="650"/>
                                          </p:stCondLst>
                                        </p:cTn>
                                        <p:tgtEl>
                                          <p:spTgt spid="223240"/>
                                        </p:tgtEl>
                                      </p:cBhvr>
                                      <p:to x="100000" y="60000"/>
                                    </p:animScale>
                                    <p:animScale>
                                      <p:cBhvr>
                                        <p:cTn id="27" dur="166" decel="50000">
                                          <p:stCondLst>
                                            <p:cond delay="676"/>
                                          </p:stCondLst>
                                        </p:cTn>
                                        <p:tgtEl>
                                          <p:spTgt spid="223240"/>
                                        </p:tgtEl>
                                      </p:cBhvr>
                                      <p:to x="100000" y="100000"/>
                                    </p:animScale>
                                    <p:animScale>
                                      <p:cBhvr>
                                        <p:cTn id="28" dur="26">
                                          <p:stCondLst>
                                            <p:cond delay="1312"/>
                                          </p:stCondLst>
                                        </p:cTn>
                                        <p:tgtEl>
                                          <p:spTgt spid="223240"/>
                                        </p:tgtEl>
                                      </p:cBhvr>
                                      <p:to x="100000" y="80000"/>
                                    </p:animScale>
                                    <p:animScale>
                                      <p:cBhvr>
                                        <p:cTn id="29" dur="166" decel="50000">
                                          <p:stCondLst>
                                            <p:cond delay="1338"/>
                                          </p:stCondLst>
                                        </p:cTn>
                                        <p:tgtEl>
                                          <p:spTgt spid="223240"/>
                                        </p:tgtEl>
                                      </p:cBhvr>
                                      <p:to x="100000" y="100000"/>
                                    </p:animScale>
                                    <p:animScale>
                                      <p:cBhvr>
                                        <p:cTn id="30" dur="26">
                                          <p:stCondLst>
                                            <p:cond delay="1642"/>
                                          </p:stCondLst>
                                        </p:cTn>
                                        <p:tgtEl>
                                          <p:spTgt spid="223240"/>
                                        </p:tgtEl>
                                      </p:cBhvr>
                                      <p:to x="100000" y="90000"/>
                                    </p:animScale>
                                    <p:animScale>
                                      <p:cBhvr>
                                        <p:cTn id="31" dur="166" decel="50000">
                                          <p:stCondLst>
                                            <p:cond delay="1668"/>
                                          </p:stCondLst>
                                        </p:cTn>
                                        <p:tgtEl>
                                          <p:spTgt spid="223240"/>
                                        </p:tgtEl>
                                      </p:cBhvr>
                                      <p:to x="100000" y="100000"/>
                                    </p:animScale>
                                    <p:animScale>
                                      <p:cBhvr>
                                        <p:cTn id="32" dur="26">
                                          <p:stCondLst>
                                            <p:cond delay="1808"/>
                                          </p:stCondLst>
                                        </p:cTn>
                                        <p:tgtEl>
                                          <p:spTgt spid="223240"/>
                                        </p:tgtEl>
                                      </p:cBhvr>
                                      <p:to x="100000" y="95000"/>
                                    </p:animScale>
                                    <p:animScale>
                                      <p:cBhvr>
                                        <p:cTn id="33" dur="166" decel="50000">
                                          <p:stCondLst>
                                            <p:cond delay="1834"/>
                                          </p:stCondLst>
                                        </p:cTn>
                                        <p:tgtEl>
                                          <p:spTgt spid="2232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9" grpId="0"/>
      <p:bldP spid="2232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2000" b="-42000"/>
          </a:stretch>
        </a:blipFill>
        <a:effectLst/>
      </p:bgPr>
    </p:bg>
    <p:spTree>
      <p:nvGrpSpPr>
        <p:cNvPr id="1" name=""/>
        <p:cNvGrpSpPr/>
        <p:nvPr/>
      </p:nvGrpSpPr>
      <p:grpSpPr>
        <a:xfrm>
          <a:off x="0" y="0"/>
          <a:ext cx="0" cy="0"/>
          <a:chOff x="0" y="0"/>
          <a:chExt cx="0" cy="0"/>
        </a:xfrm>
      </p:grpSpPr>
      <p:sp>
        <p:nvSpPr>
          <p:cNvPr id="14" name="TextBox 13"/>
          <p:cNvSpPr txBox="1"/>
          <p:nvPr/>
        </p:nvSpPr>
        <p:spPr>
          <a:xfrm>
            <a:off x="6784177" y="6477000"/>
            <a:ext cx="1796454" cy="369332"/>
          </a:xfrm>
          <a:prstGeom prst="rect">
            <a:avLst/>
          </a:prstGeom>
          <a:noFill/>
        </p:spPr>
        <p:txBody>
          <a:bodyPr wrap="none" rtlCol="0">
            <a:spAutoFit/>
          </a:bodyPr>
          <a:lstStyle/>
          <a:p>
            <a:r>
              <a:rPr lang="en-US" b="1" dirty="0" smtClean="0">
                <a:solidFill>
                  <a:prstClr val="black"/>
                </a:solidFill>
              </a:rPr>
              <a:t>From NASA/GISS</a:t>
            </a:r>
            <a:endParaRPr lang="en-US" b="1" dirty="0">
              <a:solidFill>
                <a:prstClr val="black"/>
              </a:solidFill>
            </a:endParaRPr>
          </a:p>
        </p:txBody>
      </p:sp>
      <p:sp>
        <p:nvSpPr>
          <p:cNvPr id="16" name="TextBox 15"/>
          <p:cNvSpPr txBox="1"/>
          <p:nvPr/>
        </p:nvSpPr>
        <p:spPr>
          <a:xfrm>
            <a:off x="838200" y="228600"/>
            <a:ext cx="7391400" cy="1077218"/>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Comic Sans MS" pitchFamily="66" charset="0"/>
              </a:rPr>
              <a:t>T</a:t>
            </a:r>
            <a:r>
              <a:rPr lang="en-US" sz="3200" b="1" dirty="0" smtClean="0">
                <a:solidFill>
                  <a:srgbClr val="FF0000"/>
                </a:solidFill>
                <a:effectLst>
                  <a:outerShdw blurRad="38100" dist="38100" dir="2700000" algn="tl">
                    <a:srgbClr val="000000">
                      <a:alpha val="43137"/>
                    </a:srgbClr>
                  </a:outerShdw>
                </a:effectLst>
                <a:latin typeface="Comic Sans MS" pitchFamily="66" charset="0"/>
              </a:rPr>
              <a:t>he Earth’s temperature is starting to catch up…</a:t>
            </a:r>
            <a:endParaRPr lang="en-US" sz="32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17" name="TextBox 16"/>
          <p:cNvSpPr txBox="1"/>
          <p:nvPr/>
        </p:nvSpPr>
        <p:spPr>
          <a:xfrm>
            <a:off x="381000" y="4495800"/>
            <a:ext cx="3581400" cy="2092881"/>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latin typeface="Comic Sans MS" pitchFamily="66" charset="0"/>
              </a:rPr>
              <a:t>…although not evenly around the globe.</a:t>
            </a:r>
          </a:p>
          <a:p>
            <a:pPr>
              <a:spcBef>
                <a:spcPts val="1200"/>
              </a:spcBef>
            </a:pPr>
            <a:r>
              <a:rPr lang="en-US" sz="2400" b="1" dirty="0" smtClean="0">
                <a:solidFill>
                  <a:srgbClr val="FF0000"/>
                </a:solidFill>
                <a:effectLst>
                  <a:outerShdw blurRad="38100" dist="38100" dir="2700000" algn="tl">
                    <a:srgbClr val="000000">
                      <a:alpha val="43137"/>
                    </a:srgbClr>
                  </a:outerShdw>
                </a:effectLst>
                <a:latin typeface="Comic Sans MS" pitchFamily="66" charset="0"/>
              </a:rPr>
              <a:t>Feb. 2014 was 348</a:t>
            </a:r>
            <a:r>
              <a:rPr lang="en-US" sz="2400" b="1" baseline="30000" dirty="0" smtClean="0">
                <a:solidFill>
                  <a:srgbClr val="FF0000"/>
                </a:solidFill>
                <a:effectLst>
                  <a:outerShdw blurRad="38100" dist="38100" dir="2700000" algn="tl">
                    <a:srgbClr val="000000">
                      <a:alpha val="43137"/>
                    </a:srgbClr>
                  </a:outerShdw>
                </a:effectLst>
                <a:latin typeface="Comic Sans MS" pitchFamily="66" charset="0"/>
              </a:rPr>
              <a:t>th</a:t>
            </a:r>
            <a:r>
              <a:rPr lang="en-US" sz="2400" b="1" dirty="0" smtClean="0">
                <a:solidFill>
                  <a:srgbClr val="FF0000"/>
                </a:solidFill>
                <a:effectLst>
                  <a:outerShdw blurRad="38100" dist="38100" dir="2700000" algn="tl">
                    <a:srgbClr val="000000">
                      <a:alpha val="43137"/>
                    </a:srgbClr>
                  </a:outerShdw>
                </a:effectLst>
                <a:latin typeface="Comic Sans MS" pitchFamily="66" charset="0"/>
              </a:rPr>
              <a:t> consecutive month above average </a:t>
            </a:r>
            <a:endParaRPr lang="en-US" sz="2400" b="1" dirty="0">
              <a:solidFill>
                <a:srgbClr val="FF0000"/>
              </a:solidFill>
              <a:effectLst>
                <a:outerShdw blurRad="38100" dist="38100" dir="2700000" algn="tl">
                  <a:srgbClr val="000000">
                    <a:alpha val="43137"/>
                  </a:srgbClr>
                </a:outerShdw>
              </a:effectLst>
              <a:latin typeface="Comic Sans MS" pitchFamily="66" charset="0"/>
            </a:endParaRPr>
          </a:p>
        </p:txBody>
      </p:sp>
      <p:sp>
        <p:nvSpPr>
          <p:cNvPr id="10" name="TextBox 9"/>
          <p:cNvSpPr txBox="1"/>
          <p:nvPr/>
        </p:nvSpPr>
        <p:spPr>
          <a:xfrm>
            <a:off x="5410200" y="1783140"/>
            <a:ext cx="3276600" cy="1569660"/>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latin typeface="Comic Sans MS" pitchFamily="66" charset="0"/>
              </a:rPr>
              <a:t>12 of the 14 warmest years on record occurred since 1998 </a:t>
            </a:r>
            <a:endParaRPr lang="en-US" sz="24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11" name="Picture 10" descr="HockeyStick.gif"/>
          <p:cNvPicPr>
            <a:picLocks noChangeAspect="1"/>
          </p:cNvPicPr>
          <p:nvPr/>
        </p:nvPicPr>
        <p:blipFill>
          <a:blip r:embed="rId3" cstate="print"/>
          <a:stretch>
            <a:fillRect/>
          </a:stretch>
        </p:blipFill>
        <p:spPr>
          <a:xfrm>
            <a:off x="381000" y="1533525"/>
            <a:ext cx="4381500" cy="2733675"/>
          </a:xfrm>
          <a:prstGeom prst="rect">
            <a:avLst/>
          </a:prstGeom>
          <a:effectLst>
            <a:glow rad="228600">
              <a:schemeClr val="accent2">
                <a:satMod val="175000"/>
                <a:alpha val="40000"/>
              </a:schemeClr>
            </a:glow>
          </a:effectLst>
        </p:spPr>
      </p:pic>
      <p:grpSp>
        <p:nvGrpSpPr>
          <p:cNvPr id="3" name="Group 11"/>
          <p:cNvGrpSpPr/>
          <p:nvPr/>
        </p:nvGrpSpPr>
        <p:grpSpPr>
          <a:xfrm>
            <a:off x="4038600" y="3733800"/>
            <a:ext cx="4572000" cy="2743200"/>
            <a:chOff x="228600" y="457200"/>
            <a:chExt cx="5562600" cy="3962400"/>
          </a:xfrm>
          <a:effectLst>
            <a:glow rad="228600">
              <a:schemeClr val="accent2">
                <a:satMod val="175000"/>
                <a:alpha val="40000"/>
              </a:schemeClr>
            </a:glow>
          </a:effectLst>
        </p:grpSpPr>
        <p:sp>
          <p:nvSpPr>
            <p:cNvPr id="8" name="Rectangle 7"/>
            <p:cNvSpPr/>
            <p:nvPr/>
          </p:nvSpPr>
          <p:spPr>
            <a:xfrm>
              <a:off x="228600" y="457200"/>
              <a:ext cx="5562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descr="Tsfc_anoms_decadal_GISS.jpg"/>
            <p:cNvPicPr>
              <a:picLocks noChangeAspect="1"/>
            </p:cNvPicPr>
            <p:nvPr/>
          </p:nvPicPr>
          <p:blipFill>
            <a:blip r:embed="rId4" cstate="print"/>
            <a:srcRect l="50000" t="49528"/>
            <a:stretch>
              <a:fillRect/>
            </a:stretch>
          </p:blipFill>
          <p:spPr>
            <a:xfrm>
              <a:off x="228600" y="838200"/>
              <a:ext cx="5559552" cy="3581400"/>
            </a:xfrm>
            <a:prstGeom prst="rect">
              <a:avLst/>
            </a:prstGeom>
          </p:spPr>
        </p:pic>
        <p:sp>
          <p:nvSpPr>
            <p:cNvPr id="4" name="TextBox 3"/>
            <p:cNvSpPr txBox="1"/>
            <p:nvPr/>
          </p:nvSpPr>
          <p:spPr>
            <a:xfrm>
              <a:off x="1221648" y="457200"/>
              <a:ext cx="3282780" cy="755762"/>
            </a:xfrm>
            <a:prstGeom prst="rect">
              <a:avLst/>
            </a:prstGeom>
            <a:noFill/>
          </p:spPr>
          <p:txBody>
            <a:bodyPr wrap="none" rtlCol="0">
              <a:spAutoFit/>
            </a:bodyPr>
            <a:lstStyle/>
            <a:p>
              <a:pPr algn="ctr"/>
              <a:r>
                <a:rPr lang="en-US" sz="1400" dirty="0" smtClean="0">
                  <a:solidFill>
                    <a:srgbClr val="FF0000"/>
                  </a:solidFill>
                  <a:effectLst>
                    <a:outerShdw blurRad="38100" dist="38100" dir="2700000" algn="tl">
                      <a:srgbClr val="000000">
                        <a:alpha val="43137"/>
                      </a:srgbClr>
                    </a:outerShdw>
                  </a:effectLst>
                  <a:latin typeface="Comic Sans MS" pitchFamily="66" charset="0"/>
                </a:rPr>
                <a:t>Annual temperature anomalies</a:t>
              </a:r>
            </a:p>
            <a:p>
              <a:pPr algn="ctr"/>
              <a:r>
                <a:rPr lang="en-US" sz="1400" dirty="0" smtClean="0">
                  <a:solidFill>
                    <a:srgbClr val="FF0000"/>
                  </a:solidFill>
                  <a:effectLst>
                    <a:outerShdw blurRad="38100" dist="38100" dir="2700000" algn="tl">
                      <a:srgbClr val="000000">
                        <a:alpha val="43137"/>
                      </a:srgbClr>
                    </a:outerShdw>
                  </a:effectLst>
                  <a:latin typeface="Comic Sans MS" pitchFamily="66" charset="0"/>
                </a:rPr>
                <a:t>2000 -- 2010</a:t>
              </a:r>
              <a:endParaRPr lang="en-US" sz="1400" dirty="0">
                <a:solidFill>
                  <a:srgbClr val="FF0000"/>
                </a:solidFill>
                <a:effectLst>
                  <a:outerShdw blurRad="38100" dist="38100" dir="2700000" algn="tl">
                    <a:srgbClr val="000000">
                      <a:alpha val="43137"/>
                    </a:srgbClr>
                  </a:outerShdw>
                </a:effectLst>
                <a:latin typeface="Comic Sans MS" pitchFamily="66"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1000"/>
                                        <p:tgtEl>
                                          <p:spTgt spid="17">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uiExpand="1" build="allAtOnce"/>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print">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1066800" y="2133600"/>
            <a:ext cx="6629400" cy="1200329"/>
          </a:xfrm>
          <a:prstGeom prst="rect">
            <a:avLst/>
          </a:prstGeom>
          <a:noFill/>
        </p:spPr>
        <p:txBody>
          <a:bodyPr wrap="square" rtlCol="0">
            <a:spAutoFit/>
          </a:bodyPr>
          <a:lstStyle/>
          <a:p>
            <a:pPr algn="ctr"/>
            <a:r>
              <a:rPr lang="en-US" sz="3600" b="1" dirty="0" smtClean="0">
                <a:solidFill>
                  <a:prstClr val="white"/>
                </a:solidFill>
                <a:effectLst>
                  <a:outerShdw blurRad="38100" dist="38100" dir="2700000" algn="tl">
                    <a:srgbClr val="000000">
                      <a:alpha val="43137"/>
                    </a:srgbClr>
                  </a:outerShdw>
                </a:effectLst>
                <a:latin typeface="Comic Sans MS" pitchFamily="66" charset="0"/>
              </a:rPr>
              <a:t>How do we know that humans are responsible?</a:t>
            </a:r>
            <a:endParaRPr lang="en-US" sz="3600" b="1" dirty="0">
              <a:solidFill>
                <a:prstClr val="white"/>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000000"/>
            </a:gs>
            <a:gs pos="20000">
              <a:srgbClr val="000040"/>
            </a:gs>
            <a:gs pos="50000">
              <a:srgbClr val="400040"/>
            </a:gs>
            <a:gs pos="75000">
              <a:srgbClr val="8F0040"/>
            </a:gs>
            <a:gs pos="89999">
              <a:srgbClr val="F27300"/>
            </a:gs>
            <a:gs pos="100000">
              <a:srgbClr val="FFBF00"/>
            </a:gs>
          </a:gsLst>
          <a:lin ang="8100000" scaled="1"/>
          <a:tileRect/>
        </a:gra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76200" y="152400"/>
            <a:ext cx="4027488" cy="1384300"/>
          </a:xfrm>
        </p:spPr>
        <p:txBody>
          <a:bodyPr>
            <a:normAutofit/>
          </a:bodyPr>
          <a:lstStyle/>
          <a:p>
            <a:r>
              <a:rPr lang="en-US" sz="3200" dirty="0">
                <a:solidFill>
                  <a:srgbClr val="FFFF00"/>
                </a:solidFill>
                <a:effectLst>
                  <a:glow rad="228600">
                    <a:schemeClr val="accent6">
                      <a:satMod val="175000"/>
                      <a:alpha val="40000"/>
                    </a:schemeClr>
                  </a:glow>
                </a:effectLst>
                <a:latin typeface="Comic Sans MS" pitchFamily="66" charset="0"/>
              </a:rPr>
              <a:t>E</a:t>
            </a:r>
            <a:r>
              <a:rPr lang="en-US" sz="3200" dirty="0" smtClean="0">
                <a:solidFill>
                  <a:srgbClr val="FFFF00"/>
                </a:solidFill>
                <a:effectLst>
                  <a:glow rad="228600">
                    <a:schemeClr val="accent6">
                      <a:satMod val="175000"/>
                      <a:alpha val="40000"/>
                    </a:schemeClr>
                  </a:glow>
                </a:effectLst>
                <a:latin typeface="Comic Sans MS" pitchFamily="66" charset="0"/>
              </a:rPr>
              <a:t>vidence implicating humans</a:t>
            </a:r>
            <a:endParaRPr lang="en-US" sz="3200" dirty="0">
              <a:solidFill>
                <a:srgbClr val="FFFF00"/>
              </a:solidFill>
              <a:effectLst>
                <a:glow rad="228600">
                  <a:schemeClr val="accent6">
                    <a:satMod val="175000"/>
                    <a:alpha val="40000"/>
                  </a:schemeClr>
                </a:glow>
              </a:effectLst>
              <a:latin typeface="Comic Sans MS" pitchFamily="66" charset="0"/>
            </a:endParaRPr>
          </a:p>
        </p:txBody>
      </p:sp>
      <p:sp>
        <p:nvSpPr>
          <p:cNvPr id="193539" name="Rectangle 3"/>
          <p:cNvSpPr>
            <a:spLocks noGrp="1" noChangeArrowheads="1"/>
          </p:cNvSpPr>
          <p:nvPr>
            <p:ph type="body" idx="1"/>
          </p:nvPr>
        </p:nvSpPr>
        <p:spPr>
          <a:xfrm>
            <a:off x="228600" y="1828800"/>
            <a:ext cx="3429000" cy="4419600"/>
          </a:xfrm>
        </p:spPr>
        <p:txBody>
          <a:bodyPr>
            <a:normAutofit lnSpcReduction="10000"/>
          </a:bodyPr>
          <a:lstStyle/>
          <a:p>
            <a:pPr marL="0" indent="0">
              <a:buFontTx/>
              <a:buNone/>
            </a:pPr>
            <a:r>
              <a:rPr lang="en-US" sz="2800" dirty="0" smtClean="0">
                <a:solidFill>
                  <a:srgbClr val="FFFF00"/>
                </a:solidFill>
                <a:latin typeface="Comic Sans MS" pitchFamily="66" charset="0"/>
              </a:rPr>
              <a:t>One of our best tools: </a:t>
            </a:r>
            <a:r>
              <a:rPr lang="en-US" sz="2800" dirty="0" smtClean="0">
                <a:solidFill>
                  <a:schemeClr val="bg1"/>
                </a:solidFill>
                <a:latin typeface="Comic Sans MS" pitchFamily="66" charset="0"/>
              </a:rPr>
              <a:t>computer programs </a:t>
            </a:r>
          </a:p>
          <a:p>
            <a:pPr marL="0" indent="0">
              <a:buFontTx/>
              <a:buNone/>
            </a:pPr>
            <a:r>
              <a:rPr lang="en-US" sz="2800" dirty="0" smtClean="0">
                <a:solidFill>
                  <a:srgbClr val="FFFF00"/>
                </a:solidFill>
                <a:latin typeface="Comic Sans MS" pitchFamily="66" charset="0"/>
              </a:rPr>
              <a:t>- climate</a:t>
            </a:r>
            <a:r>
              <a:rPr lang="en-US" sz="2800" dirty="0" smtClean="0">
                <a:solidFill>
                  <a:schemeClr val="bg1"/>
                </a:solidFill>
                <a:latin typeface="Comic Sans MS" pitchFamily="66" charset="0"/>
              </a:rPr>
              <a:t> </a:t>
            </a:r>
            <a:r>
              <a:rPr lang="en-US" sz="2800" dirty="0" smtClean="0">
                <a:solidFill>
                  <a:srgbClr val="FFFF00"/>
                </a:solidFill>
                <a:latin typeface="Comic Sans MS" pitchFamily="66" charset="0"/>
              </a:rPr>
              <a:t>models -</a:t>
            </a:r>
            <a:r>
              <a:rPr lang="en-US" sz="2800" dirty="0" smtClean="0">
                <a:solidFill>
                  <a:schemeClr val="bg1"/>
                </a:solidFill>
                <a:latin typeface="Comic Sans MS" pitchFamily="66" charset="0"/>
              </a:rPr>
              <a:t> that simulate the complex physics of the atmosphere, ocean, snow, ice, and land and all the forces acting on them.</a:t>
            </a:r>
            <a:endParaRPr lang="en-US" sz="2800" u="sng" dirty="0">
              <a:solidFill>
                <a:schemeClr val="bg1"/>
              </a:solidFill>
              <a:latin typeface="Comic Sans MS" pitchFamily="66" charset="0"/>
              <a:cs typeface="Times New Roman" pitchFamily="18" charset="0"/>
            </a:endParaRPr>
          </a:p>
        </p:txBody>
      </p:sp>
      <p:grpSp>
        <p:nvGrpSpPr>
          <p:cNvPr id="2" name="Group 2"/>
          <p:cNvGrpSpPr/>
          <p:nvPr/>
        </p:nvGrpSpPr>
        <p:grpSpPr>
          <a:xfrm>
            <a:off x="4114800" y="152400"/>
            <a:ext cx="4876800" cy="3143250"/>
            <a:chOff x="4267200" y="609600"/>
            <a:chExt cx="4876800" cy="3143250"/>
          </a:xfrm>
          <a:effectLst>
            <a:glow rad="228600">
              <a:schemeClr val="accent6">
                <a:satMod val="175000"/>
                <a:alpha val="40000"/>
              </a:schemeClr>
            </a:glow>
          </a:effectLst>
        </p:grpSpPr>
        <p:pic>
          <p:nvPicPr>
            <p:cNvPr id="193540" name="Picture 4"/>
            <p:cNvPicPr>
              <a:picLocks noChangeAspect="1" noChangeArrowheads="1"/>
            </p:cNvPicPr>
            <p:nvPr/>
          </p:nvPicPr>
          <p:blipFill rotWithShape="1">
            <a:blip r:embed="rId3" cstate="print"/>
            <a:srcRect t="52035"/>
            <a:stretch/>
          </p:blipFill>
          <p:spPr bwMode="auto">
            <a:xfrm>
              <a:off x="4267200" y="609600"/>
              <a:ext cx="4876800" cy="3143250"/>
            </a:xfrm>
            <a:prstGeom prst="rect">
              <a:avLst/>
            </a:prstGeom>
            <a:noFill/>
            <a:ln w="9525">
              <a:noFill/>
              <a:miter lim="800000"/>
              <a:headEnd/>
              <a:tailEnd/>
            </a:ln>
            <a:effectLst/>
          </p:spPr>
        </p:pic>
        <p:grpSp>
          <p:nvGrpSpPr>
            <p:cNvPr id="3" name="Group 1"/>
            <p:cNvGrpSpPr/>
            <p:nvPr/>
          </p:nvGrpSpPr>
          <p:grpSpPr>
            <a:xfrm>
              <a:off x="5257800" y="835025"/>
              <a:ext cx="2209800" cy="2136775"/>
              <a:chOff x="5257800" y="3962400"/>
              <a:chExt cx="2209800" cy="2136775"/>
            </a:xfrm>
          </p:grpSpPr>
          <p:sp>
            <p:nvSpPr>
              <p:cNvPr id="193543" name="Text Box 7"/>
              <p:cNvSpPr txBox="1">
                <a:spLocks noChangeArrowheads="1"/>
              </p:cNvSpPr>
              <p:nvPr/>
            </p:nvSpPr>
            <p:spPr bwMode="auto">
              <a:xfrm>
                <a:off x="5257800" y="3962400"/>
                <a:ext cx="2209800" cy="506413"/>
              </a:xfrm>
              <a:prstGeom prst="rect">
                <a:avLst/>
              </a:prstGeom>
              <a:noFill/>
              <a:ln w="9525">
                <a:noFill/>
                <a:miter lim="800000"/>
                <a:headEnd/>
                <a:tailEnd/>
              </a:ln>
              <a:effectLst/>
            </p:spPr>
            <p:txBody>
              <a:bodyPr>
                <a:spAutoFit/>
              </a:bodyPr>
              <a:lstStyle/>
              <a:p>
                <a:pPr fontAlgn="base">
                  <a:lnSpc>
                    <a:spcPct val="50000"/>
                  </a:lnSpc>
                  <a:spcBef>
                    <a:spcPct val="50000"/>
                  </a:spcBef>
                  <a:spcAft>
                    <a:spcPct val="0"/>
                  </a:spcAft>
                </a:pPr>
                <a:r>
                  <a:rPr lang="en-US" b="1" dirty="0">
                    <a:solidFill>
                      <a:srgbClr val="3366FF"/>
                    </a:solidFill>
                    <a:latin typeface="Arial" charset="0"/>
                  </a:rPr>
                  <a:t>Solar + volcanic</a:t>
                </a:r>
              </a:p>
              <a:p>
                <a:pPr fontAlgn="base">
                  <a:lnSpc>
                    <a:spcPct val="50000"/>
                  </a:lnSpc>
                  <a:spcBef>
                    <a:spcPct val="50000"/>
                  </a:spcBef>
                  <a:spcAft>
                    <a:spcPct val="0"/>
                  </a:spcAft>
                </a:pPr>
                <a:r>
                  <a:rPr lang="en-US" b="1" dirty="0">
                    <a:solidFill>
                      <a:srgbClr val="3366FF"/>
                    </a:solidFill>
                    <a:latin typeface="Arial" charset="0"/>
                  </a:rPr>
                  <a:t>(natural)</a:t>
                </a:r>
              </a:p>
            </p:txBody>
          </p:sp>
          <p:sp>
            <p:nvSpPr>
              <p:cNvPr id="193544" name="Text Box 8"/>
              <p:cNvSpPr txBox="1">
                <a:spLocks noChangeArrowheads="1"/>
              </p:cNvSpPr>
              <p:nvPr/>
            </p:nvSpPr>
            <p:spPr bwMode="auto">
              <a:xfrm>
                <a:off x="5334000" y="4419600"/>
                <a:ext cx="885825" cy="274638"/>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200" b="1">
                    <a:solidFill>
                      <a:srgbClr val="000000"/>
                    </a:solidFill>
                    <a:latin typeface="Arial" charset="0"/>
                  </a:rPr>
                  <a:t>Observed</a:t>
                </a:r>
              </a:p>
            </p:txBody>
          </p:sp>
          <p:sp>
            <p:nvSpPr>
              <p:cNvPr id="193546" name="Line 10"/>
              <p:cNvSpPr>
                <a:spLocks noChangeShapeType="1"/>
              </p:cNvSpPr>
              <p:nvPr/>
            </p:nvSpPr>
            <p:spPr bwMode="auto">
              <a:xfrm>
                <a:off x="6172200" y="4572000"/>
                <a:ext cx="381000" cy="152400"/>
              </a:xfrm>
              <a:prstGeom prst="line">
                <a:avLst/>
              </a:prstGeom>
              <a:noFill/>
              <a:ln w="38100">
                <a:solidFill>
                  <a:srgbClr val="000000"/>
                </a:solidFill>
                <a:round/>
                <a:headEnd/>
                <a:tailEnd type="triangle" w="med" len="med"/>
              </a:ln>
              <a:effectLst/>
            </p:spPr>
            <p:txBody>
              <a:bodyPr/>
              <a:lstStyle/>
              <a:p>
                <a:pPr fontAlgn="base">
                  <a:spcBef>
                    <a:spcPct val="0"/>
                  </a:spcBef>
                  <a:spcAft>
                    <a:spcPct val="0"/>
                  </a:spcAft>
                </a:pPr>
                <a:endParaRPr lang="en-US">
                  <a:solidFill>
                    <a:srgbClr val="FFFFFF"/>
                  </a:solidFill>
                  <a:latin typeface="Arial" charset="0"/>
                </a:endParaRPr>
              </a:p>
            </p:txBody>
          </p:sp>
          <p:sp>
            <p:nvSpPr>
              <p:cNvPr id="193547" name="Text Box 11"/>
              <p:cNvSpPr txBox="1">
                <a:spLocks noChangeArrowheads="1"/>
              </p:cNvSpPr>
              <p:nvPr/>
            </p:nvSpPr>
            <p:spPr bwMode="auto">
              <a:xfrm>
                <a:off x="5622925" y="5824538"/>
                <a:ext cx="803275" cy="274637"/>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1200" b="1">
                    <a:solidFill>
                      <a:srgbClr val="0000CC"/>
                    </a:solidFill>
                    <a:latin typeface="Arial" charset="0"/>
                  </a:rPr>
                  <a:t>Modeled</a:t>
                </a:r>
              </a:p>
            </p:txBody>
          </p:sp>
          <p:sp>
            <p:nvSpPr>
              <p:cNvPr id="193548" name="Line 12"/>
              <p:cNvSpPr>
                <a:spLocks noChangeShapeType="1"/>
              </p:cNvSpPr>
              <p:nvPr/>
            </p:nvSpPr>
            <p:spPr bwMode="auto">
              <a:xfrm flipV="1">
                <a:off x="6400800" y="5181600"/>
                <a:ext cx="152400" cy="685800"/>
              </a:xfrm>
              <a:prstGeom prst="line">
                <a:avLst/>
              </a:prstGeom>
              <a:noFill/>
              <a:ln w="38100">
                <a:solidFill>
                  <a:srgbClr val="0070C0"/>
                </a:solidFill>
                <a:round/>
                <a:headEnd/>
                <a:tailEnd type="triangle" w="med" len="med"/>
              </a:ln>
              <a:effectLst/>
            </p:spPr>
            <p:txBody>
              <a:bodyPr/>
              <a:lstStyle/>
              <a:p>
                <a:pPr fontAlgn="base">
                  <a:spcBef>
                    <a:spcPct val="0"/>
                  </a:spcBef>
                  <a:spcAft>
                    <a:spcPct val="0"/>
                  </a:spcAft>
                </a:pPr>
                <a:endParaRPr lang="en-US">
                  <a:solidFill>
                    <a:srgbClr val="FFFFFF"/>
                  </a:solidFill>
                  <a:latin typeface="Arial" charset="0"/>
                </a:endParaRPr>
              </a:p>
            </p:txBody>
          </p:sp>
        </p:grpSp>
      </p:grpSp>
      <p:grpSp>
        <p:nvGrpSpPr>
          <p:cNvPr id="4" name="Group 3"/>
          <p:cNvGrpSpPr/>
          <p:nvPr/>
        </p:nvGrpSpPr>
        <p:grpSpPr>
          <a:xfrm>
            <a:off x="4114800" y="3495675"/>
            <a:ext cx="4876800" cy="3209925"/>
            <a:chOff x="4114800" y="3495675"/>
            <a:chExt cx="4876800" cy="3209925"/>
          </a:xfrm>
          <a:effectLst>
            <a:glow rad="228600">
              <a:schemeClr val="accent6">
                <a:satMod val="175000"/>
                <a:alpha val="40000"/>
              </a:schemeClr>
            </a:glow>
          </a:effectLst>
        </p:grpSpPr>
        <p:pic>
          <p:nvPicPr>
            <p:cNvPr id="14" name="Picture 4"/>
            <p:cNvPicPr>
              <a:picLocks noChangeAspect="1" noChangeArrowheads="1"/>
            </p:cNvPicPr>
            <p:nvPr/>
          </p:nvPicPr>
          <p:blipFill rotWithShape="1">
            <a:blip r:embed="rId3" cstate="print"/>
            <a:srcRect b="51017"/>
            <a:stretch/>
          </p:blipFill>
          <p:spPr bwMode="auto">
            <a:xfrm>
              <a:off x="4114800" y="3495675"/>
              <a:ext cx="4876800" cy="3209925"/>
            </a:xfrm>
            <a:prstGeom prst="rect">
              <a:avLst/>
            </a:prstGeom>
            <a:noFill/>
            <a:ln w="9525">
              <a:noFill/>
              <a:miter lim="800000"/>
              <a:headEnd/>
              <a:tailEnd/>
            </a:ln>
            <a:effectLst/>
          </p:spPr>
        </p:pic>
        <p:sp>
          <p:nvSpPr>
            <p:cNvPr id="193542" name="Text Box 6"/>
            <p:cNvSpPr txBox="1">
              <a:spLocks noChangeArrowheads="1"/>
            </p:cNvSpPr>
            <p:nvPr/>
          </p:nvSpPr>
          <p:spPr bwMode="auto">
            <a:xfrm>
              <a:off x="5029200" y="3836987"/>
              <a:ext cx="2362200" cy="506413"/>
            </a:xfrm>
            <a:prstGeom prst="rect">
              <a:avLst/>
            </a:prstGeom>
            <a:noFill/>
            <a:ln w="9525">
              <a:noFill/>
              <a:miter lim="800000"/>
              <a:headEnd/>
              <a:tailEnd/>
            </a:ln>
            <a:effectLst/>
          </p:spPr>
          <p:txBody>
            <a:bodyPr>
              <a:spAutoFit/>
            </a:bodyPr>
            <a:lstStyle/>
            <a:p>
              <a:pPr fontAlgn="base">
                <a:lnSpc>
                  <a:spcPct val="50000"/>
                </a:lnSpc>
                <a:spcBef>
                  <a:spcPct val="50000"/>
                </a:spcBef>
                <a:spcAft>
                  <a:spcPct val="0"/>
                </a:spcAft>
              </a:pPr>
              <a:r>
                <a:rPr lang="en-US" b="1" dirty="0">
                  <a:solidFill>
                    <a:srgbClr val="FF0000"/>
                  </a:solidFill>
                  <a:latin typeface="Arial" charset="0"/>
                </a:rPr>
                <a:t>All </a:t>
              </a:r>
              <a:r>
                <a:rPr lang="en-US" b="1" dirty="0" err="1">
                  <a:solidFill>
                    <a:srgbClr val="FF0000"/>
                  </a:solidFill>
                  <a:latin typeface="Arial" charset="0"/>
                </a:rPr>
                <a:t>forcings</a:t>
              </a:r>
              <a:endParaRPr lang="en-US" b="1" dirty="0">
                <a:solidFill>
                  <a:srgbClr val="FF0000"/>
                </a:solidFill>
                <a:latin typeface="Arial" charset="0"/>
              </a:endParaRPr>
            </a:p>
            <a:p>
              <a:pPr fontAlgn="base">
                <a:lnSpc>
                  <a:spcPct val="50000"/>
                </a:lnSpc>
                <a:spcBef>
                  <a:spcPct val="50000"/>
                </a:spcBef>
                <a:spcAft>
                  <a:spcPct val="0"/>
                </a:spcAft>
              </a:pPr>
              <a:r>
                <a:rPr lang="en-US" b="1" dirty="0">
                  <a:solidFill>
                    <a:srgbClr val="FF0000"/>
                  </a:solidFill>
                  <a:latin typeface="Arial" charset="0"/>
                </a:rPr>
                <a:t>(natural + human)</a:t>
              </a:r>
            </a:p>
          </p:txBody>
        </p:sp>
      </p:grpSp>
      <p:sp>
        <p:nvSpPr>
          <p:cNvPr id="5" name="Rectangle 4"/>
          <p:cNvSpPr/>
          <p:nvPr/>
        </p:nvSpPr>
        <p:spPr>
          <a:xfrm>
            <a:off x="7239000" y="228600"/>
            <a:ext cx="1676400" cy="289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00750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Effect transition="in" filter="wipe(up)">
                                      <p:cBhvr>
                                        <p:cTn id="7" dur="500"/>
                                        <p:tgtEl>
                                          <p:spTgt spid="193539">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93539">
                                            <p:txEl>
                                              <p:pRg st="1" end="1"/>
                                            </p:txEl>
                                          </p:spTgt>
                                        </p:tgtEl>
                                        <p:attrNameLst>
                                          <p:attrName>style.visibility</p:attrName>
                                        </p:attrNameLst>
                                      </p:cBhvr>
                                      <p:to>
                                        <p:strVal val="visible"/>
                                      </p:to>
                                    </p:set>
                                    <p:animEffect transition="in" filter="wipe(up)">
                                      <p:cBhvr>
                                        <p:cTn id="10" dur="500"/>
                                        <p:tgtEl>
                                          <p:spTgt spid="19353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7200" y="609600"/>
            <a:ext cx="6816290" cy="492443"/>
          </a:xfrm>
          <a:prstGeom prst="rect">
            <a:avLst/>
          </a:prstGeom>
          <a:noFill/>
        </p:spPr>
        <p:txBody>
          <a:bodyPr wrap="none" rtlCol="0">
            <a:spAutoFit/>
          </a:bodyPr>
          <a:lstStyle/>
          <a:p>
            <a:r>
              <a:rPr lang="en-US" sz="2600" b="1" dirty="0" smtClean="0">
                <a:solidFill>
                  <a:srgbClr val="FFFF00"/>
                </a:solidFill>
                <a:effectLst>
                  <a:outerShdw blurRad="38100" dist="38100" dir="2700000" algn="tl">
                    <a:srgbClr val="000000">
                      <a:alpha val="43137"/>
                    </a:srgbClr>
                  </a:outerShdw>
                </a:effectLst>
                <a:latin typeface="Comic Sans MS" pitchFamily="66" charset="0"/>
              </a:rPr>
              <a:t>And the atmosphere is gaining moisture…</a:t>
            </a:r>
            <a:endParaRPr lang="en-US" sz="2600" b="1" dirty="0">
              <a:solidFill>
                <a:srgbClr val="FFFF00"/>
              </a:solidFill>
              <a:effectLst>
                <a:outerShdw blurRad="38100" dist="38100" dir="2700000" algn="tl">
                  <a:srgbClr val="000000">
                    <a:alpha val="43137"/>
                  </a:srgbClr>
                </a:outerShdw>
              </a:effectLst>
              <a:latin typeface="Comic Sans MS" pitchFamily="66" charset="0"/>
            </a:endParaRPr>
          </a:p>
        </p:txBody>
      </p:sp>
      <p:sp>
        <p:nvSpPr>
          <p:cNvPr id="5" name="TextBox 4"/>
          <p:cNvSpPr txBox="1"/>
          <p:nvPr/>
        </p:nvSpPr>
        <p:spPr>
          <a:xfrm>
            <a:off x="5638800" y="1371600"/>
            <a:ext cx="3276600" cy="4524315"/>
          </a:xfrm>
          <a:prstGeom prst="rect">
            <a:avLst/>
          </a:prstGeom>
          <a:noFill/>
        </p:spPr>
        <p:txBody>
          <a:bodyPr wrap="square" rtlCol="0">
            <a:spAutoFit/>
          </a:bodyPr>
          <a:lstStyle/>
          <a:p>
            <a:r>
              <a:rPr lang="en-US" sz="2400" b="1" dirty="0" smtClean="0">
                <a:solidFill>
                  <a:prstClr val="white"/>
                </a:solidFill>
                <a:effectLst>
                  <a:outerShdw blurRad="38100" dist="38100" dir="2700000" algn="tl">
                    <a:srgbClr val="000000">
                      <a:alpha val="43137"/>
                    </a:srgbClr>
                  </a:outerShdw>
                </a:effectLst>
                <a:latin typeface="Comic Sans MS" pitchFamily="66" charset="0"/>
              </a:rPr>
              <a:t>…providing more fuel to energize storms and more water to promote heavier precipitation… </a:t>
            </a:r>
          </a:p>
          <a:p>
            <a:endParaRPr lang="en-US" sz="2400" b="1" dirty="0" smtClean="0">
              <a:solidFill>
                <a:prstClr val="white"/>
              </a:solidFill>
              <a:effectLst>
                <a:outerShdw blurRad="38100" dist="38100" dir="2700000" algn="tl">
                  <a:srgbClr val="000000">
                    <a:alpha val="43137"/>
                  </a:srgbClr>
                </a:outerShdw>
              </a:effectLst>
              <a:latin typeface="Comic Sans MS" pitchFamily="66" charset="0"/>
            </a:endParaRPr>
          </a:p>
          <a:p>
            <a:r>
              <a:rPr lang="en-US" sz="2400" b="1" dirty="0" smtClean="0">
                <a:solidFill>
                  <a:prstClr val="white"/>
                </a:solidFill>
                <a:effectLst>
                  <a:outerShdw blurRad="38100" dist="38100" dir="2700000" algn="tl">
                    <a:srgbClr val="000000">
                      <a:alpha val="43137"/>
                    </a:srgbClr>
                  </a:outerShdw>
                </a:effectLst>
                <a:latin typeface="Comic Sans MS" pitchFamily="66" charset="0"/>
              </a:rPr>
              <a:t>…making wet places wetter, while a warmer world increases evaporation, making dry places drier…</a:t>
            </a:r>
            <a:endParaRPr lang="en-US" sz="2400" b="1" dirty="0">
              <a:solidFill>
                <a:prstClr val="white"/>
              </a:solidFill>
              <a:effectLst>
                <a:outerShdw blurRad="38100" dist="38100" dir="2700000" algn="tl">
                  <a:srgbClr val="000000">
                    <a:alpha val="43137"/>
                  </a:srgbClr>
                </a:outerShdw>
              </a:effectLst>
              <a:latin typeface="Comic Sans MS" pitchFamily="66" charset="0"/>
            </a:endParaRPr>
          </a:p>
        </p:txBody>
      </p:sp>
      <p:grpSp>
        <p:nvGrpSpPr>
          <p:cNvPr id="2" name="Group 8"/>
          <p:cNvGrpSpPr/>
          <p:nvPr/>
        </p:nvGrpSpPr>
        <p:grpSpPr>
          <a:xfrm>
            <a:off x="533400" y="1752600"/>
            <a:ext cx="4572000" cy="1905000"/>
            <a:chOff x="533400" y="1752600"/>
            <a:chExt cx="4509370" cy="1905000"/>
          </a:xfrm>
        </p:grpSpPr>
        <p:pic>
          <p:nvPicPr>
            <p:cNvPr id="3" name="Picture 2" descr="specifichumidy_ocean_1985-2011.gif"/>
            <p:cNvPicPr>
              <a:picLocks noChangeAspect="1"/>
            </p:cNvPicPr>
            <p:nvPr/>
          </p:nvPicPr>
          <p:blipFill>
            <a:blip r:embed="rId3" cstate="print"/>
            <a:srcRect t="13495"/>
            <a:stretch>
              <a:fillRect/>
            </a:stretch>
          </p:blipFill>
          <p:spPr>
            <a:xfrm>
              <a:off x="533400" y="1752600"/>
              <a:ext cx="4509370" cy="1905000"/>
            </a:xfrm>
            <a:prstGeom prst="rect">
              <a:avLst/>
            </a:prstGeom>
            <a:effectLst>
              <a:glow rad="228600">
                <a:schemeClr val="accent6">
                  <a:satMod val="175000"/>
                  <a:alpha val="40000"/>
                </a:schemeClr>
              </a:glow>
            </a:effectLst>
          </p:spPr>
        </p:pic>
        <p:sp>
          <p:nvSpPr>
            <p:cNvPr id="6" name="TextBox 5"/>
            <p:cNvSpPr txBox="1"/>
            <p:nvPr/>
          </p:nvSpPr>
          <p:spPr>
            <a:xfrm>
              <a:off x="2743200" y="3048000"/>
              <a:ext cx="1900995" cy="307777"/>
            </a:xfrm>
            <a:prstGeom prst="rect">
              <a:avLst/>
            </a:prstGeom>
            <a:noFill/>
          </p:spPr>
          <p:txBody>
            <a:bodyPr wrap="none" rtlCol="0">
              <a:spAutoFit/>
            </a:bodyPr>
            <a:lstStyle/>
            <a:p>
              <a:r>
                <a:rPr lang="en-US" sz="1400" dirty="0" smtClean="0">
                  <a:solidFill>
                    <a:prstClr val="black"/>
                  </a:solidFill>
                </a:rPr>
                <a:t>from ClimateWatch.noaa.gov</a:t>
              </a:r>
              <a:endParaRPr lang="en-US" sz="1400" dirty="0">
                <a:solidFill>
                  <a:prstClr val="black"/>
                </a:solidFill>
              </a:endParaRPr>
            </a:p>
          </p:txBody>
        </p:sp>
        <p:sp>
          <p:nvSpPr>
            <p:cNvPr id="8" name="TextBox 7"/>
            <p:cNvSpPr txBox="1"/>
            <p:nvPr/>
          </p:nvSpPr>
          <p:spPr>
            <a:xfrm>
              <a:off x="918405" y="1752600"/>
              <a:ext cx="1933543" cy="307777"/>
            </a:xfrm>
            <a:prstGeom prst="rect">
              <a:avLst/>
            </a:prstGeom>
            <a:noFill/>
          </p:spPr>
          <p:txBody>
            <a:bodyPr wrap="none" rtlCol="0">
              <a:spAutoFit/>
            </a:bodyPr>
            <a:lstStyle/>
            <a:p>
              <a:r>
                <a:rPr lang="en-US" sz="1400" dirty="0" smtClean="0">
                  <a:ln>
                    <a:solidFill>
                      <a:srgbClr val="1F497D">
                        <a:lumMod val="60000"/>
                        <a:lumOff val="40000"/>
                      </a:srgbClr>
                    </a:solidFill>
                  </a:ln>
                  <a:solidFill>
                    <a:prstClr val="black"/>
                  </a:solidFill>
                </a:rPr>
                <a:t>Global specific humidity</a:t>
              </a:r>
              <a:endParaRPr lang="en-US" sz="1400" dirty="0">
                <a:ln>
                  <a:solidFill>
                    <a:srgbClr val="1F497D">
                      <a:lumMod val="60000"/>
                      <a:lumOff val="40000"/>
                    </a:srgbClr>
                  </a:solidFill>
                </a:ln>
                <a:solidFill>
                  <a:prstClr val="black"/>
                </a:solidFill>
              </a:endParaRPr>
            </a:p>
          </p:txBody>
        </p:sp>
      </p:grpSp>
      <p:sp>
        <p:nvSpPr>
          <p:cNvPr id="10" name="TextBox 9"/>
          <p:cNvSpPr txBox="1"/>
          <p:nvPr/>
        </p:nvSpPr>
        <p:spPr>
          <a:xfrm>
            <a:off x="762000" y="6019800"/>
            <a:ext cx="7585731" cy="492443"/>
          </a:xfrm>
          <a:prstGeom prst="rect">
            <a:avLst/>
          </a:prstGeom>
          <a:noFill/>
        </p:spPr>
        <p:txBody>
          <a:bodyPr wrap="none" rtlCol="0">
            <a:spAutoFit/>
          </a:bodyPr>
          <a:lstStyle/>
          <a:p>
            <a:r>
              <a:rPr lang="en-US" sz="2600" b="1" dirty="0" smtClean="0">
                <a:solidFill>
                  <a:srgbClr val="FFFF00"/>
                </a:solidFill>
                <a:effectLst>
                  <a:outerShdw blurRad="38100" dist="38100" dir="2700000" algn="tl">
                    <a:srgbClr val="000000">
                      <a:alpha val="43137"/>
                    </a:srgbClr>
                  </a:outerShdw>
                </a:effectLst>
                <a:latin typeface="Comic Sans MS" pitchFamily="66" charset="0"/>
              </a:rPr>
              <a:t>Mother Nature’s deck of cards has changed…</a:t>
            </a:r>
            <a:endParaRPr lang="en-US" sz="2600" b="1" dirty="0">
              <a:solidFill>
                <a:srgbClr val="FFFF00"/>
              </a:solidFill>
              <a:effectLst>
                <a:outerShdw blurRad="38100" dist="38100" dir="2700000" algn="tl">
                  <a:srgbClr val="000000">
                    <a:alpha val="43137"/>
                  </a:srgbClr>
                </a:outerShdw>
              </a:effectLst>
              <a:latin typeface="Comic Sans MS" pitchFamily="66" charset="0"/>
            </a:endParaRPr>
          </a:p>
        </p:txBody>
      </p:sp>
      <p:grpSp>
        <p:nvGrpSpPr>
          <p:cNvPr id="7" name="Group 14"/>
          <p:cNvGrpSpPr/>
          <p:nvPr/>
        </p:nvGrpSpPr>
        <p:grpSpPr>
          <a:xfrm>
            <a:off x="533400" y="3886200"/>
            <a:ext cx="4572000" cy="1907977"/>
            <a:chOff x="533400" y="3886200"/>
            <a:chExt cx="4572000" cy="1907977"/>
          </a:xfrm>
          <a:effectLst>
            <a:glow rad="228600">
              <a:schemeClr val="accent6">
                <a:satMod val="175000"/>
                <a:alpha val="40000"/>
              </a:schemeClr>
            </a:glow>
          </a:effectLst>
        </p:grpSpPr>
        <p:grpSp>
          <p:nvGrpSpPr>
            <p:cNvPr id="9" name="Group 12"/>
            <p:cNvGrpSpPr/>
            <p:nvPr/>
          </p:nvGrpSpPr>
          <p:grpSpPr>
            <a:xfrm>
              <a:off x="533400" y="3886200"/>
              <a:ext cx="4572000" cy="1600200"/>
              <a:chOff x="533400" y="3886200"/>
              <a:chExt cx="4572000" cy="1600200"/>
            </a:xfrm>
          </p:grpSpPr>
          <p:pic>
            <p:nvPicPr>
              <p:cNvPr id="11" name="Picture 10" descr="precip_change_cmip5_A2.jpg"/>
              <p:cNvPicPr>
                <a:picLocks/>
              </p:cNvPicPr>
              <p:nvPr/>
            </p:nvPicPr>
            <p:blipFill>
              <a:blip r:embed="rId4" cstate="print"/>
              <a:srcRect t="46667" r="50000" b="30000"/>
              <a:stretch>
                <a:fillRect/>
              </a:stretch>
            </p:blipFill>
            <p:spPr>
              <a:xfrm>
                <a:off x="533400" y="3886200"/>
                <a:ext cx="2286000" cy="1600200"/>
              </a:xfrm>
              <a:prstGeom prst="rect">
                <a:avLst/>
              </a:prstGeom>
            </p:spPr>
          </p:pic>
          <p:pic>
            <p:nvPicPr>
              <p:cNvPr id="12" name="Picture 11" descr="precip_change_cmip5_A2.jpg"/>
              <p:cNvPicPr>
                <a:picLocks/>
              </p:cNvPicPr>
              <p:nvPr/>
            </p:nvPicPr>
            <p:blipFill>
              <a:blip r:embed="rId4" cstate="print"/>
              <a:srcRect t="70000" r="50000" b="6667"/>
              <a:stretch>
                <a:fillRect/>
              </a:stretch>
            </p:blipFill>
            <p:spPr>
              <a:xfrm>
                <a:off x="2819400" y="3886200"/>
                <a:ext cx="2286000" cy="1600200"/>
              </a:xfrm>
              <a:prstGeom prst="rect">
                <a:avLst/>
              </a:prstGeom>
            </p:spPr>
          </p:pic>
        </p:grpSp>
        <p:sp>
          <p:nvSpPr>
            <p:cNvPr id="14" name="TextBox 13"/>
            <p:cNvSpPr txBox="1"/>
            <p:nvPr/>
          </p:nvSpPr>
          <p:spPr>
            <a:xfrm>
              <a:off x="533400" y="5486400"/>
              <a:ext cx="4572000" cy="307777"/>
            </a:xfrm>
            <a:prstGeom prst="rect">
              <a:avLst/>
            </a:prstGeom>
            <a:solidFill>
              <a:schemeClr val="bg1"/>
            </a:solidFill>
          </p:spPr>
          <p:txBody>
            <a:bodyPr wrap="square" rtlCol="0">
              <a:spAutoFit/>
            </a:bodyPr>
            <a:lstStyle/>
            <a:p>
              <a:pPr algn="r"/>
              <a:r>
                <a:rPr lang="en-US" sz="1400" dirty="0" smtClean="0">
                  <a:solidFill>
                    <a:prstClr val="black"/>
                  </a:solidFill>
                </a:rPr>
                <a:t>from </a:t>
              </a:r>
              <a:r>
                <a:rPr lang="en-US" sz="1400" dirty="0" err="1" smtClean="0">
                  <a:solidFill>
                    <a:prstClr val="black"/>
                  </a:solidFill>
                </a:rPr>
                <a:t>Knutti</a:t>
              </a:r>
              <a:r>
                <a:rPr lang="en-US" sz="1400" dirty="0" smtClean="0">
                  <a:solidFill>
                    <a:prstClr val="black"/>
                  </a:solidFill>
                </a:rPr>
                <a:t> and </a:t>
              </a:r>
              <a:r>
                <a:rPr lang="en-US" sz="1400" dirty="0" err="1" smtClean="0">
                  <a:solidFill>
                    <a:prstClr val="black"/>
                  </a:solidFill>
                </a:rPr>
                <a:t>Sedláček</a:t>
              </a:r>
              <a:r>
                <a:rPr lang="en-US" sz="1400" dirty="0" smtClean="0">
                  <a:solidFill>
                    <a:prstClr val="black"/>
                  </a:solidFill>
                </a:rPr>
                <a:t>, 2012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1000"/>
                                        <p:tgtEl>
                                          <p:spTgt spid="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24489</TotalTime>
  <Words>1004</Words>
  <Application>Microsoft Office PowerPoint</Application>
  <PresentationFormat>On-screen Show (4:3)</PresentationFormat>
  <Paragraphs>133</Paragraphs>
  <Slides>25</Slides>
  <Notes>1</Notes>
  <HiddenSlides>3</HiddenSlides>
  <MMClips>0</MMClips>
  <ScaleCrop>false</ScaleCrop>
  <HeadingPairs>
    <vt:vector size="4" baseType="variant">
      <vt:variant>
        <vt:lpstr>Theme</vt:lpstr>
      </vt:variant>
      <vt:variant>
        <vt:i4>8</vt:i4>
      </vt:variant>
      <vt:variant>
        <vt:lpstr>Slide Titles</vt:lpstr>
      </vt:variant>
      <vt:variant>
        <vt:i4>25</vt:i4>
      </vt:variant>
    </vt:vector>
  </HeadingPairs>
  <TitlesOfParts>
    <vt:vector size="33" baseType="lpstr">
      <vt:lpstr>Office Theme</vt:lpstr>
      <vt:lpstr>5_Office Theme</vt:lpstr>
      <vt:lpstr>8_Office Theme</vt:lpstr>
      <vt:lpstr>Ocean</vt:lpstr>
      <vt:lpstr>1_Office Theme</vt:lpstr>
      <vt:lpstr>3_Office Theme</vt:lpstr>
      <vt:lpstr>4_Office Theme</vt:lpstr>
      <vt:lpstr>2_Office Theme</vt:lpstr>
      <vt:lpstr>PowerPoint Presentation</vt:lpstr>
      <vt:lpstr>PowerPoint Presentation</vt:lpstr>
      <vt:lpstr>PowerPoint Presentation</vt:lpstr>
      <vt:lpstr>PowerPoint Presentation</vt:lpstr>
      <vt:lpstr>What are Greenhouse Gases and  why are they such a Big Deal?</vt:lpstr>
      <vt:lpstr>PowerPoint Presentation</vt:lpstr>
      <vt:lpstr>PowerPoint Presentation</vt:lpstr>
      <vt:lpstr>Evidence implicating humans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Francis</dc:creator>
  <cp:lastModifiedBy>Jen</cp:lastModifiedBy>
  <cp:revision>112</cp:revision>
  <dcterms:created xsi:type="dcterms:W3CDTF">2013-08-28T12:45:15Z</dcterms:created>
  <dcterms:modified xsi:type="dcterms:W3CDTF">2014-04-01T15:50:51Z</dcterms:modified>
</cp:coreProperties>
</file>